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889" r:id="rId1"/>
  </p:sldMasterIdLst>
  <p:notesMasterIdLst>
    <p:notesMasterId r:id="rId26"/>
  </p:notesMasterIdLst>
  <p:handoutMasterIdLst>
    <p:handoutMasterId r:id="rId27"/>
  </p:handoutMasterIdLst>
  <p:sldIdLst>
    <p:sldId id="1503" r:id="rId2"/>
    <p:sldId id="1681" r:id="rId3"/>
    <p:sldId id="1521" r:id="rId4"/>
    <p:sldId id="1653" r:id="rId5"/>
    <p:sldId id="1680" r:id="rId6"/>
    <p:sldId id="1524" r:id="rId7"/>
    <p:sldId id="1596" r:id="rId8"/>
    <p:sldId id="1669" r:id="rId9"/>
    <p:sldId id="1597" r:id="rId10"/>
    <p:sldId id="1670" r:id="rId11"/>
    <p:sldId id="1651" r:id="rId12"/>
    <p:sldId id="1599" r:id="rId13"/>
    <p:sldId id="1671" r:id="rId14"/>
    <p:sldId id="1526" r:id="rId15"/>
    <p:sldId id="1662" r:id="rId16"/>
    <p:sldId id="1654" r:id="rId17"/>
    <p:sldId id="1656" r:id="rId18"/>
    <p:sldId id="1673" r:id="rId19"/>
    <p:sldId id="1674" r:id="rId20"/>
    <p:sldId id="1675" r:id="rId21"/>
    <p:sldId id="1661" r:id="rId22"/>
    <p:sldId id="1668" r:id="rId23"/>
    <p:sldId id="1677" r:id="rId24"/>
    <p:sldId id="1667" r:id="rId25"/>
  </p:sldIdLst>
  <p:sldSz cx="12599988" cy="864076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79191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58383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37574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16765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395957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875148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354339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833531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134A73B-D397-4333-9346-1DAFC83CF2E5}">
          <p14:sldIdLst>
            <p14:sldId id="1503"/>
            <p14:sldId id="1681"/>
            <p14:sldId id="1521"/>
            <p14:sldId id="1653"/>
            <p14:sldId id="1680"/>
            <p14:sldId id="1524"/>
            <p14:sldId id="1596"/>
            <p14:sldId id="1669"/>
            <p14:sldId id="1597"/>
            <p14:sldId id="1670"/>
            <p14:sldId id="1651"/>
            <p14:sldId id="1599"/>
            <p14:sldId id="1671"/>
            <p14:sldId id="1526"/>
            <p14:sldId id="1662"/>
            <p14:sldId id="1654"/>
            <p14:sldId id="1656"/>
            <p14:sldId id="1673"/>
            <p14:sldId id="1674"/>
            <p14:sldId id="1675"/>
            <p14:sldId id="1661"/>
            <p14:sldId id="1668"/>
            <p14:sldId id="1677"/>
            <p14:sldId id="16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3" userDrawn="1">
          <p15:clr>
            <a:srgbClr val="A4A3A4"/>
          </p15:clr>
        </p15:guide>
        <p15:guide id="2" orient="horz" pos="839" userDrawn="1">
          <p15:clr>
            <a:srgbClr val="A4A3A4"/>
          </p15:clr>
        </p15:guide>
        <p15:guide id="3" orient="horz" pos="5103" userDrawn="1">
          <p15:clr>
            <a:srgbClr val="A4A3A4"/>
          </p15:clr>
        </p15:guide>
        <p15:guide id="5" orient="horz" pos="1610" userDrawn="1">
          <p15:clr>
            <a:srgbClr val="A4A3A4"/>
          </p15:clr>
        </p15:guide>
        <p15:guide id="6" orient="horz" pos="930" userDrawn="1">
          <p15:clr>
            <a:srgbClr val="A4A3A4"/>
          </p15:clr>
        </p15:guide>
        <p15:guide id="7" pos="226" userDrawn="1">
          <p15:clr>
            <a:srgbClr val="A4A3A4"/>
          </p15:clr>
        </p15:guide>
        <p15:guide id="8" pos="499" userDrawn="1">
          <p15:clr>
            <a:srgbClr val="A4A3A4"/>
          </p15:clr>
        </p15:guide>
        <p15:guide id="9" pos="4059" userDrawn="1">
          <p15:clr>
            <a:srgbClr val="A4A3A4"/>
          </p15:clr>
        </p15:guide>
        <p15:guide id="10" pos="4513" userDrawn="1">
          <p15:clr>
            <a:srgbClr val="A4A3A4"/>
          </p15:clr>
        </p15:guide>
        <p15:guide id="11" pos="7665" userDrawn="1">
          <p15:clr>
            <a:srgbClr val="A4A3A4"/>
          </p15:clr>
        </p15:guide>
        <p15:guide id="13" pos="1587" userDrawn="1">
          <p15:clr>
            <a:srgbClr val="A4A3A4"/>
          </p15:clr>
        </p15:guide>
        <p15:guide id="14" orient="horz" pos="1111" userDrawn="1">
          <p15:clr>
            <a:srgbClr val="A4A3A4"/>
          </p15:clr>
        </p15:guide>
        <p15:guide id="15" orient="horz" pos="14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vova" initials="AL" lastIdx="2" clrIdx="0"/>
  <p:cmAuthor id="1" name="Гончарова Татьяна Вячеславовна" initials="ГТВ" lastIdx="7" clrIdx="1">
    <p:extLst>
      <p:ext uri="{19B8F6BF-5375-455C-9EA6-DF929625EA0E}">
        <p15:presenceInfo xmlns:p15="http://schemas.microsoft.com/office/powerpoint/2012/main" userId="S-1-5-21-2509222527-3473664192-1900209780-6232" providerId="AD"/>
      </p:ext>
    </p:extLst>
  </p:cmAuthor>
  <p:cmAuthor id="2" name="Тарасов Вадим Александрович" initials="ТВА" lastIdx="1" clrIdx="2">
    <p:extLst>
      <p:ext uri="{19B8F6BF-5375-455C-9EA6-DF929625EA0E}">
        <p15:presenceInfo xmlns:p15="http://schemas.microsoft.com/office/powerpoint/2012/main" userId="S-1-5-21-2509222527-3473664192-1900209780-25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C9DBFF"/>
    <a:srgbClr val="E1EBFF"/>
    <a:srgbClr val="197EC6"/>
    <a:srgbClr val="037ABB"/>
    <a:srgbClr val="22930F"/>
    <a:srgbClr val="A3CE86"/>
    <a:srgbClr val="9DCA7E"/>
    <a:srgbClr val="A7FEA0"/>
    <a:srgbClr val="002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8" autoAdjust="0"/>
    <p:restoredTop sz="96318" autoAdjust="0"/>
  </p:normalViewPr>
  <p:slideViewPr>
    <p:cSldViewPr snapToGrid="0" showGuides="1">
      <p:cViewPr varScale="1">
        <p:scale>
          <a:sx n="89" d="100"/>
          <a:sy n="89" d="100"/>
        </p:scale>
        <p:origin x="1500" y="102"/>
      </p:cViewPr>
      <p:guideLst>
        <p:guide orient="horz" pos="363"/>
        <p:guide orient="horz" pos="839"/>
        <p:guide orient="horz" pos="5103"/>
        <p:guide orient="horz" pos="1610"/>
        <p:guide orient="horz" pos="930"/>
        <p:guide pos="226"/>
        <p:guide pos="499"/>
        <p:guide pos="4059"/>
        <p:guide pos="4513"/>
        <p:guide pos="7665"/>
        <p:guide pos="1587"/>
        <p:guide orient="horz" pos="1111"/>
        <p:guide orient="horz" pos="14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2496" y="66"/>
      </p:cViewPr>
      <p:guideLst>
        <p:guide orient="horz" pos="3127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DF88FB-E88A-4DDD-9425-B7D61A8B6B80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</dgm:pt>
    <dgm:pt modelId="{BB445208-8C3D-4087-951B-15047331A6FE}">
      <dgm:prSet phldrT="[Текст]" custT="1"/>
      <dgm:spPr>
        <a:solidFill>
          <a:srgbClr val="5B9BD5"/>
        </a:solidFill>
      </dgm:spPr>
      <dgm:t>
        <a:bodyPr/>
        <a:lstStyle/>
        <a:p>
          <a:r>
            <a:rPr lang="ru-RU" sz="2400" b="0" dirty="0">
              <a:latin typeface="Arial" panose="020B0604020202020204" pitchFamily="34" charset="0"/>
              <a:cs typeface="Arial" panose="020B0604020202020204" pitchFamily="34" charset="0"/>
            </a:rPr>
            <a:t>Создание</a:t>
          </a: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0" dirty="0">
              <a:latin typeface="Arial" panose="020B0604020202020204" pitchFamily="34" charset="0"/>
              <a:cs typeface="Arial" panose="020B0604020202020204" pitchFamily="34" charset="0"/>
            </a:rPr>
            <a:t>0 - 6 мес.</a:t>
          </a: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D0A4C49A-73C9-4C06-B256-DA6D988C34D2}" type="parTrans" cxnId="{DEBFEAA9-4EC7-412B-972D-AB98834AD183}">
      <dgm:prSet/>
      <dgm:spPr/>
      <dgm:t>
        <a:bodyPr/>
        <a:lstStyle/>
        <a:p>
          <a:endParaRPr lang="ru-RU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99AE8FB-425A-4EDD-A9ED-8B273F0CA717}" type="sibTrans" cxnId="{DEBFEAA9-4EC7-412B-972D-AB98834AD183}">
      <dgm:prSet/>
      <dgm:spPr/>
      <dgm:t>
        <a:bodyPr/>
        <a:lstStyle/>
        <a:p>
          <a:endParaRPr lang="ru-RU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8AD3F6D-AD60-40AF-8F9A-E1AB10F3CD65}">
      <dgm:prSet phldrT="[Текст]" custT="1"/>
      <dgm:spPr>
        <a:solidFill>
          <a:srgbClr val="197EC6"/>
        </a:solidFill>
      </dgm:spPr>
      <dgm:t>
        <a:bodyPr/>
        <a:lstStyle/>
        <a:p>
          <a:r>
            <a:rPr lang="ru-RU" sz="2400" b="0" dirty="0">
              <a:latin typeface="Arial" panose="020B0604020202020204" pitchFamily="34" charset="0"/>
              <a:cs typeface="Arial" panose="020B0604020202020204" pitchFamily="34" charset="0"/>
            </a:rPr>
            <a:t>Становление</a:t>
          </a: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0" dirty="0">
              <a:latin typeface="Arial" panose="020B0604020202020204" pitchFamily="34" charset="0"/>
              <a:cs typeface="Arial" panose="020B0604020202020204" pitchFamily="34" charset="0"/>
            </a:rPr>
            <a:t>6 - 12 мес.</a:t>
          </a: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78A181EF-819E-450B-9D11-3F0A2D86548E}" type="parTrans" cxnId="{F8FF0082-97BF-4F83-9488-AEB986E693A9}">
      <dgm:prSet/>
      <dgm:spPr/>
      <dgm:t>
        <a:bodyPr/>
        <a:lstStyle/>
        <a:p>
          <a:endParaRPr lang="ru-RU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CFD825E-5146-42DD-BD9F-86120241B547}" type="sibTrans" cxnId="{F8FF0082-97BF-4F83-9488-AEB986E693A9}">
      <dgm:prSet/>
      <dgm:spPr/>
      <dgm:t>
        <a:bodyPr/>
        <a:lstStyle/>
        <a:p>
          <a:endParaRPr lang="ru-RU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EF222A0-95B0-4A55-BFF6-9B773C21E1C0}">
      <dgm:prSet custT="1"/>
      <dgm:spPr>
        <a:solidFill>
          <a:srgbClr val="1F4E79"/>
        </a:solidFill>
      </dgm:spPr>
      <dgm:t>
        <a:bodyPr/>
        <a:lstStyle/>
        <a:p>
          <a:r>
            <a:rPr lang="ru-RU" sz="2400" b="0" dirty="0">
              <a:latin typeface="Arial" panose="020B0604020202020204" pitchFamily="34" charset="0"/>
              <a:cs typeface="Arial" panose="020B0604020202020204" pitchFamily="34" charset="0"/>
            </a:rPr>
            <a:t>Рост</a:t>
          </a: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0" dirty="0">
              <a:latin typeface="Arial" panose="020B0604020202020204" pitchFamily="34" charset="0"/>
              <a:cs typeface="Arial" panose="020B0604020202020204" pitchFamily="34" charset="0"/>
            </a:rPr>
            <a:t>12 + мес.</a:t>
          </a: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6410BAC0-2254-43C9-A2C0-3586F76A7A35}" type="parTrans" cxnId="{D16EFE69-186B-45B7-BAD5-651289BED226}">
      <dgm:prSet/>
      <dgm:spPr/>
      <dgm:t>
        <a:bodyPr/>
        <a:lstStyle/>
        <a:p>
          <a:endParaRPr lang="ru-RU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7DDAF80-B169-4AD0-BD59-C35B83C9589D}" type="sibTrans" cxnId="{D16EFE69-186B-45B7-BAD5-651289BED226}">
      <dgm:prSet/>
      <dgm:spPr/>
      <dgm:t>
        <a:bodyPr/>
        <a:lstStyle/>
        <a:p>
          <a:endParaRPr lang="ru-RU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3102B80-D8D2-43F2-9A18-402162EC6305}" type="pres">
      <dgm:prSet presAssocID="{8ADF88FB-E88A-4DDD-9425-B7D61A8B6B80}" presName="Name0" presStyleCnt="0">
        <dgm:presLayoutVars>
          <dgm:dir/>
          <dgm:animLvl val="lvl"/>
          <dgm:resizeHandles val="exact"/>
        </dgm:presLayoutVars>
      </dgm:prSet>
      <dgm:spPr/>
    </dgm:pt>
    <dgm:pt modelId="{C6E47710-EE87-43CB-9126-C90BFDBE3498}" type="pres">
      <dgm:prSet presAssocID="{BB445208-8C3D-4087-951B-15047331A6FE}" presName="parTxOnly" presStyleLbl="node1" presStyleIdx="0" presStyleCnt="3" custScaleX="919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699E9-0DCD-409D-9B23-E1A3DE125BDB}" type="pres">
      <dgm:prSet presAssocID="{E99AE8FB-425A-4EDD-A9ED-8B273F0CA717}" presName="parTxOnlySpace" presStyleCnt="0"/>
      <dgm:spPr/>
    </dgm:pt>
    <dgm:pt modelId="{743A05F2-3F79-43DA-BBB9-1D3DA4DE6C7E}" type="pres">
      <dgm:prSet presAssocID="{C8AD3F6D-AD60-40AF-8F9A-E1AB10F3CD65}" presName="parTxOnly" presStyleLbl="node1" presStyleIdx="1" presStyleCnt="3" custScaleX="92166" custScaleY="100000" custLinFactNeighborX="29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7F928E-3A17-4B7F-93E4-E2C0198ED34B}" type="pres">
      <dgm:prSet presAssocID="{9CFD825E-5146-42DD-BD9F-86120241B547}" presName="parTxOnlySpace" presStyleCnt="0"/>
      <dgm:spPr/>
    </dgm:pt>
    <dgm:pt modelId="{1BE733AD-E99C-43F4-8193-CFE27702FB3A}" type="pres">
      <dgm:prSet presAssocID="{2EF222A0-95B0-4A55-BFF6-9B773C21E1C0}" presName="parTxOnly" presStyleLbl="node1" presStyleIdx="2" presStyleCnt="3" custScaleX="98049" custLinFactX="11713" custLinFactNeighborX="100000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E9291F-7C80-406E-96C8-C7A703415C35}" type="presOf" srcId="{C8AD3F6D-AD60-40AF-8F9A-E1AB10F3CD65}" destId="{743A05F2-3F79-43DA-BBB9-1D3DA4DE6C7E}" srcOrd="0" destOrd="0" presId="urn:microsoft.com/office/officeart/2005/8/layout/chevron1"/>
    <dgm:cxn modelId="{D9430F62-FFD7-4F7A-A19B-F866DF6263D5}" type="presOf" srcId="{BB445208-8C3D-4087-951B-15047331A6FE}" destId="{C6E47710-EE87-43CB-9126-C90BFDBE3498}" srcOrd="0" destOrd="0" presId="urn:microsoft.com/office/officeart/2005/8/layout/chevron1"/>
    <dgm:cxn modelId="{DEBFEAA9-4EC7-412B-972D-AB98834AD183}" srcId="{8ADF88FB-E88A-4DDD-9425-B7D61A8B6B80}" destId="{BB445208-8C3D-4087-951B-15047331A6FE}" srcOrd="0" destOrd="0" parTransId="{D0A4C49A-73C9-4C06-B256-DA6D988C34D2}" sibTransId="{E99AE8FB-425A-4EDD-A9ED-8B273F0CA717}"/>
    <dgm:cxn modelId="{F8FF0082-97BF-4F83-9488-AEB986E693A9}" srcId="{8ADF88FB-E88A-4DDD-9425-B7D61A8B6B80}" destId="{C8AD3F6D-AD60-40AF-8F9A-E1AB10F3CD65}" srcOrd="1" destOrd="0" parTransId="{78A181EF-819E-450B-9D11-3F0A2D86548E}" sibTransId="{9CFD825E-5146-42DD-BD9F-86120241B547}"/>
    <dgm:cxn modelId="{33AF5EC4-43E3-4807-B2B4-CC7E35F650F4}" type="presOf" srcId="{8ADF88FB-E88A-4DDD-9425-B7D61A8B6B80}" destId="{C3102B80-D8D2-43F2-9A18-402162EC6305}" srcOrd="0" destOrd="0" presId="urn:microsoft.com/office/officeart/2005/8/layout/chevron1"/>
    <dgm:cxn modelId="{D16EFE69-186B-45B7-BAD5-651289BED226}" srcId="{8ADF88FB-E88A-4DDD-9425-B7D61A8B6B80}" destId="{2EF222A0-95B0-4A55-BFF6-9B773C21E1C0}" srcOrd="2" destOrd="0" parTransId="{6410BAC0-2254-43C9-A2C0-3586F76A7A35}" sibTransId="{77DDAF80-B169-4AD0-BD59-C35B83C9589D}"/>
    <dgm:cxn modelId="{250FB323-3D45-4E8E-836E-439F91AE9BD7}" type="presOf" srcId="{2EF222A0-95B0-4A55-BFF6-9B773C21E1C0}" destId="{1BE733AD-E99C-43F4-8193-CFE27702FB3A}" srcOrd="0" destOrd="0" presId="urn:microsoft.com/office/officeart/2005/8/layout/chevron1"/>
    <dgm:cxn modelId="{C41C6FF2-2BCD-4494-84E7-1240773282EF}" type="presParOf" srcId="{C3102B80-D8D2-43F2-9A18-402162EC6305}" destId="{C6E47710-EE87-43CB-9126-C90BFDBE3498}" srcOrd="0" destOrd="0" presId="urn:microsoft.com/office/officeart/2005/8/layout/chevron1"/>
    <dgm:cxn modelId="{54DEB60D-8F1E-4B90-A3E2-0893324FB527}" type="presParOf" srcId="{C3102B80-D8D2-43F2-9A18-402162EC6305}" destId="{BA3699E9-0DCD-409D-9B23-E1A3DE125BDB}" srcOrd="1" destOrd="0" presId="urn:microsoft.com/office/officeart/2005/8/layout/chevron1"/>
    <dgm:cxn modelId="{28C31E79-0CD1-48DD-BF50-AE51DA8F3CF2}" type="presParOf" srcId="{C3102B80-D8D2-43F2-9A18-402162EC6305}" destId="{743A05F2-3F79-43DA-BBB9-1D3DA4DE6C7E}" srcOrd="2" destOrd="0" presId="urn:microsoft.com/office/officeart/2005/8/layout/chevron1"/>
    <dgm:cxn modelId="{018F6CBA-24CC-4D62-8E51-E2022EAB57CE}" type="presParOf" srcId="{C3102B80-D8D2-43F2-9A18-402162EC6305}" destId="{007F928E-3A17-4B7F-93E4-E2C0198ED34B}" srcOrd="3" destOrd="0" presId="urn:microsoft.com/office/officeart/2005/8/layout/chevron1"/>
    <dgm:cxn modelId="{D93ECE84-0890-400D-A4C9-B15F98DC1A3E}" type="presParOf" srcId="{C3102B80-D8D2-43F2-9A18-402162EC6305}" destId="{1BE733AD-E99C-43F4-8193-CFE27702FB3A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47710-EE87-43CB-9126-C90BFDBE3498}">
      <dsp:nvSpPr>
        <dsp:cNvPr id="0" name=""/>
        <dsp:cNvSpPr/>
      </dsp:nvSpPr>
      <dsp:spPr>
        <a:xfrm>
          <a:off x="1521" y="0"/>
          <a:ext cx="4181385" cy="897878"/>
        </a:xfrm>
        <a:prstGeom prst="chevron">
          <a:avLst/>
        </a:prstGeom>
        <a:solidFill>
          <a:srgbClr val="5B9BD5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>
              <a:latin typeface="Arial" panose="020B0604020202020204" pitchFamily="34" charset="0"/>
              <a:cs typeface="Arial" panose="020B0604020202020204" pitchFamily="34" charset="0"/>
            </a:rPr>
            <a:t>Создание</a:t>
          </a: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0" kern="1200" dirty="0">
              <a:latin typeface="Arial" panose="020B0604020202020204" pitchFamily="34" charset="0"/>
              <a:cs typeface="Arial" panose="020B0604020202020204" pitchFamily="34" charset="0"/>
            </a:rPr>
            <a:t>0 - 6 мес.</a:t>
          </a: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450460" y="0"/>
        <a:ext cx="3283507" cy="897878"/>
      </dsp:txXfrm>
    </dsp:sp>
    <dsp:sp modelId="{743A05F2-3F79-43DA-BBB9-1D3DA4DE6C7E}">
      <dsp:nvSpPr>
        <dsp:cNvPr id="0" name=""/>
        <dsp:cNvSpPr/>
      </dsp:nvSpPr>
      <dsp:spPr>
        <a:xfrm>
          <a:off x="3741553" y="0"/>
          <a:ext cx="4191390" cy="897878"/>
        </a:xfrm>
        <a:prstGeom prst="chevron">
          <a:avLst/>
        </a:prstGeom>
        <a:solidFill>
          <a:srgbClr val="197EC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>
              <a:latin typeface="Arial" panose="020B0604020202020204" pitchFamily="34" charset="0"/>
              <a:cs typeface="Arial" panose="020B0604020202020204" pitchFamily="34" charset="0"/>
            </a:rPr>
            <a:t>Становление</a:t>
          </a: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0" kern="1200" dirty="0">
              <a:latin typeface="Arial" panose="020B0604020202020204" pitchFamily="34" charset="0"/>
              <a:cs typeface="Arial" panose="020B0604020202020204" pitchFamily="34" charset="0"/>
            </a:rPr>
            <a:t>6 - 12 мес.</a:t>
          </a: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4190492" y="0"/>
        <a:ext cx="3293512" cy="897878"/>
      </dsp:txXfrm>
    </dsp:sp>
    <dsp:sp modelId="{1BE733AD-E99C-43F4-8193-CFE27702FB3A}">
      <dsp:nvSpPr>
        <dsp:cNvPr id="0" name=""/>
        <dsp:cNvSpPr/>
      </dsp:nvSpPr>
      <dsp:spPr>
        <a:xfrm>
          <a:off x="7466288" y="0"/>
          <a:ext cx="4458929" cy="897878"/>
        </a:xfrm>
        <a:prstGeom prst="chevron">
          <a:avLst/>
        </a:prstGeom>
        <a:solidFill>
          <a:srgbClr val="1F4E7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>
              <a:latin typeface="Arial" panose="020B0604020202020204" pitchFamily="34" charset="0"/>
              <a:cs typeface="Arial" panose="020B0604020202020204" pitchFamily="34" charset="0"/>
            </a:rPr>
            <a:t>Рост</a:t>
          </a: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0" kern="1200" dirty="0">
              <a:latin typeface="Arial" panose="020B0604020202020204" pitchFamily="34" charset="0"/>
              <a:cs typeface="Arial" panose="020B0604020202020204" pitchFamily="34" charset="0"/>
            </a:rPr>
            <a:t>12 + мес.</a:t>
          </a: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7915227" y="0"/>
        <a:ext cx="3561051" cy="897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t" anchorCtr="0" compatLnSpc="1">
            <a:prstTxWarp prst="textNoShape">
              <a:avLst/>
            </a:prstTxWarp>
          </a:bodyPr>
          <a:lstStyle>
            <a:lvl1pPr defTabSz="627065">
              <a:defRPr sz="8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51078" y="1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t" anchorCtr="0" compatLnSpc="1">
            <a:prstTxWarp prst="textNoShape">
              <a:avLst/>
            </a:prstTxWarp>
          </a:bodyPr>
          <a:lstStyle>
            <a:lvl1pPr algn="r" defTabSz="627065">
              <a:defRPr sz="800"/>
            </a:lvl1pPr>
          </a:lstStyle>
          <a:p>
            <a:fld id="{42B58284-BD55-477D-829B-0D8B66B41141}" type="datetimeFigureOut">
              <a:rPr lang="en-US"/>
              <a:pPr/>
              <a:t>5/14/2018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428736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b" anchorCtr="0" compatLnSpc="1">
            <a:prstTxWarp prst="textNoShape">
              <a:avLst/>
            </a:prstTxWarp>
          </a:bodyPr>
          <a:lstStyle>
            <a:lvl1pPr defTabSz="627065">
              <a:defRPr sz="8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51078" y="9428736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b" anchorCtr="0" compatLnSpc="1">
            <a:prstTxWarp prst="textNoShape">
              <a:avLst/>
            </a:prstTxWarp>
          </a:bodyPr>
          <a:lstStyle>
            <a:lvl1pPr algn="r" defTabSz="627065">
              <a:defRPr sz="800"/>
            </a:lvl1pPr>
          </a:lstStyle>
          <a:p>
            <a:fld id="{B000AF5B-B840-4C36-ABEB-C07F7C1C287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745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>
            <a:lvl1pPr defTabSz="627065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51078" y="1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>
            <a:lvl1pPr algn="r" defTabSz="627065">
              <a:defRPr sz="1100">
                <a:latin typeface="Calibri" pitchFamily="34" charset="0"/>
              </a:defRPr>
            </a:lvl1pPr>
          </a:lstStyle>
          <a:p>
            <a:fld id="{660D0E8B-676B-4AF2-96B6-20F8C726C38A}" type="datetimeFigureOut">
              <a:rPr lang="en-US"/>
              <a:pPr/>
              <a:t>5/14/2018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744538"/>
            <a:ext cx="542766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7648" tIns="68827" rIns="137648" bIns="68827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143" y="4715157"/>
            <a:ext cx="5439391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428736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b" anchorCtr="0" compatLnSpc="1">
            <a:prstTxWarp prst="textNoShape">
              <a:avLst/>
            </a:prstTxWarp>
          </a:bodyPr>
          <a:lstStyle>
            <a:lvl1pPr defTabSz="627065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51078" y="9428736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b" anchorCtr="0" compatLnSpc="1">
            <a:prstTxWarp prst="textNoShape">
              <a:avLst/>
            </a:prstTxWarp>
          </a:bodyPr>
          <a:lstStyle>
            <a:lvl1pPr algn="r" defTabSz="627065">
              <a:defRPr sz="1100">
                <a:latin typeface="Calibri" pitchFamily="34" charset="0"/>
              </a:defRPr>
            </a:lvl1pPr>
          </a:lstStyle>
          <a:p>
            <a:fld id="{7712EFF2-E535-4F8D-9276-91B171A7836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2481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1pPr>
    <a:lvl2pPr marL="778686" indent="-299495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2pPr>
    <a:lvl3pPr marL="1197978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3pPr>
    <a:lvl4pPr marL="1677170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4pPr>
    <a:lvl5pPr marL="2156361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5pPr>
    <a:lvl6pPr marL="2395957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6pPr>
    <a:lvl7pPr marL="2875148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7pPr>
    <a:lvl8pPr marL="3354339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8pPr>
    <a:lvl9pPr marL="3833531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EFF2-E535-4F8D-9276-91B171A7836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121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EFF2-E535-4F8D-9276-91B171A78362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28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EFF2-E535-4F8D-9276-91B171A78362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2197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EFF2-E535-4F8D-9276-91B171A78362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997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EFF2-E535-4F8D-9276-91B171A78362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9527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6150" eaLnBrk="1" hangingPunct="1">
              <a:spcBef>
                <a:spcPct val="0"/>
              </a:spcBef>
            </a:pPr>
            <a:endParaRPr lang="ru-RU" altLang="ru-RU" sz="130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61294D-798C-4772-921F-11365C8947B4}" type="slidenum">
              <a:rPr lang="ru-RU" altLang="ru-RU" smtClean="0">
                <a:latin typeface="Calibri" panose="020F0502020204030204" pitchFamily="34" charset="0"/>
              </a:rPr>
              <a:pPr/>
              <a:t>24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36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844799" y="228781"/>
            <a:ext cx="9409903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800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0" y="69717"/>
            <a:ext cx="2235200" cy="101681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353264" y="1123564"/>
            <a:ext cx="1189116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1189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66775" y="8008938"/>
            <a:ext cx="2833688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90B3D-13D6-4906-BEB9-903DE36AD8CF}" type="datetime1">
              <a:rPr lang="ru-RU"/>
              <a:pPr>
                <a:defRPr/>
              </a:pPr>
              <a:t>14.05.2018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3538" y="8008938"/>
            <a:ext cx="4252912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9525" y="8008938"/>
            <a:ext cx="2833688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EBD16-B57B-4577-8469-93B7921DFC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899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20" r:id="rId2"/>
    <p:sldLayoutId id="2147483921" r:id="rId3"/>
  </p:sldLayoutIdLst>
  <p:transition/>
  <p:hf hd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agro-coop.ru/" TargetMode="External"/><Relationship Id="rId3" Type="http://schemas.openxmlformats.org/officeDocument/2006/relationships/hyperlink" Target="mailto:info@corpmsp.ru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mbn.ru/" TargetMode="External"/><Relationship Id="rId5" Type="http://schemas.openxmlformats.org/officeDocument/2006/relationships/hyperlink" Target="http://www.mspbank.ru/" TargetMode="External"/><Relationship Id="rId4" Type="http://schemas.openxmlformats.org/officeDocument/2006/relationships/hyperlink" Target="http://www.corpmsp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3122" y="3820536"/>
            <a:ext cx="10233743" cy="21533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800" dirty="0">
                <a:solidFill>
                  <a:srgbClr val="0070C0"/>
                </a:solidFill>
                <a:latin typeface="Arial Narrow" pitchFamily="34" charset="0"/>
              </a:rPr>
              <a:t>Комплекс мер поддержки</a:t>
            </a:r>
            <a:br>
              <a:rPr lang="ru-RU" sz="4800" dirty="0">
                <a:solidFill>
                  <a:srgbClr val="0070C0"/>
                </a:solidFill>
                <a:latin typeface="Arial Narrow" pitchFamily="34" charset="0"/>
              </a:rPr>
            </a:br>
            <a:r>
              <a:rPr lang="ru-RU" sz="4800" dirty="0">
                <a:solidFill>
                  <a:srgbClr val="0070C0"/>
                </a:solidFill>
                <a:latin typeface="Arial Narrow" pitchFamily="34" charset="0"/>
              </a:rPr>
              <a:t>для сельскохозяйственных </a:t>
            </a:r>
            <a:r>
              <a:rPr lang="ru-RU" sz="4800" dirty="0" smtClean="0">
                <a:solidFill>
                  <a:srgbClr val="0070C0"/>
                </a:solidFill>
                <a:latin typeface="Arial Narrow" pitchFamily="34" charset="0"/>
              </a:rPr>
              <a:t>кооперативов и фермеров-членов </a:t>
            </a:r>
            <a:r>
              <a:rPr lang="ru-RU" sz="4800" dirty="0">
                <a:solidFill>
                  <a:srgbClr val="0070C0"/>
                </a:solidFill>
                <a:latin typeface="Arial Narrow" pitchFamily="34" charset="0"/>
              </a:rPr>
              <a:t>сельскохозяйственных кооперативов 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299376" y="7168450"/>
            <a:ext cx="10001242" cy="5277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  <a:lvl2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78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57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40035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714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2000" dirty="0">
                <a:solidFill>
                  <a:srgbClr val="0070C0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Москва, 201</a:t>
            </a:r>
            <a:r>
              <a:rPr lang="en-US" sz="2000" dirty="0">
                <a:solidFill>
                  <a:srgbClr val="0070C0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8</a:t>
            </a:r>
            <a:r>
              <a:rPr lang="ru-RU" sz="2000" dirty="0">
                <a:solidFill>
                  <a:srgbClr val="0070C0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 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797" y="912202"/>
            <a:ext cx="5860394" cy="2665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33535" y="484094"/>
            <a:ext cx="4130936" cy="418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По состоянию на 15.05.2018г.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927502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9221289" y="519038"/>
            <a:ext cx="2452551" cy="5150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0599" y="414429"/>
            <a:ext cx="9409903" cy="698685"/>
          </a:xfrm>
        </p:spPr>
        <p:txBody>
          <a:bodyPr/>
          <a:lstStyle/>
          <a:p>
            <a:r>
              <a:rPr lang="ru-RU" dirty="0"/>
              <a:t>Сельскохозяйственные кооперативы.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6 мес.</a:t>
            </a:r>
          </a:p>
        </p:txBody>
      </p:sp>
      <p:sp>
        <p:nvSpPr>
          <p:cNvPr id="16" name="L-Shape 10"/>
          <p:cNvSpPr/>
          <p:nvPr/>
        </p:nvSpPr>
        <p:spPr>
          <a:xfrm rot="13701821">
            <a:off x="2179341" y="3377432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543702"/>
              </p:ext>
            </p:extLst>
          </p:nvPr>
        </p:nvGraphicFramePr>
        <p:xfrm>
          <a:off x="2078916" y="1737911"/>
          <a:ext cx="8621920" cy="6226166"/>
        </p:xfrm>
        <a:graphic>
          <a:graphicData uri="http://schemas.openxmlformats.org/drawingml/2006/table">
            <a:tbl>
              <a:tblPr/>
              <a:tblGrid>
                <a:gridCol w="12077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38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6501"/>
                <a:gridCol w="7265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41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330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90870"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Агросезон</a:t>
                      </a:r>
                      <a:endParaRPr lang="ru-RU" sz="11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На проведение сезонных работ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Исходя из потребности и финансового состояния заемщика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ru-RU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года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%**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годовых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alt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ЮЛ и ИП, отнесенные к категории субъекта «</a:t>
                      </a:r>
                      <a:r>
                        <a:rPr lang="ru-RU" altLang="ru-RU" sz="1050" u="none" strike="noStrike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микропредприятия</a:t>
                      </a:r>
                      <a:r>
                        <a:rPr lang="ru-RU" alt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в соответствии с 209-ФЗ, сельскохозяйственные производственные и потребительские кооперативы.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alt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залог недвижимого и движимого имущества, ТМЦ, гарантии и поручительства в рамках НГС.</a:t>
                      </a:r>
                    </a:p>
                  </a:txBody>
                  <a:tcPr marL="49770" marR="497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90870">
                <a:tc rowSpan="3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Специализи-рованный</a:t>
                      </a: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кредитный продукт для </a:t>
                      </a:r>
                      <a:r>
                        <a:rPr lang="ru-RU" alt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с/х </a:t>
                      </a: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кооперативов</a:t>
                      </a:r>
                      <a:endParaRPr lang="en-US" altLang="ru-RU" sz="11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Пополнение оборотных  средств для обеспечения  хозяйственной деятельности и развития бизнеса, включая проведение сезонных работ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 25 млн. рублей</a:t>
                      </a:r>
                      <a:endParaRPr kumimoji="0" lang="ru-RU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года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%**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годовых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Широкий перечень направлений целевого использования, с учетом отраслевой принадлежности СПК и </a:t>
                      </a:r>
                      <a:r>
                        <a:rPr lang="ru-RU" sz="1050" u="none" strike="noStrike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СПоК</a:t>
                      </a: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Оставшаяся часть обеспечения по кредиту – за счет залога ликвидного имущества.</a:t>
                      </a:r>
                    </a:p>
                  </a:txBody>
                  <a:tcPr marL="49770" marR="497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2000">
                <a:tc vMerge="1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Комплексное кредитование на строительство цехов для приемки и переработки молока, включая в том числе приобретение земельного участка, техники, оборудования, пополнение оборотных средств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лет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%**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годовых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Льготный период по погашению основного долга –</a:t>
                      </a:r>
                      <a:r>
                        <a:rPr lang="ru-RU" sz="105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24 месяцев.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собственными средствами (при наличии гранта) – от 10%.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Оставшаяся часть обеспечения по кредиту – за счет залога ликвидного имущества;</a:t>
                      </a:r>
                    </a:p>
                  </a:txBody>
                  <a:tcPr marL="49770" marR="497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51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Комплексное кредитование на условиях проектного финансирования на цели строительство объектов/ сооружений для хранения продукции, (</a:t>
                      </a:r>
                      <a:r>
                        <a:rPr kumimoji="0" lang="ru-RU" sz="105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фруктохранилища</a:t>
                      </a: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, овощехранилища, зернохранилища), в том числе приобретение земельного участка, техники, оборудования, пополнение оборотных средств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лет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%**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годовых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кредитования вновь созданных  кооперативов.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Льготный период по погашению основного долга –</a:t>
                      </a:r>
                      <a:r>
                        <a:rPr lang="ru-RU" sz="105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24 месяцев.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Оставшаяся часть обеспечения по кредиту – за счет залога ликвидного имущества.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собственными средствами (при наличии гранта) – от 10%.</a:t>
                      </a:r>
                      <a:endParaRPr lang="ru-RU" sz="105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70" marR="497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737725"/>
              </p:ext>
            </p:extLst>
          </p:nvPr>
        </p:nvGraphicFramePr>
        <p:xfrm>
          <a:off x="2078916" y="1209228"/>
          <a:ext cx="8621920" cy="4828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0651"/>
                <a:gridCol w="2140772"/>
                <a:gridCol w="935915"/>
                <a:gridCol w="763793"/>
                <a:gridCol w="1054249"/>
                <a:gridCol w="2546540"/>
              </a:tblGrid>
              <a:tr h="368111"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Вид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продукта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Целевое назначение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Размер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Срок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Ставка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Особенности и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преимущества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" name="Правая фигурная скобка 23"/>
          <p:cNvSpPr/>
          <p:nvPr/>
        </p:nvSpPr>
        <p:spPr>
          <a:xfrm>
            <a:off x="10806125" y="1742541"/>
            <a:ext cx="270934" cy="5986899"/>
          </a:xfrm>
          <a:prstGeom prst="rightBrace">
            <a:avLst/>
          </a:prstGeom>
          <a:ln w="19050">
            <a:solidFill>
              <a:srgbClr val="F5750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1100367" y="3989632"/>
            <a:ext cx="1315456" cy="1492716"/>
          </a:xfrm>
          <a:prstGeom prst="rect">
            <a:avLst/>
          </a:prstGeom>
          <a:solidFill>
            <a:srgbClr val="F5750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Согарантия</a:t>
            </a:r>
            <a:r>
              <a:rPr lang="ru-RU" sz="13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 для с/х кооперативов        АО «Корпорация «МСП» + РГО 75% от суммы кредита</a:t>
            </a:r>
            <a:endParaRPr lang="ru-RU" sz="1300" b="1" dirty="0">
              <a:solidFill>
                <a:schemeClr val="bg1"/>
              </a:solidFill>
              <a:latin typeface="Arial Narrow" panose="020B060602020203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3101" y="8009774"/>
            <a:ext cx="93083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/>
              <a:t>* в </a:t>
            </a:r>
            <a:r>
              <a:rPr lang="ru-RU" sz="1100" i="1" dirty="0"/>
              <a:t>рамках </a:t>
            </a:r>
            <a:r>
              <a:rPr lang="ru-RU" sz="1100" i="1" dirty="0" smtClean="0"/>
              <a:t>постановления Правительства РФ 1528 (программа льготного кредитования Минсельхоза России);</a:t>
            </a:r>
          </a:p>
          <a:p>
            <a:r>
              <a:rPr lang="ru-RU" sz="1100" i="1" dirty="0" smtClean="0"/>
              <a:t>** в рамках постановления Правительства РФ 1706 (программа льготного кредитования Минэкономразвития РФ).</a:t>
            </a:r>
            <a:endParaRPr lang="ru-RU" sz="1100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4399651"/>
            <a:ext cx="1838162" cy="671810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rgbClr val="0070C0"/>
                </a:solidFill>
              </a:rPr>
              <a:t>Россельхозбанк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2" name="L-Shape 10"/>
          <p:cNvSpPr/>
          <p:nvPr/>
        </p:nvSpPr>
        <p:spPr>
          <a:xfrm rot="13701821">
            <a:off x="1504340" y="4497752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0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9221289" y="519038"/>
            <a:ext cx="2452551" cy="5150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0599" y="414429"/>
            <a:ext cx="9409903" cy="698685"/>
          </a:xfrm>
        </p:spPr>
        <p:txBody>
          <a:bodyPr/>
          <a:lstStyle/>
          <a:p>
            <a:r>
              <a:rPr lang="ru-RU" dirty="0"/>
              <a:t>Сельскохозяйственные кооперативы.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6 мес.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587779"/>
              </p:ext>
            </p:extLst>
          </p:nvPr>
        </p:nvGraphicFramePr>
        <p:xfrm>
          <a:off x="2309244" y="1181375"/>
          <a:ext cx="9932170" cy="2897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5097"/>
                <a:gridCol w="1428278"/>
                <a:gridCol w="1394539"/>
                <a:gridCol w="1439523"/>
                <a:gridCol w="3964733"/>
              </a:tblGrid>
              <a:tr h="2897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 продукта</a:t>
                      </a:r>
                      <a:endParaRPr lang="en-US" sz="1200" kern="12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Размер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Срок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Ставка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Примечание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666180"/>
              </p:ext>
            </p:extLst>
          </p:nvPr>
        </p:nvGraphicFramePr>
        <p:xfrm>
          <a:off x="2309244" y="1521314"/>
          <a:ext cx="9932172" cy="4565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00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69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78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065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02667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7825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Кооперация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пополнение оборотных средств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млн - </a:t>
                      </a:r>
                      <a:r>
                        <a:rPr lang="en-US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млн рублей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1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года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Symbol" panose="05050102010706020507" pitchFamily="18" charset="2"/>
                        <a:buChar char="-"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8,9%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годовых – для субъектов среднего бизнеса</a:t>
                      </a:r>
                    </a:p>
                    <a:p>
                      <a:pPr marL="171450" indent="-171450" algn="l">
                        <a:buFont typeface="Symbol" panose="05050102010706020507" pitchFamily="18" charset="2"/>
                        <a:buChar char="-"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9,9%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годовых - для субъектов малого бизнеса</a:t>
                      </a:r>
                    </a:p>
                    <a:p>
                      <a:pPr marL="171450" indent="-171450" algn="l">
                        <a:buFont typeface="Symbol" panose="05050102010706020507" pitchFamily="18" charset="2"/>
                        <a:buChar char="-"/>
                      </a:pP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1 %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годовых*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поручительство единоличного исполнительного органа субъекта  МСП;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поручительство  Агента  или заклад векселя АО «МСП Банк» или поручительство РГО в объеме 20% от суммы кредита;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прямая гарантия для развития </a:t>
                      </a:r>
                      <a:r>
                        <a:rPr lang="ru-RU" sz="1000" b="0" u="none" strike="noStrike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сельхозкооперации</a:t>
                      </a: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АО «Корпорация «МСП» в объеме 60% от суммы кредита (залоговое обеспечение не требуется);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получателями являются сельскохозяйственные производственные и потребительские кооперативы (за исключением кредитных) и фермерские хозяйства - члены сельскохозяйственных потребительских кооперативов.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092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Кредитный кооператив**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кредитный продукт для СКПК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млн – </a:t>
                      </a: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млн рублей для конечного заемщика (МСП)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мес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(но не позднее срока возврата кредита по кредитному договору между АО «МСП Банк» и СКПК)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Symbol" panose="05050102010706020507" pitchFamily="18" charset="2"/>
                        <a:buChar char="-"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8,9%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годовых – для субъектов среднего бизнеса</a:t>
                      </a:r>
                    </a:p>
                    <a:p>
                      <a:pPr marL="171450" indent="-171450" algn="l">
                        <a:buFont typeface="Symbol" panose="05050102010706020507" pitchFamily="18" charset="2"/>
                        <a:buChar char="-"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9,9%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годовых - для субъектов малого бизнеса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Финансовые и организационные критерии к Заемщику устанавливаются АО «МСП Банк».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Заемщик должен быть ЮЛ/ ИП – резидент РФ, член СКПК, срок деятельности с даты гос. регистрации до даты заключения договора займа не менее 6 мес. и др.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Обеспечение:</a:t>
                      </a:r>
                    </a:p>
                    <a:p>
                      <a:pPr marL="546662" lvl="1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Поручительство председателя кооператива и директора (при наличии) на весь срок действия кредитного договора по всем денежным обязательствам СКПК, возникшим из кредитного договора;</a:t>
                      </a:r>
                    </a:p>
                    <a:p>
                      <a:pPr marL="546662" lvl="1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Залог прав (требований) по займам, предоставленным СКПК субъектам МСП за счет средств АО «МСП Банк», на сумму не менее суммы выдаваемой кредитной линии.</a:t>
                      </a:r>
                    </a:p>
                    <a:p>
                      <a:pPr marL="546662" lvl="1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Залоговое обеспечение  в объеме, не менее 70% от суммы кредита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06695" y="3585662"/>
            <a:ext cx="1579378" cy="437207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70C0"/>
                </a:solidFill>
              </a:rPr>
              <a:t>МСП Банк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15" name="L-Shape 10"/>
          <p:cNvSpPr/>
          <p:nvPr/>
        </p:nvSpPr>
        <p:spPr>
          <a:xfrm rot="13701821">
            <a:off x="1734666" y="3570846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5304" y="8003847"/>
            <a:ext cx="117526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/>
              <a:t>* в </a:t>
            </a:r>
            <a:r>
              <a:rPr lang="ru-RU" sz="1100" i="1" dirty="0"/>
              <a:t>рамках Постановления </a:t>
            </a:r>
            <a:r>
              <a:rPr lang="ru-RU" sz="1100" i="1" dirty="0" smtClean="0"/>
              <a:t>Правительства РФ 1528 (программа льготного кредитования Минсельхоза России)</a:t>
            </a:r>
          </a:p>
          <a:p>
            <a:r>
              <a:rPr lang="ru-RU" sz="1100" i="1" dirty="0"/>
              <a:t>** продукт в процессе разработки; структура обеспечения может быть уточнена в случае создания нового гарантийного продукта АО «Корпорация «МСП» в рамках </a:t>
            </a:r>
            <a:r>
              <a:rPr lang="ru-RU" sz="1100" i="1" dirty="0" smtClean="0"/>
              <a:t>НГС</a:t>
            </a:r>
            <a:endParaRPr lang="ru-RU" sz="11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304" y="6661153"/>
            <a:ext cx="1897599" cy="523611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 smtClean="0">
                <a:solidFill>
                  <a:srgbClr val="0070C0"/>
                </a:solidFill>
              </a:rPr>
              <a:t>Росагролизинг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1" name="L-Shape 10"/>
          <p:cNvSpPr/>
          <p:nvPr/>
        </p:nvSpPr>
        <p:spPr>
          <a:xfrm rot="13701821">
            <a:off x="1703145" y="6724933"/>
            <a:ext cx="476475" cy="560828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214489"/>
              </p:ext>
            </p:extLst>
          </p:nvPr>
        </p:nvGraphicFramePr>
        <p:xfrm>
          <a:off x="2309243" y="6114365"/>
          <a:ext cx="9932171" cy="1793748"/>
        </p:xfrm>
        <a:graphic>
          <a:graphicData uri="http://schemas.openxmlformats.org/drawingml/2006/table">
            <a:tbl>
              <a:tblPr/>
              <a:tblGrid>
                <a:gridCol w="16388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69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62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275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0225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7231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</a:t>
                      </a:r>
                      <a:r>
                        <a:rPr 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обновления парка сельхозтехники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Специальная программа для членов АККОР</a:t>
                      </a:r>
                      <a:endParaRPr lang="ru-RU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Исходя из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потребности 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лизингополучателя и его финансового состояния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лет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Отсрочка 1-го платежа – 6 месяцев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3,0 % 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3,5%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Самоходная уборочная техника,</a:t>
                      </a:r>
                    </a:p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Тракторы,</a:t>
                      </a:r>
                    </a:p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Технологические комплексы (трактор + прицепное/навесное оборудование),</a:t>
                      </a:r>
                    </a:p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не требуется.</a:t>
                      </a:r>
                    </a:p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lang="ru-RU" sz="1000" b="0" u="none" strike="noStrike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69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Сельскохозяйственная техника и оборудование для проведения полевых работ,</a:t>
                      </a:r>
                    </a:p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Племенные животные,</a:t>
                      </a:r>
                    </a:p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Животноводческое оборудование,</a:t>
                      </a:r>
                    </a:p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не требуется.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>
            <a:off x="306695" y="6093159"/>
            <a:ext cx="1196165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60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9063128" y="446314"/>
            <a:ext cx="2595472" cy="5343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542" y="349616"/>
            <a:ext cx="9409903" cy="698685"/>
          </a:xfrm>
        </p:spPr>
        <p:txBody>
          <a:bodyPr/>
          <a:lstStyle/>
          <a:p>
            <a:r>
              <a:rPr lang="ru-RU" dirty="0"/>
              <a:t>Сельскохозяйственные кооперативы.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72736"/>
              </p:ext>
            </p:extLst>
          </p:nvPr>
        </p:nvGraphicFramePr>
        <p:xfrm>
          <a:off x="2506134" y="1389028"/>
          <a:ext cx="9720080" cy="1988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7570">
                  <a:extLst>
                    <a:ext uri="{9D8B030D-6E8A-4147-A177-3AD203B41FA5}">
                      <a16:colId xmlns="" xmlns:a16="http://schemas.microsoft.com/office/drawing/2014/main" val="2846274562"/>
                    </a:ext>
                  </a:extLst>
                </a:gridCol>
                <a:gridCol w="20925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577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Гранты </a:t>
                      </a: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на развитие материально-технической 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базы </a:t>
                      </a: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сельскохозяйственного </a:t>
                      </a: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потребительского</a:t>
                      </a: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кооператива: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строительство, реконструкцию или модернизацию производственных объектов;</a:t>
                      </a:r>
                    </a:p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приобретение и монтаж оборудования и техники для производственных объектов, оснащения лабораторий производственного контроля качества и безопасности продукции;</a:t>
                      </a:r>
                    </a:p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приобретение специализированного транспорта;</a:t>
                      </a:r>
                    </a:p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уплату части взносов по договорам лизинга </a:t>
                      </a:r>
                      <a:r>
                        <a:rPr lang="ru-RU" sz="1000" b="0" i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(не более 8 процентов общей стоимости предметов лизинга)</a:t>
                      </a:r>
                    </a:p>
                  </a:txBody>
                  <a:tcPr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 70 млн. рублей</a:t>
                      </a:r>
                    </a:p>
                    <a:p>
                      <a:pPr lvl="0" algn="ctr"/>
                      <a:endParaRPr lang="ru-RU" sz="1050" b="1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 algn="ctr"/>
                      <a:r>
                        <a:rPr lang="ru-RU" sz="10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60 % от суммы проекта –</a:t>
                      </a:r>
                      <a:r>
                        <a:rPr lang="ru-RU" sz="1000" b="1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средства федерального бюджета</a:t>
                      </a:r>
                      <a:endParaRPr lang="ru-RU" sz="10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 algn="ctr"/>
                      <a:endParaRPr lang="ru-RU" sz="10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 algn="ctr"/>
                      <a:r>
                        <a:rPr lang="ru-RU" sz="10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40 % от суммы проекта - собственные средства кооперативов</a:t>
                      </a:r>
                      <a:r>
                        <a:rPr lang="ru-RU" sz="1000" b="1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(из них 20% от суммы проекта возможно за счет средств регионального бюджета)</a:t>
                      </a:r>
                      <a:endParaRPr lang="ru-RU" sz="10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49588396"/>
                  </a:ext>
                </a:extLst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193638" y="1795822"/>
            <a:ext cx="1775682" cy="893887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rgbClr val="0070C0"/>
                </a:solidFill>
              </a:rPr>
              <a:t>Минсельхоз</a:t>
            </a:r>
          </a:p>
          <a:p>
            <a:pPr algn="r"/>
            <a:r>
              <a:rPr lang="ru-RU" sz="1600" b="1" dirty="0" smtClean="0">
                <a:solidFill>
                  <a:srgbClr val="0070C0"/>
                </a:solidFill>
              </a:rPr>
              <a:t>России</a:t>
            </a:r>
            <a:endParaRPr lang="ru-RU" sz="1600" b="1" dirty="0">
              <a:solidFill>
                <a:srgbClr val="0070C0"/>
              </a:solidFill>
            </a:endParaRPr>
          </a:p>
          <a:p>
            <a:pPr algn="r"/>
            <a:r>
              <a:rPr lang="ru-RU" sz="1600" b="1" dirty="0">
                <a:solidFill>
                  <a:srgbClr val="0070C0"/>
                </a:solidFill>
              </a:rPr>
              <a:t>  </a:t>
            </a:r>
            <a:r>
              <a:rPr lang="ru-RU" sz="1400" dirty="0">
                <a:solidFill>
                  <a:srgbClr val="0070C0"/>
                </a:solidFill>
              </a:rPr>
              <a:t>субсидирование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30" name="L-Shape 10"/>
          <p:cNvSpPr/>
          <p:nvPr/>
        </p:nvSpPr>
        <p:spPr>
          <a:xfrm rot="13701821">
            <a:off x="1882247" y="2021349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684096"/>
              </p:ext>
            </p:extLst>
          </p:nvPr>
        </p:nvGraphicFramePr>
        <p:xfrm>
          <a:off x="2506134" y="3650928"/>
          <a:ext cx="7642845" cy="2897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8776">
                  <a:extLst>
                    <a:ext uri="{9D8B030D-6E8A-4147-A177-3AD203B41FA5}">
                      <a16:colId xmlns="" xmlns:a16="http://schemas.microsoft.com/office/drawing/2014/main" val="2846274562"/>
                    </a:ext>
                  </a:extLst>
                </a:gridCol>
                <a:gridCol w="1510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585">
                  <a:extLst>
                    <a:ext uri="{9D8B030D-6E8A-4147-A177-3AD203B41FA5}">
                      <a16:colId xmlns="" xmlns:a16="http://schemas.microsoft.com/office/drawing/2014/main" val="2423533658"/>
                    </a:ext>
                  </a:extLst>
                </a:gridCol>
                <a:gridCol w="1157463">
                  <a:extLst>
                    <a:ext uri="{9D8B030D-6E8A-4147-A177-3AD203B41FA5}">
                      <a16:colId xmlns="" xmlns:a16="http://schemas.microsoft.com/office/drawing/2014/main" val="1229482924"/>
                    </a:ext>
                  </a:extLst>
                </a:gridCol>
                <a:gridCol w="25453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9702"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 продукта</a:t>
                      </a:r>
                      <a:endParaRPr lang="en-US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Размер</a:t>
                      </a:r>
                      <a:endParaRPr lang="ru-RU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Срок</a:t>
                      </a:r>
                      <a:endParaRPr lang="ru-RU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Ставка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Примечание</a:t>
                      </a:r>
                      <a:endParaRPr lang="ru-RU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35462659"/>
                  </a:ext>
                </a:extLst>
              </a:tr>
            </a:tbl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-286404" y="4889016"/>
            <a:ext cx="2259619" cy="893887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 smtClean="0">
                <a:solidFill>
                  <a:srgbClr val="0070C0"/>
                </a:solidFill>
              </a:rPr>
              <a:t>Росагролизинг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33" name="L-Shape 10"/>
          <p:cNvSpPr/>
          <p:nvPr/>
        </p:nvSpPr>
        <p:spPr>
          <a:xfrm rot="13701821">
            <a:off x="1848381" y="5125709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280548"/>
              </p:ext>
            </p:extLst>
          </p:nvPr>
        </p:nvGraphicFramePr>
        <p:xfrm>
          <a:off x="2506134" y="3982941"/>
          <a:ext cx="7642846" cy="1977874"/>
        </p:xfrm>
        <a:graphic>
          <a:graphicData uri="http://schemas.openxmlformats.org/drawingml/2006/table">
            <a:tbl>
              <a:tblPr/>
              <a:tblGrid>
                <a:gridCol w="13924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978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76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82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967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9778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 ЛОЯЛЬНОСТИ «НАДЕЖНЫЙ ПАРТНЕР»</a:t>
                      </a:r>
                      <a:endParaRPr lang="ru-RU" sz="1050" b="1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Исходя из</a:t>
                      </a: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потребности </a:t>
                      </a: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лизингополучателя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(аванс 10-15%)</a:t>
                      </a:r>
                      <a:endParaRPr lang="ru-RU" sz="105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10 </a:t>
                      </a: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лет 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(не более срока полезного использования)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ru-RU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3,5 %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093324" rtl="0" eaLnBrk="1" fontAlgn="ctr" latinLnBrk="0" hangingPunct="1"/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Лизингополучатели с действующими &gt;1 года договорами</a:t>
                      </a:r>
                    </a:p>
                    <a:p>
                      <a:pPr marL="0" algn="l" defTabSz="1093324" rtl="0" eaLnBrk="1" fontAlgn="ctr" latinLnBrk="0" hangingPunct="1"/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 своевременностью оплаты лизинговых платежей &gt; 90%.</a:t>
                      </a:r>
                    </a:p>
                    <a:p>
                      <a:pPr marL="0" algn="l" defTabSz="1093324" rtl="0" eaLnBrk="1" fontAlgn="ctr" latinLnBrk="0" hangingPunct="1"/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не требуется</a:t>
                      </a:r>
                    </a:p>
                    <a:p>
                      <a:pPr marL="0" algn="l" defTabSz="1093324" rtl="0" eaLnBrk="1" fontAlgn="ctr" latinLnBrk="0" hangingPunct="1"/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Периодичность оплаты – квартальная.</a:t>
                      </a:r>
                    </a:p>
                    <a:p>
                      <a:pPr marL="0" algn="l" defTabSz="1093324" rtl="0" eaLnBrk="1" fontAlgn="ctr" latinLnBrk="0" hangingPunct="1"/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Сельскохозяйственная техника и оборудование для проведения полевых работ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166765"/>
              </p:ext>
            </p:extLst>
          </p:nvPr>
        </p:nvGraphicFramePr>
        <p:xfrm>
          <a:off x="2506134" y="6023664"/>
          <a:ext cx="7642845" cy="1992453"/>
        </p:xfrm>
        <a:graphic>
          <a:graphicData uri="http://schemas.openxmlformats.org/drawingml/2006/table">
            <a:tbl>
              <a:tblPr/>
              <a:tblGrid>
                <a:gridCol w="13872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975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27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73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6080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992453">
                <a:tc>
                  <a:txBody>
                    <a:bodyPr/>
                    <a:lstStyle/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5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 льготного лизинга оборудования для субъектов ИМП</a:t>
                      </a:r>
                      <a:r>
                        <a:rPr lang="ru-RU" altLang="ru-RU" sz="12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72589" marR="72589" marT="36317" marB="3631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</a:t>
                      </a: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sz="105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млн рублей </a:t>
                      </a:r>
                      <a:b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(аванс от 15%)</a:t>
                      </a:r>
                      <a:endParaRPr lang="ru-RU" sz="105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</a:t>
                      </a:r>
                      <a:r>
                        <a:rPr lang="ru-RU" altLang="ru-RU" sz="105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kumimoji="0" lang="ru-RU" alt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месяцев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6 %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российское оборудование</a:t>
                      </a:r>
                    </a:p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altLang="ru-RU" sz="105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8 %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иностранное оборудование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171450" algn="l" defTabSz="1093324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alt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Лизингополучатель зарегистрирован в качестве сельскохозяйственного производственного кооператива или сельскохозяйственного потребительского кооператива более 12 месяцев по состоянию на дату обращения в РЛК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" name="L-Shape 10"/>
          <p:cNvSpPr/>
          <p:nvPr/>
        </p:nvSpPr>
        <p:spPr>
          <a:xfrm rot="13701821">
            <a:off x="1848381" y="6892712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0521337" y="6602456"/>
            <a:ext cx="1704877" cy="830997"/>
          </a:xfrm>
          <a:prstGeom prst="rect">
            <a:avLst/>
          </a:prstGeom>
          <a:solidFill>
            <a:srgbClr val="F5750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Возможно поручительство РГО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  <a:cs typeface="Helvetica" panose="020B0604020202020204" pitchFamily="34" charset="0"/>
            </a:endParaRPr>
          </a:p>
        </p:txBody>
      </p:sp>
      <p:sp>
        <p:nvSpPr>
          <p:cNvPr id="39" name="Правая фигурная скобка 38"/>
          <p:cNvSpPr/>
          <p:nvPr/>
        </p:nvSpPr>
        <p:spPr>
          <a:xfrm>
            <a:off x="10194583" y="6046880"/>
            <a:ext cx="270934" cy="1969238"/>
          </a:xfrm>
          <a:prstGeom prst="rightBrace">
            <a:avLst/>
          </a:prstGeom>
          <a:ln w="19050">
            <a:solidFill>
              <a:srgbClr val="F5750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264559" y="5985175"/>
            <a:ext cx="1196165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8980" y="4015395"/>
            <a:ext cx="286537" cy="190807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0521337" y="4063936"/>
            <a:ext cx="1704877" cy="1815882"/>
          </a:xfrm>
          <a:prstGeom prst="rect">
            <a:avLst/>
          </a:prstGeom>
          <a:solidFill>
            <a:srgbClr val="F5750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Symbol" panose="05050102010706020507" pitchFamily="18" charset="2"/>
              <a:buChar char="-"/>
            </a:pP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Прямая 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гарантия для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лизинга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endParaRPr lang="ru-RU" sz="1400" b="1" dirty="0" smtClean="0">
              <a:solidFill>
                <a:schemeClr val="bg1"/>
              </a:solidFill>
              <a:latin typeface="Arial Narrow" panose="020B060602020203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Прямая 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гарантия для лизинга в сфере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с/х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  <a:cs typeface="Helvetica" panose="020B0604020202020204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57999" y="3501811"/>
            <a:ext cx="1196165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-537240" y="6685653"/>
            <a:ext cx="2506560" cy="890591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>
                <a:solidFill>
                  <a:srgbClr val="0070C0"/>
                </a:solidFill>
              </a:rPr>
              <a:t>Региональные лизинговые</a:t>
            </a:r>
          </a:p>
          <a:p>
            <a:pPr algn="r"/>
            <a:r>
              <a:rPr lang="ru-RU" sz="1800" b="1" dirty="0">
                <a:solidFill>
                  <a:srgbClr val="0070C0"/>
                </a:solidFill>
              </a:rPr>
              <a:t>   компании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1585" y="8264569"/>
            <a:ext cx="8623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*  Запуск </a:t>
            </a:r>
            <a:r>
              <a:rPr lang="ru-RU" sz="1200" i="1" dirty="0"/>
              <a:t>программы льготного лизинга для сельхозкооперативов планируется </a:t>
            </a:r>
            <a:r>
              <a:rPr lang="ru-RU" sz="1200" i="1" dirty="0" smtClean="0"/>
              <a:t>в мае 2018г.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398036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9063128" y="446314"/>
            <a:ext cx="2595472" cy="5343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542" y="349616"/>
            <a:ext cx="9409903" cy="698685"/>
          </a:xfrm>
        </p:spPr>
        <p:txBody>
          <a:bodyPr/>
          <a:lstStyle/>
          <a:p>
            <a:r>
              <a:rPr lang="ru-RU" dirty="0"/>
              <a:t>Сельскохозяйственные кооперативы.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472491"/>
            <a:ext cx="1838162" cy="671810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rgbClr val="0070C0"/>
                </a:solidFill>
              </a:rPr>
              <a:t>Россельхозбанк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9" name="L-Shape 10"/>
          <p:cNvSpPr/>
          <p:nvPr/>
        </p:nvSpPr>
        <p:spPr>
          <a:xfrm rot="13701821">
            <a:off x="1504340" y="4569725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296655"/>
              </p:ext>
            </p:extLst>
          </p:nvPr>
        </p:nvGraphicFramePr>
        <p:xfrm>
          <a:off x="2078916" y="1718196"/>
          <a:ext cx="8725766" cy="6073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3531">
                  <a:extLst>
                    <a:ext uri="{9D8B030D-6E8A-4147-A177-3AD203B41FA5}">
                      <a16:colId xmlns:a16="http://schemas.microsoft.com/office/drawing/2014/main" xmlns="" val="2846274562"/>
                    </a:ext>
                  </a:extLst>
                </a:gridCol>
                <a:gridCol w="16351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1069"/>
                <a:gridCol w="840136">
                  <a:extLst>
                    <a:ext uri="{9D8B030D-6E8A-4147-A177-3AD203B41FA5}">
                      <a16:colId xmlns:a16="http://schemas.microsoft.com/office/drawing/2014/main" xmlns="" val="2423533658"/>
                    </a:ext>
                  </a:extLst>
                </a:gridCol>
                <a:gridCol w="1207925">
                  <a:extLst>
                    <a:ext uri="{9D8B030D-6E8A-4147-A177-3AD203B41FA5}">
                      <a16:colId xmlns:a16="http://schemas.microsoft.com/office/drawing/2014/main" xmlns="" val="1229482924"/>
                    </a:ext>
                  </a:extLst>
                </a:gridCol>
                <a:gridCol w="25279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81891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Оборотное кредитование</a:t>
                      </a:r>
                      <a:endParaRPr lang="ru-RU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проведение полевых работ;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кредиты на пополнение оборотных средств, овердрафты</a:t>
                      </a:r>
                      <a:endParaRPr lang="en-US" sz="105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Исходя из потребности и финансового состояния заемщика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от 1 до 3 лет</a:t>
                      </a:r>
                      <a:endParaRPr lang="ru-RU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ctr" defTabSz="914400" rtl="0" eaLnBrk="1" latinLnBrk="0" hangingPunct="1"/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от 1</a:t>
                      </a:r>
                      <a:r>
                        <a:rPr 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5%*</a:t>
                      </a:r>
                    </a:p>
                    <a:p>
                      <a:pPr algn="ctr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лимит овердрафта - 50% от чистых кредитных оборотов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latinLnBrk="0" hangingPunct="1">
                        <a:buFont typeface="Symbol" panose="05050102010706020507" pitchFamily="18" charset="2"/>
                        <a:buChar char="-"/>
                      </a:pPr>
                      <a:r>
                        <a:rPr lang="ru-RU" sz="11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Движимое и недвижимое имущество, ТМЦ, залог будущего урожая, поручительство, допускается предоставление частично необеспеченных кредитов</a:t>
                      </a:r>
                      <a:endParaRPr lang="ru-RU" sz="11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9588396"/>
                  </a:ext>
                </a:extLst>
              </a:tr>
              <a:tr h="1136009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Инвестиционное кредитовани</a:t>
                      </a:r>
                      <a:r>
                        <a:rPr lang="ru-RU" sz="105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е </a:t>
                      </a:r>
                      <a:endParaRPr lang="ru-RU" sz="105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/>
                      <a:endParaRPr lang="en-US" sz="9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приобретение техники, оборудования, с/х животных, с/х земель</a:t>
                      </a:r>
                      <a:endParaRPr lang="en-US" sz="105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Исходя из потребности и финансового состояния заемщика</a:t>
                      </a:r>
                      <a:endParaRPr lang="ru-RU" sz="105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1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15 </a:t>
                      </a:r>
                      <a:r>
                        <a:rPr lang="ru-RU" sz="11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лет</a:t>
                      </a:r>
                    </a:p>
                    <a:p>
                      <a:pPr marL="0" lvl="0" algn="ctr" defTabSz="914400" rtl="0" eaLnBrk="1" latinLnBrk="0" hangingPunct="1"/>
                      <a:endParaRPr lang="ru-RU" sz="110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от 1</a:t>
                      </a:r>
                      <a:r>
                        <a:rPr 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5%*</a:t>
                      </a:r>
                      <a:endParaRPr lang="ru-RU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latinLnBrk="0" hangingPunct="1">
                        <a:buFont typeface="Symbol" panose="05050102010706020507" pitchFamily="18" charset="2"/>
                        <a:buChar char="-"/>
                      </a:pPr>
                      <a:r>
                        <a:rPr lang="ru-RU" sz="11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Приобретаемое оборудование и </a:t>
                      </a:r>
                      <a:r>
                        <a:rPr lang="ru-RU" sz="11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1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с/х </a:t>
                      </a:r>
                      <a:r>
                        <a:rPr lang="ru-RU" sz="11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животные, движимое и недвижимое имущество, </a:t>
                      </a:r>
                      <a:r>
                        <a:rPr lang="ru-RU" sz="11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поручительство, допускается предоставление частично необеспеченных кредитов</a:t>
                      </a:r>
                      <a:endParaRPr lang="ru-RU" sz="11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091358"/>
                  </a:ext>
                </a:extLst>
              </a:tr>
              <a:tr h="987246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1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Рефинансиро-вание</a:t>
                      </a:r>
                      <a:endParaRPr lang="ru-RU" sz="11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Рефинансирование кредитов, полученных на текущие и инвестиционные цели</a:t>
                      </a:r>
                      <a:endParaRPr lang="en-US" sz="105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Исходя из потребности и финансового состояния заемщика, </a:t>
                      </a:r>
                      <a:r>
                        <a:rPr lang="ru-RU" sz="105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дофинанси-рование</a:t>
                      </a:r>
                      <a:endParaRPr lang="ru-RU" sz="105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lang="ru-RU" sz="11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 лет</a:t>
                      </a:r>
                    </a:p>
                    <a:p>
                      <a:pPr marL="0" lvl="0" algn="ctr" defTabSz="914400" rtl="0" eaLnBrk="1" latinLnBrk="0" hangingPunct="1"/>
                      <a:endParaRPr lang="ru-RU" sz="110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Определяется индивидуально 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latinLnBrk="0" hangingPunct="1">
                        <a:buFont typeface="Symbol" panose="05050102010706020507" pitchFamily="18" charset="2"/>
                        <a:buChar char="-"/>
                      </a:pPr>
                      <a:r>
                        <a:rPr lang="ru-RU" sz="11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Залог движимого и недвижимого имущества, в том числе имущества, обремененного правом залога первоначального кредитора</a:t>
                      </a:r>
                      <a:endParaRPr lang="ru-RU" sz="11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2878107"/>
                  </a:ext>
                </a:extLst>
              </a:tr>
              <a:tr h="1029369">
                <a:tc rowSpan="3">
                  <a:txBody>
                    <a:bodyPr/>
                    <a:lstStyle/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Специализи-рованный</a:t>
                      </a: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кредитный продукт для </a:t>
                      </a:r>
                      <a:r>
                        <a:rPr lang="ru-RU" alt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с/х </a:t>
                      </a: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кооперативов</a:t>
                      </a:r>
                      <a:endParaRPr lang="en-US" altLang="ru-RU" sz="11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Пополнение оборотных средств (финансирования текущей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деятельности.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Проведение сезонных работ.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до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50млн.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рублей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до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 года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от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%**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годовых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залогового обеспечения не требуется (только </a:t>
                      </a:r>
                      <a:r>
                        <a:rPr lang="ru-RU" sz="1100" u="none" strike="noStrike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согарантия</a:t>
                      </a:r>
                      <a:r>
                        <a:rPr lang="ru-RU" sz="11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10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поручительство членов кооператива)</a:t>
                      </a:r>
                      <a:endParaRPr lang="ru-RU" sz="110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/>
                      </a:pPr>
                      <a:endParaRPr lang="ru-RU" sz="110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72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Приобретение основных средств: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техники, в том числе б/у;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оборудования;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земельных участков с/х назначения.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6612">
                <a:tc vMerge="1">
                  <a:txBody>
                    <a:bodyPr/>
                    <a:lstStyle/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05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до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 лет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от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%**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годовых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залогового обеспечения не требуется</a:t>
                      </a:r>
                      <a:endParaRPr lang="ru-RU" sz="1100" u="none" strike="noStrike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/>
                        <a:defRPr/>
                      </a:pPr>
                      <a:r>
                        <a:rPr lang="ru-RU" sz="110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Отсрочка погашения основного до 24 месяцев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/>
                        <a:defRPr/>
                      </a:pPr>
                      <a:r>
                        <a:rPr lang="ru-RU" sz="110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Бланк до 25%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/>
                        <a:defRPr/>
                      </a:pPr>
                      <a:r>
                        <a:rPr lang="ru-RU" sz="110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Собственное участие заемщика за счет средств гранта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79781"/>
              </p:ext>
            </p:extLst>
          </p:nvPr>
        </p:nvGraphicFramePr>
        <p:xfrm>
          <a:off x="2078915" y="1193236"/>
          <a:ext cx="8590001" cy="4828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0351"/>
                <a:gridCol w="1452282"/>
                <a:gridCol w="1075765"/>
                <a:gridCol w="1037941"/>
                <a:gridCol w="1167377"/>
                <a:gridCol w="2396285"/>
              </a:tblGrid>
              <a:tr h="289702"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Вид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продукта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Целевое назначение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Размер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Срок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Ставка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Особенности и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преимущества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0070" y="8033671"/>
            <a:ext cx="9308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* в </a:t>
            </a:r>
            <a:r>
              <a:rPr lang="ru-RU" sz="1200" i="1" dirty="0"/>
              <a:t>рамках </a:t>
            </a:r>
            <a:r>
              <a:rPr lang="ru-RU" sz="1200" i="1" dirty="0" smtClean="0"/>
              <a:t>постановления Правительства РФ 1528 (программа льготного кредитования Минсельхоза России);</a:t>
            </a:r>
          </a:p>
          <a:p>
            <a:r>
              <a:rPr lang="ru-RU" sz="1200" i="1" dirty="0" smtClean="0"/>
              <a:t>** в рамках постановления Правительства РФ 1706 (программа льготного кредитования Минэкономразвития РФ).</a:t>
            </a:r>
            <a:endParaRPr lang="ru-RU" sz="1200" i="1" dirty="0"/>
          </a:p>
        </p:txBody>
      </p:sp>
      <p:sp>
        <p:nvSpPr>
          <p:cNvPr id="17" name="Правая фигурная скобка 16"/>
          <p:cNvSpPr/>
          <p:nvPr/>
        </p:nvSpPr>
        <p:spPr>
          <a:xfrm>
            <a:off x="10668917" y="1696510"/>
            <a:ext cx="270934" cy="6222907"/>
          </a:xfrm>
          <a:prstGeom prst="rightBrace">
            <a:avLst/>
          </a:prstGeom>
          <a:ln w="19050">
            <a:solidFill>
              <a:srgbClr val="F5750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1045436" y="4080980"/>
            <a:ext cx="1319104" cy="1492716"/>
          </a:xfrm>
          <a:prstGeom prst="rect">
            <a:avLst/>
          </a:prstGeom>
          <a:solidFill>
            <a:srgbClr val="F5750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Согарантия</a:t>
            </a:r>
            <a:r>
              <a:rPr lang="ru-RU" sz="13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 для с/х кооперативов        АО «Корпорация «МСП» + РГО 75% от суммы кредита</a:t>
            </a:r>
            <a:endParaRPr lang="ru-RU" sz="1300" b="1" dirty="0">
              <a:solidFill>
                <a:schemeClr val="bg1"/>
              </a:solidFill>
              <a:latin typeface="Arial Narrow" panose="020B060602020203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38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9372601" y="446314"/>
            <a:ext cx="2882102" cy="5375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2904" y="370145"/>
            <a:ext cx="9409903" cy="698685"/>
          </a:xfrm>
        </p:spPr>
        <p:txBody>
          <a:bodyPr/>
          <a:lstStyle/>
          <a:p>
            <a:r>
              <a:rPr lang="ru-RU" dirty="0"/>
              <a:t>Сельскохозяйственные кооперативы.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Расширение сбыта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4050" y="3184142"/>
            <a:ext cx="1788811" cy="893887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 smtClean="0">
                <a:solidFill>
                  <a:srgbClr val="0070C0"/>
                </a:solidFill>
              </a:rPr>
              <a:t>Корпорация</a:t>
            </a:r>
          </a:p>
          <a:p>
            <a:pPr algn="r"/>
            <a:r>
              <a:rPr lang="ru-RU" sz="1800" b="1" dirty="0">
                <a:solidFill>
                  <a:srgbClr val="0070C0"/>
                </a:solidFill>
              </a:rPr>
              <a:t>М</a:t>
            </a:r>
            <a:r>
              <a:rPr lang="ru-RU" sz="1800" b="1" dirty="0" smtClean="0">
                <a:solidFill>
                  <a:srgbClr val="0070C0"/>
                </a:solidFill>
              </a:rPr>
              <a:t>СП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5" name="L-Shape 10"/>
          <p:cNvSpPr/>
          <p:nvPr/>
        </p:nvSpPr>
        <p:spPr>
          <a:xfrm rot="13701821">
            <a:off x="2051501" y="3381344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2632" y="6785498"/>
            <a:ext cx="1196165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818055" y="1275833"/>
            <a:ext cx="1656313" cy="664666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>
                <a:solidFill>
                  <a:schemeClr val="tx2"/>
                </a:solidFill>
              </a:rPr>
              <a:t>Бизнес-навигатор МСП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74368" y="2301502"/>
            <a:ext cx="7918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1200" dirty="0"/>
              <a:t>В соответствии с постановлением Правительства РФ от 11.12.2014 № 1352 установлена обязанность для крупнейших заказчиков обеспечить годовой объем закупок у субъектов </a:t>
            </a:r>
            <a:r>
              <a:rPr lang="ru-RU" sz="1200" dirty="0" smtClean="0"/>
              <a:t>МСП</a:t>
            </a:r>
            <a:endParaRPr lang="ru-RU" sz="1200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1200" dirty="0" smtClean="0"/>
              <a:t>Бизнес-навигатор </a:t>
            </a:r>
            <a:r>
              <a:rPr lang="ru-RU" sz="1200" dirty="0"/>
              <a:t>МСП – наличие информации о закупках крупнейших </a:t>
            </a:r>
            <a:r>
              <a:rPr lang="ru-RU" sz="1200" dirty="0" smtClean="0"/>
              <a:t>заказчиков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7121" y="2367662"/>
            <a:ext cx="14972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tx2"/>
                </a:solidFill>
                <a:latin typeface="+mn-lt"/>
                <a:cs typeface="+mn-cs"/>
              </a:rPr>
              <a:t>Закупки крупнейших заказчиков</a:t>
            </a:r>
            <a:endParaRPr lang="ru-RU" sz="14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1165" y="6905406"/>
            <a:ext cx="1422541" cy="893887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>
                <a:solidFill>
                  <a:srgbClr val="0070C0"/>
                </a:solidFill>
              </a:rPr>
              <a:t>МСП Банк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14" name="L-Shape 10"/>
          <p:cNvSpPr/>
          <p:nvPr/>
        </p:nvSpPr>
        <p:spPr>
          <a:xfrm rot="13701821">
            <a:off x="2051501" y="7137970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474368" y="1186020"/>
            <a:ext cx="7578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"/>
            </a:pPr>
            <a:r>
              <a:rPr lang="ru-RU" sz="1200" dirty="0"/>
              <a:t>Онлайн платформа для </a:t>
            </a:r>
            <a:r>
              <a:rPr lang="ru-RU" sz="1200" dirty="0" err="1"/>
              <a:t>сельхозкооперации</a:t>
            </a:r>
            <a:r>
              <a:rPr lang="ru-RU" sz="1200" dirty="0"/>
              <a:t> совместно с ГК «</a:t>
            </a:r>
            <a:r>
              <a:rPr lang="en-US" sz="1200" dirty="0" err="1"/>
              <a:t>Rambler&amp;Co</a:t>
            </a:r>
            <a:r>
              <a:rPr lang="ru-RU" sz="1200" dirty="0"/>
              <a:t>» </a:t>
            </a:r>
            <a:r>
              <a:rPr lang="ru-RU" sz="1200" i="1" dirty="0"/>
              <a:t>(слайд </a:t>
            </a:r>
            <a:r>
              <a:rPr lang="ru-RU" sz="1200" i="1" dirty="0" smtClean="0"/>
              <a:t>17)</a:t>
            </a:r>
            <a:endParaRPr lang="ru-RU" sz="1200" i="1" dirty="0"/>
          </a:p>
          <a:p>
            <a:pPr marL="285750" indent="-285750">
              <a:buFont typeface="Symbol" panose="05050102010706020507" pitchFamily="18" charset="2"/>
              <a:buChar char=""/>
            </a:pPr>
            <a:r>
              <a:rPr lang="ru-RU" sz="1200" dirty="0"/>
              <a:t>сервис ПОТОК – создание сайта сельхозкооператива  в сети Интернет </a:t>
            </a:r>
            <a:r>
              <a:rPr lang="ru-RU" sz="1200" i="1" dirty="0"/>
              <a:t>(слайд </a:t>
            </a:r>
            <a:r>
              <a:rPr lang="ru-RU" sz="1200" i="1" dirty="0" smtClean="0"/>
              <a:t>19)</a:t>
            </a:r>
            <a:endParaRPr lang="ru-RU" sz="1200" i="1" dirty="0"/>
          </a:p>
          <a:p>
            <a:pPr marL="285750" indent="-285750">
              <a:buFont typeface="Symbol" panose="05050102010706020507" pitchFamily="18" charset="2"/>
              <a:buChar char=""/>
            </a:pPr>
            <a:r>
              <a:rPr lang="ru-RU" sz="1200" dirty="0"/>
              <a:t>Информация о д</a:t>
            </a:r>
            <a:r>
              <a:rPr lang="ru-RU" altLang="ru-RU" sz="1200" dirty="0"/>
              <a:t>ействующих торговых точках для сбыта продукции </a:t>
            </a:r>
            <a:r>
              <a:rPr lang="ru-RU" sz="1200" i="1" dirty="0"/>
              <a:t>(слайд </a:t>
            </a:r>
            <a:r>
              <a:rPr lang="ru-RU" sz="1200" i="1" dirty="0" smtClean="0"/>
              <a:t>20)</a:t>
            </a:r>
            <a:endParaRPr lang="ru-RU" sz="1200" i="1" dirty="0"/>
          </a:p>
          <a:p>
            <a:pPr marL="285750" indent="-285750">
              <a:buFont typeface="Symbol" panose="05050102010706020507" pitchFamily="18" charset="2"/>
              <a:buChar char=""/>
            </a:pPr>
            <a:r>
              <a:rPr lang="ru-RU" sz="1200" dirty="0"/>
              <a:t>Информация о помещениях для открытия собственной сети магазинов </a:t>
            </a:r>
            <a:r>
              <a:rPr lang="ru-RU" sz="1200" i="1" dirty="0"/>
              <a:t>(слайд </a:t>
            </a:r>
            <a:r>
              <a:rPr lang="ru-RU" sz="1200" i="1" dirty="0" smtClean="0"/>
              <a:t>21)</a:t>
            </a:r>
            <a:endParaRPr lang="ru-RU" sz="1200" i="1" dirty="0"/>
          </a:p>
          <a:p>
            <a:pPr marL="285750" indent="-285750">
              <a:buFont typeface="Symbol" panose="05050102010706020507" pitchFamily="18" charset="2"/>
              <a:buChar char=""/>
            </a:pPr>
            <a:r>
              <a:rPr lang="ru-RU" altLang="ru-RU" sz="1200" dirty="0"/>
              <a:t>Размещение объявлений о реализации с</a:t>
            </a:r>
            <a:r>
              <a:rPr lang="en-US" altLang="ru-RU" sz="1200" dirty="0"/>
              <a:t>/</a:t>
            </a:r>
            <a:r>
              <a:rPr lang="ru-RU" altLang="ru-RU" sz="1200" dirty="0"/>
              <a:t>х продукции</a:t>
            </a:r>
            <a:endParaRPr lang="ru-RU" sz="1200" dirty="0"/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052127"/>
              </p:ext>
            </p:extLst>
          </p:nvPr>
        </p:nvGraphicFramePr>
        <p:xfrm>
          <a:off x="3049531" y="4890014"/>
          <a:ext cx="9129056" cy="3152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3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60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30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889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5186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67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Вид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 продукта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      Размер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Срок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Ставка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Примечание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05676790"/>
                  </a:ext>
                </a:extLst>
              </a:tr>
              <a:tr h="1314813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2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Согарантия</a:t>
                      </a:r>
                      <a:r>
                        <a:rPr lang="ru-RU" alt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д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ля экспортеров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75 %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от суммы основного долга по кредиту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184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мес.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0,75 %</a:t>
                      </a:r>
                    </a:p>
                    <a:p>
                      <a:pPr algn="ctr"/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суммы гарантии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включен в Единый реестр субъектов МСП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экспортеры или производители сельскохозяйственной продукции и продовольствия, заключившие с экспортером договор, предусматривающий реализацию сельскохозяйственной продукции и продовольствия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169">
                <a:tc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66436250"/>
                  </a:ext>
                </a:extLst>
              </a:tr>
              <a:tr h="9870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Предэкспорт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пополнение оборотных средств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млн -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млн рублей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1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года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1 %*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годовых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включен в Единый реестр субъектов МСП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сельскохозяйственный производственный или </a:t>
                      </a:r>
                      <a:r>
                        <a:rPr kumimoji="0" lang="ru-RU" altLang="ru-RU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портебительский</a:t>
                      </a: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кооператив, соответствующий требованиям 209-ФЗ;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срок деятельности от 6 мес.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контракт на экспортную поставку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76566496"/>
                  </a:ext>
                </a:extLst>
              </a:tr>
            </a:tbl>
          </a:graphicData>
        </a:graphic>
      </p:graphicFrame>
      <p:cxnSp>
        <p:nvCxnSpPr>
          <p:cNvPr id="33" name="Прямая соединительная линия 32"/>
          <p:cNvCxnSpPr/>
          <p:nvPr/>
        </p:nvCxnSpPr>
        <p:spPr>
          <a:xfrm flipV="1">
            <a:off x="3049531" y="4797911"/>
            <a:ext cx="9085095" cy="970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188570" y="6465468"/>
            <a:ext cx="6864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</a:rPr>
              <a:t>Совместно с</a:t>
            </a: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 i="1" dirty="0" err="1" smtClean="0">
                <a:solidFill>
                  <a:schemeClr val="accent1">
                    <a:lumMod val="75000"/>
                  </a:schemeClr>
                </a:solidFill>
              </a:rPr>
              <a:t>Росэксимбанк</a:t>
            </a: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</a:rPr>
              <a:t>и иными банками-партнерами</a:t>
            </a:r>
            <a:endParaRPr lang="ru-RU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3049531" y="2301502"/>
            <a:ext cx="9106610" cy="1446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2632" y="8117587"/>
            <a:ext cx="8623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*  </a:t>
            </a:r>
            <a:r>
              <a:rPr lang="ru-RU" sz="1200" i="1" dirty="0"/>
              <a:t>в</a:t>
            </a:r>
            <a:r>
              <a:rPr lang="ru-RU" sz="1200" i="1" dirty="0" smtClean="0"/>
              <a:t> </a:t>
            </a:r>
            <a:r>
              <a:rPr lang="ru-RU" sz="1200" i="1" dirty="0"/>
              <a:t>рамках Постановления </a:t>
            </a:r>
            <a:r>
              <a:rPr lang="ru-RU" sz="1200" i="1" dirty="0" smtClean="0"/>
              <a:t>Правительства РФ 1528 (программа льготного кредитования Минсельхоза России)</a:t>
            </a:r>
            <a:endParaRPr lang="ru-RU" sz="12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2914280" y="3695894"/>
            <a:ext cx="14972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tx2"/>
                </a:solidFill>
                <a:latin typeface="+mn-lt"/>
                <a:cs typeface="+mn-cs"/>
              </a:rPr>
              <a:t>Каналы расширения сбыта</a:t>
            </a:r>
            <a:endParaRPr lang="ru-RU" sz="14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3049531" y="3152193"/>
            <a:ext cx="9106610" cy="1446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4368" y="3152087"/>
            <a:ext cx="79184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1200" dirty="0" smtClean="0"/>
              <a:t>Сеть «Кооперативных многофункциональных рынков-магазинов»: 3 пилотных региона – Псковская, Ульяновская и Архангельская области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1200" dirty="0" smtClean="0"/>
              <a:t>Проект «</a:t>
            </a:r>
            <a:r>
              <a:rPr lang="ru-RU" sz="1200" dirty="0" err="1" smtClean="0"/>
              <a:t>Мультисервисный</a:t>
            </a:r>
            <a:r>
              <a:rPr lang="ru-RU" sz="1200" dirty="0" smtClean="0"/>
              <a:t> офис». Проект реализуется Центросоюзом Российской Федерации совместно с ПАО «Сбербанк России»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1200" dirty="0" smtClean="0"/>
              <a:t>Оптово-распределительные центры потребительской кооперации. Срок реализации – 1 год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1200" dirty="0" smtClean="0"/>
              <a:t>Проект «Электронная торговля». Включает 3 модели торговли по электронным каналам: электронные терминалы заказа, каталожная торговля, пункт выдачи интернет-заказа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1200" dirty="0" smtClean="0"/>
              <a:t>Возрождение и развитие кооперативной торговли в г. Москва и г. Санкт-Петербург</a:t>
            </a:r>
          </a:p>
        </p:txBody>
      </p:sp>
    </p:spTree>
    <p:extLst>
      <p:ext uri="{BB962C8B-B14F-4D97-AF65-F5344CB8AC3E}">
        <p14:creationId xmlns:p14="http://schemas.microsoft.com/office/powerpoint/2010/main" val="56014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9263744" y="283490"/>
            <a:ext cx="3102428" cy="5375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Расширение сбыта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6125" y="273227"/>
            <a:ext cx="6699361" cy="698685"/>
          </a:xfrm>
        </p:spPr>
        <p:txBody>
          <a:bodyPr/>
          <a:lstStyle/>
          <a:p>
            <a:r>
              <a:rPr lang="ru-RU" sz="2400" dirty="0"/>
              <a:t>Сельскохозяйственные кооперативы</a:t>
            </a:r>
            <a:r>
              <a:rPr lang="ru-RU" sz="2400" dirty="0" smtClean="0"/>
              <a:t>.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/>
              <a:t>Закупки крупнейших заказчиков у субъектов МСП.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28587" y="7140144"/>
            <a:ext cx="4145836" cy="14171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defTabSz="889000">
              <a:lnSpc>
                <a:spcPct val="90000"/>
              </a:lnSpc>
            </a:pPr>
            <a:r>
              <a:rPr lang="ru-RU" sz="2000" b="1" dirty="0">
                <a:solidFill>
                  <a:srgbClr val="E5581F"/>
                </a:solidFill>
              </a:rPr>
              <a:t>504,78 млн </a:t>
            </a:r>
            <a:r>
              <a:rPr lang="ru-RU" sz="2000" b="1" dirty="0" smtClean="0">
                <a:solidFill>
                  <a:srgbClr val="E5581F"/>
                </a:solidFill>
              </a:rPr>
              <a:t>руб. </a:t>
            </a:r>
            <a:r>
              <a:rPr lang="en-US" sz="2000" b="1" dirty="0" smtClean="0">
                <a:solidFill>
                  <a:srgbClr val="E5581F"/>
                </a:solidFill>
              </a:rPr>
              <a:t>– </a:t>
            </a:r>
          </a:p>
          <a:p>
            <a:pPr defTabSz="889000">
              <a:lnSpc>
                <a:spcPct val="90000"/>
              </a:lnSpc>
            </a:pPr>
            <a:r>
              <a:rPr lang="ru-RU" sz="2000" b="1" dirty="0" smtClean="0">
                <a:solidFill>
                  <a:schemeClr val="tx2"/>
                </a:solidFill>
              </a:rPr>
              <a:t>объем закупок</a:t>
            </a:r>
            <a:endParaRPr lang="ru-RU" sz="2000" b="1" dirty="0">
              <a:solidFill>
                <a:schemeClr val="tx2"/>
              </a:solidFill>
            </a:endParaRP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2000" b="1" i="1" dirty="0" smtClean="0">
                <a:solidFill>
                  <a:schemeClr val="tx2"/>
                </a:solidFill>
              </a:rPr>
              <a:t>прирост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>
                <a:solidFill>
                  <a:srgbClr val="E5581F"/>
                </a:solidFill>
              </a:rPr>
              <a:t>на 7,3</a:t>
            </a:r>
            <a:r>
              <a:rPr lang="ru-RU" sz="2000" b="1" i="1" dirty="0" smtClean="0">
                <a:solidFill>
                  <a:srgbClr val="E5581F"/>
                </a:solidFill>
              </a:rPr>
              <a:t>%</a:t>
            </a: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endParaRPr lang="ru-RU" sz="700" b="1" dirty="0" smtClean="0">
              <a:solidFill>
                <a:srgbClr val="E5581F"/>
              </a:solidFill>
            </a:endParaRP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1400" kern="1200" dirty="0" smtClean="0">
                <a:solidFill>
                  <a:schemeClr val="accent1">
                    <a:lumMod val="50000"/>
                  </a:schemeClr>
                </a:solidFill>
              </a:rPr>
              <a:t>(на </a:t>
            </a:r>
            <a:r>
              <a:rPr lang="ru-RU" sz="1400" b="1" kern="1200" dirty="0" smtClean="0">
                <a:solidFill>
                  <a:schemeClr val="accent1">
                    <a:lumMod val="50000"/>
                  </a:schemeClr>
                </a:solidFill>
              </a:rPr>
              <a:t>34,58 </a:t>
            </a:r>
            <a:r>
              <a:rPr lang="ru-RU" sz="1400" kern="1200" dirty="0" smtClean="0">
                <a:solidFill>
                  <a:schemeClr val="accent1">
                    <a:lumMod val="50000"/>
                  </a:schemeClr>
                </a:solidFill>
              </a:rPr>
              <a:t>млн рублей)</a:t>
            </a:r>
            <a:endParaRPr lang="ru-RU" sz="1400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9340" y="7114101"/>
            <a:ext cx="2940501" cy="12354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defTabSz="889000">
              <a:lnSpc>
                <a:spcPct val="90000"/>
              </a:lnSpc>
            </a:pPr>
            <a:r>
              <a:rPr lang="ru-RU" sz="2000" b="1" dirty="0">
                <a:solidFill>
                  <a:srgbClr val="E5581F"/>
                </a:solidFill>
              </a:rPr>
              <a:t>68</a:t>
            </a:r>
            <a:r>
              <a:rPr lang="ru-RU" sz="1600" b="1" kern="1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/>
                </a:solidFill>
              </a:rPr>
              <a:t>поставщиков </a:t>
            </a:r>
            <a:r>
              <a:rPr lang="ru-RU" sz="2000" b="1" dirty="0" smtClean="0">
                <a:solidFill>
                  <a:schemeClr val="tx2"/>
                </a:solidFill>
              </a:rPr>
              <a:t>– сельхозкооперативов </a:t>
            </a: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2000" b="1" i="1" dirty="0" smtClean="0">
                <a:solidFill>
                  <a:schemeClr val="tx2"/>
                </a:solidFill>
              </a:rPr>
              <a:t>прирост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rgbClr val="E5581F"/>
                </a:solidFill>
              </a:rPr>
              <a:t>в </a:t>
            </a:r>
            <a:r>
              <a:rPr lang="ru-RU" sz="2000" b="1" i="1" dirty="0">
                <a:solidFill>
                  <a:srgbClr val="E5581F"/>
                </a:solidFill>
              </a:rPr>
              <a:t>4,5 </a:t>
            </a:r>
            <a:r>
              <a:rPr lang="ru-RU" sz="2000" b="1" i="1" dirty="0" smtClean="0">
                <a:solidFill>
                  <a:srgbClr val="E5581F"/>
                </a:solidFill>
              </a:rPr>
              <a:t>раза</a:t>
            </a: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endParaRPr lang="ru-RU" sz="700" b="1" dirty="0">
              <a:solidFill>
                <a:srgbClr val="E5581F"/>
              </a:solidFill>
            </a:endParaRP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(на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53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поставщика)</a:t>
            </a:r>
          </a:p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>
              <a:solidFill>
                <a:srgbClr val="E5581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42018" y="7133782"/>
            <a:ext cx="2829051" cy="11045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E5581F"/>
                </a:solidFill>
              </a:rPr>
              <a:t>122</a:t>
            </a:r>
            <a:r>
              <a:rPr lang="ru-RU" sz="1600" b="1" kern="1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/>
                </a:solidFill>
              </a:rPr>
              <a:t>заключенных </a:t>
            </a:r>
            <a:endParaRPr lang="ru-RU" sz="2000" b="1" dirty="0" smtClean="0">
              <a:solidFill>
                <a:schemeClr val="tx2"/>
              </a:solidFill>
            </a:endParaRP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tx2"/>
                </a:solidFill>
              </a:rPr>
              <a:t>договора</a:t>
            </a: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2000" b="1" i="1" dirty="0" smtClean="0">
                <a:solidFill>
                  <a:schemeClr val="tx2"/>
                </a:solidFill>
              </a:rPr>
              <a:t>прирост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i="1" dirty="0">
                <a:solidFill>
                  <a:srgbClr val="E5581F"/>
                </a:solidFill>
              </a:rPr>
              <a:t>в 7,2 </a:t>
            </a:r>
            <a:r>
              <a:rPr lang="ru-RU" sz="2000" b="1" i="1" dirty="0" smtClean="0">
                <a:solidFill>
                  <a:srgbClr val="E5581F"/>
                </a:solidFill>
              </a:rPr>
              <a:t>раза</a:t>
            </a: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endParaRPr lang="ru-RU" sz="700" b="1" dirty="0">
              <a:solidFill>
                <a:srgbClr val="E5581F"/>
              </a:solidFill>
            </a:endParaRP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105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договоров)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kern="1200" dirty="0">
              <a:solidFill>
                <a:srgbClr val="E5581F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156" y="7245045"/>
            <a:ext cx="442184" cy="40817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425" y="7133783"/>
            <a:ext cx="466270" cy="40817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22" y="7195166"/>
            <a:ext cx="442184" cy="408170"/>
          </a:xfrm>
          <a:prstGeom prst="rect">
            <a:avLst/>
          </a:prstGeom>
        </p:spPr>
      </p:pic>
      <p:sp>
        <p:nvSpPr>
          <p:cNvPr id="26" name="Скругленный прямоугольник 4"/>
          <p:cNvSpPr/>
          <p:nvPr/>
        </p:nvSpPr>
        <p:spPr>
          <a:xfrm>
            <a:off x="818568" y="6642875"/>
            <a:ext cx="4615312" cy="30913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0070C0"/>
                </a:solidFill>
              </a:rPr>
              <a:t>В </a:t>
            </a:r>
            <a:r>
              <a:rPr lang="ru-RU" sz="2400" b="1" u="sng" dirty="0" smtClean="0">
                <a:solidFill>
                  <a:srgbClr val="E5581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2017 </a:t>
            </a:r>
            <a:r>
              <a:rPr lang="ru-RU" sz="2400" b="1" dirty="0" smtClean="0">
                <a:solidFill>
                  <a:srgbClr val="0070C0"/>
                </a:solidFill>
              </a:rPr>
              <a:t>году </a:t>
            </a:r>
            <a:r>
              <a:rPr lang="ru-RU" sz="2400" b="1" dirty="0">
                <a:solidFill>
                  <a:srgbClr val="0070C0"/>
                </a:solidFill>
              </a:rPr>
              <a:t>обеспечен:</a:t>
            </a:r>
          </a:p>
        </p:txBody>
      </p:sp>
      <p:sp>
        <p:nvSpPr>
          <p:cNvPr id="27" name="Прямоугольник 18"/>
          <p:cNvSpPr>
            <a:spLocks noChangeArrowheads="1"/>
          </p:cNvSpPr>
          <p:nvPr/>
        </p:nvSpPr>
        <p:spPr bwMode="auto">
          <a:xfrm>
            <a:off x="847614" y="2660334"/>
            <a:ext cx="3397462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E5581F"/>
                </a:solidFill>
                <a:latin typeface="+mn-lt"/>
                <a:cs typeface="+mn-cs"/>
              </a:rPr>
              <a:t>ТОП-5 лидеров регионов</a:t>
            </a:r>
          </a:p>
          <a:p>
            <a:pPr algn="ctr"/>
            <a:r>
              <a:rPr lang="ru-RU" altLang="ru-RU" sz="16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по месту поставки с/х продукции</a:t>
            </a:r>
          </a:p>
          <a:p>
            <a:pPr algn="ctr"/>
            <a:r>
              <a:rPr lang="ru-RU" altLang="ru-RU" sz="1200" b="1" i="1" dirty="0">
                <a:solidFill>
                  <a:srgbClr val="1F4E79"/>
                </a:solidFill>
                <a:latin typeface="Arial Narrow" panose="020B0606020202030204" pitchFamily="34" charset="0"/>
              </a:rPr>
              <a:t>(по данным планов)</a:t>
            </a:r>
            <a:br>
              <a:rPr lang="ru-RU" altLang="ru-RU" sz="1200" b="1" i="1" dirty="0">
                <a:solidFill>
                  <a:srgbClr val="1F4E79"/>
                </a:solidFill>
                <a:latin typeface="Arial Narrow" panose="020B0606020202030204" pitchFamily="34" charset="0"/>
              </a:rPr>
            </a:br>
            <a:r>
              <a:rPr lang="ru-RU" altLang="ru-RU" sz="1200" b="1" dirty="0">
                <a:solidFill>
                  <a:srgbClr val="1F4E79"/>
                </a:solidFill>
                <a:latin typeface="Arial Narrow" panose="020B0606020202030204" pitchFamily="34" charset="0"/>
              </a:rPr>
              <a:t/>
            </a:r>
            <a:br>
              <a:rPr lang="ru-RU" altLang="ru-RU" sz="1200" b="1" dirty="0">
                <a:solidFill>
                  <a:srgbClr val="1F4E79"/>
                </a:solidFill>
                <a:latin typeface="Arial Narrow" panose="020B0606020202030204" pitchFamily="34" charset="0"/>
              </a:rPr>
            </a:br>
            <a:r>
              <a:rPr lang="ru-RU" altLang="ru-RU" sz="1600" b="1" dirty="0">
                <a:solidFill>
                  <a:srgbClr val="1F4E79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36" name="L-Shape 10"/>
          <p:cNvSpPr/>
          <p:nvPr/>
        </p:nvSpPr>
        <p:spPr>
          <a:xfrm rot="13701821">
            <a:off x="599962" y="1421129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Прямоугольник 1"/>
          <p:cNvSpPr>
            <a:spLocks noChangeArrowheads="1"/>
          </p:cNvSpPr>
          <p:nvPr/>
        </p:nvSpPr>
        <p:spPr bwMode="auto">
          <a:xfrm>
            <a:off x="3591616" y="1267463"/>
            <a:ext cx="866853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/>
            <a:r>
              <a:rPr lang="ru-RU" sz="2200" b="1" dirty="0" smtClean="0">
                <a:solidFill>
                  <a:srgbClr val="E5581F"/>
                </a:solidFill>
                <a:latin typeface="+mn-lt"/>
                <a:cs typeface="+mn-cs"/>
              </a:rPr>
              <a:t>170</a:t>
            </a:r>
            <a:r>
              <a:rPr lang="ru-RU" sz="2200" b="1" dirty="0" smtClean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2200" b="1" dirty="0">
                <a:solidFill>
                  <a:srgbClr val="1F4E79"/>
                </a:solidFill>
                <a:latin typeface="Arial Narrow" panose="020B0606020202030204" pitchFamily="34" charset="0"/>
              </a:rPr>
              <a:t>заказчиками</a:t>
            </a:r>
            <a:r>
              <a:rPr lang="ru-RU" sz="2200" b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22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запланирована </a:t>
            </a:r>
            <a:r>
              <a:rPr lang="ru-RU" sz="2200" b="1" dirty="0">
                <a:solidFill>
                  <a:srgbClr val="1F4E79"/>
                </a:solidFill>
                <a:latin typeface="Arial Narrow" panose="020B0606020202030204" pitchFamily="34" charset="0"/>
              </a:rPr>
              <a:t>закупка </a:t>
            </a:r>
            <a:r>
              <a:rPr lang="ru-RU" sz="22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сельхозпродукции </a:t>
            </a:r>
          </a:p>
          <a:p>
            <a:pPr indent="0"/>
            <a:r>
              <a:rPr lang="ru-RU" sz="22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на </a:t>
            </a:r>
            <a:r>
              <a:rPr lang="ru-RU" sz="2200" b="1" dirty="0">
                <a:solidFill>
                  <a:srgbClr val="1F4E79"/>
                </a:solidFill>
                <a:latin typeface="Arial Narrow" panose="020B0606020202030204" pitchFamily="34" charset="0"/>
              </a:rPr>
              <a:t>общую </a:t>
            </a:r>
            <a:r>
              <a:rPr lang="ru-RU" sz="22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сумму </a:t>
            </a:r>
            <a:r>
              <a:rPr lang="ru-RU" sz="2200" b="1" dirty="0">
                <a:solidFill>
                  <a:srgbClr val="E5581F"/>
                </a:solidFill>
                <a:latin typeface="+mn-lt"/>
                <a:cs typeface="+mn-cs"/>
              </a:rPr>
              <a:t>16,27 млрд рублей</a:t>
            </a:r>
            <a:r>
              <a:rPr lang="ru-RU" sz="2200" b="1" dirty="0">
                <a:solidFill>
                  <a:srgbClr val="1F4E79"/>
                </a:solidFill>
                <a:latin typeface="Arial Narrow" panose="020B0606020202030204" pitchFamily="34" charset="0"/>
              </a:rPr>
              <a:t>, из которых </a:t>
            </a:r>
            <a:r>
              <a:rPr lang="ru-RU" sz="2200" b="1" dirty="0">
                <a:solidFill>
                  <a:srgbClr val="E5581F"/>
                </a:solidFill>
                <a:latin typeface="+mn-lt"/>
                <a:cs typeface="+mn-cs"/>
              </a:rPr>
              <a:t>118 </a:t>
            </a:r>
            <a:r>
              <a:rPr lang="ru-RU" sz="2200" b="1" dirty="0">
                <a:solidFill>
                  <a:srgbClr val="1F4E79"/>
                </a:solidFill>
                <a:latin typeface="Arial Narrow" panose="020B0606020202030204" pitchFamily="34" charset="0"/>
              </a:rPr>
              <a:t>заказчиками закупка </a:t>
            </a:r>
            <a:r>
              <a:rPr lang="ru-RU" sz="22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только </a:t>
            </a:r>
            <a:r>
              <a:rPr lang="ru-RU" sz="2200" b="1" dirty="0">
                <a:solidFill>
                  <a:srgbClr val="1F4E79"/>
                </a:solidFill>
                <a:latin typeface="Arial Narrow" panose="020B0606020202030204" pitchFamily="34" charset="0"/>
              </a:rPr>
              <a:t>среди субъектов </a:t>
            </a:r>
            <a:r>
              <a:rPr lang="ru-RU" sz="22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МСП - на </a:t>
            </a:r>
            <a:r>
              <a:rPr lang="ru-RU" sz="2200" b="1" dirty="0">
                <a:solidFill>
                  <a:srgbClr val="1F4E79"/>
                </a:solidFill>
                <a:latin typeface="Arial Narrow" panose="020B0606020202030204" pitchFamily="34" charset="0"/>
              </a:rPr>
              <a:t>сумму </a:t>
            </a:r>
            <a:r>
              <a:rPr lang="ru-RU" sz="2200" b="1" dirty="0">
                <a:solidFill>
                  <a:srgbClr val="E5581F"/>
                </a:solidFill>
                <a:latin typeface="+mn-lt"/>
                <a:cs typeface="+mn-cs"/>
              </a:rPr>
              <a:t>9,49 млрд </a:t>
            </a:r>
            <a:r>
              <a:rPr lang="ru-RU" sz="2200" b="1" dirty="0" smtClean="0">
                <a:solidFill>
                  <a:srgbClr val="E5581F"/>
                </a:solidFill>
                <a:latin typeface="+mn-lt"/>
                <a:cs typeface="+mn-cs"/>
              </a:rPr>
              <a:t>рублей</a:t>
            </a:r>
            <a:endParaRPr lang="ru-RU" sz="22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38" name="Скругленный прямоугольник 4"/>
          <p:cNvSpPr/>
          <p:nvPr/>
        </p:nvSpPr>
        <p:spPr>
          <a:xfrm>
            <a:off x="1237479" y="1334312"/>
            <a:ext cx="2525486" cy="30913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0070C0"/>
                </a:solidFill>
              </a:rPr>
              <a:t>В </a:t>
            </a:r>
            <a:r>
              <a:rPr lang="ru-RU" sz="2400" b="1" u="sng" dirty="0" smtClean="0">
                <a:solidFill>
                  <a:srgbClr val="E5581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2018 </a:t>
            </a:r>
            <a:r>
              <a:rPr lang="ru-RU" sz="2400" b="1" dirty="0" smtClean="0">
                <a:solidFill>
                  <a:srgbClr val="0070C0"/>
                </a:solidFill>
              </a:rPr>
              <a:t>году: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0" name="L-Shape 10"/>
          <p:cNvSpPr/>
          <p:nvPr/>
        </p:nvSpPr>
        <p:spPr>
          <a:xfrm rot="13701821">
            <a:off x="599963" y="6559206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Группа 38"/>
          <p:cNvGrpSpPr/>
          <p:nvPr/>
        </p:nvGrpSpPr>
        <p:grpSpPr>
          <a:xfrm>
            <a:off x="2765994" y="5940706"/>
            <a:ext cx="4851830" cy="639987"/>
            <a:chOff x="467053" y="2439801"/>
            <a:chExt cx="3467384" cy="639987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1578465" y="2439801"/>
              <a:ext cx="2355972" cy="509043"/>
            </a:xfrm>
            <a:prstGeom prst="round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Скругленный прямоугольник 12"/>
            <p:cNvSpPr txBox="1"/>
            <p:nvPr/>
          </p:nvSpPr>
          <p:spPr>
            <a:xfrm>
              <a:off x="467053" y="2620443"/>
              <a:ext cx="3260753" cy="45934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spcBef>
                  <a:spcPct val="0"/>
                </a:spcBef>
                <a:spcAft>
                  <a:spcPts val="0"/>
                </a:spcAft>
              </a:pPr>
              <a:endParaRPr lang="ru-RU" sz="1600" b="1" i="1" kern="1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6" name="Прямоугольник 18"/>
          <p:cNvSpPr>
            <a:spLocks noChangeArrowheads="1"/>
          </p:cNvSpPr>
          <p:nvPr/>
        </p:nvSpPr>
        <p:spPr bwMode="auto">
          <a:xfrm>
            <a:off x="6913096" y="2649352"/>
            <a:ext cx="4657973" cy="102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E5581F"/>
                </a:solidFill>
                <a:latin typeface="+mn-lt"/>
                <a:cs typeface="+mn-cs"/>
              </a:rPr>
              <a:t>ТОП-5 лидеров заказчиков</a:t>
            </a:r>
          </a:p>
          <a:p>
            <a:pPr algn="ctr"/>
            <a:r>
              <a:rPr lang="ru-RU" altLang="ru-RU" sz="1270" b="1" dirty="0">
                <a:solidFill>
                  <a:srgbClr val="1F4E79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600" b="1" dirty="0">
                <a:solidFill>
                  <a:srgbClr val="1F4E79"/>
                </a:solidFill>
                <a:latin typeface="Arial Narrow" panose="020B0606020202030204" pitchFamily="34" charset="0"/>
              </a:rPr>
              <a:t>по закупке с/х продукции</a:t>
            </a:r>
          </a:p>
          <a:p>
            <a:pPr algn="ctr"/>
            <a:r>
              <a:rPr lang="ru-RU" altLang="ru-RU" sz="1200" b="1" i="1" dirty="0">
                <a:solidFill>
                  <a:srgbClr val="1F4E79"/>
                </a:solidFill>
                <a:latin typeface="Arial Narrow" panose="020B0606020202030204" pitchFamily="34" charset="0"/>
              </a:rPr>
              <a:t>(по данным планов)</a:t>
            </a:r>
            <a:br>
              <a:rPr lang="ru-RU" altLang="ru-RU" sz="1200" b="1" i="1" dirty="0">
                <a:solidFill>
                  <a:srgbClr val="1F4E79"/>
                </a:solidFill>
                <a:latin typeface="Arial Narrow" panose="020B0606020202030204" pitchFamily="34" charset="0"/>
              </a:rPr>
            </a:br>
            <a:r>
              <a:rPr lang="ru-RU" altLang="ru-RU" sz="127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endParaRPr lang="ru-RU" altLang="ru-RU" sz="1270" i="1" dirty="0"/>
          </a:p>
        </p:txBody>
      </p:sp>
      <p:grpSp>
        <p:nvGrpSpPr>
          <p:cNvPr id="67" name="Группа 66"/>
          <p:cNvGrpSpPr/>
          <p:nvPr/>
        </p:nvGrpSpPr>
        <p:grpSpPr>
          <a:xfrm>
            <a:off x="374861" y="3473044"/>
            <a:ext cx="5819147" cy="2703807"/>
            <a:chOff x="675698" y="2785344"/>
            <a:chExt cx="5130510" cy="1817416"/>
          </a:xfrm>
        </p:grpSpPr>
        <p:pic>
          <p:nvPicPr>
            <p:cNvPr id="68" name="Picture 2" descr="http://milovidna.ru/wp-content/uploads/2016/09/milovidna-strelka-03-orang-1.pn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0070C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558" y="3171979"/>
              <a:ext cx="5010490" cy="1430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Скругленный прямоугольник 4"/>
            <p:cNvSpPr txBox="1"/>
            <p:nvPr/>
          </p:nvSpPr>
          <p:spPr>
            <a:xfrm>
              <a:off x="4087912" y="2785344"/>
              <a:ext cx="1718296" cy="39113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287" tIns="36287" rIns="36287" bIns="36287" numCol="1" spcCol="1270" anchor="ctr" anchorCtr="0">
              <a:noAutofit/>
            </a:bodyPr>
            <a:lstStyle/>
            <a:p>
              <a:pPr algn="ctr" defTabSz="423360">
                <a:spcBef>
                  <a:spcPct val="0"/>
                </a:spcBef>
              </a:pPr>
              <a:r>
                <a:rPr lang="ru-RU" sz="1200" b="1" i="1" dirty="0">
                  <a:solidFill>
                    <a:schemeClr val="tx1"/>
                  </a:solidFill>
                  <a:latin typeface="Calibri" panose="020F0502020204030204"/>
                </a:rPr>
                <a:t>Свердловская область</a:t>
              </a:r>
            </a:p>
            <a:p>
              <a:pPr algn="ctr" defTabSz="423360">
                <a:spcBef>
                  <a:spcPct val="0"/>
                </a:spcBef>
              </a:pPr>
              <a:r>
                <a:rPr lang="ru-RU" sz="1200" b="1" i="1" dirty="0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</a:rPr>
                <a:t>5 млрд рублей</a:t>
              </a:r>
            </a:p>
          </p:txBody>
        </p:sp>
        <p:sp>
          <p:nvSpPr>
            <p:cNvPr id="70" name="Скругленный прямоугольник 4"/>
            <p:cNvSpPr txBox="1"/>
            <p:nvPr/>
          </p:nvSpPr>
          <p:spPr>
            <a:xfrm>
              <a:off x="2889399" y="3070398"/>
              <a:ext cx="1718296" cy="39113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287" tIns="36287" rIns="36287" bIns="36287" numCol="1" spcCol="1270" anchor="ctr" anchorCtr="0">
              <a:noAutofit/>
            </a:bodyPr>
            <a:lstStyle/>
            <a:p>
              <a:pPr algn="ctr" defTabSz="423360"/>
              <a:r>
                <a:rPr lang="ru-RU" sz="1200" b="1" i="1" dirty="0">
                  <a:solidFill>
                    <a:schemeClr val="tx1"/>
                  </a:solidFill>
                  <a:latin typeface="Calibri" panose="020F0502020204030204"/>
                </a:rPr>
                <a:t>Краснодарский край</a:t>
              </a:r>
            </a:p>
            <a:p>
              <a:pPr algn="ctr" defTabSz="423360"/>
              <a:r>
                <a:rPr lang="ru-RU" sz="1200" b="1" i="1" dirty="0">
                  <a:solidFill>
                    <a:schemeClr val="tx1"/>
                  </a:solidFill>
                  <a:latin typeface="Calibri" panose="020F0502020204030204"/>
                </a:rPr>
                <a:t> </a:t>
              </a:r>
              <a:r>
                <a:rPr lang="ru-RU" sz="1200" b="1" i="1" dirty="0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</a:rPr>
                <a:t>3,1 млрд рублей</a:t>
              </a:r>
            </a:p>
          </p:txBody>
        </p:sp>
        <p:sp>
          <p:nvSpPr>
            <p:cNvPr id="71" name="Скругленный прямоугольник 4"/>
            <p:cNvSpPr txBox="1"/>
            <p:nvPr/>
          </p:nvSpPr>
          <p:spPr>
            <a:xfrm>
              <a:off x="2469762" y="3508164"/>
              <a:ext cx="1861361" cy="39113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287" tIns="36287" rIns="36287" bIns="36287" numCol="1" spcCol="1270" anchor="ctr" anchorCtr="0">
              <a:noAutofit/>
            </a:bodyPr>
            <a:lstStyle/>
            <a:p>
              <a:pPr algn="ctr" defTabSz="423360"/>
              <a:r>
                <a:rPr lang="ru-RU" sz="1200" b="1" i="1" dirty="0">
                  <a:solidFill>
                    <a:schemeClr val="tx1"/>
                  </a:solidFill>
                  <a:latin typeface="Calibri" panose="020F0502020204030204"/>
                </a:rPr>
                <a:t>Республика Татарстан</a:t>
              </a:r>
            </a:p>
            <a:p>
              <a:pPr algn="ctr" defTabSz="423360"/>
              <a:r>
                <a:rPr lang="ru-RU" sz="1200" b="1" i="1" dirty="0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</a:rPr>
                <a:t>1,9 млрд рублей</a:t>
              </a:r>
            </a:p>
          </p:txBody>
        </p:sp>
        <p:sp>
          <p:nvSpPr>
            <p:cNvPr id="72" name="Скругленный прямоугольник 10"/>
            <p:cNvSpPr txBox="1"/>
            <p:nvPr/>
          </p:nvSpPr>
          <p:spPr>
            <a:xfrm>
              <a:off x="1702547" y="3878059"/>
              <a:ext cx="1534429" cy="406636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287" tIns="36287" rIns="36287" bIns="36287" numCol="1" spcCol="1270" anchor="ctr" anchorCtr="0">
              <a:noAutofit/>
            </a:bodyPr>
            <a:lstStyle/>
            <a:p>
              <a:pPr algn="ctr" defTabSz="423360">
                <a:spcBef>
                  <a:spcPct val="0"/>
                </a:spcBef>
              </a:pPr>
              <a:r>
                <a:rPr lang="ru-RU" sz="1200" b="1" i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 panose="020F0502020204030204"/>
                </a:rPr>
                <a:t>Воронежская область</a:t>
              </a:r>
            </a:p>
            <a:p>
              <a:pPr algn="ctr" defTabSz="423360">
                <a:spcBef>
                  <a:spcPct val="0"/>
                </a:spcBef>
              </a:pPr>
              <a:r>
                <a:rPr lang="ru-RU" sz="1200" b="1" i="1" dirty="0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</a:rPr>
                <a:t>1,4 млрд рублей</a:t>
              </a:r>
            </a:p>
          </p:txBody>
        </p:sp>
        <p:sp>
          <p:nvSpPr>
            <p:cNvPr id="73" name="Скругленный прямоугольник 12"/>
            <p:cNvSpPr txBox="1"/>
            <p:nvPr/>
          </p:nvSpPr>
          <p:spPr>
            <a:xfrm>
              <a:off x="675698" y="3993639"/>
              <a:ext cx="1107710" cy="58211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287" tIns="36287" rIns="36287" bIns="36287" numCol="1" spcCol="1270" anchor="ctr" anchorCtr="0">
              <a:noAutofit/>
            </a:bodyPr>
            <a:lstStyle/>
            <a:p>
              <a:pPr algn="ctr" defTabSz="423360">
                <a:spcBef>
                  <a:spcPct val="0"/>
                </a:spcBef>
              </a:pPr>
              <a:r>
                <a:rPr lang="ru-RU" sz="1200" b="1" i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 panose="020F0502020204030204"/>
                </a:rPr>
                <a:t>Республика </a:t>
              </a:r>
            </a:p>
            <a:p>
              <a:pPr algn="ctr" defTabSz="423360">
                <a:spcBef>
                  <a:spcPct val="0"/>
                </a:spcBef>
              </a:pPr>
              <a:r>
                <a:rPr lang="ru-RU" sz="1200" b="1" i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 panose="020F0502020204030204"/>
                </a:rPr>
                <a:t>Башкортостан</a:t>
              </a:r>
            </a:p>
            <a:p>
              <a:pPr algn="ctr" defTabSz="423360">
                <a:spcBef>
                  <a:spcPct val="0"/>
                </a:spcBef>
              </a:pPr>
              <a:r>
                <a:rPr lang="ru-RU" sz="1200" b="1" i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 panose="020F0502020204030204"/>
                </a:rPr>
                <a:t> </a:t>
              </a:r>
              <a:r>
                <a:rPr lang="ru-RU" sz="1200" b="1" i="1" dirty="0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</a:rPr>
                <a:t>1,2 млрд рублей</a:t>
              </a: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5474919" y="3665138"/>
            <a:ext cx="6658234" cy="2500445"/>
            <a:chOff x="71701" y="2702588"/>
            <a:chExt cx="6411036" cy="2070562"/>
          </a:xfrm>
        </p:grpSpPr>
        <p:pic>
          <p:nvPicPr>
            <p:cNvPr id="75" name="Picture 2" descr="http://milovidna.ru/wp-content/uploads/2016/09/milovidna-strelka-03-orang-1.pn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0070C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558" y="3019834"/>
              <a:ext cx="5543291" cy="1729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Скругленный прямоугольник 4"/>
            <p:cNvSpPr txBox="1"/>
            <p:nvPr/>
          </p:nvSpPr>
          <p:spPr>
            <a:xfrm>
              <a:off x="4453036" y="2702588"/>
              <a:ext cx="2029701" cy="39113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287" tIns="36287" rIns="36287" bIns="3628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1" dirty="0">
                  <a:solidFill>
                    <a:schemeClr val="tx1"/>
                  </a:solidFill>
                  <a:latin typeface="Calibri" panose="020F0502020204030204" pitchFamily="34" charset="0"/>
                </a:rPr>
                <a:t>ОАО «Ирбитский молочный завод» </a:t>
              </a:r>
              <a:br>
                <a:rPr lang="ru-RU" sz="1200" b="1" i="1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ru-RU" sz="1200" b="1" i="1" dirty="0">
                  <a:solidFill>
                    <a:srgbClr val="5B9BD5">
                      <a:lumMod val="75000"/>
                    </a:srgbClr>
                  </a:solidFill>
                </a:rPr>
                <a:t>3,6 млрд рублей</a:t>
              </a:r>
            </a:p>
          </p:txBody>
        </p:sp>
        <p:sp>
          <p:nvSpPr>
            <p:cNvPr id="77" name="Скругленный прямоугольник 4"/>
            <p:cNvSpPr txBox="1"/>
            <p:nvPr/>
          </p:nvSpPr>
          <p:spPr>
            <a:xfrm>
              <a:off x="2634047" y="2949392"/>
              <a:ext cx="2167660" cy="39113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287" tIns="36287" rIns="36287" bIns="3628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1" dirty="0">
                  <a:solidFill>
                    <a:schemeClr val="tx1"/>
                  </a:solidFill>
                  <a:latin typeface="Calibri" panose="020F0502020204030204" pitchFamily="34" charset="0"/>
                </a:rPr>
                <a:t>ПАО  «Новороссийский комбинат хлебопродуктов» </a:t>
              </a:r>
              <a:br>
                <a:rPr lang="ru-RU" sz="1200" b="1" i="1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ru-RU" sz="1200" b="1" i="1" dirty="0">
                  <a:solidFill>
                    <a:srgbClr val="5B9BD5">
                      <a:lumMod val="75000"/>
                    </a:srgbClr>
                  </a:solidFill>
                </a:rPr>
                <a:t>3,3 млрд рублей</a:t>
              </a:r>
            </a:p>
          </p:txBody>
        </p:sp>
        <p:sp>
          <p:nvSpPr>
            <p:cNvPr id="78" name="Скругленный прямоугольник 4"/>
            <p:cNvSpPr txBox="1"/>
            <p:nvPr/>
          </p:nvSpPr>
          <p:spPr>
            <a:xfrm>
              <a:off x="2490270" y="3528157"/>
              <a:ext cx="1495024" cy="39113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287" tIns="36287" rIns="36287" bIns="3628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1" dirty="0">
                  <a:latin typeface="Calibri" panose="020F0502020204030204" pitchFamily="34" charset="0"/>
                </a:rPr>
                <a:t>АО «Татспиртпром</a:t>
              </a:r>
              <a:r>
                <a:rPr lang="ru-RU" sz="1200" b="1" i="1" dirty="0">
                  <a:solidFill>
                    <a:schemeClr val="tx1"/>
                  </a:solidFill>
                  <a:latin typeface="Calibri" panose="020F0502020204030204" pitchFamily="34" charset="0"/>
                </a:rPr>
                <a:t>»</a:t>
              </a:r>
              <a:br>
                <a:rPr lang="ru-RU" sz="1200" b="1" i="1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ru-RU" sz="1200" b="1" i="1" dirty="0">
                  <a:solidFill>
                    <a:srgbClr val="5B9BD5">
                      <a:lumMod val="75000"/>
                    </a:srgbClr>
                  </a:solidFill>
                </a:rPr>
                <a:t>(1,5 млрд рублей)</a:t>
              </a:r>
            </a:p>
          </p:txBody>
        </p:sp>
        <p:sp>
          <p:nvSpPr>
            <p:cNvPr id="79" name="Скругленный прямоугольник 10"/>
            <p:cNvSpPr txBox="1"/>
            <p:nvPr/>
          </p:nvSpPr>
          <p:spPr>
            <a:xfrm>
              <a:off x="1234425" y="3780085"/>
              <a:ext cx="1611999" cy="60258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287" tIns="36287" rIns="36287" bIns="3628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1" dirty="0">
                  <a:solidFill>
                    <a:schemeClr val="tx1"/>
                  </a:solidFill>
                  <a:latin typeface="Calibri" panose="020F0502020204030204" pitchFamily="34" charset="0"/>
                </a:rPr>
                <a:t>ОАО «</a:t>
              </a:r>
              <a:r>
                <a:rPr lang="ru-RU" sz="1200" b="1" i="1" dirty="0" err="1">
                  <a:solidFill>
                    <a:schemeClr val="tx1"/>
                  </a:solidFill>
                  <a:latin typeface="Calibri" panose="020F0502020204030204" pitchFamily="34" charset="0"/>
                </a:rPr>
                <a:t>Бутурлиновский</a:t>
              </a:r>
              <a:r>
                <a:rPr lang="ru-RU" sz="1200" b="1" i="1" dirty="0">
                  <a:solidFill>
                    <a:schemeClr val="tx1"/>
                  </a:solidFill>
                  <a:latin typeface="Calibri" panose="020F0502020204030204" pitchFamily="34" charset="0"/>
                </a:rPr>
                <a:t> мелькомбинат»  </a:t>
              </a:r>
              <a:br>
                <a:rPr lang="ru-RU" sz="1200" b="1" i="1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ru-RU" sz="1200" b="1" i="1" dirty="0">
                  <a:solidFill>
                    <a:srgbClr val="5B9BD5">
                      <a:lumMod val="75000"/>
                    </a:srgbClr>
                  </a:solidFill>
                </a:rPr>
                <a:t>1,3 млрд рублей</a:t>
              </a:r>
            </a:p>
          </p:txBody>
        </p:sp>
        <p:sp>
          <p:nvSpPr>
            <p:cNvPr id="80" name="Скругленный прямоугольник 12"/>
            <p:cNvSpPr txBox="1"/>
            <p:nvPr/>
          </p:nvSpPr>
          <p:spPr>
            <a:xfrm>
              <a:off x="71701" y="3789253"/>
              <a:ext cx="1384782" cy="98389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287" tIns="36287" rIns="36287" bIns="36287" numCol="1" spcCol="1270" anchor="ctr" anchorCtr="0">
              <a:noAutofit/>
            </a:bodyPr>
            <a:lstStyle/>
            <a:p>
              <a:pPr lvl="0" algn="ctr" defTabSz="488950">
                <a:spcBef>
                  <a:spcPct val="0"/>
                </a:spcBef>
                <a:spcAft>
                  <a:spcPts val="0"/>
                </a:spcAft>
              </a:pPr>
              <a:r>
                <a:rPr lang="ru-RU" sz="1200" b="1" i="1" dirty="0">
                  <a:latin typeface="Calibri" panose="020F0502020204030204" pitchFamily="34" charset="0"/>
                </a:rPr>
                <a:t>ОАО «Птицефабрика «Боровская имени А.А. Созонова» </a:t>
              </a:r>
              <a:endParaRPr lang="ru-RU" sz="1200" b="1" i="1" dirty="0" smtClean="0">
                <a:latin typeface="Calibri" panose="020F0502020204030204" pitchFamily="34" charset="0"/>
              </a:endParaRPr>
            </a:p>
            <a:p>
              <a:pPr lvl="0" algn="ctr" defTabSz="488950">
                <a:spcBef>
                  <a:spcPct val="0"/>
                </a:spcBef>
                <a:spcAft>
                  <a:spcPts val="0"/>
                </a:spcAft>
              </a:pPr>
              <a:r>
                <a:rPr lang="ru-RU" sz="1200" b="1" i="1" dirty="0">
                  <a:solidFill>
                    <a:srgbClr val="5B9BD5">
                      <a:lumMod val="75000"/>
                    </a:srgbClr>
                  </a:solidFill>
                </a:rPr>
                <a:t>1,2 млрд рублей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047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87"/>
            <a:ext cx="12599988" cy="8708773"/>
          </a:xfrm>
          <a:prstGeom prst="rect">
            <a:avLst/>
          </a:prstGeom>
        </p:spPr>
      </p:pic>
      <p:sp>
        <p:nvSpPr>
          <p:cNvPr id="3" name="Параллелограмм 2"/>
          <p:cNvSpPr/>
          <p:nvPr/>
        </p:nvSpPr>
        <p:spPr>
          <a:xfrm>
            <a:off x="311972" y="1258644"/>
            <a:ext cx="6745044" cy="7121563"/>
          </a:xfrm>
          <a:prstGeom prst="parallelogram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itle 3"/>
          <p:cNvSpPr txBox="1">
            <a:spLocks/>
          </p:cNvSpPr>
          <p:nvPr/>
        </p:nvSpPr>
        <p:spPr bwMode="auto">
          <a:xfrm>
            <a:off x="802208" y="6625371"/>
            <a:ext cx="5431693" cy="94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2268" i="1" dirty="0">
                <a:solidFill>
                  <a:schemeClr val="bg1"/>
                </a:solidFill>
              </a:rPr>
              <a:t>Поддержка </a:t>
            </a:r>
            <a:r>
              <a:rPr lang="ru-RU" sz="2268" i="1" dirty="0" smtClean="0">
                <a:solidFill>
                  <a:schemeClr val="bg1"/>
                </a:solidFill>
              </a:rPr>
              <a:t>крестьянских </a:t>
            </a:r>
            <a:r>
              <a:rPr lang="ru-RU" sz="2268" i="1" dirty="0">
                <a:solidFill>
                  <a:schemeClr val="bg1"/>
                </a:solidFill>
              </a:rPr>
              <a:t>(</a:t>
            </a:r>
            <a:r>
              <a:rPr lang="ru-RU" sz="2268" i="1" dirty="0" smtClean="0">
                <a:solidFill>
                  <a:schemeClr val="bg1"/>
                </a:solidFill>
              </a:rPr>
              <a:t>фермерских) хозяйств</a:t>
            </a:r>
            <a:endParaRPr lang="ru-RU" sz="2268" i="1" dirty="0">
              <a:solidFill>
                <a:schemeClr val="bg1"/>
              </a:solidFill>
            </a:endParaRPr>
          </a:p>
        </p:txBody>
      </p:sp>
      <p:sp>
        <p:nvSpPr>
          <p:cNvPr id="22" name="Text Placeholder 4"/>
          <p:cNvSpPr txBox="1">
            <a:spLocks/>
          </p:cNvSpPr>
          <p:nvPr/>
        </p:nvSpPr>
        <p:spPr>
          <a:xfrm>
            <a:off x="802208" y="6260953"/>
            <a:ext cx="1661292" cy="395719"/>
          </a:xfrm>
          <a:prstGeom prst="rect">
            <a:avLst/>
          </a:prstGeom>
        </p:spPr>
        <p:txBody>
          <a:bodyPr/>
          <a:lstStyle>
            <a:lvl1pPr marL="457450" indent="-45745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•"/>
              <a:defRPr sz="1272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2962" indent="-242962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•"/>
              <a:defRPr sz="1272">
                <a:solidFill>
                  <a:schemeClr val="tx1"/>
                </a:solidFill>
                <a:latin typeface="+mn-lt"/>
              </a:defRPr>
            </a:lvl2pPr>
            <a:lvl3pPr marL="476432" indent="-233471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272">
                <a:solidFill>
                  <a:schemeClr val="tx1"/>
                </a:solidFill>
                <a:latin typeface="+mn-lt"/>
              </a:defRPr>
            </a:lvl3pPr>
            <a:lvl4pPr marL="719392" indent="-242962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•"/>
              <a:defRPr sz="1145">
                <a:solidFill>
                  <a:schemeClr val="tx1"/>
                </a:solidFill>
                <a:latin typeface="+mn-lt"/>
              </a:defRPr>
            </a:lvl4pPr>
            <a:lvl5pPr marL="949067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2000" b="1" i="1" kern="0" dirty="0">
                <a:solidFill>
                  <a:schemeClr val="bg1"/>
                </a:solidFill>
              </a:rPr>
              <a:t>Раздел 2</a:t>
            </a:r>
            <a:r>
              <a:rPr lang="ru-RU" sz="2000" b="1" i="1" kern="0" dirty="0" smtClean="0">
                <a:solidFill>
                  <a:schemeClr val="bg1"/>
                </a:solidFill>
              </a:rPr>
              <a:t>.</a:t>
            </a:r>
            <a:endParaRPr lang="en-US" sz="20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60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5126960" y="359234"/>
            <a:ext cx="5888871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 smtClean="0"/>
              <a:t>Крестьянские </a:t>
            </a:r>
            <a:r>
              <a:rPr lang="ru-RU" dirty="0"/>
              <a:t>(</a:t>
            </a:r>
            <a:r>
              <a:rPr lang="ru-RU" dirty="0" smtClean="0"/>
              <a:t>фермерские) хозяйства</a:t>
            </a:r>
            <a:endParaRPr lang="ru-RU" dirty="0"/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58847"/>
              </p:ext>
            </p:extLst>
          </p:nvPr>
        </p:nvGraphicFramePr>
        <p:xfrm>
          <a:off x="2327893" y="1816530"/>
          <a:ext cx="9909230" cy="2761827"/>
        </p:xfrm>
        <a:graphic>
          <a:graphicData uri="http://schemas.openxmlformats.org/drawingml/2006/table">
            <a:tbl>
              <a:tblPr/>
              <a:tblGrid>
                <a:gridCol w="18779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50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594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2669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63254">
                <a:tc rowSpan="3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Грант</a:t>
                      </a:r>
                      <a:endParaRPr lang="ru-RU" sz="1100" b="1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начинающему фермеру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млн рублей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месяцев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разведения крупного рогатого скота</a:t>
                      </a:r>
                      <a:r>
                        <a:rPr lang="ru-RU" sz="100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мясного или молочного направлений в расчете на 1 КФХ.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 не более 90% затрат, 10% - собственные средства фермеров.</a:t>
                      </a:r>
                      <a:endParaRPr lang="ru-RU" sz="100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25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ведения иных видов деятельности.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0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 не более 90 процентов затрат.</a:t>
                      </a:r>
                      <a:endParaRPr lang="ru-RU" sz="100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3444">
                <a:tc vMerge="1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млн рублей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00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8830">
                <a:tc rowSpan="3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Грант</a:t>
                      </a:r>
                      <a:endParaRPr lang="ru-RU" sz="1100" b="1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на развитие семейной животноводческой фермы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млн рублей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месяца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разведения крупного рогатого скота мясного или молочного направлений в расчете на 1 КФХ.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0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 не более 60 процентов затрат.</a:t>
                      </a:r>
                      <a:endParaRPr lang="ru-RU" sz="100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0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0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 не более 60 % затрат, 40% - собственные средства фермеров, из них: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0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Часть затрат (не более 20% ) может быть обеспечена за счет средств субъекта РФ.</a:t>
                      </a:r>
                      <a:endParaRPr lang="ru-RU" sz="100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2803">
                <a:tc vMerge="1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21,6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млн рублей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00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313920" y="4056236"/>
            <a:ext cx="1615730" cy="893887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>
                <a:solidFill>
                  <a:srgbClr val="0070C0"/>
                </a:solidFill>
              </a:rPr>
              <a:t>Минсельхоз</a:t>
            </a:r>
          </a:p>
          <a:p>
            <a:pPr algn="r"/>
            <a:r>
              <a:rPr lang="ru-RU" sz="1800" b="1" dirty="0" smtClean="0">
                <a:solidFill>
                  <a:srgbClr val="0070C0"/>
                </a:solidFill>
              </a:rPr>
              <a:t>России</a:t>
            </a:r>
          </a:p>
          <a:p>
            <a:pPr algn="r"/>
            <a:r>
              <a:rPr lang="ru-RU" sz="1400" dirty="0">
                <a:solidFill>
                  <a:srgbClr val="0070C0"/>
                </a:solidFill>
              </a:rPr>
              <a:t>субсидирование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9" name="L-Shape 10"/>
          <p:cNvSpPr/>
          <p:nvPr/>
        </p:nvSpPr>
        <p:spPr>
          <a:xfrm rot="13701821">
            <a:off x="1753317" y="4264943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575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47193"/>
              </p:ext>
            </p:extLst>
          </p:nvPr>
        </p:nvGraphicFramePr>
        <p:xfrm>
          <a:off x="2339026" y="1223865"/>
          <a:ext cx="9909226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5699"/>
                <a:gridCol w="1409251"/>
                <a:gridCol w="1516829"/>
                <a:gridCol w="5137447"/>
              </a:tblGrid>
              <a:tr h="2897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 продукта</a:t>
                      </a:r>
                      <a:endParaRPr lang="en-US" sz="1200" kern="12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Размер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Срок освоения гранта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Примечание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866430"/>
              </p:ext>
            </p:extLst>
          </p:nvPr>
        </p:nvGraphicFramePr>
        <p:xfrm>
          <a:off x="2339024" y="4675031"/>
          <a:ext cx="9909229" cy="3544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9229">
                  <a:extLst>
                    <a:ext uri="{9D8B030D-6E8A-4147-A177-3AD203B41FA5}">
                      <a16:colId xmlns="" xmlns:a16="http://schemas.microsoft.com/office/drawing/2014/main" val="2846274562"/>
                    </a:ext>
                  </a:extLst>
                </a:gridCol>
              </a:tblGrid>
              <a:tr h="259998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 </a:t>
                      </a:r>
                      <a:r>
                        <a:rPr lang="ru-RU" sz="12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200" b="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сфере</a:t>
                      </a: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ru-RU" sz="1100" b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Животноводства</a:t>
                      </a:r>
                      <a:r>
                        <a:rPr lang="ru-RU" sz="11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718112" marR="0" lvl="1" indent="-171450" algn="just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рамках реализации механизма льготного кредитования по инвестиционным и краткосрочным кредитам.</a:t>
                      </a:r>
                    </a:p>
                    <a:p>
                      <a:pPr marL="718112" marR="0" lvl="1" indent="-171450" algn="just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возмещение части прямых понесенных затрат на создание и модернизацию объектов АПК.</a:t>
                      </a:r>
                    </a:p>
                    <a:p>
                      <a:pPr marL="718112" marR="0" lvl="1" indent="-171450" algn="just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повышение продуктивности в молочном скотоводстве.</a:t>
                      </a:r>
                    </a:p>
                    <a:p>
                      <a:pPr marL="718112" marR="0" lvl="1" indent="-171450" algn="just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поддержку развития социально значимых отраслей – овцеводства и козоводства, оленеводства и т.п. – в рамках «единой» субсидии.</a:t>
                      </a:r>
                    </a:p>
                    <a:p>
                      <a:pPr marL="0" marR="0" lvl="0" indent="0" algn="just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ru-RU" sz="1100" b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Растениеводства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718112" marR="0" lvl="1" indent="-171450" algn="just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Производителям сельхозтехники с целью снижения ее стоимости для </a:t>
                      </a:r>
                      <a:r>
                        <a:rPr lang="ru-RU" sz="1000" b="0" u="none" strike="noStrike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сельхозтоваропроизводителей</a:t>
                      </a: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718112" marR="0" lvl="1" indent="-171450" algn="just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оказание несвязанной поддержки предоставляются </a:t>
                      </a:r>
                      <a:r>
                        <a:rPr lang="ru-RU" sz="1000" b="0" u="none" strike="noStrike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сельхозтоваропроизводителей</a:t>
                      </a: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в том числе КФХ.</a:t>
                      </a:r>
                    </a:p>
                    <a:p>
                      <a:pPr marL="718112" marR="0" lvl="1" indent="-171450" algn="just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Критерии отбора для предоставления субсидии:</a:t>
                      </a:r>
                    </a:p>
                    <a:p>
                      <a:pPr marL="1264774" marR="0" lvl="2" indent="-171450" algn="just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в субъекте РФ посевных площадей, занятых зерновыми, зерново-бобовыми и кормовыми </a:t>
                      </a:r>
                      <a:r>
                        <a:rPr lang="ru-RU" sz="1000" b="0" u="none" strike="noStrike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сельхозкультурами</a:t>
                      </a: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проч.</a:t>
                      </a:r>
                    </a:p>
                    <a:p>
                      <a:pPr marL="1264774" marR="0" lvl="2" indent="-171450" algn="just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НПА субъекта РФ, устанавливающего порядок и условия предоставления из бюджета региона средств </a:t>
                      </a:r>
                      <a:r>
                        <a:rPr lang="ru-RU" sz="1000" b="0" u="none" strike="noStrike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сельхозтоваропроизводителям</a:t>
                      </a:r>
                      <a:endParaRPr lang="ru-RU" sz="1000" b="0" u="none" strike="noStrike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ru-RU" sz="1100" b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Виноградарства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виноделия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718112" marR="0" lvl="1" indent="-171450" algn="just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рамках единой субсидии.</a:t>
                      </a:r>
                    </a:p>
                    <a:p>
                      <a:pPr marL="718112" marR="0" lvl="1" indent="-171450" algn="just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КФХ получают субсидии на компенсации прямых понесенных затрат на строительство и модернизацию объектов АПК.</a:t>
                      </a:r>
                    </a:p>
                    <a:p>
                      <a:pPr marL="0" marR="0" lvl="0" indent="0" algn="just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ru-RU" sz="1100" b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Рыбоводства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718112" marR="0" lvl="1" indent="-171450" algn="just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рамках механизма льготного кредитования </a:t>
                      </a:r>
                      <a:r>
                        <a:rPr lang="ru-RU" sz="1000" b="0" u="none" strike="noStrike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сельхозтоваропроизводителей</a:t>
                      </a: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718112" marR="0" lvl="1" indent="-171450" algn="just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Субсидии на содержание племенных объектов </a:t>
                      </a:r>
                      <a:r>
                        <a:rPr lang="ru-RU" sz="1000" b="0" u="none" strike="noStrike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аквакультуры</a:t>
                      </a: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принадлежащих организациям, зарегистрированным в государственном племенном регистре.</a:t>
                      </a:r>
                    </a:p>
                  </a:txBody>
                  <a:tcPr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9588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85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77560"/>
            <a:ext cx="1969320" cy="893887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err="1" smtClean="0">
                <a:solidFill>
                  <a:srgbClr val="0070C0"/>
                </a:solidFill>
              </a:rPr>
              <a:t>Россельхозбанк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9" name="L-Shape 10"/>
          <p:cNvSpPr/>
          <p:nvPr/>
        </p:nvSpPr>
        <p:spPr>
          <a:xfrm rot="13701821">
            <a:off x="1645575" y="4328309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/>
          </p:nvPr>
        </p:nvGraphicFramePr>
        <p:xfrm>
          <a:off x="2220151" y="1631202"/>
          <a:ext cx="8128705" cy="5683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2301">
                  <a:extLst>
                    <a:ext uri="{9D8B030D-6E8A-4147-A177-3AD203B41FA5}">
                      <a16:colId xmlns:a16="http://schemas.microsoft.com/office/drawing/2014/main" xmlns="" val="2846274562"/>
                    </a:ext>
                  </a:extLst>
                </a:gridCol>
                <a:gridCol w="8606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3783">
                  <a:extLst>
                    <a:ext uri="{9D8B030D-6E8A-4147-A177-3AD203B41FA5}">
                      <a16:colId xmlns:a16="http://schemas.microsoft.com/office/drawing/2014/main" xmlns="" val="242353365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1229482924"/>
                    </a:ext>
                  </a:extLst>
                </a:gridCol>
                <a:gridCol w="37037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64293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Сезонный легкий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На пополнение оборотных средств</a:t>
                      </a:r>
                      <a:endParaRPr lang="en-US" sz="11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18 </a:t>
                      </a: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месяцев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от 1</a:t>
                      </a:r>
                      <a:r>
                        <a:rPr lang="ru-RU" sz="1200" kern="1200" baseline="0" dirty="0" smtClean="0"/>
                        <a:t> до </a:t>
                      </a:r>
                      <a:r>
                        <a:rPr lang="ru-RU" sz="1200" kern="1200" dirty="0" smtClean="0"/>
                        <a:t>5%*</a:t>
                      </a:r>
                    </a:p>
                    <a:p>
                      <a:pPr marL="0" lvl="0" algn="ctr" defTabSz="1093324" rtl="0" eaLnBrk="1" latinLnBrk="0" hangingPunct="1"/>
                      <a:r>
                        <a:rPr lang="ru-RU" sz="1200" kern="1200" dirty="0" smtClean="0"/>
                        <a:t> до 6,5%**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Сокращенный пакет документов;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Сокращенные сроки рассмотрения заявки;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Увеличение сроков кредитования для отдельных отраслей АПК.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9588396"/>
                  </a:ext>
                </a:extLst>
              </a:tr>
              <a:tr h="1262744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На проведение сезонных работ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месяцев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1 до 5%*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 6,5%**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Короткие сроки принятия решений о предоставлении кредита;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принятия в залог только продукции будущего урожая;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установления индивидуального графика;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Принятие в залог биомассы рыбы;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кредитования вновь созданных КФХ/ИП.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091358"/>
                  </a:ext>
                </a:extLst>
              </a:tr>
              <a:tr h="1164702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Овердрафт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На оплату платежных (расчетных) документов (покрытие кассовых разрывов)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05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12 </a:t>
                      </a:r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месяцев</a:t>
                      </a:r>
                      <a:endParaRPr lang="ru-RU" sz="105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Устанавливается индивидуально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учета оборотов в других банках при установлении лимита овердрафта;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 лимита овердрафта не ограничена (зависит от оборотов);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Увеличенный период непрерывного кредитования счета заемщика (до 60 дней).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96594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Оборотный стандарт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1100" b="0" kern="120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Пополнение оборотных средств</a:t>
                      </a:r>
                      <a:endParaRPr lang="en-US" sz="11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24 </a:t>
                      </a: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месяцев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1 до 5%*</a:t>
                      </a:r>
                    </a:p>
                    <a:p>
                      <a:pPr marL="0" lvl="0" algn="ctr" defTabSz="1093324" rtl="0" eaLnBrk="1" latinLnBrk="0" hangingPunct="1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 6,5%**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Комиссия за предоставление и обслуживание кредита не взимается;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оформления в залог ТМЦ до 50% от требуемого объема обеспечения;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предоставления частично необеспеченных кредитов до 50%.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95665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Кредит под залог приобретаемой техники/оборудования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Приобретение как новой, так и бывшей в употреблении техники и оборудования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месяцев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1 до 5%*</a:t>
                      </a:r>
                    </a:p>
                    <a:p>
                      <a:pPr marL="0" lvl="0" algn="ctr" defTabSz="1093324" rtl="0" eaLnBrk="1" latinLnBrk="0" hangingPunct="1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 6,5%**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Широкий перечень техники и оборудования, приобретаемых за счет кредита;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Отсрочка по погашению основного долга до 1 года;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Только залог приобретаемой техники/оборудования.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889707"/>
              </p:ext>
            </p:extLst>
          </p:nvPr>
        </p:nvGraphicFramePr>
        <p:xfrm>
          <a:off x="2220151" y="1220275"/>
          <a:ext cx="8128706" cy="2897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0785"/>
                <a:gridCol w="903643"/>
                <a:gridCol w="1376979"/>
                <a:gridCol w="247426"/>
                <a:gridCol w="3689873"/>
              </a:tblGrid>
              <a:tr h="2897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 продукта</a:t>
                      </a:r>
                      <a:endParaRPr lang="en-US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Срок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Ставка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Примечание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5126960" y="359234"/>
            <a:ext cx="5888871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 smtClean="0"/>
              <a:t>Крестьянские </a:t>
            </a:r>
            <a:r>
              <a:rPr lang="ru-RU" dirty="0"/>
              <a:t>(</a:t>
            </a:r>
            <a:r>
              <a:rPr lang="ru-RU" dirty="0" smtClean="0"/>
              <a:t>фермерские) хозяйства</a:t>
            </a:r>
            <a:endParaRPr lang="ru-RU" dirty="0"/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10350269" y="1631202"/>
            <a:ext cx="270934" cy="5683998"/>
          </a:xfrm>
          <a:prstGeom prst="rightBrace">
            <a:avLst/>
          </a:prstGeom>
          <a:ln w="19050">
            <a:solidFill>
              <a:srgbClr val="F5750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0070" y="8033671"/>
            <a:ext cx="9308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* в </a:t>
            </a:r>
            <a:r>
              <a:rPr lang="ru-RU" sz="1200" i="1" dirty="0"/>
              <a:t>рамках </a:t>
            </a:r>
            <a:r>
              <a:rPr lang="ru-RU" sz="1200" i="1" dirty="0" smtClean="0"/>
              <a:t>постановления Правительства РФ 1528 (программа льготного кредитования Минсельхоза России);</a:t>
            </a:r>
          </a:p>
          <a:p>
            <a:r>
              <a:rPr lang="ru-RU" sz="1200" i="1" dirty="0" smtClean="0"/>
              <a:t>** в рамках постановления Правительства РФ 1706 (программа льготного кредитования Минэкономразвития РФ).</a:t>
            </a:r>
            <a:endParaRPr lang="ru-RU" sz="12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818329" y="4675017"/>
            <a:ext cx="603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197EC6"/>
                </a:solidFill>
              </a:rPr>
              <a:t>1/3</a:t>
            </a:r>
            <a:endParaRPr lang="ru-RU" sz="1600" b="1" i="1" dirty="0">
              <a:solidFill>
                <a:srgbClr val="197EC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34705" y="3672982"/>
            <a:ext cx="1625832" cy="1600438"/>
          </a:xfrm>
          <a:prstGeom prst="rect">
            <a:avLst/>
          </a:prstGeom>
          <a:solidFill>
            <a:srgbClr val="F5750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Helvetica" panose="020B0604020202020204" pitchFamily="34" charset="0"/>
              </a:rPr>
              <a:t>Используются все виды обеспечения, </a:t>
            </a:r>
            <a:b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Helvetica" panose="020B0604020202020204" pitchFamily="34" charset="0"/>
              </a:rPr>
            </a:b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Helvetica" panose="020B0604020202020204" pitchFamily="34" charset="0"/>
              </a:rPr>
              <a:t>предусмотренные ГК РФ, включая гарантии                  АО "Корпорация "МСП"</a:t>
            </a:r>
          </a:p>
        </p:txBody>
      </p:sp>
    </p:spTree>
    <p:extLst>
      <p:ext uri="{BB962C8B-B14F-4D97-AF65-F5344CB8AC3E}">
        <p14:creationId xmlns:p14="http://schemas.microsoft.com/office/powerpoint/2010/main" val="316503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50818" y="3457658"/>
            <a:ext cx="1969320" cy="893887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err="1" smtClean="0">
                <a:solidFill>
                  <a:srgbClr val="0070C0"/>
                </a:solidFill>
              </a:rPr>
              <a:t>Россельхозбанк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9" name="L-Shape 10"/>
          <p:cNvSpPr/>
          <p:nvPr/>
        </p:nvSpPr>
        <p:spPr>
          <a:xfrm rot="13701821">
            <a:off x="1594757" y="3708407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/>
          </p:nvPr>
        </p:nvGraphicFramePr>
        <p:xfrm>
          <a:off x="2220151" y="1631202"/>
          <a:ext cx="8128705" cy="44522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6089">
                  <a:extLst>
                    <a:ext uri="{9D8B030D-6E8A-4147-A177-3AD203B41FA5}">
                      <a16:colId xmlns:a16="http://schemas.microsoft.com/office/drawing/2014/main" xmlns="" val="2846274562"/>
                    </a:ext>
                  </a:extLst>
                </a:gridCol>
                <a:gridCol w="806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3783">
                  <a:extLst>
                    <a:ext uri="{9D8B030D-6E8A-4147-A177-3AD203B41FA5}">
                      <a16:colId xmlns:a16="http://schemas.microsoft.com/office/drawing/2014/main" xmlns="" val="242353365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1229482924"/>
                    </a:ext>
                  </a:extLst>
                </a:gridCol>
                <a:gridCol w="37037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0327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Кредит на приобретение земельных участков сельскохозяйственного назначения под их залог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Приобретение земельных участков из состава земель с/х назначения для целей организации на них производства, хранения и/или первичной переработки с/х продукции</a:t>
                      </a:r>
                      <a:endParaRPr lang="en-US" sz="105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96 </a:t>
                      </a: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месяцев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/>
                        <a:t>от 1 до 6,5%*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Длительные сроки кредитования – до 8 лет;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Отсрочка по погашению основного долга до 3 лет;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Только залог приобретаемых земельных участков.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9588396"/>
                  </a:ext>
                </a:extLst>
              </a:tr>
              <a:tr h="520327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endParaRPr lang="en-US" sz="105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baseline="0" dirty="0" smtClean="0"/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lang="ru-RU" sz="100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68312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Кредит на приобретение молодняка с/х животных под их залог</a:t>
                      </a:r>
                      <a:endParaRPr lang="en-US" sz="12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ctr" defTabSz="914400" rtl="0" eaLnBrk="1" latinLnBrk="0" hangingPunct="1"/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Приобретение молодняка с/х животных следующих видов – крупный рогатый скот, свиньи, лошади, овцы, козы</a:t>
                      </a:r>
                      <a:endParaRPr lang="en-US" sz="105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60 </a:t>
                      </a: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месяцев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1 до 5%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Отсрочка по погашению основного долга до 1 года;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Только залог земель сельскохозяйственного назначения, приобретаемых за счет кредита.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5126960" y="359234"/>
            <a:ext cx="5888871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 smtClean="0"/>
              <a:t>Крестьянские </a:t>
            </a:r>
            <a:r>
              <a:rPr lang="ru-RU" dirty="0"/>
              <a:t>(</a:t>
            </a:r>
            <a:r>
              <a:rPr lang="ru-RU" dirty="0" smtClean="0"/>
              <a:t>фермерские) хозяйства</a:t>
            </a:r>
            <a:endParaRPr lang="ru-RU" dirty="0"/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10277935" y="1631202"/>
            <a:ext cx="270934" cy="4452248"/>
          </a:xfrm>
          <a:prstGeom prst="rightBrace">
            <a:avLst/>
          </a:prstGeom>
          <a:ln w="19050">
            <a:solidFill>
              <a:srgbClr val="F5750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36989" y="8172585"/>
            <a:ext cx="9308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* в </a:t>
            </a:r>
            <a:r>
              <a:rPr lang="ru-RU" sz="1200" i="1" dirty="0"/>
              <a:t>рамках </a:t>
            </a:r>
            <a:r>
              <a:rPr lang="ru-RU" sz="1200" i="1" dirty="0" smtClean="0"/>
              <a:t>постановления Правительства РФ 1528 (программа льготного кредитования Минсельхоза России).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2913" y="4054647"/>
            <a:ext cx="603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197EC6"/>
                </a:solidFill>
              </a:rPr>
              <a:t>2</a:t>
            </a:r>
            <a:r>
              <a:rPr lang="ru-RU" sz="1600" b="1" i="1" dirty="0" smtClean="0">
                <a:solidFill>
                  <a:srgbClr val="197EC6"/>
                </a:solidFill>
              </a:rPr>
              <a:t>/3</a:t>
            </a:r>
            <a:endParaRPr lang="ru-RU" sz="1600" b="1" i="1" dirty="0">
              <a:solidFill>
                <a:srgbClr val="197EC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50505" y="3057106"/>
            <a:ext cx="1656243" cy="1600438"/>
          </a:xfrm>
          <a:prstGeom prst="rect">
            <a:avLst/>
          </a:prstGeom>
          <a:solidFill>
            <a:srgbClr val="F5750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Helvetica" panose="020B0604020202020204" pitchFamily="34" charset="0"/>
              </a:rPr>
              <a:t>Используются все виды обеспечения, </a:t>
            </a:r>
            <a:b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Helvetica" panose="020B0604020202020204" pitchFamily="34" charset="0"/>
              </a:rPr>
            </a:b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Helvetica" panose="020B0604020202020204" pitchFamily="34" charset="0"/>
              </a:rPr>
              <a:t>предусмотренные ГК РФ, включая гарантии                  АО "Корпорация "МСП"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117197"/>
              </p:ext>
            </p:extLst>
          </p:nvPr>
        </p:nvGraphicFramePr>
        <p:xfrm>
          <a:off x="2220151" y="1220275"/>
          <a:ext cx="8128706" cy="2897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0785"/>
                <a:gridCol w="903643"/>
                <a:gridCol w="1376979"/>
                <a:gridCol w="247426"/>
                <a:gridCol w="3689873"/>
              </a:tblGrid>
              <a:tr h="2897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 продукта</a:t>
                      </a:r>
                      <a:endParaRPr lang="en-US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Срок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Ставка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Примечание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28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 bwMode="auto">
          <a:xfrm>
            <a:off x="9987827" y="4892687"/>
            <a:ext cx="2088000" cy="2736000"/>
            <a:chOff x="0" y="0"/>
            <a:chExt cx="5930693" cy="6544021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32"/>
            <a:stretch>
              <a:fillRect/>
            </a:stretch>
          </p:blipFill>
          <p:spPr bwMode="auto">
            <a:xfrm>
              <a:off x="129208" y="212769"/>
              <a:ext cx="5656523" cy="6331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53" t="6685" r="24078" b="13535"/>
            <a:stretch>
              <a:fillRect/>
            </a:stretch>
          </p:blipFill>
          <p:spPr bwMode="auto">
            <a:xfrm>
              <a:off x="0" y="0"/>
              <a:ext cx="5930693" cy="5072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9" name="Группа 10"/>
          <p:cNvGrpSpPr>
            <a:grpSpLocks/>
          </p:cNvGrpSpPr>
          <p:nvPr/>
        </p:nvGrpSpPr>
        <p:grpSpPr bwMode="auto">
          <a:xfrm>
            <a:off x="4231498" y="4892687"/>
            <a:ext cx="2088000" cy="2736000"/>
            <a:chOff x="0" y="0"/>
            <a:chExt cx="4620671" cy="6505483"/>
          </a:xfrm>
        </p:grpSpPr>
        <p:pic>
          <p:nvPicPr>
            <p:cNvPr id="16393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20671" cy="191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Рисунок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25" t="8331" r="26096" b="3877"/>
            <a:stretch>
              <a:fillRect/>
            </a:stretch>
          </p:blipFill>
          <p:spPr bwMode="auto">
            <a:xfrm>
              <a:off x="20886" y="1916935"/>
              <a:ext cx="4578897" cy="4588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Прямоугольник 15"/>
          <p:cNvSpPr/>
          <p:nvPr/>
        </p:nvSpPr>
        <p:spPr>
          <a:xfrm>
            <a:off x="766669" y="3444529"/>
            <a:ext cx="4905973" cy="1390650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</a:rPr>
              <a:t>Навигатор по мерам поддержки сельхозкооперации </a:t>
            </a:r>
            <a:r>
              <a:rPr lang="en-US" sz="2000" b="1" u="sng" dirty="0">
                <a:solidFill>
                  <a:srgbClr val="0070C0"/>
                </a:solidFill>
              </a:rPr>
              <a:t>AGRO</a:t>
            </a:r>
            <a:r>
              <a:rPr lang="ru-RU" sz="2000" b="1" u="sng" dirty="0">
                <a:solidFill>
                  <a:srgbClr val="0070C0"/>
                </a:solidFill>
              </a:rPr>
              <a:t>-</a:t>
            </a:r>
            <a:r>
              <a:rPr lang="en-US" sz="2000" b="1" u="sng" dirty="0">
                <a:solidFill>
                  <a:srgbClr val="0070C0"/>
                </a:solidFill>
              </a:rPr>
              <a:t>COOP</a:t>
            </a:r>
            <a:r>
              <a:rPr lang="ru-RU" sz="2000" b="1" u="sng" dirty="0">
                <a:solidFill>
                  <a:srgbClr val="0070C0"/>
                </a:solidFill>
              </a:rPr>
              <a:t>.</a:t>
            </a:r>
            <a:r>
              <a:rPr lang="en-US" sz="2000" b="1" u="sng" dirty="0" smtClean="0">
                <a:solidFill>
                  <a:srgbClr val="0070C0"/>
                </a:solidFill>
              </a:rPr>
              <a:t>RU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0122" y="4738838"/>
            <a:ext cx="3812937" cy="3431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Содержит информацию о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доступных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действующим сельскохозяйственным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кооперативам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мерах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кредитно-гарантийной, лизинговой поддержки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, </a:t>
            </a:r>
          </a:p>
          <a:p>
            <a:pPr>
              <a:defRPr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возможностях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продвижения своей продукции в Интернете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 и получения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доступа к закупкам крупнейших заказчиков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, </a:t>
            </a:r>
          </a:p>
          <a:p>
            <a:pPr>
              <a:defRPr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а также раскрывает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для потенциальных участников 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c</a:t>
            </a:r>
            <a:r>
              <a:rPr lang="ru-RU" sz="1400" b="1" dirty="0" err="1">
                <a:solidFill>
                  <a:schemeClr val="bg2">
                    <a:lumMod val="25000"/>
                  </a:schemeClr>
                </a:solidFill>
              </a:rPr>
              <a:t>ельхозкооперации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 из числа КФХ и ЛПХ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 дополнительные возможности интеграции через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создание новых и вступление в действующие сельхозкооперативы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5425" y="204788"/>
            <a:ext cx="2346325" cy="801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201204" y="3501809"/>
            <a:ext cx="6083300" cy="1390650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Онлайн-каталог </a:t>
            </a:r>
            <a:r>
              <a:rPr lang="ru-RU" sz="2000" b="1" dirty="0">
                <a:solidFill>
                  <a:srgbClr val="0070C0"/>
                </a:solidFill>
              </a:rPr>
              <a:t>продукции сельскохозяйственных кооперативов </a:t>
            </a:r>
            <a:r>
              <a:rPr lang="ru-RU" sz="2000" b="1" u="sng" dirty="0" smtClean="0">
                <a:solidFill>
                  <a:srgbClr val="0070C0"/>
                </a:solidFill>
              </a:rPr>
              <a:t>RUFERMA.RU</a:t>
            </a:r>
            <a:endParaRPr lang="ru-RU" sz="2000" b="1" u="sng" dirty="0">
              <a:solidFill>
                <a:srgbClr val="0070C0"/>
              </a:solidFill>
              <a:cs typeface="Helvetica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38717" y="4735587"/>
            <a:ext cx="3541197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Позволяет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сельскохозяйственным кооперативам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представить свою продукцию в сети Интернет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и</a:t>
            </a:r>
          </a:p>
          <a:p>
            <a:pPr>
              <a:defRPr/>
            </a:pP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получить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дополнительные возможности сбыта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в части как оптовой реализации, так и розничных продаж, в том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числе</a:t>
            </a:r>
          </a:p>
          <a:p>
            <a:pPr>
              <a:defRPr/>
            </a:pP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через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сеть сельскохозяйственных ярмарок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, информация о графике и местах проведения которых также представлена на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ресурсе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0122" y="1153744"/>
            <a:ext cx="57309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2400" b="1" dirty="0" smtClean="0">
                <a:solidFill>
                  <a:srgbClr val="0070C0"/>
                </a:solidFill>
              </a:rPr>
              <a:t>На Портале Бизнес-навигатора </a:t>
            </a:r>
            <a:r>
              <a:rPr lang="ru-RU" altLang="ru-RU" sz="2400" b="1" dirty="0">
                <a:solidFill>
                  <a:srgbClr val="0070C0"/>
                </a:solidFill>
              </a:rPr>
              <a:t>МСП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0122" y="1769581"/>
            <a:ext cx="114221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Представлена информация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о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действующих торговых точках для сбыта продукции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в Бизнес-навигаторе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МСП</a:t>
            </a:r>
          </a:p>
          <a:p>
            <a:pPr marL="285750" indent="-285750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Информация о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помещениях для открытия собственной сети магазинов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в Бизнес-навигаторе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МСП</a:t>
            </a:r>
          </a:p>
          <a:p>
            <a:pPr marL="285750" indent="-285750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Все сервисы Портала Бизнес-навигатора МСП для сельскохозяйственных кооперативов являются </a:t>
            </a:r>
            <a:r>
              <a:rPr lang="ru-RU" sz="1600" b="1" dirty="0">
                <a:solidFill>
                  <a:srgbClr val="0070C0"/>
                </a:solidFill>
                <a:latin typeface="+mn-lt"/>
                <a:cs typeface="+mn-cs"/>
              </a:rPr>
              <a:t>бесплатными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.  Доступ к их использованию предоставляется после прохождения регистрации на Портале по адресу </a:t>
            </a:r>
            <a:r>
              <a:rPr lang="ru-RU" sz="1600" b="1" dirty="0" smtClean="0">
                <a:solidFill>
                  <a:srgbClr val="0070C0"/>
                </a:solidFill>
                <a:latin typeface="+mn-lt"/>
                <a:cs typeface="+mn-cs"/>
              </a:rPr>
              <a:t>www.smbn.ru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833256" y="249329"/>
            <a:ext cx="7528399" cy="698685"/>
          </a:xfrm>
        </p:spPr>
        <p:txBody>
          <a:bodyPr/>
          <a:lstStyle/>
          <a:p>
            <a:r>
              <a:rPr lang="ru-RU" dirty="0"/>
              <a:t>Сельскохозяйственные кооперативы. </a:t>
            </a:r>
            <a:br>
              <a:rPr lang="ru-RU" dirty="0"/>
            </a:br>
            <a:r>
              <a:rPr lang="ru-RU" dirty="0"/>
              <a:t>Сервисы Портала Бизнес-навигатора МСП</a:t>
            </a:r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23" y="208939"/>
            <a:ext cx="21812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10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77560"/>
            <a:ext cx="1969320" cy="893887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err="1" smtClean="0">
                <a:solidFill>
                  <a:srgbClr val="0070C0"/>
                </a:solidFill>
              </a:rPr>
              <a:t>Россельхозбанк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9" name="L-Shape 10"/>
          <p:cNvSpPr/>
          <p:nvPr/>
        </p:nvSpPr>
        <p:spPr>
          <a:xfrm rot="13701821">
            <a:off x="1645575" y="4328309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177668"/>
              </p:ext>
            </p:extLst>
          </p:nvPr>
        </p:nvGraphicFramePr>
        <p:xfrm>
          <a:off x="2220152" y="1610843"/>
          <a:ext cx="8197637" cy="62499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6803">
                  <a:extLst>
                    <a:ext uri="{9D8B030D-6E8A-4147-A177-3AD203B41FA5}">
                      <a16:colId xmlns:a16="http://schemas.microsoft.com/office/drawing/2014/main" xmlns="" val="2846274562"/>
                    </a:ext>
                  </a:extLst>
                </a:gridCol>
                <a:gridCol w="10197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5857">
                  <a:extLst>
                    <a:ext uri="{9D8B030D-6E8A-4147-A177-3AD203B41FA5}">
                      <a16:colId xmlns:a16="http://schemas.microsoft.com/office/drawing/2014/main" xmlns="" val="2423533658"/>
                    </a:ext>
                  </a:extLst>
                </a:gridCol>
                <a:gridCol w="210047">
                  <a:extLst>
                    <a:ext uri="{9D8B030D-6E8A-4147-A177-3AD203B41FA5}">
                      <a16:colId xmlns:a16="http://schemas.microsoft.com/office/drawing/2014/main" xmlns="" val="1229482924"/>
                    </a:ext>
                  </a:extLst>
                </a:gridCol>
                <a:gridCol w="3735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0327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«Быстрое решение»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Пополнение оборотных средств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12 </a:t>
                      </a: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месяцев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/>
                        <a:t>От 1 до 5%</a:t>
                      </a:r>
                      <a:r>
                        <a:rPr lang="ru-RU" sz="1200" kern="1200" dirty="0" smtClean="0"/>
                        <a:t>*</a:t>
                      </a:r>
                      <a:endParaRPr lang="ru-RU" sz="1200" kern="1200" baseline="0" dirty="0" smtClean="0"/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Кредитование без залога;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Оперативное принятие решений по кредитным заявкам.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9588396"/>
                  </a:ext>
                </a:extLst>
              </a:tr>
              <a:tr h="855849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endParaRPr lang="ru-RU" sz="12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ctr" defTabSz="914400" rtl="0" eaLnBrk="1" latinLnBrk="0" hangingPunct="1"/>
                      <a:endParaRPr lang="ru-RU" sz="12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«Микро»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Пополнение оборотных средств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месяцев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1 до 5%*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Длительные сроки кредитования на текущие цели.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091358"/>
                  </a:ext>
                </a:extLst>
              </a:tr>
              <a:tr h="1068312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«Микро овердрафт»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Покрытие кассовых разрывов</a:t>
                      </a:r>
                    </a:p>
                    <a:p>
                      <a:pPr marL="0" lvl="0" algn="ctr" defTabSz="914400" rtl="0" eaLnBrk="1" latinLnBrk="0" hangingPunct="1"/>
                      <a:endParaRPr lang="en-US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05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12 </a:t>
                      </a:r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месяцев</a:t>
                      </a:r>
                      <a:endParaRPr lang="ru-RU" sz="105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учета оборотов в других банках при установлении лимита овердрафта;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 лимита овердрафта не ограничена (зависит от оборотов).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79246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«Оптимальный»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1100" b="0" kern="120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Инвестиционные цели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60 </a:t>
                      </a: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месяцев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1 до 5%*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Длительный срок кредитования и гибкая структура обеспечения (товары в обороте – до 50% в структуре обеспечения) позволяют решать долгосрочные бизнес-задачи и реализовывать возможности инвестиционного развития;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предоставления кредита под залог недвижимости до регистрации договора ипотеки.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79651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«Коммерческая ипотека»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Приобретение объектов коммерческой недвижимости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месяцев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1 до 5%*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Длительный срок кредитования;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дополнительного финансирования на цели ремонта объекта недвижимости (до 15% от суммы кредита);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Отсрочка погашения основного долга – до 1 года;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финансирования до 100% от стоимости объекта.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97104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«Выгодное решение»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Рефинансирование кредитов сторонних банков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месяцев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Устанавливается индивидуально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рефинансирования как инвестиционных кредитов, так и кредитов на текущие цели;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предоставления дополнительного финансирования на цели рефинансируемого кредита;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Длительный срок кредитования;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Отсрочка погашения основного долга – до 9 месяцев;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предоставления кредита под последующий залог имущества.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5126960" y="359234"/>
            <a:ext cx="5888871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 smtClean="0"/>
              <a:t>Крестьянские </a:t>
            </a:r>
            <a:r>
              <a:rPr lang="ru-RU" dirty="0"/>
              <a:t>(</a:t>
            </a:r>
            <a:r>
              <a:rPr lang="ru-RU" dirty="0" smtClean="0"/>
              <a:t>фермерские) хозяйства</a:t>
            </a:r>
            <a:endParaRPr lang="ru-RU" dirty="0"/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10417787" y="1620444"/>
            <a:ext cx="270934" cy="6240312"/>
          </a:xfrm>
          <a:prstGeom prst="rightBrace">
            <a:avLst/>
          </a:prstGeom>
          <a:ln w="19050">
            <a:solidFill>
              <a:srgbClr val="F5750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36989" y="8172585"/>
            <a:ext cx="9308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* в </a:t>
            </a:r>
            <a:r>
              <a:rPr lang="ru-RU" sz="1200" i="1" dirty="0"/>
              <a:t>рамках </a:t>
            </a:r>
            <a:r>
              <a:rPr lang="ru-RU" sz="1200" i="1" dirty="0" smtClean="0"/>
              <a:t>постановления Правительства РФ 1528 (программа льготного кредитования Минсельхоза России).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8328" y="4674549"/>
            <a:ext cx="603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197EC6"/>
                </a:solidFill>
              </a:rPr>
              <a:t>3/3</a:t>
            </a:r>
            <a:endParaRPr lang="ru-RU" sz="1600" b="1" i="1" dirty="0">
              <a:solidFill>
                <a:srgbClr val="197EC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20766" y="3935580"/>
            <a:ext cx="1625832" cy="1600438"/>
          </a:xfrm>
          <a:prstGeom prst="rect">
            <a:avLst/>
          </a:prstGeom>
          <a:solidFill>
            <a:srgbClr val="F5750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Helvetica" panose="020B0604020202020204" pitchFamily="34" charset="0"/>
              </a:rPr>
              <a:t>Используются все виды обеспечения, </a:t>
            </a:r>
            <a:b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Helvetica" panose="020B0604020202020204" pitchFamily="34" charset="0"/>
              </a:rPr>
            </a:b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Helvetica" panose="020B0604020202020204" pitchFamily="34" charset="0"/>
              </a:rPr>
              <a:t>предусмотренные ГК РФ, включая гарантии                  АО </a:t>
            </a:r>
            <a:r>
              <a:rPr lang="ru-RU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Helvetica" panose="020B0604020202020204" pitchFamily="34" charset="0"/>
              </a:rPr>
              <a:t>«Корпорация «МСП»</a:t>
            </a:r>
            <a:endParaRPr lang="ru-RU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582708"/>
              </p:ext>
            </p:extLst>
          </p:nvPr>
        </p:nvGraphicFramePr>
        <p:xfrm>
          <a:off x="2220151" y="1220275"/>
          <a:ext cx="8128706" cy="2897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0785"/>
                <a:gridCol w="903643"/>
                <a:gridCol w="1376979"/>
                <a:gridCol w="247426"/>
                <a:gridCol w="3689873"/>
              </a:tblGrid>
              <a:tr h="2897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 продукта</a:t>
                      </a:r>
                      <a:endParaRPr lang="en-US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Срок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Ставка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Примечание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18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5126960" y="359234"/>
            <a:ext cx="5888871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 smtClean="0"/>
              <a:t>Крестьянские </a:t>
            </a:r>
            <a:r>
              <a:rPr lang="ru-RU" dirty="0"/>
              <a:t>(</a:t>
            </a:r>
            <a:r>
              <a:rPr lang="ru-RU" dirty="0" smtClean="0"/>
              <a:t>фермерские) хозяйства</a:t>
            </a:r>
            <a:endParaRPr lang="ru-RU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861022"/>
              </p:ext>
            </p:extLst>
          </p:nvPr>
        </p:nvGraphicFramePr>
        <p:xfrm>
          <a:off x="1799683" y="1728911"/>
          <a:ext cx="10429039" cy="5500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3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47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03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704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6401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640145"/>
              </a:tblGrid>
              <a:tr h="19859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Экспресс на текущие цели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на оборотные цели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млн -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млн рублей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1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года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Symbol" panose="05050102010706020507" pitchFamily="18" charset="2"/>
                        <a:buChar char="-"/>
                      </a:pP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105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10,1 %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годовых в соответствии с внутренним рейтингом заемщика</a:t>
                      </a:r>
                      <a:endParaRPr kumimoji="0" lang="ru-RU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marL="171450" indent="-171450" algn="l">
                        <a:buFont typeface="Symbol" panose="05050102010706020507" pitchFamily="18" charset="2"/>
                        <a:buChar char="-"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marL="171450" indent="-171450" algn="l">
                        <a:buFont typeface="Symbol" panose="05050102010706020507" pitchFamily="18" charset="2"/>
                        <a:buChar char="-"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годовых*</a:t>
                      </a:r>
                    </a:p>
                    <a:p>
                      <a:pPr algn="ctr"/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algn="ctr"/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b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Требования к </a:t>
                      </a:r>
                      <a:r>
                        <a:rPr lang="ru-RU" sz="11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заемщику: </a:t>
                      </a:r>
                    </a:p>
                    <a:p>
                      <a:pPr marL="718112" lvl="1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b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находится в процессе реорганизации, ликвидации;</a:t>
                      </a:r>
                    </a:p>
                    <a:p>
                      <a:pPr marL="718112" lvl="1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b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обладает статусом налогового резидента РФ;</a:t>
                      </a:r>
                    </a:p>
                    <a:p>
                      <a:pPr marL="718112" lvl="1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b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зарегистрирован на территории РФ в соответствии с ФЗ «О государственной регистрации юридических лиц и ИП»</a:t>
                      </a:r>
                    </a:p>
                    <a:p>
                      <a:pPr marL="718112" lvl="1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100" b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отношении Заемщика не возбуждено производство по делу о несостоятельности (банкротстве) в соответствии с законодательством РФ о несостоятельности (банкротстве);</a:t>
                      </a:r>
                    </a:p>
                    <a:p>
                      <a:pPr marL="718112" lvl="1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b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имеет неисполненных обязанностей по уплате налогов, сборов, страховых взносов, пеней, штрафов, процентов, подлежащих уплате в соответствии с законодательством РФ.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46662" marR="0" lvl="1" indent="0" algn="l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Поручительство;</a:t>
                      </a:r>
                    </a:p>
                    <a:p>
                      <a:pPr marL="546662" marR="0" lvl="1" indent="0" algn="l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u="none" strike="noStrike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46662" marR="0" lvl="1" indent="0" algn="l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по суммам свыше 3 млн. рублей - залоговое обеспечение  в объеме, не менее 70% от суммы кредита.</a:t>
                      </a:r>
                    </a:p>
                    <a:p>
                      <a:pPr marL="718112" marR="0" lvl="1" indent="-171450" algn="l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100" b="0" u="none" strike="noStrike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18112" lvl="1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100" b="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143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Экспресс на инвестиции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на инвестиционные цели</a:t>
                      </a: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100" b="1" kern="120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млн -</a:t>
                      </a:r>
                      <a:r>
                        <a:rPr kumimoji="0" lang="ru-RU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100" b="1" kern="120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млн рублей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3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лет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Symbol" panose="05050102010706020507" pitchFamily="18" charset="2"/>
                        <a:buChar char="-"/>
                      </a:pP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9,6 %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годовых в соответствии с внутренним рейтингом заемщика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marL="171450" indent="-171450" algn="l">
                        <a:buFont typeface="Symbol" panose="05050102010706020507" pitchFamily="18" charset="2"/>
                        <a:buChar char="-"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marL="171450" indent="-171450" algn="l">
                        <a:buFont typeface="Symbol" panose="05050102010706020507" pitchFamily="18" charset="2"/>
                        <a:buChar char="-"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1%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годовых*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00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0" y="4260420"/>
            <a:ext cx="1579378" cy="437207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70C0"/>
                </a:solidFill>
              </a:rPr>
              <a:t>МСП Банк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25" name="L-Shape 10"/>
          <p:cNvSpPr/>
          <p:nvPr/>
        </p:nvSpPr>
        <p:spPr>
          <a:xfrm rot="13701821">
            <a:off x="1225108" y="4240787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en-US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066825"/>
              </p:ext>
            </p:extLst>
          </p:nvPr>
        </p:nvGraphicFramePr>
        <p:xfrm>
          <a:off x="1799683" y="1294358"/>
          <a:ext cx="10407006" cy="2897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4254"/>
                <a:gridCol w="797719"/>
                <a:gridCol w="787490"/>
                <a:gridCol w="1902251"/>
                <a:gridCol w="2622646"/>
                <a:gridCol w="2622646"/>
              </a:tblGrid>
              <a:tr h="2897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 продукта</a:t>
                      </a:r>
                      <a:endParaRPr lang="en-US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Размер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Срок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Ставка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  Примечание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2630" y="8287581"/>
            <a:ext cx="8623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* в </a:t>
            </a:r>
            <a:r>
              <a:rPr lang="ru-RU" sz="1200" i="1" dirty="0"/>
              <a:t>рамках Постановления </a:t>
            </a:r>
            <a:r>
              <a:rPr lang="ru-RU" sz="1200" i="1" dirty="0" smtClean="0"/>
              <a:t>Правительства РФ 1528 (программа льготного кредитования Минсельхоза России)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287209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72343"/>
              </p:ext>
            </p:extLst>
          </p:nvPr>
        </p:nvGraphicFramePr>
        <p:xfrm>
          <a:off x="2519364" y="1220275"/>
          <a:ext cx="7958584" cy="2897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3996"/>
                <a:gridCol w="1721224"/>
                <a:gridCol w="710004"/>
                <a:gridCol w="1215614"/>
                <a:gridCol w="2807746"/>
              </a:tblGrid>
              <a:tr h="2897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 продукта</a:t>
                      </a:r>
                      <a:endParaRPr lang="en-US" sz="1200" kern="12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Размер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Срок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Ставка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Примечание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5126960" y="359234"/>
            <a:ext cx="5888871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 smtClean="0"/>
              <a:t>Крестьянские </a:t>
            </a:r>
            <a:r>
              <a:rPr lang="ru-RU" dirty="0"/>
              <a:t>(</a:t>
            </a:r>
            <a:r>
              <a:rPr lang="ru-RU" dirty="0" smtClean="0"/>
              <a:t>фермерские) хозяйства</a:t>
            </a:r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506134" y="4722133"/>
            <a:ext cx="797181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авая фигурная скобка 9"/>
          <p:cNvSpPr/>
          <p:nvPr/>
        </p:nvSpPr>
        <p:spPr>
          <a:xfrm>
            <a:off x="10487839" y="1690110"/>
            <a:ext cx="270934" cy="5579934"/>
          </a:xfrm>
          <a:prstGeom prst="rightBrace">
            <a:avLst/>
          </a:prstGeom>
          <a:ln w="19050">
            <a:solidFill>
              <a:srgbClr val="F5750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609515" y="4240123"/>
            <a:ext cx="2506560" cy="890591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>
                <a:solidFill>
                  <a:srgbClr val="0070C0"/>
                </a:solidFill>
              </a:rPr>
              <a:t>Региональные лизинговые</a:t>
            </a:r>
          </a:p>
          <a:p>
            <a:pPr algn="r"/>
            <a:r>
              <a:rPr lang="ru-RU" sz="1800" b="1" dirty="0">
                <a:solidFill>
                  <a:srgbClr val="0070C0"/>
                </a:solidFill>
              </a:rPr>
              <a:t>   компании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374713"/>
              </p:ext>
            </p:extLst>
          </p:nvPr>
        </p:nvGraphicFramePr>
        <p:xfrm>
          <a:off x="2519363" y="1690110"/>
          <a:ext cx="7958585" cy="2937523"/>
        </p:xfrm>
        <a:graphic>
          <a:graphicData uri="http://schemas.openxmlformats.org/drawingml/2006/table">
            <a:tbl>
              <a:tblPr/>
              <a:tblGrid>
                <a:gridCol w="15243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63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55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9230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82005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937523">
                <a:tc>
                  <a:txBody>
                    <a:bodyPr/>
                    <a:lstStyle/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 льготного лизинга оборудования для субъектов ИМП</a:t>
                      </a:r>
                      <a:r>
                        <a:rPr lang="ru-RU" alt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72589" marR="72589" marT="36317" marB="3631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млн рублей </a:t>
                      </a:r>
                      <a:b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(аванс от 10%)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</a:t>
                      </a: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месяцев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6 %</a:t>
                      </a: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российское оборудование</a:t>
                      </a:r>
                    </a:p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altLang="ru-RU" sz="105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8 %</a:t>
                      </a: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иностранное оборудование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171450" algn="l" defTabSz="1093324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alt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Лизингополучатель является юридическим лицом или индивидуальным предпринимателем – членом сельскохозяйственного производственного кооператива или сельскохозяйственного потребительского кооператива</a:t>
                      </a:r>
                      <a:r>
                        <a:rPr lang="ru-RU" altLang="ru-RU" sz="105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зарегистрированного</a:t>
                      </a:r>
                      <a:r>
                        <a:rPr lang="ru-RU" alt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 более 12 месяцев на дату обращения в РЛК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L-Shape 10"/>
          <p:cNvSpPr/>
          <p:nvPr/>
        </p:nvSpPr>
        <p:spPr>
          <a:xfrm rot="13701821">
            <a:off x="1762467" y="4477837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805626" y="4187689"/>
            <a:ext cx="1667042" cy="830997"/>
          </a:xfrm>
          <a:prstGeom prst="rect">
            <a:avLst/>
          </a:prstGeom>
          <a:solidFill>
            <a:srgbClr val="F5750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Возможно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поручительство РГО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2506134" y="4861850"/>
          <a:ext cx="7934852" cy="2408194"/>
        </p:xfrm>
        <a:graphic>
          <a:graphicData uri="http://schemas.openxmlformats.org/drawingml/2006/table">
            <a:tbl>
              <a:tblPr/>
              <a:tblGrid>
                <a:gridCol w="15975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63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37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71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600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08194">
                <a:tc>
                  <a:txBody>
                    <a:bodyPr/>
                    <a:lstStyle/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5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 льготного лизинга оборудования для субъектов ИМП </a:t>
                      </a:r>
                      <a:r>
                        <a:rPr lang="ru-RU" altLang="ru-RU" sz="12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72589" marR="72589" marT="36317" marB="3631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</a:t>
                      </a: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млн рублей </a:t>
                      </a:r>
                      <a:b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(аванс от 15%)</a:t>
                      </a:r>
                      <a:endParaRPr lang="ru-RU" sz="105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</a:t>
                      </a:r>
                      <a:r>
                        <a:rPr lang="ru-RU" altLang="ru-RU" sz="105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kumimoji="0" lang="ru-RU" alt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месяцев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6 %</a:t>
                      </a: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российское оборудование</a:t>
                      </a:r>
                    </a:p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altLang="ru-RU" sz="105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8 %</a:t>
                      </a: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иностранное оборудование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171450" algn="l" defTabSz="1093324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alt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Лизингополучатель является юридическим лицом или индивидуальным предпринимателем – членом сельскохозяйственного производственного кооператива или сельскохозяйственного потребительского кооператива</a:t>
                      </a:r>
                      <a:r>
                        <a:rPr lang="ru-RU" altLang="ru-RU" sz="105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зарегистрированного</a:t>
                      </a:r>
                      <a:r>
                        <a:rPr lang="ru-RU" alt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более 12 месяцев на дату обращения в РЛК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11585" y="8264569"/>
            <a:ext cx="8623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*  Запуск </a:t>
            </a:r>
            <a:r>
              <a:rPr lang="ru-RU" sz="1200" i="1" dirty="0"/>
              <a:t>программы льготного лизинга для сельхозкооперативов планируется </a:t>
            </a:r>
            <a:r>
              <a:rPr lang="ru-RU" sz="1200" i="1" dirty="0" smtClean="0"/>
              <a:t>в мае 2018г.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343990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5280748" y="555858"/>
            <a:ext cx="5384591" cy="63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09" tIns="41805" rIns="83609" bIns="41805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2560" dirty="0"/>
              <a:t>Крестьянские (фермерские) хозяйства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717481"/>
              </p:ext>
            </p:extLst>
          </p:nvPr>
        </p:nvGraphicFramePr>
        <p:xfrm>
          <a:off x="2528256" y="1401060"/>
          <a:ext cx="7683314" cy="266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9499"/>
                <a:gridCol w="1484556"/>
                <a:gridCol w="849854"/>
                <a:gridCol w="1000461"/>
                <a:gridCol w="2648944"/>
              </a:tblGrid>
              <a:tr h="2648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 продукта</a:t>
                      </a:r>
                      <a:endParaRPr lang="en-US" sz="1200" kern="12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609" marR="83609" marT="41805" marB="418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Размер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609" marR="83609" marT="41805" marB="418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Срок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609" marR="83609" marT="41805" marB="418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Ставка</a:t>
                      </a:r>
                    </a:p>
                  </a:txBody>
                  <a:tcPr marL="83609" marR="83609" marT="41805" marB="418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Примечание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609" marR="83609" marT="41805" marB="418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513966" y="1864739"/>
            <a:ext cx="1792782" cy="1600438"/>
          </a:xfrm>
          <a:prstGeom prst="rect">
            <a:avLst/>
          </a:prstGeom>
          <a:solidFill>
            <a:srgbClr val="F5750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Helvetica" panose="020B0604020202020204" pitchFamily="34" charset="0"/>
              </a:rPr>
              <a:t>Используются все виды обеспечения, </a:t>
            </a:r>
            <a:b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Helvetica" panose="020B0604020202020204" pitchFamily="34" charset="0"/>
              </a:rPr>
            </a:b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Helvetica" panose="020B0604020202020204" pitchFamily="34" charset="0"/>
              </a:rPr>
              <a:t>предусмотренные ГК РФ, включая </a:t>
            </a:r>
            <a:r>
              <a:rPr lang="ru-RU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Helvetica" panose="020B0604020202020204" pitchFamily="34" charset="0"/>
              </a:rPr>
              <a:t>гарантии                      АО «Корпорация «МСП»</a:t>
            </a:r>
            <a:endParaRPr lang="ru-RU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Правая фигурная скобка 16"/>
          <p:cNvSpPr/>
          <p:nvPr/>
        </p:nvSpPr>
        <p:spPr>
          <a:xfrm>
            <a:off x="10266232" y="1801178"/>
            <a:ext cx="193072" cy="1856423"/>
          </a:xfrm>
          <a:prstGeom prst="rightBrace">
            <a:avLst/>
          </a:prstGeom>
          <a:ln w="19050">
            <a:solidFill>
              <a:srgbClr val="F5750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938">
              <a:solidFill>
                <a:srgbClr val="000000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51066"/>
              </p:ext>
            </p:extLst>
          </p:nvPr>
        </p:nvGraphicFramePr>
        <p:xfrm>
          <a:off x="2528256" y="1768904"/>
          <a:ext cx="7683314" cy="6406819"/>
        </p:xfrm>
        <a:graphic>
          <a:graphicData uri="http://schemas.openxmlformats.org/drawingml/2006/table">
            <a:tbl>
              <a:tblPr/>
              <a:tblGrid>
                <a:gridCol w="17272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54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31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91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383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24501"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Федеральный лизинг</a:t>
                      </a:r>
                    </a:p>
                  </a:txBody>
                  <a:tcPr marL="62708" marR="6270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Исходя из потребности лизингополучателя </a:t>
                      </a:r>
                      <a:b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его финансового состояния</a:t>
                      </a:r>
                    </a:p>
                  </a:txBody>
                  <a:tcPr marL="62708" marR="6270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 10 лет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62708" marR="6270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1,5%</a:t>
                      </a:r>
                      <a:r>
                        <a:rPr lang="ru-RU" sz="10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1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3,5 % </a:t>
                      </a:r>
                    </a:p>
                  </a:txBody>
                  <a:tcPr marL="62708" marR="6270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Сельскохозяйственная техника и оборудование для проведения полевых работ, элеваторное оборудование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Племенные животные (КРС, МРС, свиньи, олени, лошади, норки)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Животноводческое оборудование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Перерабатывающее оборудование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90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Аванс – от 7% </a:t>
                      </a:r>
                      <a:r>
                        <a:rPr lang="ru-RU" sz="1000" i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(при </a:t>
                      </a:r>
                      <a:r>
                        <a:rPr lang="ru-RU" sz="1000" i="1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авансе от </a:t>
                      </a:r>
                      <a:br>
                        <a:rPr lang="ru-RU" sz="1000" i="1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i="1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20 % обеспечение не требуется</a:t>
                      </a:r>
                      <a:r>
                        <a:rPr lang="ru-RU" sz="1000" i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000" i="1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08" marR="6270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3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</a:t>
                      </a:r>
                      <a:r>
                        <a:rPr 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обновления парка сельхозтехники</a:t>
                      </a:r>
                    </a:p>
                  </a:txBody>
                  <a:tcPr marL="62708" marR="6270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Исходя из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потребности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лизингополучателя и его финансового состояния</a:t>
                      </a:r>
                    </a:p>
                  </a:txBody>
                  <a:tcPr marL="62708" marR="6270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 10 лет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Отсрочка 1-го платежа – 6 месяцев</a:t>
                      </a:r>
                    </a:p>
                  </a:txBody>
                  <a:tcPr marL="62708" marR="6270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  <a:r>
                        <a:rPr lang="ru-RU" sz="10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2708" marR="6270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Самоходная уборочная техника</a:t>
                      </a:r>
                    </a:p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Тракторы</a:t>
                      </a:r>
                    </a:p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Технологические комплексы (трактор + прицепное/навесное оборудование)</a:t>
                      </a:r>
                    </a:p>
                    <a:p>
                      <a:pPr marL="0" marR="0" lvl="0" indent="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900" b="0" u="none" strike="noStrike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 аванса</a:t>
                      </a:r>
                    </a:p>
                    <a:p>
                      <a:pPr marL="0" marR="0" lvl="0" indent="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не требуется</a:t>
                      </a:r>
                    </a:p>
                  </a:txBody>
                  <a:tcPr marL="62708" marR="6270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354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Специальная программа для членов АККОР</a:t>
                      </a:r>
                      <a:endParaRPr lang="ru-RU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08" marR="6270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Исходя из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потребности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лизингополучателя и его финансового состояния</a:t>
                      </a:r>
                    </a:p>
                  </a:txBody>
                  <a:tcPr marL="62708" marR="6270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 10 лет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Отсрочка 1-го платежа – 6 месяцев</a:t>
                      </a:r>
                    </a:p>
                  </a:txBody>
                  <a:tcPr marL="62708" marR="6270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3,5%</a:t>
                      </a:r>
                    </a:p>
                  </a:txBody>
                  <a:tcPr marL="62708" marR="6270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Сельскохозяйственная техника и оборудование для проведения полевых работ</a:t>
                      </a:r>
                    </a:p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Племенные животные</a:t>
                      </a:r>
                    </a:p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Животноводческое оборудование</a:t>
                      </a:r>
                    </a:p>
                    <a:p>
                      <a:pPr marL="0" marR="0" lvl="0" indent="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900" b="0" u="none" strike="noStrike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 аванса</a:t>
                      </a:r>
                    </a:p>
                    <a:p>
                      <a:pPr marL="0" marR="0" lvl="0" indent="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не требуется</a:t>
                      </a:r>
                    </a:p>
                  </a:txBody>
                  <a:tcPr marL="62708" marR="6270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497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 «Молодой фермер АККОР»</a:t>
                      </a:r>
                      <a:endParaRPr lang="ru-RU" sz="1100" b="1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08" marR="6270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342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Исходя из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потребности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лизингополучателя и его финансового состояния</a:t>
                      </a:r>
                    </a:p>
                  </a:txBody>
                  <a:tcPr marL="62708" marR="6270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ru-RU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Сельскохозяйственная техника и оборудование для проведения полевых работ;</a:t>
                      </a:r>
                    </a:p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Участник программы должен быть не старше 35 лет, иметь опыт работы в сельском хозяйстве от 2 лет и быть членом АККОР</a:t>
                      </a:r>
                    </a:p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lang="ru-RU" sz="900" b="0" u="none" strike="noStrike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 аванса</a:t>
                      </a:r>
                    </a:p>
                    <a:p>
                      <a:pPr marL="0" marR="0" lvl="0" indent="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не требуется</a:t>
                      </a:r>
                    </a:p>
                    <a:p>
                      <a:pPr marL="0" marR="0" lvl="0" indent="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900" b="0" u="none" strike="noStrike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08" marR="6270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469158" y="4558308"/>
            <a:ext cx="1811365" cy="817341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46" b="1" dirty="0">
                <a:solidFill>
                  <a:srgbClr val="0070C0"/>
                </a:solidFill>
              </a:rPr>
              <a:t>Росагролизинг</a:t>
            </a:r>
            <a:endParaRPr lang="ru-RU" sz="1463" b="1" dirty="0">
              <a:solidFill>
                <a:srgbClr val="0070C0"/>
              </a:solidFill>
            </a:endParaRPr>
          </a:p>
        </p:txBody>
      </p:sp>
      <p:sp>
        <p:nvSpPr>
          <p:cNvPr id="22" name="L-Shape 10"/>
          <p:cNvSpPr/>
          <p:nvPr/>
        </p:nvSpPr>
        <p:spPr>
          <a:xfrm rot="13701821">
            <a:off x="1893575" y="4749143"/>
            <a:ext cx="435673" cy="435673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575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938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90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9"/>
          <p:cNvSpPr txBox="1">
            <a:spLocks noChangeArrowheads="1"/>
          </p:cNvSpPr>
          <p:nvPr/>
        </p:nvSpPr>
        <p:spPr bwMode="auto">
          <a:xfrm>
            <a:off x="160338" y="138841"/>
            <a:ext cx="88915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36000" rIns="0" bIns="36000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 b="1" dirty="0">
                <a:solidFill>
                  <a:srgbClr val="0070C0"/>
                </a:solidFill>
                <a:latin typeface="Arial Narrow" pitchFamily="34" charset="0"/>
                <a:cs typeface="+mn-cs"/>
              </a:rPr>
              <a:t>Развитие сельскохозяйственной кооперации </a:t>
            </a:r>
            <a:br>
              <a:rPr lang="ru-RU" altLang="ru-RU" sz="2800" b="1" dirty="0">
                <a:solidFill>
                  <a:srgbClr val="0070C0"/>
                </a:solidFill>
                <a:latin typeface="Arial Narrow" pitchFamily="34" charset="0"/>
                <a:cs typeface="+mn-cs"/>
              </a:rPr>
            </a:br>
            <a:r>
              <a:rPr lang="ru-RU" altLang="ru-RU" sz="2800" b="1" dirty="0">
                <a:solidFill>
                  <a:srgbClr val="0070C0"/>
                </a:solidFill>
                <a:latin typeface="Arial Narrow" pitchFamily="34" charset="0"/>
                <a:cs typeface="+mn-cs"/>
              </a:rPr>
              <a:t>в Российской Федерации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9413" y="1204913"/>
            <a:ext cx="11841162" cy="6811962"/>
          </a:xfrm>
          <a:prstGeom prst="rect">
            <a:avLst/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Акционерное общество «Федеральная корпорация </a:t>
            </a:r>
            <a:br>
              <a:rPr lang="ru-RU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</a:br>
            <a:r>
              <a:rPr lang="ru-RU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по развитию малого и среднего предпринимательства»</a:t>
            </a:r>
          </a:p>
          <a:p>
            <a:pPr algn="ctr">
              <a:defRPr/>
            </a:pPr>
            <a:endParaRPr lang="ru-RU" altLang="ru-RU" sz="2800" b="1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ru-RU" altLang="ru-RU" sz="28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Москва, Славянская площадь, д. 4, стр. 1, тел. +7 495 698 98 00,</a:t>
            </a:r>
          </a:p>
          <a:p>
            <a:pPr algn="ctr">
              <a:defRPr/>
            </a:pPr>
            <a:r>
              <a:rPr lang="ru-RU" altLang="ru-RU" sz="28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altLang="ru-RU" sz="2800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3"/>
              </a:rPr>
              <a:t>info</a:t>
            </a:r>
            <a:r>
              <a:rPr lang="ru-RU" altLang="ru-RU" sz="2800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3"/>
              </a:rPr>
              <a:t>@</a:t>
            </a:r>
            <a:r>
              <a:rPr lang="en-US" altLang="ru-RU" sz="2800" dirty="0" err="1">
                <a:solidFill>
                  <a:schemeClr val="tx1"/>
                </a:solidFill>
                <a:latin typeface="Arial Narrow" pitchFamily="34" charset="0"/>
                <a:cs typeface="Arial" charset="0"/>
                <a:hlinkClick r:id="rId3"/>
              </a:rPr>
              <a:t>corpmsp</a:t>
            </a:r>
            <a:r>
              <a:rPr lang="ru-RU" altLang="ru-RU" sz="2800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3"/>
              </a:rPr>
              <a:t>.</a:t>
            </a:r>
            <a:r>
              <a:rPr lang="en-US" altLang="ru-RU" sz="2800" dirty="0" err="1">
                <a:solidFill>
                  <a:schemeClr val="tx1"/>
                </a:solidFill>
                <a:latin typeface="Arial Narrow" pitchFamily="34" charset="0"/>
                <a:cs typeface="Arial" charset="0"/>
                <a:hlinkClick r:id="rId3"/>
              </a:rPr>
              <a:t>ru</a:t>
            </a:r>
            <a:endParaRPr lang="ru-RU" altLang="ru-RU" sz="2800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endParaRPr lang="en-US" altLang="ru-RU" sz="2800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endParaRPr lang="ru-RU" altLang="ru-RU" sz="2800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ru-RU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АО «Корпорация «МСП» – </a:t>
            </a:r>
            <a:r>
              <a:rPr lang="en-US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4"/>
              </a:rPr>
              <a:t>www.corpmsp.ru</a:t>
            </a:r>
            <a:endParaRPr lang="ru-RU" altLang="ru-RU" sz="3200" b="1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ru-RU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АО «МСП Банк» – </a:t>
            </a:r>
            <a:r>
              <a:rPr lang="ru-RU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5"/>
              </a:rPr>
              <a:t>www.mspbank.ru</a:t>
            </a:r>
            <a:endParaRPr lang="ru-RU" altLang="ru-RU" sz="3200" b="1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ru-RU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Портал Бизнес-навигатора МСП – </a:t>
            </a:r>
            <a:r>
              <a:rPr lang="en-US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6"/>
              </a:rPr>
              <a:t>www.smbn.ru</a:t>
            </a:r>
            <a:endParaRPr lang="en-GB" altLang="ru-RU" sz="3200" b="1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60338" y="1063625"/>
            <a:ext cx="12184062" cy="6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663" y="28575"/>
            <a:ext cx="21812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09713" y="7416801"/>
            <a:ext cx="8412478" cy="418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Комплекс мер поддержки размещен на сайте </a:t>
            </a:r>
            <a:r>
              <a:rPr lang="en-US" b="1" dirty="0" smtClean="0">
                <a:hlinkClick r:id="rId8"/>
              </a:rPr>
              <a:t>AGRO-COOP.RU</a:t>
            </a:r>
            <a:r>
              <a:rPr lang="en-US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1706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87"/>
            <a:ext cx="12599988" cy="8708773"/>
          </a:xfrm>
          <a:prstGeom prst="rect">
            <a:avLst/>
          </a:prstGeom>
        </p:spPr>
      </p:pic>
      <p:sp>
        <p:nvSpPr>
          <p:cNvPr id="10" name="Параллелограмм 9"/>
          <p:cNvSpPr/>
          <p:nvPr/>
        </p:nvSpPr>
        <p:spPr>
          <a:xfrm>
            <a:off x="311972" y="1258644"/>
            <a:ext cx="6745044" cy="7121563"/>
          </a:xfrm>
          <a:prstGeom prst="parallelogram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itle 3"/>
          <p:cNvSpPr txBox="1">
            <a:spLocks/>
          </p:cNvSpPr>
          <p:nvPr/>
        </p:nvSpPr>
        <p:spPr bwMode="auto">
          <a:xfrm>
            <a:off x="802208" y="6625371"/>
            <a:ext cx="5431693" cy="94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2268" i="1" dirty="0">
                <a:solidFill>
                  <a:schemeClr val="bg1"/>
                </a:solidFill>
              </a:rPr>
              <a:t>Поддержка сельскохозяйственных кооперативов</a:t>
            </a: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802208" y="6260953"/>
            <a:ext cx="1661292" cy="395719"/>
          </a:xfrm>
          <a:prstGeom prst="rect">
            <a:avLst/>
          </a:prstGeom>
        </p:spPr>
        <p:txBody>
          <a:bodyPr/>
          <a:lstStyle>
            <a:lvl1pPr marL="457450" indent="-45745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•"/>
              <a:defRPr sz="1272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2962" indent="-242962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•"/>
              <a:defRPr sz="1272">
                <a:solidFill>
                  <a:schemeClr val="tx1"/>
                </a:solidFill>
                <a:latin typeface="+mn-lt"/>
              </a:defRPr>
            </a:lvl2pPr>
            <a:lvl3pPr marL="476432" indent="-233471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272">
                <a:solidFill>
                  <a:schemeClr val="tx1"/>
                </a:solidFill>
                <a:latin typeface="+mn-lt"/>
              </a:defRPr>
            </a:lvl3pPr>
            <a:lvl4pPr marL="719392" indent="-242962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•"/>
              <a:defRPr sz="1145">
                <a:solidFill>
                  <a:schemeClr val="tx1"/>
                </a:solidFill>
                <a:latin typeface="+mn-lt"/>
              </a:defRPr>
            </a:lvl4pPr>
            <a:lvl5pPr marL="949067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2000" b="1" i="1" kern="0" dirty="0">
                <a:solidFill>
                  <a:schemeClr val="bg1"/>
                </a:solidFill>
              </a:rPr>
              <a:t>Раздел </a:t>
            </a:r>
            <a:r>
              <a:rPr lang="ru-RU" sz="2000" b="1" i="1" kern="0" dirty="0" smtClean="0">
                <a:solidFill>
                  <a:schemeClr val="bg1"/>
                </a:solidFill>
              </a:rPr>
              <a:t>1.</a:t>
            </a:r>
            <a:endParaRPr lang="en-US" sz="20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47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3256" y="249329"/>
            <a:ext cx="7528399" cy="698685"/>
          </a:xfrm>
        </p:spPr>
        <p:txBody>
          <a:bodyPr/>
          <a:lstStyle/>
          <a:p>
            <a:r>
              <a:rPr lang="ru-RU" dirty="0"/>
              <a:t>Поддержка сельскохозяйственных кооперативов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212" y="5022523"/>
            <a:ext cx="2651037" cy="13234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Личные подсобные</a:t>
            </a:r>
            <a:br>
              <a:rPr lang="ru-RU" sz="20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20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хозяйства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Крестьянские (фермерские)</a:t>
            </a:r>
            <a:br>
              <a:rPr lang="ru-RU" sz="20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20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хозяйства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70" y="2368416"/>
            <a:ext cx="1915711" cy="231507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78820" y="5022523"/>
            <a:ext cx="3246300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Сельскохозяйственные</a:t>
            </a:r>
            <a:br>
              <a:rPr lang="ru-RU" sz="20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20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кооперативы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79171" y="5022523"/>
            <a:ext cx="2650529" cy="1711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Инфраструктура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000" i="1" dirty="0" smtClean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i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ОРЦ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i="1" dirty="0" err="1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агропарки</a:t>
            </a:r>
            <a:r>
              <a:rPr lang="ru-RU" sz="2000" i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i="1" dirty="0" err="1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агропромпарки</a:t>
            </a:r>
            <a:endParaRPr lang="ru-RU" sz="2000" i="1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54792" y="5022523"/>
            <a:ext cx="2722958" cy="27594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Расширение сбыта </a:t>
            </a:r>
            <a:r>
              <a:rPr lang="ru-RU" sz="2000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продукции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i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закупки крупных заказчиков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i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онлайн-магазины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i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экспорт</a:t>
            </a:r>
            <a:endParaRPr lang="ru-RU" sz="2000" i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276" y="2597154"/>
            <a:ext cx="2033553" cy="2033553"/>
          </a:xfrm>
          <a:prstGeom prst="rect">
            <a:avLst/>
          </a:prstGeom>
        </p:spPr>
      </p:pic>
      <p:pic>
        <p:nvPicPr>
          <p:cNvPr id="28" name="Picture 2" descr="группа людей Бесплатные Икон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093" y="2667836"/>
            <a:ext cx="1716234" cy="171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коробки сваи хранится в гараже для доставки Бесплатные Иконки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739" y="2527369"/>
            <a:ext cx="2173124" cy="217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L-Shape 10"/>
          <p:cNvSpPr/>
          <p:nvPr/>
        </p:nvSpPr>
        <p:spPr>
          <a:xfrm rot="13701821">
            <a:off x="2411047" y="3207752"/>
            <a:ext cx="636403" cy="636403"/>
          </a:xfrm>
          <a:prstGeom prst="corner">
            <a:avLst>
              <a:gd name="adj1" fmla="val 23334"/>
              <a:gd name="adj2" fmla="val 2412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-Shape 10"/>
          <p:cNvSpPr/>
          <p:nvPr/>
        </p:nvSpPr>
        <p:spPr>
          <a:xfrm rot="13701821">
            <a:off x="5611739" y="3207752"/>
            <a:ext cx="636403" cy="636403"/>
          </a:xfrm>
          <a:prstGeom prst="corner">
            <a:avLst>
              <a:gd name="adj1" fmla="val 23334"/>
              <a:gd name="adj2" fmla="val 2412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-Shape 10"/>
          <p:cNvSpPr/>
          <p:nvPr/>
        </p:nvSpPr>
        <p:spPr>
          <a:xfrm rot="13701821">
            <a:off x="8987360" y="3207752"/>
            <a:ext cx="636403" cy="636403"/>
          </a:xfrm>
          <a:prstGeom prst="corner">
            <a:avLst>
              <a:gd name="adj1" fmla="val 23334"/>
              <a:gd name="adj2" fmla="val 2412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19100" y="4876800"/>
            <a:ext cx="1860918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978820" y="4876800"/>
            <a:ext cx="295112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379171" y="4876800"/>
            <a:ext cx="272672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9957720" y="4876800"/>
            <a:ext cx="2296982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60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Шеврон 27"/>
          <p:cNvSpPr/>
          <p:nvPr/>
        </p:nvSpPr>
        <p:spPr>
          <a:xfrm>
            <a:off x="7996238" y="2301875"/>
            <a:ext cx="4257675" cy="5659438"/>
          </a:xfrm>
          <a:custGeom>
            <a:avLst/>
            <a:gdLst>
              <a:gd name="connsiteX0" fmla="*/ 0 w 12060636"/>
              <a:gd name="connsiteY0" fmla="*/ 0 h 2101542"/>
              <a:gd name="connsiteX1" fmla="*/ 11009865 w 12060636"/>
              <a:gd name="connsiteY1" fmla="*/ 0 h 2101542"/>
              <a:gd name="connsiteX2" fmla="*/ 12060636 w 12060636"/>
              <a:gd name="connsiteY2" fmla="*/ 1050771 h 2101542"/>
              <a:gd name="connsiteX3" fmla="*/ 11009865 w 12060636"/>
              <a:gd name="connsiteY3" fmla="*/ 2101542 h 2101542"/>
              <a:gd name="connsiteX4" fmla="*/ 0 w 12060636"/>
              <a:gd name="connsiteY4" fmla="*/ 2101542 h 2101542"/>
              <a:gd name="connsiteX5" fmla="*/ 1050771 w 12060636"/>
              <a:gd name="connsiteY5" fmla="*/ 1050771 h 2101542"/>
              <a:gd name="connsiteX6" fmla="*/ 0 w 12060636"/>
              <a:gd name="connsiteY6" fmla="*/ 0 h 2101542"/>
              <a:gd name="connsiteX0" fmla="*/ 0 w 12060636"/>
              <a:gd name="connsiteY0" fmla="*/ 0 h 2101542"/>
              <a:gd name="connsiteX1" fmla="*/ 11009865 w 12060636"/>
              <a:gd name="connsiteY1" fmla="*/ 0 h 2101542"/>
              <a:gd name="connsiteX2" fmla="*/ 12060636 w 12060636"/>
              <a:gd name="connsiteY2" fmla="*/ 1050771 h 2101542"/>
              <a:gd name="connsiteX3" fmla="*/ 11009865 w 12060636"/>
              <a:gd name="connsiteY3" fmla="*/ 2101542 h 2101542"/>
              <a:gd name="connsiteX4" fmla="*/ 0 w 12060636"/>
              <a:gd name="connsiteY4" fmla="*/ 2101542 h 2101542"/>
              <a:gd name="connsiteX5" fmla="*/ 6831 w 12060636"/>
              <a:gd name="connsiteY5" fmla="*/ 1027911 h 2101542"/>
              <a:gd name="connsiteX6" fmla="*/ 0 w 12060636"/>
              <a:gd name="connsiteY6" fmla="*/ 0 h 2101542"/>
              <a:gd name="connsiteX0" fmla="*/ 7740650 w 12060636"/>
              <a:gd name="connsiteY0" fmla="*/ 6912 h 2101542"/>
              <a:gd name="connsiteX1" fmla="*/ 11009865 w 12060636"/>
              <a:gd name="connsiteY1" fmla="*/ 0 h 2101542"/>
              <a:gd name="connsiteX2" fmla="*/ 12060636 w 12060636"/>
              <a:gd name="connsiteY2" fmla="*/ 1050771 h 2101542"/>
              <a:gd name="connsiteX3" fmla="*/ 11009865 w 12060636"/>
              <a:gd name="connsiteY3" fmla="*/ 2101542 h 2101542"/>
              <a:gd name="connsiteX4" fmla="*/ 0 w 12060636"/>
              <a:gd name="connsiteY4" fmla="*/ 2101542 h 2101542"/>
              <a:gd name="connsiteX5" fmla="*/ 6831 w 12060636"/>
              <a:gd name="connsiteY5" fmla="*/ 1027911 h 2101542"/>
              <a:gd name="connsiteX6" fmla="*/ 7740650 w 12060636"/>
              <a:gd name="connsiteY6" fmla="*/ 6912 h 2101542"/>
              <a:gd name="connsiteX0" fmla="*/ 7733819 w 12053805"/>
              <a:gd name="connsiteY0" fmla="*/ 6912 h 2101542"/>
              <a:gd name="connsiteX1" fmla="*/ 11003034 w 12053805"/>
              <a:gd name="connsiteY1" fmla="*/ 0 h 2101542"/>
              <a:gd name="connsiteX2" fmla="*/ 12053805 w 12053805"/>
              <a:gd name="connsiteY2" fmla="*/ 1050771 h 2101542"/>
              <a:gd name="connsiteX3" fmla="*/ 11003034 w 12053805"/>
              <a:gd name="connsiteY3" fmla="*/ 2101542 h 2101542"/>
              <a:gd name="connsiteX4" fmla="*/ 7867169 w 12053805"/>
              <a:gd name="connsiteY4" fmla="*/ 2094630 h 2101542"/>
              <a:gd name="connsiteX5" fmla="*/ 0 w 12053805"/>
              <a:gd name="connsiteY5" fmla="*/ 1027911 h 2101542"/>
              <a:gd name="connsiteX6" fmla="*/ 7733819 w 12053805"/>
              <a:gd name="connsiteY6" fmla="*/ 6912 h 2101542"/>
              <a:gd name="connsiteX0" fmla="*/ 7733819 w 12053805"/>
              <a:gd name="connsiteY0" fmla="*/ 6912 h 2101542"/>
              <a:gd name="connsiteX1" fmla="*/ 11003034 w 12053805"/>
              <a:gd name="connsiteY1" fmla="*/ 0 h 2101542"/>
              <a:gd name="connsiteX2" fmla="*/ 12053805 w 12053805"/>
              <a:gd name="connsiteY2" fmla="*/ 1050771 h 2101542"/>
              <a:gd name="connsiteX3" fmla="*/ 11003034 w 12053805"/>
              <a:gd name="connsiteY3" fmla="*/ 2101542 h 2101542"/>
              <a:gd name="connsiteX4" fmla="*/ 7822719 w 12053805"/>
              <a:gd name="connsiteY4" fmla="*/ 2101542 h 2101542"/>
              <a:gd name="connsiteX5" fmla="*/ 0 w 12053805"/>
              <a:gd name="connsiteY5" fmla="*/ 1027911 h 2101542"/>
              <a:gd name="connsiteX6" fmla="*/ 7733819 w 12053805"/>
              <a:gd name="connsiteY6" fmla="*/ 6912 h 2101542"/>
              <a:gd name="connsiteX0" fmla="*/ 0 w 4319986"/>
              <a:gd name="connsiteY0" fmla="*/ 6912 h 2101542"/>
              <a:gd name="connsiteX1" fmla="*/ 3269215 w 4319986"/>
              <a:gd name="connsiteY1" fmla="*/ 0 h 2101542"/>
              <a:gd name="connsiteX2" fmla="*/ 4319986 w 4319986"/>
              <a:gd name="connsiteY2" fmla="*/ 1050771 h 2101542"/>
              <a:gd name="connsiteX3" fmla="*/ 3269215 w 4319986"/>
              <a:gd name="connsiteY3" fmla="*/ 2101542 h 2101542"/>
              <a:gd name="connsiteX4" fmla="*/ 88900 w 4319986"/>
              <a:gd name="connsiteY4" fmla="*/ 2101542 h 2101542"/>
              <a:gd name="connsiteX5" fmla="*/ 63981 w 4319986"/>
              <a:gd name="connsiteY5" fmla="*/ 1055561 h 2101542"/>
              <a:gd name="connsiteX6" fmla="*/ 0 w 4319986"/>
              <a:gd name="connsiteY6" fmla="*/ 6912 h 2101542"/>
              <a:gd name="connsiteX0" fmla="*/ 577369 w 4897355"/>
              <a:gd name="connsiteY0" fmla="*/ 6912 h 2101542"/>
              <a:gd name="connsiteX1" fmla="*/ 3846584 w 4897355"/>
              <a:gd name="connsiteY1" fmla="*/ 0 h 2101542"/>
              <a:gd name="connsiteX2" fmla="*/ 4897355 w 4897355"/>
              <a:gd name="connsiteY2" fmla="*/ 1050771 h 2101542"/>
              <a:gd name="connsiteX3" fmla="*/ 3846584 w 4897355"/>
              <a:gd name="connsiteY3" fmla="*/ 2101542 h 2101542"/>
              <a:gd name="connsiteX4" fmla="*/ 666269 w 4897355"/>
              <a:gd name="connsiteY4" fmla="*/ 2101542 h 2101542"/>
              <a:gd name="connsiteX5" fmla="*/ 0 w 4897355"/>
              <a:gd name="connsiteY5" fmla="*/ 1117772 h 2101542"/>
              <a:gd name="connsiteX6" fmla="*/ 577369 w 4897355"/>
              <a:gd name="connsiteY6" fmla="*/ 6912 h 2101542"/>
              <a:gd name="connsiteX0" fmla="*/ 0 w 4929586"/>
              <a:gd name="connsiteY0" fmla="*/ 13825 h 2101542"/>
              <a:gd name="connsiteX1" fmla="*/ 3878815 w 4929586"/>
              <a:gd name="connsiteY1" fmla="*/ 0 h 2101542"/>
              <a:gd name="connsiteX2" fmla="*/ 4929586 w 4929586"/>
              <a:gd name="connsiteY2" fmla="*/ 1050771 h 2101542"/>
              <a:gd name="connsiteX3" fmla="*/ 3878815 w 4929586"/>
              <a:gd name="connsiteY3" fmla="*/ 2101542 h 2101542"/>
              <a:gd name="connsiteX4" fmla="*/ 698500 w 4929586"/>
              <a:gd name="connsiteY4" fmla="*/ 2101542 h 2101542"/>
              <a:gd name="connsiteX5" fmla="*/ 32231 w 4929586"/>
              <a:gd name="connsiteY5" fmla="*/ 1117772 h 2101542"/>
              <a:gd name="connsiteX6" fmla="*/ 0 w 4929586"/>
              <a:gd name="connsiteY6" fmla="*/ 13825 h 2101542"/>
              <a:gd name="connsiteX0" fmla="*/ 0 w 4929586"/>
              <a:gd name="connsiteY0" fmla="*/ 13825 h 2184490"/>
              <a:gd name="connsiteX1" fmla="*/ 3878815 w 4929586"/>
              <a:gd name="connsiteY1" fmla="*/ 0 h 2184490"/>
              <a:gd name="connsiteX2" fmla="*/ 4929586 w 4929586"/>
              <a:gd name="connsiteY2" fmla="*/ 1050771 h 2184490"/>
              <a:gd name="connsiteX3" fmla="*/ 3878815 w 4929586"/>
              <a:gd name="connsiteY3" fmla="*/ 2101542 h 2184490"/>
              <a:gd name="connsiteX4" fmla="*/ 63500 w 4929586"/>
              <a:gd name="connsiteY4" fmla="*/ 2184490 h 2184490"/>
              <a:gd name="connsiteX5" fmla="*/ 32231 w 4929586"/>
              <a:gd name="connsiteY5" fmla="*/ 1117772 h 2184490"/>
              <a:gd name="connsiteX6" fmla="*/ 0 w 4929586"/>
              <a:gd name="connsiteY6" fmla="*/ 13825 h 2184490"/>
              <a:gd name="connsiteX0" fmla="*/ 0 w 4929586"/>
              <a:gd name="connsiteY0" fmla="*/ 13825 h 2177578"/>
              <a:gd name="connsiteX1" fmla="*/ 3878815 w 4929586"/>
              <a:gd name="connsiteY1" fmla="*/ 0 h 2177578"/>
              <a:gd name="connsiteX2" fmla="*/ 4929586 w 4929586"/>
              <a:gd name="connsiteY2" fmla="*/ 1050771 h 2177578"/>
              <a:gd name="connsiteX3" fmla="*/ 3878815 w 4929586"/>
              <a:gd name="connsiteY3" fmla="*/ 2101542 h 2177578"/>
              <a:gd name="connsiteX4" fmla="*/ 19050 w 4929586"/>
              <a:gd name="connsiteY4" fmla="*/ 2177578 h 2177578"/>
              <a:gd name="connsiteX5" fmla="*/ 32231 w 4929586"/>
              <a:gd name="connsiteY5" fmla="*/ 1117772 h 2177578"/>
              <a:gd name="connsiteX6" fmla="*/ 0 w 4929586"/>
              <a:gd name="connsiteY6" fmla="*/ 13825 h 2177578"/>
              <a:gd name="connsiteX0" fmla="*/ 0 w 4929586"/>
              <a:gd name="connsiteY0" fmla="*/ 13825 h 2177578"/>
              <a:gd name="connsiteX1" fmla="*/ 3878815 w 4929586"/>
              <a:gd name="connsiteY1" fmla="*/ 0 h 2177578"/>
              <a:gd name="connsiteX2" fmla="*/ 4929586 w 4929586"/>
              <a:gd name="connsiteY2" fmla="*/ 1050771 h 2177578"/>
              <a:gd name="connsiteX3" fmla="*/ 3878815 w 4929586"/>
              <a:gd name="connsiteY3" fmla="*/ 2101542 h 2177578"/>
              <a:gd name="connsiteX4" fmla="*/ 19050 w 4929586"/>
              <a:gd name="connsiteY4" fmla="*/ 2177578 h 2177578"/>
              <a:gd name="connsiteX5" fmla="*/ 13181 w 4929586"/>
              <a:gd name="connsiteY5" fmla="*/ 1110860 h 2177578"/>
              <a:gd name="connsiteX6" fmla="*/ 0 w 4929586"/>
              <a:gd name="connsiteY6" fmla="*/ 13825 h 2177578"/>
              <a:gd name="connsiteX0" fmla="*/ 0 w 4929586"/>
              <a:gd name="connsiteY0" fmla="*/ 13825 h 2177578"/>
              <a:gd name="connsiteX1" fmla="*/ 3878815 w 4929586"/>
              <a:gd name="connsiteY1" fmla="*/ 0 h 2177578"/>
              <a:gd name="connsiteX2" fmla="*/ 4929586 w 4929586"/>
              <a:gd name="connsiteY2" fmla="*/ 1050771 h 2177578"/>
              <a:gd name="connsiteX3" fmla="*/ 3878815 w 4929586"/>
              <a:gd name="connsiteY3" fmla="*/ 2101542 h 2177578"/>
              <a:gd name="connsiteX4" fmla="*/ 19050 w 4929586"/>
              <a:gd name="connsiteY4" fmla="*/ 2177578 h 2177578"/>
              <a:gd name="connsiteX5" fmla="*/ 19531 w 4929586"/>
              <a:gd name="connsiteY5" fmla="*/ 1110860 h 2177578"/>
              <a:gd name="connsiteX6" fmla="*/ 0 w 4929586"/>
              <a:gd name="connsiteY6" fmla="*/ 13825 h 2177578"/>
              <a:gd name="connsiteX0" fmla="*/ 0 w 4929586"/>
              <a:gd name="connsiteY0" fmla="*/ 13825 h 2177578"/>
              <a:gd name="connsiteX1" fmla="*/ 3878815 w 4929586"/>
              <a:gd name="connsiteY1" fmla="*/ 0 h 2177578"/>
              <a:gd name="connsiteX2" fmla="*/ 4929586 w 4929586"/>
              <a:gd name="connsiteY2" fmla="*/ 1050771 h 2177578"/>
              <a:gd name="connsiteX3" fmla="*/ 3878815 w 4929586"/>
              <a:gd name="connsiteY3" fmla="*/ 2101542 h 2177578"/>
              <a:gd name="connsiteX4" fmla="*/ 19050 w 4929586"/>
              <a:gd name="connsiteY4" fmla="*/ 2177578 h 2177578"/>
              <a:gd name="connsiteX5" fmla="*/ 32231 w 4929586"/>
              <a:gd name="connsiteY5" fmla="*/ 1103947 h 2177578"/>
              <a:gd name="connsiteX6" fmla="*/ 0 w 4929586"/>
              <a:gd name="connsiteY6" fmla="*/ 13825 h 2177578"/>
              <a:gd name="connsiteX0" fmla="*/ 0 w 4929586"/>
              <a:gd name="connsiteY0" fmla="*/ 13825 h 2177578"/>
              <a:gd name="connsiteX1" fmla="*/ 3878815 w 4929586"/>
              <a:gd name="connsiteY1" fmla="*/ 0 h 2177578"/>
              <a:gd name="connsiteX2" fmla="*/ 4929586 w 4929586"/>
              <a:gd name="connsiteY2" fmla="*/ 1050771 h 2177578"/>
              <a:gd name="connsiteX3" fmla="*/ 3878815 w 4929586"/>
              <a:gd name="connsiteY3" fmla="*/ 2101542 h 2177578"/>
              <a:gd name="connsiteX4" fmla="*/ 19050 w 4929586"/>
              <a:gd name="connsiteY4" fmla="*/ 2177578 h 2177578"/>
              <a:gd name="connsiteX5" fmla="*/ 13181 w 4929586"/>
              <a:gd name="connsiteY5" fmla="*/ 1097035 h 2177578"/>
              <a:gd name="connsiteX6" fmla="*/ 0 w 4929586"/>
              <a:gd name="connsiteY6" fmla="*/ 13825 h 2177578"/>
              <a:gd name="connsiteX0" fmla="*/ 0 w 4929586"/>
              <a:gd name="connsiteY0" fmla="*/ 13825 h 2149929"/>
              <a:gd name="connsiteX1" fmla="*/ 3878815 w 4929586"/>
              <a:gd name="connsiteY1" fmla="*/ 0 h 2149929"/>
              <a:gd name="connsiteX2" fmla="*/ 4929586 w 4929586"/>
              <a:gd name="connsiteY2" fmla="*/ 1050771 h 2149929"/>
              <a:gd name="connsiteX3" fmla="*/ 3878815 w 4929586"/>
              <a:gd name="connsiteY3" fmla="*/ 2101542 h 2149929"/>
              <a:gd name="connsiteX4" fmla="*/ 31750 w 4929586"/>
              <a:gd name="connsiteY4" fmla="*/ 2149929 h 2149929"/>
              <a:gd name="connsiteX5" fmla="*/ 13181 w 4929586"/>
              <a:gd name="connsiteY5" fmla="*/ 1097035 h 2149929"/>
              <a:gd name="connsiteX6" fmla="*/ 0 w 4929586"/>
              <a:gd name="connsiteY6" fmla="*/ 13825 h 2149929"/>
              <a:gd name="connsiteX0" fmla="*/ 0 w 4929586"/>
              <a:gd name="connsiteY0" fmla="*/ 13825 h 2101542"/>
              <a:gd name="connsiteX1" fmla="*/ 3878815 w 4929586"/>
              <a:gd name="connsiteY1" fmla="*/ 0 h 2101542"/>
              <a:gd name="connsiteX2" fmla="*/ 4929586 w 4929586"/>
              <a:gd name="connsiteY2" fmla="*/ 1050771 h 2101542"/>
              <a:gd name="connsiteX3" fmla="*/ 3878815 w 4929586"/>
              <a:gd name="connsiteY3" fmla="*/ 2101542 h 2101542"/>
              <a:gd name="connsiteX4" fmla="*/ 25400 w 4929586"/>
              <a:gd name="connsiteY4" fmla="*/ 2101542 h 2101542"/>
              <a:gd name="connsiteX5" fmla="*/ 13181 w 4929586"/>
              <a:gd name="connsiteY5" fmla="*/ 1097035 h 2101542"/>
              <a:gd name="connsiteX6" fmla="*/ 0 w 4929586"/>
              <a:gd name="connsiteY6" fmla="*/ 13825 h 2101542"/>
              <a:gd name="connsiteX0" fmla="*/ 0 w 4923236"/>
              <a:gd name="connsiteY0" fmla="*/ 6912 h 2101542"/>
              <a:gd name="connsiteX1" fmla="*/ 3872465 w 4923236"/>
              <a:gd name="connsiteY1" fmla="*/ 0 h 2101542"/>
              <a:gd name="connsiteX2" fmla="*/ 4923236 w 4923236"/>
              <a:gd name="connsiteY2" fmla="*/ 1050771 h 2101542"/>
              <a:gd name="connsiteX3" fmla="*/ 3872465 w 4923236"/>
              <a:gd name="connsiteY3" fmla="*/ 2101542 h 2101542"/>
              <a:gd name="connsiteX4" fmla="*/ 19050 w 4923236"/>
              <a:gd name="connsiteY4" fmla="*/ 2101542 h 2101542"/>
              <a:gd name="connsiteX5" fmla="*/ 6831 w 4923236"/>
              <a:gd name="connsiteY5" fmla="*/ 1097035 h 2101542"/>
              <a:gd name="connsiteX6" fmla="*/ 0 w 4923236"/>
              <a:gd name="connsiteY6" fmla="*/ 6912 h 2101542"/>
              <a:gd name="connsiteX0" fmla="*/ 0 w 4923236"/>
              <a:gd name="connsiteY0" fmla="*/ 6912 h 2101542"/>
              <a:gd name="connsiteX1" fmla="*/ 3872465 w 4923236"/>
              <a:gd name="connsiteY1" fmla="*/ 0 h 2101542"/>
              <a:gd name="connsiteX2" fmla="*/ 4923236 w 4923236"/>
              <a:gd name="connsiteY2" fmla="*/ 1050771 h 2101542"/>
              <a:gd name="connsiteX3" fmla="*/ 3872465 w 4923236"/>
              <a:gd name="connsiteY3" fmla="*/ 2101542 h 2101542"/>
              <a:gd name="connsiteX4" fmla="*/ 19050 w 4923236"/>
              <a:gd name="connsiteY4" fmla="*/ 2101542 h 2101542"/>
              <a:gd name="connsiteX5" fmla="*/ 13181 w 4923236"/>
              <a:gd name="connsiteY5" fmla="*/ 1103947 h 2101542"/>
              <a:gd name="connsiteX6" fmla="*/ 0 w 4923236"/>
              <a:gd name="connsiteY6" fmla="*/ 6912 h 2101542"/>
              <a:gd name="connsiteX0" fmla="*/ 0 w 4923236"/>
              <a:gd name="connsiteY0" fmla="*/ 6912 h 2101542"/>
              <a:gd name="connsiteX1" fmla="*/ 3872465 w 4923236"/>
              <a:gd name="connsiteY1" fmla="*/ 0 h 2101542"/>
              <a:gd name="connsiteX2" fmla="*/ 4923236 w 4923236"/>
              <a:gd name="connsiteY2" fmla="*/ 1050771 h 2101542"/>
              <a:gd name="connsiteX3" fmla="*/ 3872465 w 4923236"/>
              <a:gd name="connsiteY3" fmla="*/ 2101542 h 2101542"/>
              <a:gd name="connsiteX4" fmla="*/ 19050 w 4923236"/>
              <a:gd name="connsiteY4" fmla="*/ 2101542 h 2101542"/>
              <a:gd name="connsiteX5" fmla="*/ 481 w 4923236"/>
              <a:gd name="connsiteY5" fmla="*/ 1103947 h 2101542"/>
              <a:gd name="connsiteX6" fmla="*/ 0 w 4923236"/>
              <a:gd name="connsiteY6" fmla="*/ 6912 h 2101542"/>
              <a:gd name="connsiteX0" fmla="*/ 514 w 4923750"/>
              <a:gd name="connsiteY0" fmla="*/ 6912 h 2101542"/>
              <a:gd name="connsiteX1" fmla="*/ 3872979 w 4923750"/>
              <a:gd name="connsiteY1" fmla="*/ 0 h 2101542"/>
              <a:gd name="connsiteX2" fmla="*/ 4923750 w 4923750"/>
              <a:gd name="connsiteY2" fmla="*/ 1050771 h 2101542"/>
              <a:gd name="connsiteX3" fmla="*/ 3872979 w 4923750"/>
              <a:gd name="connsiteY3" fmla="*/ 2101542 h 2101542"/>
              <a:gd name="connsiteX4" fmla="*/ 514 w 4923750"/>
              <a:gd name="connsiteY4" fmla="*/ 2101542 h 2101542"/>
              <a:gd name="connsiteX5" fmla="*/ 995 w 4923750"/>
              <a:gd name="connsiteY5" fmla="*/ 1103947 h 2101542"/>
              <a:gd name="connsiteX6" fmla="*/ 514 w 4923750"/>
              <a:gd name="connsiteY6" fmla="*/ 6912 h 21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3750" h="2101542">
                <a:moveTo>
                  <a:pt x="514" y="6912"/>
                </a:moveTo>
                <a:lnTo>
                  <a:pt x="3872979" y="0"/>
                </a:lnTo>
                <a:lnTo>
                  <a:pt x="4923750" y="1050771"/>
                </a:lnTo>
                <a:lnTo>
                  <a:pt x="3872979" y="2101542"/>
                </a:lnTo>
                <a:lnTo>
                  <a:pt x="514" y="2101542"/>
                </a:lnTo>
                <a:cubicBezTo>
                  <a:pt x="-1442" y="1745969"/>
                  <a:pt x="2951" y="1459520"/>
                  <a:pt x="995" y="1103947"/>
                </a:cubicBezTo>
                <a:cubicBezTo>
                  <a:pt x="835" y="738269"/>
                  <a:pt x="674" y="372590"/>
                  <a:pt x="514" y="6912"/>
                </a:cubicBezTo>
                <a:close/>
              </a:path>
            </a:pathLst>
          </a:custGeom>
          <a:solidFill>
            <a:srgbClr val="E1EBFF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Шеврон 27"/>
          <p:cNvSpPr/>
          <p:nvPr/>
        </p:nvSpPr>
        <p:spPr>
          <a:xfrm>
            <a:off x="4319588" y="2301875"/>
            <a:ext cx="4052887" cy="5659438"/>
          </a:xfrm>
          <a:custGeom>
            <a:avLst/>
            <a:gdLst>
              <a:gd name="connsiteX0" fmla="*/ 0 w 12060636"/>
              <a:gd name="connsiteY0" fmla="*/ 0 h 2101542"/>
              <a:gd name="connsiteX1" fmla="*/ 11009865 w 12060636"/>
              <a:gd name="connsiteY1" fmla="*/ 0 h 2101542"/>
              <a:gd name="connsiteX2" fmla="*/ 12060636 w 12060636"/>
              <a:gd name="connsiteY2" fmla="*/ 1050771 h 2101542"/>
              <a:gd name="connsiteX3" fmla="*/ 11009865 w 12060636"/>
              <a:gd name="connsiteY3" fmla="*/ 2101542 h 2101542"/>
              <a:gd name="connsiteX4" fmla="*/ 0 w 12060636"/>
              <a:gd name="connsiteY4" fmla="*/ 2101542 h 2101542"/>
              <a:gd name="connsiteX5" fmla="*/ 1050771 w 12060636"/>
              <a:gd name="connsiteY5" fmla="*/ 1050771 h 2101542"/>
              <a:gd name="connsiteX6" fmla="*/ 0 w 12060636"/>
              <a:gd name="connsiteY6" fmla="*/ 0 h 2101542"/>
              <a:gd name="connsiteX0" fmla="*/ 0 w 12060636"/>
              <a:gd name="connsiteY0" fmla="*/ 0 h 2101542"/>
              <a:gd name="connsiteX1" fmla="*/ 11009865 w 12060636"/>
              <a:gd name="connsiteY1" fmla="*/ 0 h 2101542"/>
              <a:gd name="connsiteX2" fmla="*/ 12060636 w 12060636"/>
              <a:gd name="connsiteY2" fmla="*/ 1050771 h 2101542"/>
              <a:gd name="connsiteX3" fmla="*/ 11009865 w 12060636"/>
              <a:gd name="connsiteY3" fmla="*/ 2101542 h 2101542"/>
              <a:gd name="connsiteX4" fmla="*/ 0 w 12060636"/>
              <a:gd name="connsiteY4" fmla="*/ 2101542 h 2101542"/>
              <a:gd name="connsiteX5" fmla="*/ 6831 w 12060636"/>
              <a:gd name="connsiteY5" fmla="*/ 1027911 h 2101542"/>
              <a:gd name="connsiteX6" fmla="*/ 0 w 12060636"/>
              <a:gd name="connsiteY6" fmla="*/ 0 h 2101542"/>
              <a:gd name="connsiteX0" fmla="*/ 4067175 w 12060636"/>
              <a:gd name="connsiteY0" fmla="*/ 0 h 2111911"/>
              <a:gd name="connsiteX1" fmla="*/ 11009865 w 12060636"/>
              <a:gd name="connsiteY1" fmla="*/ 10369 h 2111911"/>
              <a:gd name="connsiteX2" fmla="*/ 12060636 w 12060636"/>
              <a:gd name="connsiteY2" fmla="*/ 1061140 h 2111911"/>
              <a:gd name="connsiteX3" fmla="*/ 11009865 w 12060636"/>
              <a:gd name="connsiteY3" fmla="*/ 2111911 h 2111911"/>
              <a:gd name="connsiteX4" fmla="*/ 0 w 12060636"/>
              <a:gd name="connsiteY4" fmla="*/ 2111911 h 2111911"/>
              <a:gd name="connsiteX5" fmla="*/ 6831 w 12060636"/>
              <a:gd name="connsiteY5" fmla="*/ 1038280 h 2111911"/>
              <a:gd name="connsiteX6" fmla="*/ 4067175 w 12060636"/>
              <a:gd name="connsiteY6" fmla="*/ 0 h 2111911"/>
              <a:gd name="connsiteX0" fmla="*/ 4060344 w 12053805"/>
              <a:gd name="connsiteY0" fmla="*/ 0 h 2132648"/>
              <a:gd name="connsiteX1" fmla="*/ 11003034 w 12053805"/>
              <a:gd name="connsiteY1" fmla="*/ 10369 h 2132648"/>
              <a:gd name="connsiteX2" fmla="*/ 12053805 w 12053805"/>
              <a:gd name="connsiteY2" fmla="*/ 1061140 h 2132648"/>
              <a:gd name="connsiteX3" fmla="*/ 11003034 w 12053805"/>
              <a:gd name="connsiteY3" fmla="*/ 2111911 h 2132648"/>
              <a:gd name="connsiteX4" fmla="*/ 4136544 w 12053805"/>
              <a:gd name="connsiteY4" fmla="*/ 2132648 h 2132648"/>
              <a:gd name="connsiteX5" fmla="*/ 0 w 12053805"/>
              <a:gd name="connsiteY5" fmla="*/ 1038280 h 2132648"/>
              <a:gd name="connsiteX6" fmla="*/ 4060344 w 12053805"/>
              <a:gd name="connsiteY6" fmla="*/ 0 h 2132648"/>
              <a:gd name="connsiteX0" fmla="*/ 0 w 7993461"/>
              <a:gd name="connsiteY0" fmla="*/ 0 h 2132648"/>
              <a:gd name="connsiteX1" fmla="*/ 6942690 w 7993461"/>
              <a:gd name="connsiteY1" fmla="*/ 10369 h 2132648"/>
              <a:gd name="connsiteX2" fmla="*/ 7993461 w 7993461"/>
              <a:gd name="connsiteY2" fmla="*/ 1061140 h 2132648"/>
              <a:gd name="connsiteX3" fmla="*/ 6942690 w 7993461"/>
              <a:gd name="connsiteY3" fmla="*/ 2111911 h 2132648"/>
              <a:gd name="connsiteX4" fmla="*/ 76200 w 7993461"/>
              <a:gd name="connsiteY4" fmla="*/ 2132648 h 2132648"/>
              <a:gd name="connsiteX5" fmla="*/ 102081 w 7993461"/>
              <a:gd name="connsiteY5" fmla="*/ 893120 h 2132648"/>
              <a:gd name="connsiteX6" fmla="*/ 0 w 7993461"/>
              <a:gd name="connsiteY6" fmla="*/ 0 h 2132648"/>
              <a:gd name="connsiteX0" fmla="*/ 0 w 7993461"/>
              <a:gd name="connsiteY0" fmla="*/ 0 h 2132648"/>
              <a:gd name="connsiteX1" fmla="*/ 6942690 w 7993461"/>
              <a:gd name="connsiteY1" fmla="*/ 10369 h 2132648"/>
              <a:gd name="connsiteX2" fmla="*/ 7993461 w 7993461"/>
              <a:gd name="connsiteY2" fmla="*/ 1061140 h 2132648"/>
              <a:gd name="connsiteX3" fmla="*/ 6942690 w 7993461"/>
              <a:gd name="connsiteY3" fmla="*/ 2111911 h 2132648"/>
              <a:gd name="connsiteX4" fmla="*/ 76200 w 7993461"/>
              <a:gd name="connsiteY4" fmla="*/ 2132648 h 2132648"/>
              <a:gd name="connsiteX5" fmla="*/ 16356 w 7993461"/>
              <a:gd name="connsiteY5" fmla="*/ 903489 h 2132648"/>
              <a:gd name="connsiteX6" fmla="*/ 0 w 7993461"/>
              <a:gd name="connsiteY6" fmla="*/ 0 h 2132648"/>
              <a:gd name="connsiteX0" fmla="*/ 0 w 7993461"/>
              <a:gd name="connsiteY0" fmla="*/ 0 h 2132648"/>
              <a:gd name="connsiteX1" fmla="*/ 6942690 w 7993461"/>
              <a:gd name="connsiteY1" fmla="*/ 10369 h 2132648"/>
              <a:gd name="connsiteX2" fmla="*/ 7993461 w 7993461"/>
              <a:gd name="connsiteY2" fmla="*/ 1061140 h 2132648"/>
              <a:gd name="connsiteX3" fmla="*/ 6942690 w 7993461"/>
              <a:gd name="connsiteY3" fmla="*/ 2111911 h 2132648"/>
              <a:gd name="connsiteX4" fmla="*/ 28575 w 7993461"/>
              <a:gd name="connsiteY4" fmla="*/ 2132648 h 2132648"/>
              <a:gd name="connsiteX5" fmla="*/ 16356 w 7993461"/>
              <a:gd name="connsiteY5" fmla="*/ 903489 h 2132648"/>
              <a:gd name="connsiteX6" fmla="*/ 0 w 7993461"/>
              <a:gd name="connsiteY6" fmla="*/ 0 h 2132648"/>
              <a:gd name="connsiteX0" fmla="*/ 0 w 7993461"/>
              <a:gd name="connsiteY0" fmla="*/ 0 h 2125736"/>
              <a:gd name="connsiteX1" fmla="*/ 6942690 w 7993461"/>
              <a:gd name="connsiteY1" fmla="*/ 10369 h 2125736"/>
              <a:gd name="connsiteX2" fmla="*/ 7993461 w 7993461"/>
              <a:gd name="connsiteY2" fmla="*/ 1061140 h 2125736"/>
              <a:gd name="connsiteX3" fmla="*/ 6942690 w 7993461"/>
              <a:gd name="connsiteY3" fmla="*/ 2111911 h 2125736"/>
              <a:gd name="connsiteX4" fmla="*/ 3175 w 7993461"/>
              <a:gd name="connsiteY4" fmla="*/ 2125736 h 2125736"/>
              <a:gd name="connsiteX5" fmla="*/ 16356 w 7993461"/>
              <a:gd name="connsiteY5" fmla="*/ 903489 h 2125736"/>
              <a:gd name="connsiteX6" fmla="*/ 0 w 7993461"/>
              <a:gd name="connsiteY6" fmla="*/ 0 h 2125736"/>
              <a:gd name="connsiteX0" fmla="*/ 2694 w 7996155"/>
              <a:gd name="connsiteY0" fmla="*/ 0 h 2125736"/>
              <a:gd name="connsiteX1" fmla="*/ 6945384 w 7996155"/>
              <a:gd name="connsiteY1" fmla="*/ 10369 h 2125736"/>
              <a:gd name="connsiteX2" fmla="*/ 7996155 w 7996155"/>
              <a:gd name="connsiteY2" fmla="*/ 1061140 h 2125736"/>
              <a:gd name="connsiteX3" fmla="*/ 6945384 w 7996155"/>
              <a:gd name="connsiteY3" fmla="*/ 2111911 h 2125736"/>
              <a:gd name="connsiteX4" fmla="*/ 5869 w 7996155"/>
              <a:gd name="connsiteY4" fmla="*/ 2125736 h 2125736"/>
              <a:gd name="connsiteX5" fmla="*/ 0 w 7996155"/>
              <a:gd name="connsiteY5" fmla="*/ 889664 h 2125736"/>
              <a:gd name="connsiteX6" fmla="*/ 2694 w 7996155"/>
              <a:gd name="connsiteY6" fmla="*/ 0 h 2125736"/>
              <a:gd name="connsiteX0" fmla="*/ 16031 w 8009492"/>
              <a:gd name="connsiteY0" fmla="*/ 0 h 2118824"/>
              <a:gd name="connsiteX1" fmla="*/ 6958721 w 8009492"/>
              <a:gd name="connsiteY1" fmla="*/ 10369 h 2118824"/>
              <a:gd name="connsiteX2" fmla="*/ 8009492 w 8009492"/>
              <a:gd name="connsiteY2" fmla="*/ 1061140 h 2118824"/>
              <a:gd name="connsiteX3" fmla="*/ 6958721 w 8009492"/>
              <a:gd name="connsiteY3" fmla="*/ 2111911 h 2118824"/>
              <a:gd name="connsiteX4" fmla="*/ 156 w 8009492"/>
              <a:gd name="connsiteY4" fmla="*/ 2118824 h 2118824"/>
              <a:gd name="connsiteX5" fmla="*/ 13337 w 8009492"/>
              <a:gd name="connsiteY5" fmla="*/ 889664 h 2118824"/>
              <a:gd name="connsiteX6" fmla="*/ 16031 w 8009492"/>
              <a:gd name="connsiteY6" fmla="*/ 0 h 2118824"/>
              <a:gd name="connsiteX0" fmla="*/ 9765 w 8003226"/>
              <a:gd name="connsiteY0" fmla="*/ 0 h 2125736"/>
              <a:gd name="connsiteX1" fmla="*/ 6952455 w 8003226"/>
              <a:gd name="connsiteY1" fmla="*/ 10369 h 2125736"/>
              <a:gd name="connsiteX2" fmla="*/ 8003226 w 8003226"/>
              <a:gd name="connsiteY2" fmla="*/ 1061140 h 2125736"/>
              <a:gd name="connsiteX3" fmla="*/ 6952455 w 8003226"/>
              <a:gd name="connsiteY3" fmla="*/ 2111911 h 2125736"/>
              <a:gd name="connsiteX4" fmla="*/ 240 w 8003226"/>
              <a:gd name="connsiteY4" fmla="*/ 2125736 h 2125736"/>
              <a:gd name="connsiteX5" fmla="*/ 7071 w 8003226"/>
              <a:gd name="connsiteY5" fmla="*/ 889664 h 2125736"/>
              <a:gd name="connsiteX6" fmla="*/ 9765 w 8003226"/>
              <a:gd name="connsiteY6" fmla="*/ 0 h 212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03226" h="2125736">
                <a:moveTo>
                  <a:pt x="9765" y="0"/>
                </a:moveTo>
                <a:lnTo>
                  <a:pt x="6952455" y="10369"/>
                </a:lnTo>
                <a:lnTo>
                  <a:pt x="8003226" y="1061140"/>
                </a:lnTo>
                <a:lnTo>
                  <a:pt x="6952455" y="2111911"/>
                </a:lnTo>
                <a:lnTo>
                  <a:pt x="240" y="2125736"/>
                </a:lnTo>
                <a:cubicBezTo>
                  <a:pt x="-1716" y="1713712"/>
                  <a:pt x="9027" y="1301688"/>
                  <a:pt x="7071" y="889664"/>
                </a:cubicBezTo>
                <a:lnTo>
                  <a:pt x="9765" y="0"/>
                </a:lnTo>
                <a:close/>
              </a:path>
            </a:pathLst>
          </a:custGeom>
          <a:solidFill>
            <a:srgbClr val="E1EBFF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Шеврон 27"/>
          <p:cNvSpPr/>
          <p:nvPr/>
        </p:nvSpPr>
        <p:spPr>
          <a:xfrm>
            <a:off x="330200" y="2301875"/>
            <a:ext cx="4183063" cy="5659438"/>
          </a:xfrm>
          <a:custGeom>
            <a:avLst/>
            <a:gdLst>
              <a:gd name="connsiteX0" fmla="*/ 0 w 12060636"/>
              <a:gd name="connsiteY0" fmla="*/ 0 h 2101542"/>
              <a:gd name="connsiteX1" fmla="*/ 11009865 w 12060636"/>
              <a:gd name="connsiteY1" fmla="*/ 0 h 2101542"/>
              <a:gd name="connsiteX2" fmla="*/ 12060636 w 12060636"/>
              <a:gd name="connsiteY2" fmla="*/ 1050771 h 2101542"/>
              <a:gd name="connsiteX3" fmla="*/ 11009865 w 12060636"/>
              <a:gd name="connsiteY3" fmla="*/ 2101542 h 2101542"/>
              <a:gd name="connsiteX4" fmla="*/ 0 w 12060636"/>
              <a:gd name="connsiteY4" fmla="*/ 2101542 h 2101542"/>
              <a:gd name="connsiteX5" fmla="*/ 1050771 w 12060636"/>
              <a:gd name="connsiteY5" fmla="*/ 1050771 h 2101542"/>
              <a:gd name="connsiteX6" fmla="*/ 0 w 12060636"/>
              <a:gd name="connsiteY6" fmla="*/ 0 h 2101542"/>
              <a:gd name="connsiteX0" fmla="*/ 0 w 12060636"/>
              <a:gd name="connsiteY0" fmla="*/ 0 h 2101542"/>
              <a:gd name="connsiteX1" fmla="*/ 11009865 w 12060636"/>
              <a:gd name="connsiteY1" fmla="*/ 0 h 2101542"/>
              <a:gd name="connsiteX2" fmla="*/ 12060636 w 12060636"/>
              <a:gd name="connsiteY2" fmla="*/ 1050771 h 2101542"/>
              <a:gd name="connsiteX3" fmla="*/ 11009865 w 12060636"/>
              <a:gd name="connsiteY3" fmla="*/ 2101542 h 2101542"/>
              <a:gd name="connsiteX4" fmla="*/ 0 w 12060636"/>
              <a:gd name="connsiteY4" fmla="*/ 2101542 h 2101542"/>
              <a:gd name="connsiteX5" fmla="*/ 6831 w 12060636"/>
              <a:gd name="connsiteY5" fmla="*/ 1027911 h 2101542"/>
              <a:gd name="connsiteX6" fmla="*/ 0 w 12060636"/>
              <a:gd name="connsiteY6" fmla="*/ 0 h 21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0636" h="2101542">
                <a:moveTo>
                  <a:pt x="0" y="0"/>
                </a:moveTo>
                <a:lnTo>
                  <a:pt x="11009865" y="0"/>
                </a:lnTo>
                <a:lnTo>
                  <a:pt x="12060636" y="1050771"/>
                </a:lnTo>
                <a:lnTo>
                  <a:pt x="11009865" y="2101542"/>
                </a:lnTo>
                <a:lnTo>
                  <a:pt x="0" y="2101542"/>
                </a:lnTo>
                <a:lnTo>
                  <a:pt x="6831" y="1027911"/>
                </a:lnTo>
                <a:lnTo>
                  <a:pt x="0" y="0"/>
                </a:lnTo>
                <a:close/>
              </a:path>
            </a:pathLst>
          </a:custGeom>
          <a:solidFill>
            <a:srgbClr val="E1EBFF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9525" y="255588"/>
            <a:ext cx="6021388" cy="698500"/>
          </a:xfrm>
        </p:spPr>
        <p:txBody>
          <a:bodyPr/>
          <a:lstStyle/>
          <a:p>
            <a:pPr>
              <a:defRPr/>
            </a:pPr>
            <a:r>
              <a:rPr lang="ru-RU" dirty="0"/>
              <a:t>Меры поддержки по жизненному циклу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52022630"/>
              </p:ext>
            </p:extLst>
          </p:nvPr>
        </p:nvGraphicFramePr>
        <p:xfrm>
          <a:off x="329484" y="1194560"/>
          <a:ext cx="11925218" cy="897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30200" y="2359025"/>
            <a:ext cx="4084638" cy="41386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Субъект РФ: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Региональные программы развития сельхозкооперации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Центры компетенций в сфере сельскохозяйственной кооперации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Государственные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микрофинансовые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организации (МФО)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Региональные гарантийные организации (РГО)</a:t>
            </a: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АО «Корпорация «МСП»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Сервисы Портала Бизнес-навигатора МСП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Региональные лизинговые компании (лизинг)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endParaRPr lang="ru-RU" sz="900" dirty="0">
              <a:solidFill>
                <a:schemeClr val="accent5">
                  <a:lumMod val="50000"/>
                </a:schemeClr>
              </a:solidFill>
              <a:cs typeface="Helvetica" panose="020B0604020202020204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АО «Росагролизинг»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cs typeface="Helvetica" panose="020B0604020202020204" pitchFamily="34" charset="0"/>
              </a:rPr>
              <a:t>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(лизинг)</a:t>
            </a:r>
          </a:p>
          <a:p>
            <a:pPr>
              <a:defRPr/>
            </a:pP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АО «</a:t>
            </a:r>
            <a:r>
              <a:rPr lang="ru-RU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Россельхозбанк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»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cs typeface="Helvetica" panose="020B0604020202020204" pitchFamily="34" charset="0"/>
              </a:rPr>
              <a:t>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(кредиты)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72457" y="8065478"/>
            <a:ext cx="6567786" cy="418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ЖИЗНЕННЫЙ ЦИКЛ СЕЛЬХОЗКООПЕРАТИВА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64050" y="2368550"/>
            <a:ext cx="3784600" cy="46307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Субъект РФ: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Региональные программы развития сельхозкооперации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Центры компетенций в сфере сельскохозяйственной кооперации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Государственные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микрофинансовые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организации (МФО)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Региональные гарантийные организации (РГО)</a:t>
            </a: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АО «Корпорация «МСП»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Сервисы Портала Бизнес-навигатора МСП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Региональные лизинговые компании (лизинг)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endParaRPr lang="ru-RU" sz="900" dirty="0">
              <a:solidFill>
                <a:schemeClr val="accent5">
                  <a:lumMod val="50000"/>
                </a:schemeClr>
              </a:solidFill>
              <a:cs typeface="Helvetica" panose="020B0604020202020204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АО «Росагролизинг»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cs typeface="Helvetica" panose="020B0604020202020204" pitchFamily="34" charset="0"/>
              </a:rPr>
              <a:t>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(лизинг)</a:t>
            </a:r>
          </a:p>
          <a:p>
            <a:pPr>
              <a:defRPr/>
            </a:pP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АО «</a:t>
            </a:r>
            <a:r>
              <a:rPr lang="ru-RU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Россельхозбанк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»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cs typeface="Helvetica" panose="020B0604020202020204" pitchFamily="34" charset="0"/>
              </a:rPr>
              <a:t>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(кредиты)</a:t>
            </a:r>
          </a:p>
          <a:p>
            <a:pPr>
              <a:defRPr/>
            </a:pP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rgbClr val="00B050"/>
                </a:solidFill>
              </a:rPr>
              <a:t>АО «МСП Банк»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(кредиты)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372475" y="2368550"/>
            <a:ext cx="3784600" cy="57181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Субъект РФ: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Региональные программы</a:t>
            </a:r>
          </a:p>
          <a:p>
            <a:pPr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развития сельхозкооперации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Центры компетенций в сфере сельскохозяйственной кооперации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Государственные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микрофинансовые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организации (МФО)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Региональные гарантийные организации (РГО)</a:t>
            </a: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АО «Корпорация «МСП»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Сервисы Портала Бизнес-навигатора МСП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Региональные лизинговые компании (лизинг)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endParaRPr lang="ru-RU" sz="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endParaRPr lang="ru-RU" sz="6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АО «Росагролизинг»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cs typeface="Helvetica" panose="020B0604020202020204" pitchFamily="34" charset="0"/>
              </a:rPr>
              <a:t>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(лизинг)</a:t>
            </a:r>
          </a:p>
          <a:p>
            <a:pPr>
              <a:defRPr/>
            </a:pP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АО «</a:t>
            </a:r>
            <a:r>
              <a:rPr lang="ru-RU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Россельхозбанк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»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cs typeface="Helvetica" panose="020B0604020202020204" pitchFamily="34" charset="0"/>
              </a:rPr>
              <a:t>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(кредиты)</a:t>
            </a:r>
          </a:p>
          <a:p>
            <a:pPr>
              <a:defRPr/>
            </a:pP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АО «МСП Банк»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(кредиты)</a:t>
            </a:r>
          </a:p>
          <a:p>
            <a:pPr>
              <a:defRPr/>
            </a:pP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rgbClr val="00B050"/>
                </a:solidFill>
                <a:cs typeface="Helvetica" panose="020B0604020202020204" pitchFamily="34" charset="0"/>
              </a:rPr>
              <a:t>Минсельхоз России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(гранты на развитие материально-технической</a:t>
            </a:r>
          </a:p>
          <a:p>
            <a:pPr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базы)</a:t>
            </a:r>
          </a:p>
        </p:txBody>
      </p:sp>
    </p:spTree>
    <p:extLst>
      <p:ext uri="{BB962C8B-B14F-4D97-AF65-F5344CB8AC3E}">
        <p14:creationId xmlns:p14="http://schemas.microsoft.com/office/powerpoint/2010/main" val="93393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0755085" y="478971"/>
            <a:ext cx="1567544" cy="5435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008143" y="1727908"/>
            <a:ext cx="3193382" cy="1477232"/>
          </a:xfrm>
          <a:prstGeom prst="rect">
            <a:avLst/>
          </a:prstGeom>
          <a:solidFill>
            <a:srgbClr val="F575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8436" y="352587"/>
            <a:ext cx="7511552" cy="698685"/>
          </a:xfrm>
        </p:spPr>
        <p:txBody>
          <a:bodyPr/>
          <a:lstStyle/>
          <a:p>
            <a:r>
              <a:rPr lang="ru-RU" dirty="0"/>
              <a:t>Сельскохозяйственные кооперативы.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7597" y="3294579"/>
            <a:ext cx="10220327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ИНФОРМАЦИОННО-КОСУЛЬТАЦИОННАЯ ПОДДЕРЖКА</a:t>
            </a:r>
          </a:p>
          <a:p>
            <a:pPr marL="457200" lvl="1" indent="-171450">
              <a:buFont typeface="Symbol" panose="05050102010706020507" pitchFamily="18" charset="2"/>
              <a:buChar char="-"/>
              <a:defRPr/>
            </a:pPr>
            <a:r>
              <a:rPr lang="ru-RU" sz="1150" dirty="0">
                <a:solidFill>
                  <a:schemeClr val="accent5">
                    <a:lumMod val="50000"/>
                  </a:schemeClr>
                </a:solidFill>
              </a:rPr>
              <a:t>Сессии и семинары по вопросам организации сельскохозяйственного кооператива;</a:t>
            </a:r>
          </a:p>
          <a:p>
            <a:pPr marL="457200" lvl="1" indent="-171450">
              <a:buFont typeface="Symbol" panose="05050102010706020507" pitchFamily="18" charset="2"/>
              <a:buChar char="-"/>
              <a:defRPr/>
            </a:pPr>
            <a:r>
              <a:rPr lang="ru-RU" sz="1150" dirty="0">
                <a:solidFill>
                  <a:schemeClr val="accent5">
                    <a:lumMod val="50000"/>
                  </a:schemeClr>
                </a:solidFill>
              </a:rPr>
              <a:t>Обучение по вопросам деятельности кооператива;</a:t>
            </a:r>
          </a:p>
          <a:p>
            <a:pPr marL="457200" lvl="1" indent="-171450">
              <a:buFont typeface="Symbol" panose="05050102010706020507" pitchFamily="18" charset="2"/>
              <a:buChar char="-"/>
              <a:defRPr/>
            </a:pPr>
            <a:r>
              <a:rPr lang="ru-RU" sz="1150" dirty="0">
                <a:solidFill>
                  <a:schemeClr val="accent5">
                    <a:lumMod val="50000"/>
                  </a:schemeClr>
                </a:solidFill>
              </a:rPr>
              <a:t>Помощь в подготовке учредительных документов;</a:t>
            </a:r>
          </a:p>
          <a:p>
            <a:pPr marL="457200" lvl="1" indent="-171450">
              <a:buFont typeface="Symbol" panose="05050102010706020507" pitchFamily="18" charset="2"/>
              <a:buChar char="-"/>
              <a:defRPr/>
            </a:pPr>
            <a:r>
              <a:rPr lang="ru-RU" sz="1150" dirty="0">
                <a:solidFill>
                  <a:schemeClr val="accent5">
                    <a:lumMod val="50000"/>
                  </a:schemeClr>
                </a:solidFill>
              </a:rPr>
              <a:t>Привлечение пользователей из числа сельхозкооперативов к регистрации на Портале Бизнес-навигатора МСП;</a:t>
            </a:r>
          </a:p>
          <a:p>
            <a:pPr marL="457200" lvl="1" indent="-171450">
              <a:buFont typeface="Symbol" panose="05050102010706020507" pitchFamily="18" charset="2"/>
              <a:buChar char="-"/>
              <a:defRPr/>
            </a:pPr>
            <a:r>
              <a:rPr lang="ru-RU" sz="1150" dirty="0">
                <a:solidFill>
                  <a:schemeClr val="accent5">
                    <a:lumMod val="50000"/>
                  </a:schemeClr>
                </a:solidFill>
              </a:rPr>
              <a:t>Консультирование по использованию сервисов Портала Бизнес-навигатора МСП;</a:t>
            </a:r>
          </a:p>
          <a:p>
            <a:pPr marL="457200" lvl="1" indent="-171450">
              <a:buFont typeface="Symbol" panose="05050102010706020507" pitchFamily="18" charset="2"/>
              <a:buChar char="-"/>
              <a:defRPr/>
            </a:pPr>
            <a:r>
              <a:rPr lang="ru-RU" sz="1150" dirty="0">
                <a:solidFill>
                  <a:schemeClr val="accent5">
                    <a:lumMod val="50000"/>
                  </a:schemeClr>
                </a:solidFill>
              </a:rPr>
              <a:t>Помощь в составлении бизнес-плана, технико-экономического обоснования проекта;</a:t>
            </a:r>
          </a:p>
          <a:p>
            <a:pPr marL="457200" lvl="1" indent="-171450">
              <a:buFont typeface="Symbol" panose="05050102010706020507" pitchFamily="18" charset="2"/>
              <a:buChar char="-"/>
              <a:defRPr/>
            </a:pPr>
            <a:r>
              <a:rPr lang="ru-RU" sz="1150" dirty="0">
                <a:solidFill>
                  <a:schemeClr val="accent5">
                    <a:lumMod val="50000"/>
                  </a:schemeClr>
                </a:solidFill>
              </a:rPr>
              <a:t>Консультации по мерам государственной поддержки и помощь в подготовке документов для их получения.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47597" y="2033548"/>
            <a:ext cx="6256984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ПРЕДОСТАВЛЕНИЕ СУБСИДИЙ НА КОМПЕНСАЦИЮ ЗАТРАТ НА:</a:t>
            </a:r>
          </a:p>
          <a:p>
            <a:pPr marL="457200" lvl="1" indent="-171450">
              <a:buFont typeface="Symbol" panose="05050102010706020507" pitchFamily="18" charset="2"/>
              <a:buChar char="-"/>
              <a:defRPr/>
            </a:pPr>
            <a:r>
              <a:rPr lang="ru-RU" sz="1150" dirty="0">
                <a:solidFill>
                  <a:schemeClr val="accent5">
                    <a:lumMod val="50000"/>
                  </a:schemeClr>
                </a:solidFill>
              </a:rPr>
              <a:t>организацию и (или) вступления в кооператив,</a:t>
            </a:r>
          </a:p>
          <a:p>
            <a:pPr marL="457200" lvl="1" indent="-171450">
              <a:buFont typeface="Symbol" panose="05050102010706020507" pitchFamily="18" charset="2"/>
              <a:buChar char="-"/>
              <a:defRPr/>
            </a:pPr>
            <a:r>
              <a:rPr lang="ru-RU" sz="1150" dirty="0">
                <a:solidFill>
                  <a:schemeClr val="accent5">
                    <a:lumMod val="50000"/>
                  </a:schemeClr>
                </a:solidFill>
              </a:rPr>
              <a:t>проведение ревизий ревизионным союзом,</a:t>
            </a:r>
          </a:p>
          <a:p>
            <a:pPr marL="457200" lvl="1" indent="-171450">
              <a:buFont typeface="Symbol" panose="05050102010706020507" pitchFamily="18" charset="2"/>
              <a:buChar char="-"/>
              <a:defRPr/>
            </a:pPr>
            <a:r>
              <a:rPr lang="ru-RU" sz="1150" dirty="0">
                <a:solidFill>
                  <a:schemeClr val="accent5">
                    <a:lumMod val="50000"/>
                  </a:schemeClr>
                </a:solidFill>
              </a:rPr>
              <a:t>обслуживание расчетного счета кооператива,</a:t>
            </a:r>
          </a:p>
          <a:p>
            <a:pPr marL="457200" lvl="1" indent="-171450">
              <a:buFont typeface="Symbol" panose="05050102010706020507" pitchFamily="18" charset="2"/>
              <a:buChar char="-"/>
              <a:defRPr/>
            </a:pPr>
            <a:r>
              <a:rPr lang="ru-RU" sz="1150" dirty="0">
                <a:solidFill>
                  <a:schemeClr val="accent5">
                    <a:lumMod val="50000"/>
                  </a:schemeClr>
                </a:solidFill>
              </a:rPr>
              <a:t>закупку продукции в личных (подсобных) хозяйствах,</a:t>
            </a:r>
          </a:p>
          <a:p>
            <a:pPr marL="457200" lvl="1" indent="-171450">
              <a:buFont typeface="Symbol" panose="05050102010706020507" pitchFamily="18" charset="2"/>
              <a:buChar char="-"/>
              <a:defRPr/>
            </a:pPr>
            <a:r>
              <a:rPr lang="ru-RU" sz="1150" dirty="0">
                <a:solidFill>
                  <a:schemeClr val="accent5">
                    <a:lumMod val="50000"/>
                  </a:schemeClr>
                </a:solidFill>
              </a:rPr>
              <a:t>приобретение молодняка животных и птицы, корма,</a:t>
            </a:r>
          </a:p>
          <a:p>
            <a:pPr marL="457200" lvl="1" indent="-171450">
              <a:buFont typeface="Symbol" panose="05050102010706020507" pitchFamily="18" charset="2"/>
              <a:buChar char="-"/>
              <a:defRPr/>
            </a:pPr>
            <a:r>
              <a:rPr lang="ru-RU" sz="1150" dirty="0">
                <a:solidFill>
                  <a:schemeClr val="accent5">
                    <a:lumMod val="50000"/>
                  </a:schemeClr>
                </a:solidFill>
              </a:rPr>
              <a:t>приобретение семян, посадочного материала.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083" y="6834658"/>
            <a:ext cx="10325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РЕГИОНАЛЬНЫЕ ГАРАНТИЙНЫЕ ОРГАНИЗАЦИИ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(установление преференций для сельхозкооперативов)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МИКРОФИНАНСОВЫЕ ОРГАНИЗАЦИИ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(разработка специального продукта для сельхозкооперативов)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8447" y="1880682"/>
            <a:ext cx="2919477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Центр </a:t>
            </a:r>
            <a:r>
              <a:rPr lang="ru-RU" sz="1800" b="1" dirty="0" smtClean="0">
                <a:solidFill>
                  <a:schemeClr val="bg1"/>
                </a:solidFill>
              </a:rPr>
              <a:t>компетенций 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в сфере сельскохозяйственной кооперации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4035" y="1727908"/>
            <a:ext cx="7581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Региональная программа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развития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</a:rPr>
              <a:t>сельхозкооперации</a:t>
            </a:r>
            <a:endParaRPr lang="ru-RU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4035" y="6465326"/>
            <a:ext cx="6342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Инфраструктура поддержки МСП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730299" y="6428404"/>
            <a:ext cx="1147122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282632" y="1100114"/>
            <a:ext cx="2431993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Субъект РФ</a:t>
            </a:r>
            <a:endParaRPr lang="ru-RU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TextBox 27"/>
          <p:cNvSpPr txBox="1">
            <a:spLocks noChangeArrowheads="1"/>
          </p:cNvSpPr>
          <p:nvPr/>
        </p:nvSpPr>
        <p:spPr bwMode="auto">
          <a:xfrm>
            <a:off x="1847597" y="4749949"/>
            <a:ext cx="10007330" cy="8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00" dirty="0" smtClean="0">
                <a:solidFill>
                  <a:schemeClr val="accent1">
                    <a:lumMod val="75000"/>
                  </a:schemeClr>
                </a:solidFill>
              </a:rPr>
              <a:t>ОБУЧЕНИЕ</a:t>
            </a:r>
            <a:endParaRPr lang="ru-RU" altLang="ru-RU" sz="800" b="1" dirty="0" smtClean="0"/>
          </a:p>
          <a:p>
            <a:pPr marL="457200" indent="-171450">
              <a:buFont typeface="Symbol" panose="05050102010706020507" pitchFamily="18" charset="2"/>
              <a:buChar char="-"/>
              <a:defRPr/>
            </a:pPr>
            <a:r>
              <a:rPr lang="ru-RU" altLang="ru-RU" sz="1150" dirty="0" smtClean="0">
                <a:solidFill>
                  <a:schemeClr val="accent5">
                    <a:lumMod val="50000"/>
                  </a:schemeClr>
                </a:solidFill>
              </a:rPr>
              <a:t>Проведение </a:t>
            </a:r>
            <a:r>
              <a:rPr lang="ru-RU" altLang="ru-RU" sz="1150" dirty="0">
                <a:solidFill>
                  <a:schemeClr val="accent5">
                    <a:lumMod val="50000"/>
                  </a:schemeClr>
                </a:solidFill>
              </a:rPr>
              <a:t>семинаров, тренингов, </a:t>
            </a:r>
            <a:r>
              <a:rPr lang="ru-RU" altLang="ru-RU" sz="1150" dirty="0" err="1">
                <a:solidFill>
                  <a:schemeClr val="accent5">
                    <a:lumMod val="50000"/>
                  </a:schemeClr>
                </a:solidFill>
              </a:rPr>
              <a:t>вебинаров</a:t>
            </a:r>
            <a:r>
              <a:rPr lang="ru-RU" altLang="ru-RU" sz="1150" dirty="0">
                <a:solidFill>
                  <a:schemeClr val="accent5">
                    <a:lumMod val="50000"/>
                  </a:schemeClr>
                </a:solidFill>
              </a:rPr>
              <a:t> для руководящих кадров сельскохозяйственных кооперативов;</a:t>
            </a:r>
          </a:p>
          <a:p>
            <a:pPr marL="457200" indent="-171450">
              <a:buFont typeface="Symbol" panose="05050102010706020507" pitchFamily="18" charset="2"/>
              <a:buChar char="-"/>
              <a:defRPr/>
            </a:pPr>
            <a:r>
              <a:rPr lang="ru-RU" altLang="ru-RU" sz="1150" dirty="0" smtClean="0">
                <a:solidFill>
                  <a:schemeClr val="accent5">
                    <a:lumMod val="50000"/>
                  </a:schemeClr>
                </a:solidFill>
              </a:rPr>
              <a:t>Привлечение </a:t>
            </a:r>
            <a:r>
              <a:rPr lang="ru-RU" altLang="ru-RU" sz="1150" dirty="0">
                <a:solidFill>
                  <a:schemeClr val="accent5">
                    <a:lumMod val="50000"/>
                  </a:schemeClr>
                </a:solidFill>
              </a:rPr>
              <a:t>высших и средних образовательных учреждениями к реализации обучающих мероприятий </a:t>
            </a:r>
            <a:r>
              <a:rPr lang="ru-RU" altLang="ru-RU" sz="1150" dirty="0" smtClean="0">
                <a:solidFill>
                  <a:schemeClr val="accent5">
                    <a:lumMod val="50000"/>
                  </a:schemeClr>
                </a:solidFill>
              </a:rPr>
              <a:t>по </a:t>
            </a:r>
            <a:r>
              <a:rPr lang="ru-RU" altLang="ru-RU" sz="1150" dirty="0" err="1" smtClean="0">
                <a:solidFill>
                  <a:schemeClr val="accent5">
                    <a:lumMod val="50000"/>
                  </a:schemeClr>
                </a:solidFill>
              </a:rPr>
              <a:t>сельхозкооперации</a:t>
            </a:r>
            <a:r>
              <a:rPr lang="ru-RU" altLang="ru-RU" sz="115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ru-RU" altLang="ru-RU" sz="115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171450">
              <a:buFont typeface="Symbol" panose="05050102010706020507" pitchFamily="18" charset="2"/>
              <a:buChar char="-"/>
              <a:defRPr/>
            </a:pPr>
            <a:r>
              <a:rPr lang="ru-RU" altLang="ru-RU" sz="1150" dirty="0" smtClean="0">
                <a:solidFill>
                  <a:schemeClr val="accent5">
                    <a:lumMod val="50000"/>
                  </a:schemeClr>
                </a:solidFill>
              </a:rPr>
              <a:t>Разработка и реализация </a:t>
            </a:r>
            <a:r>
              <a:rPr lang="ru-RU" altLang="ru-RU" sz="1150" dirty="0">
                <a:solidFill>
                  <a:schemeClr val="accent5">
                    <a:lumMod val="50000"/>
                  </a:schemeClr>
                </a:solidFill>
              </a:rPr>
              <a:t>образовательных </a:t>
            </a:r>
            <a:r>
              <a:rPr lang="ru-RU" altLang="ru-RU" sz="1150" dirty="0" smtClean="0">
                <a:solidFill>
                  <a:schemeClr val="accent5">
                    <a:lumMod val="50000"/>
                  </a:schemeClr>
                </a:solidFill>
              </a:rPr>
              <a:t>проектов.</a:t>
            </a:r>
            <a:endParaRPr lang="ru-RU" altLang="ru-RU" sz="115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TextBox 27"/>
          <p:cNvSpPr txBox="1">
            <a:spLocks noChangeArrowheads="1"/>
          </p:cNvSpPr>
          <p:nvPr/>
        </p:nvSpPr>
        <p:spPr bwMode="auto">
          <a:xfrm>
            <a:off x="1847597" y="5556401"/>
            <a:ext cx="1065279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00" dirty="0" smtClean="0">
                <a:solidFill>
                  <a:schemeClr val="accent1">
                    <a:lumMod val="75000"/>
                  </a:schemeClr>
                </a:solidFill>
              </a:rPr>
              <a:t>ОРГАНИЗАЦИЯ РЫНКОВ СБЫТА</a:t>
            </a:r>
          </a:p>
          <a:p>
            <a:pPr marL="457200" indent="-171450">
              <a:buFont typeface="Symbol" panose="05050102010706020507" pitchFamily="18" charset="2"/>
              <a:buChar char="-"/>
              <a:defRPr/>
            </a:pPr>
            <a:r>
              <a:rPr lang="ru-RU" altLang="ru-RU" sz="1200" dirty="0" smtClean="0">
                <a:solidFill>
                  <a:schemeClr val="accent5">
                    <a:lumMod val="50000"/>
                  </a:schemeClr>
                </a:solidFill>
              </a:rPr>
              <a:t>Проведение выставок, ярмарок;</a:t>
            </a:r>
            <a:endParaRPr lang="ru-RU" alt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171450">
              <a:buFont typeface="Symbol" panose="05050102010706020507" pitchFamily="18" charset="2"/>
              <a:buChar char="-"/>
              <a:defRPr/>
            </a:pPr>
            <a:r>
              <a:rPr lang="ru-RU" altLang="ru-RU" sz="1200" dirty="0" smtClean="0">
                <a:solidFill>
                  <a:schemeClr val="accent5">
                    <a:lumMod val="50000"/>
                  </a:schemeClr>
                </a:solidFill>
              </a:rPr>
              <a:t>Создание региональных онлайн ресурсов для реализации продукции местных сельхозкооперативов;</a:t>
            </a:r>
            <a:endParaRPr lang="ru-RU" alt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171450">
              <a:buFont typeface="Symbol" panose="05050102010706020507" pitchFamily="18" charset="2"/>
              <a:buChar char="-"/>
              <a:defRPr/>
            </a:pPr>
            <a:r>
              <a:rPr lang="ru-RU" altLang="ru-RU" sz="1200" dirty="0" smtClean="0">
                <a:solidFill>
                  <a:schemeClr val="accent5">
                    <a:lumMod val="50000"/>
                  </a:schemeClr>
                </a:solidFill>
              </a:rPr>
              <a:t>Организация взаимодействия с федеральными и региональными розничными сетями по обеспечению доступа в сети сельхозкооперативов.</a:t>
            </a:r>
            <a:endParaRPr lang="ru-RU" alt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4035" y="7433746"/>
            <a:ext cx="7581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Региональная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программа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развития инфраструктуры</a:t>
            </a:r>
            <a:endParaRPr lang="ru-RU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TextBox 27"/>
          <p:cNvSpPr txBox="1">
            <a:spLocks noChangeArrowheads="1"/>
          </p:cNvSpPr>
          <p:nvPr/>
        </p:nvSpPr>
        <p:spPr bwMode="auto">
          <a:xfrm>
            <a:off x="1847597" y="7763616"/>
            <a:ext cx="101149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altLang="ru-RU" sz="1400" dirty="0">
                <a:solidFill>
                  <a:schemeClr val="accent1">
                    <a:lumMod val="75000"/>
                  </a:schemeClr>
                </a:solidFill>
              </a:rPr>
              <a:t>Создание инженерной инфраструктуры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altLang="ru-RU" sz="1400" dirty="0">
                <a:solidFill>
                  <a:schemeClr val="accent1">
                    <a:lumMod val="75000"/>
                  </a:schemeClr>
                </a:solidFill>
              </a:rPr>
              <a:t>Создание дорожной инфраструктуры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759356" y="7429027"/>
            <a:ext cx="1147122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Шестиугольник 2"/>
          <p:cNvSpPr/>
          <p:nvPr/>
        </p:nvSpPr>
        <p:spPr>
          <a:xfrm>
            <a:off x="730299" y="1830288"/>
            <a:ext cx="213736" cy="181488"/>
          </a:xfrm>
          <a:prstGeom prst="hexagon">
            <a:avLst/>
          </a:prstGeom>
          <a:solidFill>
            <a:srgbClr val="F5750B"/>
          </a:solidFill>
          <a:ln>
            <a:solidFill>
              <a:srgbClr val="F575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естиугольник 19"/>
          <p:cNvSpPr/>
          <p:nvPr/>
        </p:nvSpPr>
        <p:spPr>
          <a:xfrm>
            <a:off x="730299" y="7531325"/>
            <a:ext cx="213736" cy="181488"/>
          </a:xfrm>
          <a:prstGeom prst="hexagon">
            <a:avLst/>
          </a:prstGeom>
          <a:solidFill>
            <a:srgbClr val="F5750B"/>
          </a:solidFill>
          <a:ln>
            <a:solidFill>
              <a:srgbClr val="F575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естиугольник 20"/>
          <p:cNvSpPr/>
          <p:nvPr/>
        </p:nvSpPr>
        <p:spPr>
          <a:xfrm>
            <a:off x="730299" y="6559248"/>
            <a:ext cx="213736" cy="181488"/>
          </a:xfrm>
          <a:prstGeom prst="hexagon">
            <a:avLst/>
          </a:prstGeom>
          <a:solidFill>
            <a:srgbClr val="F5750B"/>
          </a:solidFill>
          <a:ln>
            <a:solidFill>
              <a:srgbClr val="F575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81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авая фигурная скобка 23"/>
          <p:cNvSpPr/>
          <p:nvPr/>
        </p:nvSpPr>
        <p:spPr>
          <a:xfrm>
            <a:off x="10339882" y="1684512"/>
            <a:ext cx="225562" cy="4227752"/>
          </a:xfrm>
          <a:prstGeom prst="rightBrace">
            <a:avLst/>
          </a:prstGeom>
          <a:ln w="19050">
            <a:solidFill>
              <a:srgbClr val="F5750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831286" y="511629"/>
            <a:ext cx="1513691" cy="47897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5126960" y="359234"/>
            <a:ext cx="7511552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 smtClean="0"/>
              <a:t>Сельскохозяйственные кооперативы.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737419"/>
              </p:ext>
            </p:extLst>
          </p:nvPr>
        </p:nvGraphicFramePr>
        <p:xfrm>
          <a:off x="2237591" y="1656680"/>
          <a:ext cx="8053023" cy="5565562"/>
        </p:xfrm>
        <a:graphic>
          <a:graphicData uri="http://schemas.openxmlformats.org/drawingml/2006/table">
            <a:tbl>
              <a:tblPr/>
              <a:tblGrid>
                <a:gridCol w="16674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69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27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87859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376230"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Федеральный лизинг сельхозтехники, технологического оборудования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Исходя из потребности лизингополучателя </a:t>
                      </a:r>
                      <a:b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его финансового состояния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лет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3,5 % 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Сельскохозяйственная техника и оборудование для проведения полевых работ, элеваторное оборудование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Животноводческое оборудование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Перерабатывающее оборудование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70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Аванс– от 7% </a:t>
                      </a:r>
                      <a:r>
                        <a:rPr lang="ru-RU" sz="1000" i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(при </a:t>
                      </a:r>
                      <a:r>
                        <a:rPr lang="ru-RU" sz="1000" i="1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авансе от 20 % обеспечение не требуется</a:t>
                      </a:r>
                      <a:r>
                        <a:rPr lang="ru-RU" sz="1000" i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000" i="1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70" marR="497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93729"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Федеральный лизинг племенной продукции</a:t>
                      </a:r>
                      <a:endParaRPr lang="ru-RU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Исходя из потребности лизингополучателя </a:t>
                      </a:r>
                      <a:b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его финансового состояния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лет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1,5 % 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Племенные животные (КРС, МРС, свиньи, олени, лошади, норки)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70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Аванс– от 10% </a:t>
                      </a:r>
                      <a:r>
                        <a:rPr lang="ru-RU" sz="1000" i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(при </a:t>
                      </a:r>
                      <a:r>
                        <a:rPr lang="ru-RU" sz="1000" i="1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авансе от 20 % обеспечение не требуется</a:t>
                      </a:r>
                      <a:r>
                        <a:rPr lang="ru-RU" sz="1000" i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000" i="1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70" marR="497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65370"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 развития </a:t>
                      </a:r>
                      <a:r>
                        <a:rPr lang="ru-RU" sz="11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сельхозкооперации</a:t>
                      </a:r>
                      <a:endParaRPr lang="ru-RU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Исходя из потребности лизингополучателя </a:t>
                      </a:r>
                      <a:b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его финансового состояния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лет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(соответствует сроку </a:t>
                      </a:r>
                      <a:b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</a:b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полезного использования имущества)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1,5-3,5 % 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Техника для машинно-технологических компаний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Элеваторное оборудование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Перерабатывающее оборудование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Средства производства для обновления производственной базы кооперативных хозяйств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70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Аванс – от 7% </a:t>
                      </a:r>
                      <a:r>
                        <a:rPr lang="ru-RU" sz="1000" i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(при </a:t>
                      </a:r>
                      <a:r>
                        <a:rPr lang="ru-RU" sz="1000" i="1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авансе от </a:t>
                      </a:r>
                      <a:r>
                        <a:rPr lang="en-US" sz="1000" i="1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ru-RU" sz="1000" i="1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 обеспечение не требуется</a:t>
                      </a:r>
                      <a:r>
                        <a:rPr lang="ru-RU" sz="1000" i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000" i="1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70" marR="497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30233"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 льготного лизинга оборудования для субъектов ИМП</a:t>
                      </a:r>
                      <a:r>
                        <a:rPr lang="ru-RU" altLang="ru-RU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</a:t>
                      </a: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до </a:t>
                      </a: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млн рублей </a:t>
                      </a:r>
                      <a:b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(аванс от 10%)</a:t>
                      </a:r>
                      <a:endParaRPr lang="ru-RU" sz="105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</a:t>
                      </a: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месяцев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6 %</a:t>
                      </a:r>
                    </a:p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Российское оборудование</a:t>
                      </a:r>
                    </a:p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altLang="ru-RU" sz="105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8 %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иностранное оборудование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alt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Лизингополучатель зарегистрирован в качестве сельскохозяйственного производственного кооператива или сельскохозяйственного потребительского кооператива не более 12 месяцев по состоянию на дату обращения в РЛК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119247" y="3351444"/>
            <a:ext cx="1867568" cy="893887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</a:rPr>
              <a:t>Росагролизинг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9" name="L-Shape 10"/>
          <p:cNvSpPr/>
          <p:nvPr/>
        </p:nvSpPr>
        <p:spPr>
          <a:xfrm rot="13701821">
            <a:off x="1663015" y="3562337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575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401739"/>
              </p:ext>
            </p:extLst>
          </p:nvPr>
        </p:nvGraphicFramePr>
        <p:xfrm>
          <a:off x="2237592" y="1271341"/>
          <a:ext cx="8053022" cy="2897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6676"/>
                <a:gridCol w="1420010"/>
                <a:gridCol w="1032734"/>
                <a:gridCol w="1065007"/>
                <a:gridCol w="2878595"/>
              </a:tblGrid>
              <a:tr h="2897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 продукта</a:t>
                      </a:r>
                      <a:endParaRPr lang="en-US" sz="1200" kern="12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Размер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Срок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Ставка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Примечание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0" name="Прямая соединительная линия 29"/>
          <p:cNvCxnSpPr/>
          <p:nvPr/>
        </p:nvCxnSpPr>
        <p:spPr>
          <a:xfrm>
            <a:off x="211295" y="5967056"/>
            <a:ext cx="11934333" cy="227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2351" y="6121817"/>
            <a:ext cx="1859083" cy="890591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>
                <a:solidFill>
                  <a:srgbClr val="0070C0"/>
                </a:solidFill>
              </a:rPr>
              <a:t>Региональные </a:t>
            </a:r>
            <a:r>
              <a:rPr lang="ru-RU" sz="1800" b="1" dirty="0" smtClean="0">
                <a:solidFill>
                  <a:srgbClr val="0070C0"/>
                </a:solidFill>
              </a:rPr>
              <a:t>лизинговые компании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17" name="L-Shape 10"/>
          <p:cNvSpPr/>
          <p:nvPr/>
        </p:nvSpPr>
        <p:spPr>
          <a:xfrm rot="13701821">
            <a:off x="1663015" y="6342195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575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625534" y="6197780"/>
            <a:ext cx="1620000" cy="738664"/>
          </a:xfrm>
          <a:prstGeom prst="rect">
            <a:avLst/>
          </a:prstGeom>
          <a:solidFill>
            <a:srgbClr val="F5750B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Helvetica" panose="020B0604020202020204" pitchFamily="34" charset="0"/>
              </a:defRPr>
            </a:lvl1pPr>
          </a:lstStyle>
          <a:p>
            <a:r>
              <a:rPr lang="ru-RU" dirty="0" smtClean="0"/>
              <a:t>Возможно поручительство РГО</a:t>
            </a:r>
            <a:endParaRPr lang="ru-RU" dirty="0"/>
          </a:p>
        </p:txBody>
      </p:sp>
      <p:sp>
        <p:nvSpPr>
          <p:cNvPr id="19" name="Правая фигурная скобка 18"/>
          <p:cNvSpPr/>
          <p:nvPr/>
        </p:nvSpPr>
        <p:spPr>
          <a:xfrm>
            <a:off x="10339882" y="6031062"/>
            <a:ext cx="270934" cy="1102752"/>
          </a:xfrm>
          <a:prstGeom prst="rightBrace">
            <a:avLst/>
          </a:prstGeom>
          <a:ln w="19050">
            <a:solidFill>
              <a:srgbClr val="F5750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0625534" y="2998168"/>
            <a:ext cx="1620000" cy="1600438"/>
          </a:xfrm>
          <a:prstGeom prst="rect">
            <a:avLst/>
          </a:prstGeom>
          <a:solidFill>
            <a:srgbClr val="F5750B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Helvetica" panose="020B0604020202020204" pitchFamily="34" charset="0"/>
              </a:defRPr>
            </a:lvl1pPr>
          </a:lstStyle>
          <a:p>
            <a:r>
              <a:rPr lang="ru-RU" dirty="0"/>
              <a:t>Используются все виды обеспечения, </a:t>
            </a:r>
            <a:br>
              <a:rPr lang="ru-RU" dirty="0"/>
            </a:br>
            <a:r>
              <a:rPr lang="ru-RU" dirty="0"/>
              <a:t>предусмотренные ГК РФ, включая гарантии                  АО </a:t>
            </a:r>
            <a:r>
              <a:rPr lang="ru-RU" dirty="0" smtClean="0"/>
              <a:t>«Корпорация «МСП»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1585" y="8264569"/>
            <a:ext cx="8623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*  Запуск </a:t>
            </a:r>
            <a:r>
              <a:rPr lang="ru-RU" sz="1200" i="1" dirty="0"/>
              <a:t>программы льготного лизинга для сельхозкооперативов планируется </a:t>
            </a:r>
            <a:r>
              <a:rPr lang="ru-RU" sz="1200" i="1" dirty="0" smtClean="0"/>
              <a:t>в мае 2018г.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35184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авая фигурная скобка 23"/>
          <p:cNvSpPr/>
          <p:nvPr/>
        </p:nvSpPr>
        <p:spPr>
          <a:xfrm>
            <a:off x="10328762" y="1702051"/>
            <a:ext cx="270934" cy="6037580"/>
          </a:xfrm>
          <a:prstGeom prst="rightBrace">
            <a:avLst/>
          </a:prstGeom>
          <a:ln w="19050">
            <a:solidFill>
              <a:srgbClr val="F5750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831286" y="511629"/>
            <a:ext cx="1513691" cy="47897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5126960" y="359234"/>
            <a:ext cx="7511552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 smtClean="0"/>
              <a:t>Сельскохозяйственные кооперативы.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383581"/>
              </p:ext>
            </p:extLst>
          </p:nvPr>
        </p:nvGraphicFramePr>
        <p:xfrm>
          <a:off x="2295618" y="1702051"/>
          <a:ext cx="8053024" cy="6062472"/>
        </p:xfrm>
        <a:graphic>
          <a:graphicData uri="http://schemas.openxmlformats.org/drawingml/2006/table">
            <a:tbl>
              <a:tblPr/>
              <a:tblGrid>
                <a:gridCol w="11280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48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6155"/>
                <a:gridCol w="7753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55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798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90870">
                <a:tc rowSpan="3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Специализи-рованный</a:t>
                      </a: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кредитный продукт для </a:t>
                      </a:r>
                      <a:r>
                        <a:rPr lang="ru-RU" alt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с/х </a:t>
                      </a: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кооперативов</a:t>
                      </a:r>
                      <a:endParaRPr lang="en-US" altLang="ru-RU" sz="11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Пополнение оборотных  средств для обеспечения  хозяйственной деятельности и развития бизнеса, включая проведение сезонных работ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25 млн.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рублей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года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%**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годовых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кредитования вновь созданных  кооперативов.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Широкий перечень направлений целевого использования, с учетом отраслевой принадлежности СПК и </a:t>
                      </a:r>
                      <a:r>
                        <a:rPr lang="ru-RU" sz="1050" u="none" strike="noStrike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СПоК</a:t>
                      </a: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Оставшаяся часть обеспечения по кредиту – за счет залога ликвидного имущества.</a:t>
                      </a:r>
                    </a:p>
                  </a:txBody>
                  <a:tcPr marL="49770" marR="497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2000">
                <a:tc vMerge="1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Комплексное кредитование на строительство цехов для приемки и переработки молока, включая в том числе приобретение земельного участка, техники, оборудования, пополнение оборотных средств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лет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%**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годовых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кредитования вновь созданных  кооперативов.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Льготный период по погашению основного долга –</a:t>
                      </a:r>
                      <a:r>
                        <a:rPr lang="ru-RU" sz="105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24 месяцев.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собственными средствами (при наличии гранта) – от 10%.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Оставшаяся часть обеспечения по кредиту – за счет залога ликвидного имущества;</a:t>
                      </a:r>
                    </a:p>
                  </a:txBody>
                  <a:tcPr marL="49770" marR="497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51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Комплексное кредитование на условиях проектного финансирования на цели строительство объектов/ сооружений для хранения продукции, (</a:t>
                      </a:r>
                      <a:r>
                        <a:rPr kumimoji="0" lang="ru-RU" sz="105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фруктохранилища</a:t>
                      </a: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, овощехранилища, зернохранилища), в том числе приобретение земельного участка, техники, оборудования, пополнение оборотных средств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лет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%**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годовых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кредитования вновь созданных  кооперативов.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Льготный период по погашению основного долга –</a:t>
                      </a:r>
                      <a:r>
                        <a:rPr lang="ru-RU" sz="105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24 месяцев.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Оставшаяся часть обеспечения по кредиту – за счет залога ликвидного имущества.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собственными средствами (при наличии гранта) – от 10%.</a:t>
                      </a:r>
                      <a:endParaRPr lang="ru-RU" sz="105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70" marR="497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9" name="L-Shape 10"/>
          <p:cNvSpPr/>
          <p:nvPr/>
        </p:nvSpPr>
        <p:spPr>
          <a:xfrm rot="13701821">
            <a:off x="1659953" y="4482602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575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20462"/>
              </p:ext>
            </p:extLst>
          </p:nvPr>
        </p:nvGraphicFramePr>
        <p:xfrm>
          <a:off x="2295618" y="1182903"/>
          <a:ext cx="7994995" cy="4828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9373"/>
                <a:gridCol w="1804942"/>
                <a:gridCol w="855865"/>
                <a:gridCol w="799555"/>
                <a:gridCol w="875771"/>
                <a:gridCol w="2569489"/>
              </a:tblGrid>
              <a:tr h="289702"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Вид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продукта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Целевое назначение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Размер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Срок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Ставка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Особенности и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преимущества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0721876" y="4174537"/>
            <a:ext cx="1623101" cy="1092607"/>
          </a:xfrm>
          <a:prstGeom prst="rect">
            <a:avLst/>
          </a:prstGeom>
          <a:solidFill>
            <a:srgbClr val="F5750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Согарантия</a:t>
            </a:r>
            <a:r>
              <a:rPr lang="ru-RU" sz="13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 для с/х кооперативов        АО «Корпорация «МСП» + РГО 75% от суммы кредита</a:t>
            </a:r>
            <a:endParaRPr lang="ru-RU" sz="1300" b="1" dirty="0">
              <a:solidFill>
                <a:schemeClr val="bg1"/>
              </a:solidFill>
              <a:latin typeface="Arial Narrow" panose="020B060602020203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4217569"/>
            <a:ext cx="2044564" cy="890591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 err="1" smtClean="0">
                <a:solidFill>
                  <a:srgbClr val="0070C0"/>
                </a:solidFill>
              </a:rPr>
              <a:t>Россельхозбанк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0070" y="8033671"/>
            <a:ext cx="9308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* в </a:t>
            </a:r>
            <a:r>
              <a:rPr lang="ru-RU" sz="1200" i="1" dirty="0"/>
              <a:t>рамках </a:t>
            </a:r>
            <a:r>
              <a:rPr lang="ru-RU" sz="1200" i="1" dirty="0" smtClean="0"/>
              <a:t>постановления Правительства РФ 1528 (программа льготного кредитования Минсельхоза России);</a:t>
            </a:r>
          </a:p>
          <a:p>
            <a:r>
              <a:rPr lang="ru-RU" sz="1200" i="1" dirty="0" smtClean="0"/>
              <a:t>** в рамках постановления Правительства РФ 1706 (программа льготного кредитования Минэкономразвития РФ).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322042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9221289" y="519038"/>
            <a:ext cx="2452551" cy="5150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0599" y="414429"/>
            <a:ext cx="9409903" cy="698685"/>
          </a:xfrm>
        </p:spPr>
        <p:txBody>
          <a:bodyPr/>
          <a:lstStyle/>
          <a:p>
            <a:r>
              <a:rPr lang="ru-RU" dirty="0"/>
              <a:t>Сельскохозяйственные кооперативы.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6 мес.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2823" y="3062319"/>
            <a:ext cx="2230342" cy="633342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>
                <a:solidFill>
                  <a:srgbClr val="0070C0"/>
                </a:solidFill>
              </a:rPr>
              <a:t>Корпорация МСП</a:t>
            </a:r>
            <a:endParaRPr lang="ru-RU" sz="1800" dirty="0">
              <a:solidFill>
                <a:srgbClr val="0070C0"/>
              </a:solidFill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084907"/>
              </p:ext>
            </p:extLst>
          </p:nvPr>
        </p:nvGraphicFramePr>
        <p:xfrm>
          <a:off x="2747349" y="1562060"/>
          <a:ext cx="9441065" cy="4365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6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579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6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27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8189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35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Согарантия</a:t>
                      </a: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для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сельскохозяйственных кооперативов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75 %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от суммы основного долга по кредиту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184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мес.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0,75 %</a:t>
                      </a:r>
                    </a:p>
                    <a:p>
                      <a:pPr algn="ctr"/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суммы гарантии</a:t>
                      </a:r>
                      <a:endParaRPr kumimoji="0" lang="ru-RU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altLang="ru-RU" sz="1000" b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включен в Единый реестр субъектов МСП.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altLang="ru-RU" sz="1000" b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сельскохозяйственный потребительский кооператив или производственный кооператив.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altLang="ru-RU" sz="1000" b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совместно с РГО.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lang="ru-RU" sz="10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125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Прямая гарантия для лизинга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20 %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стоимости предмета лизинга,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но не более 20 млн рублей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60 </a:t>
                      </a:r>
                    </a:p>
                    <a:p>
                      <a:pPr algn="ctr"/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мес.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/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0,75 %</a:t>
                      </a:r>
                    </a:p>
                    <a:p>
                      <a:pPr algn="ctr"/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суммы гарантии</a:t>
                      </a:r>
                      <a:endParaRPr kumimoji="0" lang="ru-RU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alt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включен в Единый реестр субъектов МСП;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alt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авансовый платеж по лизингу – не менее 20 % от стоимости предмета лизинга;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alt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 лизинга – только оборудование и крупный рогатый скот специализированных мясных пород, выращенный в Российской Федерации в целях разведения</a:t>
                      </a:r>
                      <a:r>
                        <a:rPr lang="ru-RU" altLang="ru-RU" sz="10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00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lang="ru-RU" sz="10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4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Прямая гарантия</a:t>
                      </a:r>
                      <a:r>
                        <a:rPr lang="ru-RU" alt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для развития </a:t>
                      </a:r>
                      <a:r>
                        <a:rPr lang="ru-RU" altLang="ru-RU" sz="11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сельхозкооперации</a:t>
                      </a:r>
                      <a:endParaRPr lang="ru-RU" altLang="ru-RU" sz="11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от суммы основного долга по кредиту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мес.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/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0,75 %</a:t>
                      </a:r>
                    </a:p>
                    <a:p>
                      <a:pPr algn="ctr"/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суммы гарантии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alt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включен в Единый реестр субъектов МСП;</a:t>
                      </a:r>
                      <a:endParaRPr lang="ru-RU" sz="100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сельскохозяйственных кооперативов и их членов, осуществляющих производство и реализацию сельскохозяйственной продукции.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lang="ru-RU" sz="10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89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Прямая гарантия для лизинга в сфере сельского хозяйства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20 %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стоимости предмета лизинга,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но не более 20 млн рублей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endParaRPr lang="ru-RU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мес.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/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0,75 %</a:t>
                      </a:r>
                    </a:p>
                    <a:p>
                      <a:pPr algn="ctr"/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суммы гарантии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alt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включен в Единый реестр субъектов МСП;</a:t>
                      </a:r>
                      <a:endParaRPr lang="ru-RU" sz="100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включает лизинг сельхозтехники (в </a:t>
                      </a:r>
                      <a:r>
                        <a:rPr lang="ru-RU" sz="1000" u="none" strike="noStrike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автотехники) и оборудования, племенных животных (в том числе, КРС);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предметом лизинга может выступать сельскохозяйственная техника, автотехника и оборудование, племенные животные и крупный рогатый скот специализированных мясных пород, выращенный в Российской Федерации в целях разведения;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авансовый платеж по лизингу - до 15%;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 лизинга - до 7 лет.</a:t>
                      </a:r>
                      <a:endParaRPr lang="ru-RU" sz="10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1" name="L-Shape 10"/>
          <p:cNvSpPr/>
          <p:nvPr/>
        </p:nvSpPr>
        <p:spPr>
          <a:xfrm rot="13701821">
            <a:off x="2172773" y="3152621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348639"/>
              </p:ext>
            </p:extLst>
          </p:nvPr>
        </p:nvGraphicFramePr>
        <p:xfrm>
          <a:off x="2747349" y="1217723"/>
          <a:ext cx="9429900" cy="2897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8251"/>
                <a:gridCol w="1387737"/>
                <a:gridCol w="968188"/>
                <a:gridCol w="1237129"/>
                <a:gridCol w="3468595"/>
              </a:tblGrid>
              <a:tr h="2897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 продукта</a:t>
                      </a:r>
                      <a:endParaRPr lang="en-US" sz="1200" kern="12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Размер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Срок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Ставка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Примечание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>
            <a:off x="279764" y="5973982"/>
            <a:ext cx="1196165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-370147" y="6140367"/>
            <a:ext cx="2506560" cy="890591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>
                <a:solidFill>
                  <a:srgbClr val="0070C0"/>
                </a:solidFill>
              </a:rPr>
              <a:t>Региональные лизинговые</a:t>
            </a:r>
          </a:p>
          <a:p>
            <a:pPr algn="r"/>
            <a:r>
              <a:rPr lang="ru-RU" sz="1800" b="1" dirty="0">
                <a:solidFill>
                  <a:srgbClr val="0070C0"/>
                </a:solidFill>
              </a:rPr>
              <a:t>   компании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55317"/>
              </p:ext>
            </p:extLst>
          </p:nvPr>
        </p:nvGraphicFramePr>
        <p:xfrm>
          <a:off x="2747349" y="6013650"/>
          <a:ext cx="9470302" cy="1468072"/>
        </p:xfrm>
        <a:graphic>
          <a:graphicData uri="http://schemas.openxmlformats.org/drawingml/2006/table">
            <a:tbl>
              <a:tblPr/>
              <a:tblGrid>
                <a:gridCol w="18138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71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75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434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84820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468072">
                <a:tc>
                  <a:txBody>
                    <a:bodyPr/>
                    <a:lstStyle/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 льготного лизинга оборудования для субъектов ИМП</a:t>
                      </a:r>
                      <a:r>
                        <a:rPr lang="ru-RU" alt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72589" marR="72589" marT="36317" marB="3631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млн рублей </a:t>
                      </a:r>
                      <a:b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(аванс от 10%)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</a:t>
                      </a: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месяцев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6 %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российское оборудование</a:t>
                      </a:r>
                    </a:p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altLang="ru-RU" sz="105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8 %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иностранное оборудование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alt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лизингополучатель зарегистрирован в качестве сельскохозяйственного производственного кооператива или сельскохозяйственного потребительского кооператива не более 12 месяцев по состоянию на дату обращения в РЛК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L-Shape 10"/>
          <p:cNvSpPr/>
          <p:nvPr/>
        </p:nvSpPr>
        <p:spPr>
          <a:xfrm rot="13701821">
            <a:off x="2001835" y="6378081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1585" y="8264569"/>
            <a:ext cx="8623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*  Запуск </a:t>
            </a:r>
            <a:r>
              <a:rPr lang="ru-RU" sz="1200" i="1" dirty="0"/>
              <a:t>программы льготного лизинга для сельхозкооперативов планируется </a:t>
            </a:r>
            <a:r>
              <a:rPr lang="ru-RU" sz="1200" i="1" dirty="0" smtClean="0"/>
              <a:t>в мае 2018г.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118661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176907</TotalTime>
  <Words>4849</Words>
  <Application>Microsoft Office PowerPoint</Application>
  <PresentationFormat>Произвольный</PresentationFormat>
  <Paragraphs>858</Paragraphs>
  <Slides>24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Arial Narrow</vt:lpstr>
      <vt:lpstr>Calibri</vt:lpstr>
      <vt:lpstr>Helvetica</vt:lpstr>
      <vt:lpstr>Symbol</vt:lpstr>
      <vt:lpstr>Times New Roman</vt:lpstr>
      <vt:lpstr>Wingdings</vt:lpstr>
      <vt:lpstr>Title</vt:lpstr>
      <vt:lpstr>Комплекс мер поддержки для сельскохозяйственных кооперативов и фермеров-членов сельскохозяйственных кооперативов </vt:lpstr>
      <vt:lpstr>Сельскохозяйственные кооперативы.  Сервисы Портала Бизнес-навигатора МСП</vt:lpstr>
      <vt:lpstr>Презентация PowerPoint</vt:lpstr>
      <vt:lpstr>Поддержка сельскохозяйственных кооперативов</vt:lpstr>
      <vt:lpstr>Меры поддержки по жизненному циклу</vt:lpstr>
      <vt:lpstr>Сельскохозяйственные кооперативы. Создание</vt:lpstr>
      <vt:lpstr>Презентация PowerPoint</vt:lpstr>
      <vt:lpstr>Презентация PowerPoint</vt:lpstr>
      <vt:lpstr>Сельскохозяйственные кооперативы. Развитие 6 мес.</vt:lpstr>
      <vt:lpstr>Сельскохозяйственные кооперативы. Развитие 6 мес.</vt:lpstr>
      <vt:lpstr>Сельскохозяйственные кооперативы. Развитие 6 мес.</vt:lpstr>
      <vt:lpstr>Сельскохозяйственные кооперативы. Развитие 12 мес.</vt:lpstr>
      <vt:lpstr>Сельскохозяйственные кооперативы. Развитие 12 мес.</vt:lpstr>
      <vt:lpstr>Сельскохозяйственные кооперативы. Расширение сбыта</vt:lpstr>
      <vt:lpstr>Сельскохозяйственные кооперативы.  Закупки крупнейших заказчиков у субъектов МСП.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Deloitte &amp; Touche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– Times New Roman 26pt Line spacing 26pt</dc:title>
  <dc:creator>ladmin</dc:creator>
  <cp:lastModifiedBy>Ширяева Мария Александровна</cp:lastModifiedBy>
  <cp:revision>5923</cp:revision>
  <cp:lastPrinted>2018-05-14T18:13:04Z</cp:lastPrinted>
  <dcterms:created xsi:type="dcterms:W3CDTF">2010-08-23T12:41:44Z</dcterms:created>
  <dcterms:modified xsi:type="dcterms:W3CDTF">2018-05-14T18:13:40Z</dcterms:modified>
</cp:coreProperties>
</file>