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903" r:id="rId2"/>
    <p:sldId id="913" r:id="rId3"/>
    <p:sldId id="914" r:id="rId4"/>
    <p:sldId id="911" r:id="rId5"/>
    <p:sldId id="906" r:id="rId6"/>
    <p:sldId id="907" r:id="rId7"/>
    <p:sldId id="905" r:id="rId8"/>
    <p:sldId id="904" r:id="rId9"/>
  </p:sldIdLst>
  <p:sldSz cx="9906000" cy="6858000" type="A4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orient="horz" pos="2092" userDrawn="1">
          <p15:clr>
            <a:srgbClr val="A4A3A4"/>
          </p15:clr>
        </p15:guide>
        <p15:guide id="3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Юрьевна Груенко" initials="ЕЮГ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  <a:srgbClr val="77933C"/>
    <a:srgbClr val="604A7B"/>
    <a:srgbClr val="376092"/>
    <a:srgbClr val="17375E"/>
    <a:srgbClr val="4F81BD"/>
    <a:srgbClr val="9BBB59"/>
    <a:srgbClr val="C0504D"/>
    <a:srgbClr val="F89442"/>
    <a:srgbClr val="FFA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288" autoAdjust="0"/>
  </p:normalViewPr>
  <p:slideViewPr>
    <p:cSldViewPr snapToGrid="0">
      <p:cViewPr varScale="1">
        <p:scale>
          <a:sx n="113" d="100"/>
          <a:sy n="113" d="100"/>
        </p:scale>
        <p:origin x="-1266" y="-96"/>
      </p:cViewPr>
      <p:guideLst>
        <p:guide orient="horz" pos="209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16.68</c:v>
                </c:pt>
                <c:pt idx="1">
                  <c:v>53.86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95373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 formatCode="General">
                  <c:v>24.67</c:v>
                </c:pt>
                <c:pt idx="1">
                  <c:v>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2419584"/>
        <c:axId val="72433664"/>
      </c:barChart>
      <c:catAx>
        <c:axId val="7241958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433664"/>
        <c:crosses val="autoZero"/>
        <c:auto val="1"/>
        <c:lblAlgn val="ctr"/>
        <c:lblOffset val="100"/>
        <c:noMultiLvlLbl val="0"/>
      </c:catAx>
      <c:valAx>
        <c:axId val="72433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41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0.65</c:v>
                </c:pt>
                <c:pt idx="1">
                  <c:v>1.18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95373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 formatCode="General">
                  <c:v>0.34</c:v>
                </c:pt>
                <c:pt idx="1">
                  <c:v>1.78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2742016"/>
        <c:axId val="72743552"/>
      </c:barChart>
      <c:catAx>
        <c:axId val="727420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743552"/>
        <c:crosses val="autoZero"/>
        <c:auto val="1"/>
        <c:lblAlgn val="ctr"/>
        <c:lblOffset val="100"/>
        <c:noMultiLvlLbl val="0"/>
      </c:catAx>
      <c:valAx>
        <c:axId val="72743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7420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Краткосрочное кредитование</c:v>
                </c:pt>
                <c:pt idx="1">
                  <c:v>Инвестиционное кредитование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1.1200000000000001</c:v>
                </c:pt>
                <c:pt idx="1">
                  <c:v>1.52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53735"/>
              </a:solidFill>
              <a:ln>
                <a:noFill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Краткосрочное кредитование</c:v>
                </c:pt>
                <c:pt idx="1">
                  <c:v>Инвестиционное кредитование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72870528"/>
        <c:axId val="72872320"/>
      </c:barChart>
      <c:catAx>
        <c:axId val="7287052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872320"/>
        <c:crosses val="autoZero"/>
        <c:auto val="1"/>
        <c:lblAlgn val="ctr"/>
        <c:lblOffset val="100"/>
        <c:noMultiLvlLbl val="0"/>
      </c:catAx>
      <c:valAx>
        <c:axId val="72872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8705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4301543" cy="341065"/>
          </a:xfrm>
          <a:prstGeom prst="rect">
            <a:avLst/>
          </a:prstGeom>
        </p:spPr>
        <p:txBody>
          <a:bodyPr vert="horz" lIns="91263" tIns="45631" rIns="91263" bIns="4563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4"/>
            <a:ext cx="4301543" cy="341065"/>
          </a:xfrm>
          <a:prstGeom prst="rect">
            <a:avLst/>
          </a:prstGeom>
        </p:spPr>
        <p:txBody>
          <a:bodyPr vert="horz" lIns="91263" tIns="45631" rIns="91263" bIns="45631" rtlCol="0"/>
          <a:lstStyle>
            <a:lvl1pPr algn="r">
              <a:defRPr sz="1200"/>
            </a:lvl1pPr>
          </a:lstStyle>
          <a:p>
            <a:fld id="{DB789E02-BD54-4F56-AF3B-5D0A7651BCE9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5175" y="849313"/>
            <a:ext cx="3316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3" tIns="45631" rIns="91263" bIns="4563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70" y="3271381"/>
            <a:ext cx="7941309" cy="2676584"/>
          </a:xfrm>
          <a:prstGeom prst="rect">
            <a:avLst/>
          </a:prstGeom>
        </p:spPr>
        <p:txBody>
          <a:bodyPr vert="horz" lIns="91263" tIns="45631" rIns="91263" bIns="456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1263" tIns="45631" rIns="91263" bIns="4563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4"/>
            <a:ext cx="4301543" cy="341064"/>
          </a:xfrm>
          <a:prstGeom prst="rect">
            <a:avLst/>
          </a:prstGeom>
        </p:spPr>
        <p:txBody>
          <a:bodyPr vert="horz" lIns="91263" tIns="45631" rIns="91263" bIns="45631" rtlCol="0" anchor="b"/>
          <a:lstStyle>
            <a:lvl1pPr algn="r">
              <a:defRPr sz="1200"/>
            </a:lvl1pPr>
          </a:lstStyle>
          <a:p>
            <a:fld id="{ADFD74D4-23CF-4BF6-8698-29E09C29EDF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17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847725"/>
            <a:ext cx="3309938" cy="2292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07642" algn="just">
              <a:spcBef>
                <a:spcPct val="0"/>
              </a:spcBef>
            </a:pPr>
            <a:r>
              <a:rPr lang="ru-RU" dirty="0" smtClean="0"/>
              <a:t>Малые формы</a:t>
            </a:r>
            <a:endParaRPr lang="ru-RU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75F43-F2B6-4E7F-9951-3E7C8CA2A702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9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847725"/>
            <a:ext cx="3309938" cy="2292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07642" algn="just">
              <a:spcBef>
                <a:spcPct val="0"/>
              </a:spcBef>
            </a:pPr>
            <a:r>
              <a:rPr lang="ru-RU" dirty="0" smtClean="0"/>
              <a:t>Малые формы</a:t>
            </a:r>
            <a:endParaRPr lang="ru-RU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75F43-F2B6-4E7F-9951-3E7C8CA2A702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8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89300" y="847725"/>
            <a:ext cx="3309938" cy="2292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07642" algn="just">
              <a:spcBef>
                <a:spcPct val="0"/>
              </a:spcBef>
            </a:pPr>
            <a:r>
              <a:rPr lang="ru-RU" dirty="0" smtClean="0"/>
              <a:t>Малые формы</a:t>
            </a:r>
            <a:endParaRPr lang="ru-RU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75F43-F2B6-4E7F-9951-3E7C8CA2A702}" type="slidenum">
              <a:rPr 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0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8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2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0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7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6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04" y="514859"/>
            <a:ext cx="9144793" cy="582828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2554" y="5085582"/>
            <a:ext cx="8220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РЕАЛИЗАЦИЯ МЕХАНИЗМА ЛЬГОТНОГО КРЕДИТОВАНИЯ МФХ </a:t>
            </a:r>
          </a:p>
        </p:txBody>
      </p:sp>
    </p:spTree>
    <p:extLst>
      <p:ext uri="{BB962C8B-B14F-4D97-AF65-F5344CB8AC3E}">
        <p14:creationId xmlns:p14="http://schemas.microsoft.com/office/powerpoint/2010/main" val="30813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380446" y="139450"/>
            <a:ext cx="9144000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 ЗАКЛЮЧЕННЫХ КРЕДИТНЫХ ДОГОВОРОВ ПО МФХ В 2017-2018 ГОДАХ В РАМКАХ МЕХАНИЗМА ЛЬГОТНОГО КРЕДИТОВАНИЯ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89238" y="652393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84557" y="6498948"/>
            <a:ext cx="95472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 bwMode="auto">
          <a:xfrm>
            <a:off x="9468706" y="6518807"/>
            <a:ext cx="375021" cy="2778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100" b="1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5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" y="6512916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3700" y="2213426"/>
            <a:ext cx="495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15,0</a:t>
            </a:r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458537267"/>
              </p:ext>
            </p:extLst>
          </p:nvPr>
        </p:nvGraphicFramePr>
        <p:xfrm>
          <a:off x="393698" y="1298004"/>
          <a:ext cx="6648940" cy="483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11760" y="2798169"/>
            <a:ext cx="105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41,35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5671" y="1002773"/>
            <a:ext cx="109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79,86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161225" y="4944759"/>
            <a:ext cx="127097" cy="783022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8322" y="4299509"/>
            <a:ext cx="844063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1 384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заемщика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МФХ</a:t>
            </a:r>
            <a:endParaRPr lang="ru-RU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6223880" y="3189227"/>
            <a:ext cx="124166" cy="2538553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3161225" y="3798277"/>
            <a:ext cx="127097" cy="1107284"/>
          </a:xfrm>
          <a:prstGeom prst="rightBrace">
            <a:avLst/>
          </a:prstGeom>
          <a:ln w="25400">
            <a:solidFill>
              <a:srgbClr val="95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6223881" y="1986694"/>
            <a:ext cx="124166" cy="1169730"/>
          </a:xfrm>
          <a:prstGeom prst="rightBrace">
            <a:avLst/>
          </a:prstGeom>
          <a:ln w="25400">
            <a:solidFill>
              <a:srgbClr val="95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96827" y="3261194"/>
            <a:ext cx="142253" cy="1513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291729" y="3964536"/>
            <a:ext cx="142253" cy="14527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7635418" y="3015586"/>
            <a:ext cx="2019839" cy="582271"/>
          </a:xfrm>
          <a:prstGeom prst="flowChartAlternateProcess">
            <a:avLst/>
          </a:prstGeom>
          <a:solidFill>
            <a:schemeClr val="bg2">
              <a:alpha val="50000"/>
            </a:schemeClr>
          </a:solidFill>
          <a:ln w="15875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Инвестиционное кредитование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7635418" y="3746040"/>
            <a:ext cx="2019839" cy="582271"/>
          </a:xfrm>
          <a:prstGeom prst="flowChartAlternateProcess">
            <a:avLst/>
          </a:prstGeom>
          <a:solidFill>
            <a:schemeClr val="bg2">
              <a:alpha val="50000"/>
            </a:schemeClr>
          </a:solidFill>
          <a:ln w="15875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Краткосрочное кредитование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88322" y="5216236"/>
            <a:ext cx="949570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2 067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заемщиков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МФХ</a:t>
            </a:r>
            <a:endParaRPr lang="ru-RU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48046" y="2453136"/>
            <a:ext cx="844063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1 842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заемщика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МФХ</a:t>
            </a:r>
            <a:endParaRPr lang="ru-RU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97319" y="4355105"/>
            <a:ext cx="970635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5 697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заемщиков</a:t>
            </a: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МФХ</a:t>
            </a:r>
            <a:endParaRPr lang="ru-RU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616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380446" y="139450"/>
            <a:ext cx="9144000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 ФАКТИЧЕСКИ ПЕРЕЧИСЛЕННЫХ СУБСИДИЙ ПО МФХ В 2017-2018 ГОДАХ В РАМКАХ МЕХАНИЗМА ЛЬГОТНОГО КРЕДИТОВАНИЯ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89238" y="652393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84557" y="6498948"/>
            <a:ext cx="95472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 bwMode="auto">
          <a:xfrm>
            <a:off x="9468706" y="6518807"/>
            <a:ext cx="375021" cy="2778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100" b="1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5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" y="6512916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3700" y="2213426"/>
            <a:ext cx="495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15,0</a:t>
            </a:r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747371681"/>
              </p:ext>
            </p:extLst>
          </p:nvPr>
        </p:nvGraphicFramePr>
        <p:xfrm>
          <a:off x="393698" y="1298004"/>
          <a:ext cx="6648940" cy="483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9683" y="3535173"/>
            <a:ext cx="105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0,99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2836" y="1131870"/>
            <a:ext cx="109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2,96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50643" y="3261194"/>
            <a:ext cx="142253" cy="1513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45545" y="3964536"/>
            <a:ext cx="142253" cy="14527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7389234" y="3015586"/>
            <a:ext cx="2019839" cy="582271"/>
          </a:xfrm>
          <a:prstGeom prst="flowChartAlternateProcess">
            <a:avLst/>
          </a:prstGeom>
          <a:solidFill>
            <a:schemeClr val="bg2">
              <a:alpha val="50000"/>
            </a:schemeClr>
          </a:solidFill>
          <a:ln w="15875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Инвестиционное кредитование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7389234" y="3746040"/>
            <a:ext cx="2019839" cy="582271"/>
          </a:xfrm>
          <a:prstGeom prst="flowChartAlternateProcess">
            <a:avLst/>
          </a:prstGeom>
          <a:solidFill>
            <a:schemeClr val="bg2">
              <a:alpha val="50000"/>
            </a:schemeClr>
          </a:solidFill>
          <a:ln w="15875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bIns="72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Краткосрочное кредитование</a:t>
            </a:r>
          </a:p>
        </p:txBody>
      </p:sp>
    </p:spTree>
    <p:extLst>
      <p:ext uri="{BB962C8B-B14F-4D97-AF65-F5344CB8AC3E}">
        <p14:creationId xmlns:p14="http://schemas.microsoft.com/office/powerpoint/2010/main" val="32722320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380446" y="139450"/>
            <a:ext cx="9144000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 СУБСИДИЙ ДЛЯ МФХ НА ЛЬГОТНОЕ КРЕДИТОВАНИЕ В 2019 ГОДУ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89238" y="652393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84557" y="6498948"/>
            <a:ext cx="95472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 bwMode="auto">
          <a:xfrm>
            <a:off x="9468706" y="6518807"/>
            <a:ext cx="375021" cy="2778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100" b="1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5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" y="6512916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1870" y="2099126"/>
            <a:ext cx="495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15,0</a:t>
            </a:r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6205856"/>
              </p:ext>
            </p:extLst>
          </p:nvPr>
        </p:nvGraphicFramePr>
        <p:xfrm>
          <a:off x="1571868" y="1183704"/>
          <a:ext cx="6648940" cy="483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65149" y="883798"/>
            <a:ext cx="1052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3,52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3842" y="2389161"/>
            <a:ext cx="109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2,02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376388" y="4282921"/>
            <a:ext cx="135353" cy="1130024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064352" y="4247814"/>
            <a:ext cx="2854528" cy="4448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54687" y="3874983"/>
            <a:ext cx="2854528" cy="4448"/>
          </a:xfrm>
          <a:prstGeom prst="line">
            <a:avLst/>
          </a:prstGeom>
          <a:ln w="25400">
            <a:solidFill>
              <a:srgbClr val="95373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64098" y="2907437"/>
            <a:ext cx="811287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Новые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редиты*</a:t>
            </a:r>
            <a:endParaRPr 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7402742" y="3904415"/>
            <a:ext cx="185388" cy="1486302"/>
          </a:xfrm>
          <a:prstGeom prst="rightBrace">
            <a:avLst/>
          </a:prstGeom>
          <a:ln w="25400">
            <a:solidFill>
              <a:srgbClr val="95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4371645" y="1856347"/>
            <a:ext cx="144840" cy="2342249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64098" y="4441923"/>
            <a:ext cx="1154553" cy="81202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Обязательства 2017-2018 годов</a:t>
            </a:r>
            <a:endParaRPr 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7402741" y="3393497"/>
            <a:ext cx="162962" cy="439949"/>
          </a:xfrm>
          <a:prstGeom prst="rightBrace">
            <a:avLst/>
          </a:prstGeom>
          <a:ln w="25400">
            <a:solidFill>
              <a:srgbClr val="95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588129" y="4521204"/>
            <a:ext cx="1154553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Обязательства 2017-2018 годов</a:t>
            </a:r>
            <a:endParaRPr 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95436" y="3480328"/>
            <a:ext cx="811287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Новые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редиты**</a:t>
            </a:r>
            <a:endParaRPr lang="ru-RU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64352" y="6074731"/>
            <a:ext cx="2854528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 20% </a:t>
            </a:r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от общего лимита на новые краткосрочные кредиты </a:t>
            </a:r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(12,0 млрд рублей)</a:t>
            </a:r>
            <a:endParaRPr lang="ru-RU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75385" y="6074731"/>
            <a:ext cx="2854528" cy="24006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10% </a:t>
            </a:r>
            <a:r>
              <a:rPr lang="ru-RU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от общего лимита на новые краткосрочные кредиты </a:t>
            </a:r>
            <a:r>
              <a:rPr lang="ru-RU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(5,0 млрд рублей)</a:t>
            </a:r>
            <a:endParaRPr lang="ru-RU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470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2348" y="127875"/>
            <a:ext cx="9637294" cy="531692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tIns="7200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ИНДИКАТОРЫ. ДОЛЯ МФХ В ПОРТФЕЛЕ СУЪЕКТОВ РФ (КРАТКОСРОЧНОЕ КРЕДИТОВАНИЕ)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/>
          </p:nvPr>
        </p:nvGraphicFramePr>
        <p:xfrm>
          <a:off x="870552" y="967182"/>
          <a:ext cx="3523646" cy="4329545"/>
        </p:xfrm>
        <a:graphic>
          <a:graphicData uri="http://schemas.openxmlformats.org/drawingml/2006/table">
            <a:tbl>
              <a:tblPr/>
              <a:tblGrid>
                <a:gridCol w="28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4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5104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Субъект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РФ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Доля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в портфеле,%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2316892"/>
                  </a:ext>
                </a:extLst>
              </a:tr>
              <a:tr h="438503">
                <a:tc v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ИТОГО – Российская Федерация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10,41</a:t>
                      </a:r>
                      <a:r>
                        <a:rPr kumimoji="0" lang="en-US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88216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Сахалинская область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Республика Калмыкия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68,83%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Республика Северная Осетия - Алания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61,96%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Республика Саха (Якутия)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53,98%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Оренбургская область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49,59%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Ульяновская область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40,71%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Ивановская область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39,84%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Курганская область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29,26%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Астраханская область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28,39%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Чувашская Республика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27,64%</a:t>
                      </a:r>
                      <a:endParaRPr lang="ru-RU" sz="1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89238" y="652393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  <a:endParaRPr lang="ru-RU" sz="1200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9239242" y="6523119"/>
            <a:ext cx="375021" cy="2778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1100" b="1" dirty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15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" y="6512916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84557" y="6498948"/>
            <a:ext cx="95472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5332504" y="958718"/>
          <a:ext cx="3523646" cy="4329545"/>
        </p:xfrm>
        <a:graphic>
          <a:graphicData uri="http://schemas.openxmlformats.org/drawingml/2006/table">
            <a:tbl>
              <a:tblPr/>
              <a:tblGrid>
                <a:gridCol w="282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4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5104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Субъект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РФ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Доля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в портфеле,%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2316892"/>
                  </a:ext>
                </a:extLst>
              </a:tr>
              <a:tr h="438503">
                <a:tc v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ИТОГО – Российская Федерация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10,41</a:t>
                      </a:r>
                      <a:r>
                        <a:rPr kumimoji="0" lang="en-US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88216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Мордовия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2,85%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Пермский край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2,84%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Ярославская область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2,37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Удмуртская Республика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2,25%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Белгородская область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1,98%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Новгородская область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1,66%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Коми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0,29%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Ленинградская область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0,24%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Камчатский край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Ингушетия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Скругленный прямоугольник 70">
            <a:extLst>
              <a:ext uri="{FF2B5EF4-FFF2-40B4-BE49-F238E27FC236}">
                <a16:creationId xmlns:a16="http://schemas.microsoft.com/office/drawing/2014/main" xmlns="" id="{03255F71-4C75-4FF0-9BA4-6150CA8CE35B}"/>
              </a:ext>
            </a:extLst>
          </p:cNvPr>
          <p:cNvSpPr/>
          <p:nvPr/>
        </p:nvSpPr>
        <p:spPr>
          <a:xfrm>
            <a:off x="632214" y="5598904"/>
            <a:ext cx="8651886" cy="405296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Неиспользованный остатки по лимитам МФХ по </a:t>
            </a:r>
            <a: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итогам </a:t>
            </a:r>
            <a:r>
              <a:rPr lang="en-US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полугодия </a:t>
            </a: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подлежат перераспределению на другие направления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389EA32C-DAC0-44ED-A97C-B1823EA75CE5}"/>
              </a:ext>
            </a:extLst>
          </p:cNvPr>
          <p:cNvSpPr/>
          <p:nvPr/>
        </p:nvSpPr>
        <p:spPr>
          <a:xfrm>
            <a:off x="632214" y="5598904"/>
            <a:ext cx="413808" cy="390860"/>
          </a:xfrm>
          <a:prstGeom prst="ellipse">
            <a:avLst/>
          </a:prstGeom>
          <a:solidFill>
            <a:schemeClr val="bg1"/>
          </a:solidFill>
          <a:ln w="57150">
            <a:solidFill>
              <a:srgbClr val="4E617A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5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Картинки по запросу refinancing icon">
            <a:extLst>
              <a:ext uri="{FF2B5EF4-FFF2-40B4-BE49-F238E27FC236}">
                <a16:creationId xmlns="" xmlns:a16="http://schemas.microsoft.com/office/drawing/2014/main" id="{889C7121-9589-4F88-8AFD-9B3156C55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3" y="5640677"/>
            <a:ext cx="321750" cy="321750"/>
          </a:xfrm>
          <a:prstGeom prst="rect">
            <a:avLst/>
          </a:prstGeom>
          <a:noFill/>
          <a:ln>
            <a:solidFill>
              <a:srgbClr val="4E617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2348" y="127875"/>
            <a:ext cx="9637294" cy="531692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tIns="7200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ИНДИКАТОРЫ. ДОЛЯ МФХ В ПОРТФЕЛЕ СУБЪЕКТОВ РФ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(ИНВЕСТИЦИОННОЕ КРЕДИТОВАНИЕ)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/>
          </p:nvPr>
        </p:nvGraphicFramePr>
        <p:xfrm>
          <a:off x="853621" y="1001048"/>
          <a:ext cx="3523646" cy="4329545"/>
        </p:xfrm>
        <a:graphic>
          <a:graphicData uri="http://schemas.openxmlformats.org/drawingml/2006/table">
            <a:tbl>
              <a:tblPr/>
              <a:tblGrid>
                <a:gridCol w="28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104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Субъект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РФ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Доля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в портфеле,%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2316892"/>
                  </a:ext>
                </a:extLst>
              </a:tr>
              <a:tr h="438503">
                <a:tc v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ИТОГО – Российская Федерация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2,73%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8216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100,00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88,65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53,06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г. Севастополь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43,75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42,62</a:t>
                      </a:r>
                      <a:r>
                        <a:rPr lang="en-US" sz="1000" b="1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89238" y="652393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  <a:endParaRPr lang="ru-RU" sz="1200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9239242" y="6523119"/>
            <a:ext cx="375021" cy="2778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100" b="1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" y="6512916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84557" y="6498948"/>
            <a:ext cx="95472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5281702" y="992584"/>
          <a:ext cx="3523646" cy="4329545"/>
        </p:xfrm>
        <a:graphic>
          <a:graphicData uri="http://schemas.openxmlformats.org/drawingml/2006/table">
            <a:tbl>
              <a:tblPr/>
              <a:tblGrid>
                <a:gridCol w="28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104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Субъект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РФ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Доля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в портфеле,%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2316892"/>
                  </a:ext>
                </a:extLst>
              </a:tr>
              <a:tr h="438503">
                <a:tc v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ИТОГО – Российская Федерация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ru-RU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2,73%</a:t>
                      </a:r>
                      <a:endParaRPr kumimoji="0" lang="ru-RU" sz="12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88216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Ленинградская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Псковская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Мордовия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Приморский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Архангельская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Адыгея (Адыгея)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0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Скругленный прямоугольник 70">
            <a:extLst>
              <a:ext uri="{FF2B5EF4-FFF2-40B4-BE49-F238E27FC236}">
                <a16:creationId xmlns:a16="http://schemas.microsoft.com/office/drawing/2014/main" xmlns="" id="{03255F71-4C75-4FF0-9BA4-6150CA8CE35B}"/>
              </a:ext>
            </a:extLst>
          </p:cNvPr>
          <p:cNvSpPr/>
          <p:nvPr/>
        </p:nvSpPr>
        <p:spPr>
          <a:xfrm>
            <a:off x="548380" y="5498982"/>
            <a:ext cx="8627370" cy="4798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практики проведений совещаний с РОУ АПК и уполномоченными банками: 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внимание </a:t>
            </a: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коммуникации с РОУ АПК субъектов 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наименьшей долей МФХ в льготном кредитовании 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48380" y="5559576"/>
            <a:ext cx="385740" cy="358674"/>
            <a:chOff x="775182" y="2258912"/>
            <a:chExt cx="380250" cy="380250"/>
          </a:xfrm>
        </p:grpSpPr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F78E441A-0BD0-4CD6-A266-21AC7375AA4B}"/>
                </a:ext>
              </a:extLst>
            </p:cNvPr>
            <p:cNvSpPr/>
            <p:nvPr/>
          </p:nvSpPr>
          <p:spPr>
            <a:xfrm>
              <a:off x="775182" y="2258912"/>
              <a:ext cx="380250" cy="38025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4E617A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5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6F7E6B45-D009-4E52-8CC4-711158DE1A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15" y="2429483"/>
              <a:ext cx="117532" cy="11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Дуга 20">
              <a:extLst>
                <a:ext uri="{FF2B5EF4-FFF2-40B4-BE49-F238E27FC236}">
                  <a16:creationId xmlns="" xmlns:a16="http://schemas.microsoft.com/office/drawing/2014/main" id="{4F28B047-F843-4194-AC9B-3ABB670A3E49}"/>
                </a:ext>
              </a:extLst>
            </p:cNvPr>
            <p:cNvSpPr/>
            <p:nvPr/>
          </p:nvSpPr>
          <p:spPr>
            <a:xfrm rot="10800000">
              <a:off x="828292" y="2346630"/>
              <a:ext cx="175500" cy="175500"/>
            </a:xfrm>
            <a:prstGeom prst="arc">
              <a:avLst>
                <a:gd name="adj1" fmla="val 16200000"/>
                <a:gd name="adj2" fmla="val 20835530"/>
              </a:avLst>
            </a:prstGeom>
            <a:ln w="28575">
              <a:solidFill>
                <a:schemeClr val="bg1">
                  <a:lumMod val="75000"/>
                </a:schemeClr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38" dirty="0">
                <a:solidFill>
                  <a:prstClr val="black"/>
                </a:solidFill>
              </a:endParaRPr>
            </a:p>
          </p:txBody>
        </p:sp>
        <p:pic>
          <p:nvPicPr>
            <p:cNvPr id="22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700DA665-4F88-4226-9483-FAADB527A3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855" y="2323292"/>
              <a:ext cx="117532" cy="11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Дуга 22">
              <a:extLst>
                <a:ext uri="{FF2B5EF4-FFF2-40B4-BE49-F238E27FC236}">
                  <a16:creationId xmlns="" xmlns:a16="http://schemas.microsoft.com/office/drawing/2014/main" id="{AC04D0B0-FB77-490D-B9F2-7AF54536D841}"/>
                </a:ext>
              </a:extLst>
            </p:cNvPr>
            <p:cNvSpPr/>
            <p:nvPr/>
          </p:nvSpPr>
          <p:spPr>
            <a:xfrm>
              <a:off x="892022" y="2317908"/>
              <a:ext cx="175500" cy="175500"/>
            </a:xfrm>
            <a:prstGeom prst="arc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38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8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70">
            <a:extLst>
              <a:ext uri="{FF2B5EF4-FFF2-40B4-BE49-F238E27FC236}">
                <a16:creationId xmlns:a16="http://schemas.microsoft.com/office/drawing/2014/main" xmlns="" id="{03255F71-4C75-4FF0-9BA4-6150CA8CE35B}"/>
              </a:ext>
            </a:extLst>
          </p:cNvPr>
          <p:cNvSpPr/>
          <p:nvPr/>
        </p:nvSpPr>
        <p:spPr>
          <a:xfrm>
            <a:off x="698515" y="4957005"/>
            <a:ext cx="8651886" cy="405296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Неиспользованные </a:t>
            </a:r>
            <a: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остатки по лимитам МФХ по итогам </a:t>
            </a:r>
            <a:r>
              <a:rPr lang="en-US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полугодия не подлежат перераспределению на другие направления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43">
            <a:extLst>
              <a:ext uri="{FF2B5EF4-FFF2-40B4-BE49-F238E27FC236}">
                <a16:creationId xmlns="" xmlns:a16="http://schemas.microsoft.com/office/drawing/2014/main" id="{61328199-CBF9-41F9-9B51-391711B52813}"/>
              </a:ext>
            </a:extLst>
          </p:cNvPr>
          <p:cNvSpPr/>
          <p:nvPr/>
        </p:nvSpPr>
        <p:spPr>
          <a:xfrm>
            <a:off x="714897" y="2676165"/>
            <a:ext cx="8492682" cy="29346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 прием реестров МФХ по всем целевым направлениям</a:t>
            </a:r>
            <a:endParaRPr lang="ru-RU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42">
            <a:extLst>
              <a:ext uri="{FF2B5EF4-FFF2-40B4-BE49-F238E27FC236}">
                <a16:creationId xmlns="" xmlns:a16="http://schemas.microsoft.com/office/drawing/2014/main" id="{72B3B176-FBF5-4B4B-BC02-FA48D591BAFE}"/>
              </a:ext>
            </a:extLst>
          </p:cNvPr>
          <p:cNvSpPr/>
          <p:nvPr/>
        </p:nvSpPr>
        <p:spPr>
          <a:xfrm>
            <a:off x="747609" y="1909307"/>
            <a:ext cx="8492682" cy="29502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 предельный максимальный размер на одного заемщика в размере не более </a:t>
            </a: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млн рублей</a:t>
            </a:r>
            <a:endParaRPr lang="ru-RU" sz="14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29001" y="1901502"/>
            <a:ext cx="337410" cy="307362"/>
            <a:chOff x="769785" y="2726922"/>
            <a:chExt cx="380250" cy="380250"/>
          </a:xfrm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73D6C3C3-E6F5-4B6E-9774-563B4507B5B9}"/>
                </a:ext>
              </a:extLst>
            </p:cNvPr>
            <p:cNvSpPr/>
            <p:nvPr/>
          </p:nvSpPr>
          <p:spPr>
            <a:xfrm>
              <a:off x="769785" y="2726922"/>
              <a:ext cx="380250" cy="38025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4E617A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5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D382C893-586C-4E3C-98EF-207060EBAF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668" y="2794220"/>
              <a:ext cx="230209" cy="230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Скругленный прямоугольник 24">
            <a:extLst>
              <a:ext uri="{FF2B5EF4-FFF2-40B4-BE49-F238E27FC236}">
                <a16:creationId xmlns="" xmlns:a16="http://schemas.microsoft.com/office/drawing/2014/main" id="{1CBF2628-CAFA-4028-9B54-224127118177}"/>
              </a:ext>
            </a:extLst>
          </p:cNvPr>
          <p:cNvSpPr/>
          <p:nvPr/>
        </p:nvSpPr>
        <p:spPr>
          <a:xfrm>
            <a:off x="747608" y="1458169"/>
            <a:ext cx="8492683" cy="33723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Проведены тематические совещания с РОУ АПК и уполномоченными банками в части 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достижения целевых индикаторов по МФХ  </a:t>
            </a:r>
            <a:endParaRPr lang="ru-RU" sz="11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24711" y="1439824"/>
            <a:ext cx="345989" cy="348928"/>
            <a:chOff x="775182" y="2258912"/>
            <a:chExt cx="380250" cy="380250"/>
          </a:xfrm>
        </p:grpSpPr>
        <p:sp>
          <p:nvSpPr>
            <p:cNvPr id="16" name="Овал 15">
              <a:extLst>
                <a:ext uri="{FF2B5EF4-FFF2-40B4-BE49-F238E27FC236}">
                  <a16:creationId xmlns="" xmlns:a16="http://schemas.microsoft.com/office/drawing/2014/main" id="{F78E441A-0BD0-4CD6-A266-21AC7375AA4B}"/>
                </a:ext>
              </a:extLst>
            </p:cNvPr>
            <p:cNvSpPr/>
            <p:nvPr/>
          </p:nvSpPr>
          <p:spPr>
            <a:xfrm>
              <a:off x="775182" y="2258912"/>
              <a:ext cx="380250" cy="38025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4E617A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5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6F7E6B45-D009-4E52-8CC4-711158DE1A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15" y="2429483"/>
              <a:ext cx="117532" cy="11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Дуга 18">
              <a:extLst>
                <a:ext uri="{FF2B5EF4-FFF2-40B4-BE49-F238E27FC236}">
                  <a16:creationId xmlns="" xmlns:a16="http://schemas.microsoft.com/office/drawing/2014/main" id="{4F28B047-F843-4194-AC9B-3ABB670A3E49}"/>
                </a:ext>
              </a:extLst>
            </p:cNvPr>
            <p:cNvSpPr/>
            <p:nvPr/>
          </p:nvSpPr>
          <p:spPr>
            <a:xfrm rot="10800000">
              <a:off x="828292" y="2346630"/>
              <a:ext cx="175500" cy="175500"/>
            </a:xfrm>
            <a:prstGeom prst="arc">
              <a:avLst>
                <a:gd name="adj1" fmla="val 16200000"/>
                <a:gd name="adj2" fmla="val 20835530"/>
              </a:avLst>
            </a:prstGeom>
            <a:ln w="28575">
              <a:solidFill>
                <a:schemeClr val="bg1">
                  <a:lumMod val="75000"/>
                </a:schemeClr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38" dirty="0">
                <a:solidFill>
                  <a:prstClr val="black"/>
                </a:solidFill>
              </a:endParaRPr>
            </a:p>
          </p:txBody>
        </p:sp>
        <p:pic>
          <p:nvPicPr>
            <p:cNvPr id="20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700DA665-4F88-4226-9483-FAADB527A3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855" y="2323292"/>
              <a:ext cx="117532" cy="11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Дуга 24">
              <a:extLst>
                <a:ext uri="{FF2B5EF4-FFF2-40B4-BE49-F238E27FC236}">
                  <a16:creationId xmlns="" xmlns:a16="http://schemas.microsoft.com/office/drawing/2014/main" id="{AC04D0B0-FB77-490D-B9F2-7AF54536D841}"/>
                </a:ext>
              </a:extLst>
            </p:cNvPr>
            <p:cNvSpPr/>
            <p:nvPr/>
          </p:nvSpPr>
          <p:spPr>
            <a:xfrm>
              <a:off x="892022" y="2317908"/>
              <a:ext cx="175500" cy="175500"/>
            </a:xfrm>
            <a:prstGeom prst="arc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38" dirty="0">
                <a:solidFill>
                  <a:prstClr val="black"/>
                </a:solidFill>
              </a:endParaRPr>
            </a:p>
          </p:txBody>
        </p:sp>
      </p:grp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32348" y="127875"/>
            <a:ext cx="9637294" cy="531692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tIns="7200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МЕРОПРИЯТИЯ И ИЗМЕНЕНИЯ, НАПРАВЛЕННЫЕ НА ПОДДЕРЖКУ МФХ В МЕХАНИЗМЕ ЛЬГОТНОГО КРЕДИТОВАНИЯ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89238" y="652393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 РОССИЙСКОЙ ФЕДЕРАЦИИ</a:t>
            </a:r>
            <a:endParaRPr lang="ru-RU" sz="1200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9420814" y="6523119"/>
            <a:ext cx="375021" cy="2778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fld id="{CE7A5A2F-740A-4773-A438-E57F87E24F10}" type="slidenum">
              <a:rPr lang="ru-RU" sz="1100" b="1" smtClean="0">
                <a:solidFill>
                  <a:srgbClr val="4E61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7</a:t>
            </a:fld>
            <a:endParaRPr lang="ru-RU" sz="1100" b="1" dirty="0">
              <a:solidFill>
                <a:srgbClr val="4E61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16" descr="http://im4-tub-ru.yandex.net/i?id=218735633-64-72&amp;n=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" y="6512916"/>
            <a:ext cx="441142" cy="32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Прямая соединительная линия 48"/>
          <p:cNvCxnSpPr/>
          <p:nvPr/>
        </p:nvCxnSpPr>
        <p:spPr>
          <a:xfrm>
            <a:off x="184557" y="6498948"/>
            <a:ext cx="9547200" cy="0"/>
          </a:xfrm>
          <a:prstGeom prst="line">
            <a:avLst/>
          </a:prstGeom>
          <a:ln w="12700">
            <a:solidFill>
              <a:srgbClr val="4E617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низ 35">
            <a:extLst>
              <a:ext uri="{FF2B5EF4-FFF2-40B4-BE49-F238E27FC236}">
                <a16:creationId xmlns:a16="http://schemas.microsoft.com/office/drawing/2014/main" xmlns="" id="{32130C9F-F36D-4E35-8767-53A7CBC94CFF}"/>
              </a:ext>
            </a:extLst>
          </p:cNvPr>
          <p:cNvSpPr/>
          <p:nvPr/>
        </p:nvSpPr>
        <p:spPr>
          <a:xfrm>
            <a:off x="1332119" y="782424"/>
            <a:ext cx="7252076" cy="422467"/>
          </a:xfrm>
          <a:prstGeom prst="downArrow">
            <a:avLst>
              <a:gd name="adj1" fmla="val 76580"/>
              <a:gd name="adj2" fmla="val 67888"/>
            </a:avLst>
          </a:prstGeom>
          <a:solidFill>
            <a:srgbClr val="9BBB5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894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674132A-3CA4-4088-A62F-B07B6F5611A8}"/>
              </a:ext>
            </a:extLst>
          </p:cNvPr>
          <p:cNvSpPr txBox="1"/>
          <p:nvPr/>
        </p:nvSpPr>
        <p:spPr>
          <a:xfrm>
            <a:off x="1256952" y="787371"/>
            <a:ext cx="7565345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975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Проведенные мероприятия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>
            <a:extLst>
              <a:ext uri="{FF2B5EF4-FFF2-40B4-BE49-F238E27FC236}">
                <a16:creationId xmlns:a16="http://schemas.microsoft.com/office/drawing/2014/main" xmlns="" id="{32130C9F-F36D-4E35-8767-53A7CBC94CFF}"/>
              </a:ext>
            </a:extLst>
          </p:cNvPr>
          <p:cNvSpPr/>
          <p:nvPr/>
        </p:nvSpPr>
        <p:spPr>
          <a:xfrm>
            <a:off x="1367912" y="3618054"/>
            <a:ext cx="7252076" cy="421150"/>
          </a:xfrm>
          <a:prstGeom prst="downArrow">
            <a:avLst>
              <a:gd name="adj1" fmla="val 76580"/>
              <a:gd name="adj2" fmla="val 6788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894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70">
            <a:extLst>
              <a:ext uri="{FF2B5EF4-FFF2-40B4-BE49-F238E27FC236}">
                <a16:creationId xmlns:a16="http://schemas.microsoft.com/office/drawing/2014/main" xmlns="" id="{03255F71-4C75-4FF0-9BA4-6150CA8CE35B}"/>
              </a:ext>
            </a:extLst>
          </p:cNvPr>
          <p:cNvSpPr/>
          <p:nvPr/>
        </p:nvSpPr>
        <p:spPr>
          <a:xfrm>
            <a:off x="680264" y="4180136"/>
            <a:ext cx="8627370" cy="4798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практики проведений совещаний с РОУ АПК и уполномоченными банками: 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внимание </a:t>
            </a: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коммуникации с РОУ АПК субъектов 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наименьшей долей МФХ в льготном кредитовании </a:t>
            </a:r>
            <a:endParaRPr lang="en-US" sz="11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0674132A-3CA4-4088-A62F-B07B6F5611A8}"/>
              </a:ext>
            </a:extLst>
          </p:cNvPr>
          <p:cNvSpPr txBox="1"/>
          <p:nvPr/>
        </p:nvSpPr>
        <p:spPr>
          <a:xfrm>
            <a:off x="769538" y="3646356"/>
            <a:ext cx="8448822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Запланированные мероприятия</a:t>
            </a:r>
          </a:p>
          <a:p>
            <a:pPr algn="ctr">
              <a:lnSpc>
                <a:spcPct val="85000"/>
              </a:lnSpc>
            </a:pPr>
            <a:endParaRPr lang="ru-RU" sz="1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389EA32C-DAC0-44ED-A97C-B1823EA75CE5}"/>
              </a:ext>
            </a:extLst>
          </p:cNvPr>
          <p:cNvSpPr/>
          <p:nvPr/>
        </p:nvSpPr>
        <p:spPr>
          <a:xfrm>
            <a:off x="723770" y="4960424"/>
            <a:ext cx="413808" cy="390860"/>
          </a:xfrm>
          <a:prstGeom prst="ellipse">
            <a:avLst/>
          </a:prstGeom>
          <a:solidFill>
            <a:schemeClr val="bg1"/>
          </a:solidFill>
          <a:ln w="57150">
            <a:solidFill>
              <a:srgbClr val="4E617A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5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Picture 4" descr="Картинки по запросу refinancing icon">
            <a:extLst>
              <a:ext uri="{FF2B5EF4-FFF2-40B4-BE49-F238E27FC236}">
                <a16:creationId xmlns="" xmlns:a16="http://schemas.microsoft.com/office/drawing/2014/main" id="{889C7121-9589-4F88-8AFD-9B3156C55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99" y="4984417"/>
            <a:ext cx="321750" cy="321750"/>
          </a:xfrm>
          <a:prstGeom prst="rect">
            <a:avLst/>
          </a:prstGeom>
          <a:noFill/>
          <a:ln>
            <a:solidFill>
              <a:srgbClr val="4E617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кругленный прямоугольник 43">
            <a:extLst>
              <a:ext uri="{FF2B5EF4-FFF2-40B4-BE49-F238E27FC236}">
                <a16:creationId xmlns="" xmlns:a16="http://schemas.microsoft.com/office/drawing/2014/main" id="{61328199-CBF9-41F9-9B51-391711B52813}"/>
              </a:ext>
            </a:extLst>
          </p:cNvPr>
          <p:cNvSpPr/>
          <p:nvPr/>
        </p:nvSpPr>
        <p:spPr>
          <a:xfrm>
            <a:off x="778117" y="2293263"/>
            <a:ext cx="8492682" cy="280081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ctr">
              <a:lnSpc>
                <a:spcPct val="85000"/>
              </a:lnSpc>
            </a:pPr>
            <a:r>
              <a:rPr lang="ru-RU" sz="11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Бестраншевый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прием </a:t>
            </a:r>
            <a:r>
              <a:rPr lang="ru-RU" sz="11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реестров потенциальных заемщиков </a:t>
            </a:r>
            <a:r>
              <a:rPr lang="ru-RU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МФХ</a:t>
            </a:r>
            <a:endParaRPr lang="ru-RU" sz="11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682" y="2252026"/>
            <a:ext cx="376097" cy="376097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70" y="2650663"/>
            <a:ext cx="376097" cy="376097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11365" y="4243088"/>
            <a:ext cx="385740" cy="358674"/>
            <a:chOff x="775182" y="2258912"/>
            <a:chExt cx="380250" cy="380250"/>
          </a:xfrm>
        </p:grpSpPr>
        <p:sp>
          <p:nvSpPr>
            <p:cNvPr id="40" name="Овал 39">
              <a:extLst>
                <a:ext uri="{FF2B5EF4-FFF2-40B4-BE49-F238E27FC236}">
                  <a16:creationId xmlns="" xmlns:a16="http://schemas.microsoft.com/office/drawing/2014/main" id="{F78E441A-0BD0-4CD6-A266-21AC7375AA4B}"/>
                </a:ext>
              </a:extLst>
            </p:cNvPr>
            <p:cNvSpPr/>
            <p:nvPr/>
          </p:nvSpPr>
          <p:spPr>
            <a:xfrm>
              <a:off x="775182" y="2258912"/>
              <a:ext cx="380250" cy="38025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4E617A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5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2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6F7E6B45-D009-4E52-8CC4-711158DE1A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915" y="2429483"/>
              <a:ext cx="117532" cy="11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Дуга 47">
              <a:extLst>
                <a:ext uri="{FF2B5EF4-FFF2-40B4-BE49-F238E27FC236}">
                  <a16:creationId xmlns="" xmlns:a16="http://schemas.microsoft.com/office/drawing/2014/main" id="{4F28B047-F843-4194-AC9B-3ABB670A3E49}"/>
                </a:ext>
              </a:extLst>
            </p:cNvPr>
            <p:cNvSpPr/>
            <p:nvPr/>
          </p:nvSpPr>
          <p:spPr>
            <a:xfrm rot="10800000">
              <a:off x="828292" y="2346630"/>
              <a:ext cx="175500" cy="175500"/>
            </a:xfrm>
            <a:prstGeom prst="arc">
              <a:avLst>
                <a:gd name="adj1" fmla="val 16200000"/>
                <a:gd name="adj2" fmla="val 20835530"/>
              </a:avLst>
            </a:prstGeom>
            <a:ln w="28575">
              <a:solidFill>
                <a:schemeClr val="bg1">
                  <a:lumMod val="75000"/>
                </a:schemeClr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38" dirty="0">
                <a:solidFill>
                  <a:prstClr val="black"/>
                </a:solidFill>
              </a:endParaRPr>
            </a:p>
          </p:txBody>
        </p:sp>
        <p:pic>
          <p:nvPicPr>
            <p:cNvPr id="50" name="Picture 6" descr="Картинки по запросу bank icon">
              <a:extLst>
                <a:ext uri="{FF2B5EF4-FFF2-40B4-BE49-F238E27FC236}">
                  <a16:creationId xmlns="" xmlns:a16="http://schemas.microsoft.com/office/drawing/2014/main" id="{700DA665-4F88-4226-9483-FAADB527A3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855" y="2323292"/>
              <a:ext cx="117532" cy="117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Дуга 50">
              <a:extLst>
                <a:ext uri="{FF2B5EF4-FFF2-40B4-BE49-F238E27FC236}">
                  <a16:creationId xmlns="" xmlns:a16="http://schemas.microsoft.com/office/drawing/2014/main" id="{AC04D0B0-FB77-490D-B9F2-7AF54536D841}"/>
                </a:ext>
              </a:extLst>
            </p:cNvPr>
            <p:cNvSpPr/>
            <p:nvPr/>
          </p:nvSpPr>
          <p:spPr>
            <a:xfrm>
              <a:off x="892022" y="2317908"/>
              <a:ext cx="175500" cy="175500"/>
            </a:xfrm>
            <a:prstGeom prst="arc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38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9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2554" y="5085582"/>
            <a:ext cx="8220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ИТОГИ РЕАЛИЗАЦИИ МЕХАНИЗМА ЛЬГОТНОГО КРЕДИТОВАНИЯ </a:t>
            </a:r>
          </a:p>
          <a:p>
            <a:pPr marL="0" lvl="1"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2018 ГОДУ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04" y="514859"/>
            <a:ext cx="9144793" cy="58282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42554" y="5154231"/>
            <a:ext cx="82208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!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51217</TotalTime>
  <Words>631</Words>
  <Application>Microsoft Office PowerPoint</Application>
  <PresentationFormat>Лист A4 (210x297 мм)</PresentationFormat>
  <Paragraphs>219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Коршунов</dc:creator>
  <cp:lastModifiedBy>Багинский Игорь Николаевич</cp:lastModifiedBy>
  <cp:revision>3763</cp:revision>
  <cp:lastPrinted>2018-07-10T09:15:08Z</cp:lastPrinted>
  <dcterms:created xsi:type="dcterms:W3CDTF">2015-02-18T09:04:21Z</dcterms:created>
  <dcterms:modified xsi:type="dcterms:W3CDTF">2019-02-18T15:08:24Z</dcterms:modified>
</cp:coreProperties>
</file>