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7" r:id="rId2"/>
    <p:sldId id="270" r:id="rId3"/>
    <p:sldId id="271" r:id="rId4"/>
    <p:sldId id="275" r:id="rId5"/>
    <p:sldId id="284" r:id="rId6"/>
    <p:sldId id="286" r:id="rId7"/>
    <p:sldId id="261" r:id="rId8"/>
    <p:sldId id="260" r:id="rId9"/>
    <p:sldId id="259" r:id="rId10"/>
    <p:sldId id="266" r:id="rId11"/>
    <p:sldId id="287" r:id="rId12"/>
    <p:sldId id="288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5A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Лист1!$A$17</c:f>
              <c:strCache>
                <c:ptCount val="1"/>
                <c:pt idx="0">
                  <c:v>Накопленным итогом, тыс. га</c:v>
                </c:pt>
              </c:strCache>
            </c:strRef>
          </c:tx>
          <c:spPr>
            <a:solidFill>
              <a:srgbClr val="00755A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solidFill>
                  <a:srgbClr val="00755A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Лист1!$B$12:$F$12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Лист1!$B$17:$F$17</c:f>
              <c:numCache>
                <c:formatCode>0.0</c:formatCode>
                <c:ptCount val="5"/>
                <c:pt idx="0">
                  <c:v>6.07</c:v>
                </c:pt>
                <c:pt idx="1">
                  <c:v>29.18</c:v>
                </c:pt>
                <c:pt idx="2">
                  <c:v>48.84</c:v>
                </c:pt>
                <c:pt idx="3">
                  <c:v>79.400000000000006</c:v>
                </c:pt>
                <c:pt idx="4">
                  <c:v>84.9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40436832"/>
        <c:axId val="540435656"/>
      </c:barChart>
      <c:catAx>
        <c:axId val="54043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0435656"/>
        <c:crosses val="autoZero"/>
        <c:auto val="1"/>
        <c:lblAlgn val="ctr"/>
        <c:lblOffset val="100"/>
        <c:noMultiLvlLbl val="0"/>
      </c:catAx>
      <c:valAx>
        <c:axId val="54043565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54043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DF88FB-E88A-4DDD-9425-B7D61A8B6B80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BB445208-8C3D-4087-951B-15047331A6FE}">
      <dgm:prSet phldrT="[Текст]" custT="1"/>
      <dgm:spPr>
        <a:gradFill rotWithShape="0">
          <a:gsLst>
            <a:gs pos="77600">
              <a:srgbClr val="BCD6D0"/>
            </a:gs>
            <a:gs pos="0">
              <a:srgbClr val="00755A"/>
            </a:gs>
            <a:gs pos="100000">
              <a:schemeClr val="bg1">
                <a:lumMod val="95000"/>
              </a:schemeClr>
            </a:gs>
          </a:gsLst>
          <a:lin ang="16200000" scaled="1"/>
        </a:gradFill>
      </dgm:spPr>
      <dgm:t>
        <a:bodyPr/>
        <a:lstStyle/>
        <a:p>
          <a:r>
            <a:rPr lang="ru-RU" sz="2400" b="0" dirty="0" smtClean="0">
              <a:latin typeface="Arial" panose="020B0604020202020204" pitchFamily="34" charset="0"/>
              <a:cs typeface="Arial" panose="020B0604020202020204" pitchFamily="34" charset="0"/>
            </a:rPr>
            <a:t>Создание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A4C49A-73C9-4C06-B256-DA6D988C34D2}" type="parTrans" cxnId="{DEBFEAA9-4EC7-412B-972D-AB98834AD183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99AE8FB-425A-4EDD-A9ED-8B273F0CA717}" type="sibTrans" cxnId="{DEBFEAA9-4EC7-412B-972D-AB98834AD183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8AD3F6D-AD60-40AF-8F9A-E1AB10F3CD65}">
      <dgm:prSet phldrT="[Текст]" custT="1"/>
      <dgm:spPr>
        <a:gradFill rotWithShape="0">
          <a:gsLst>
            <a:gs pos="0">
              <a:srgbClr val="00755A"/>
            </a:gs>
            <a:gs pos="72700">
              <a:srgbClr val="B0D0C9"/>
            </a:gs>
            <a:gs pos="100000">
              <a:schemeClr val="bg1">
                <a:lumMod val="95000"/>
              </a:schemeClr>
            </a:gs>
          </a:gsLst>
          <a:lin ang="16200000" scaled="1"/>
        </a:gradFill>
      </dgm:spPr>
      <dgm:t>
        <a:bodyPr/>
        <a:lstStyle/>
        <a:p>
          <a:r>
            <a:rPr lang="ru-RU" sz="2400" b="0" dirty="0" smtClean="0">
              <a:latin typeface="Arial" panose="020B0604020202020204" pitchFamily="34" charset="0"/>
              <a:cs typeface="Arial" panose="020B0604020202020204" pitchFamily="34" charset="0"/>
            </a:rPr>
            <a:t>Становление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A181EF-819E-450B-9D11-3F0A2D86548E}" type="parTrans" cxnId="{F8FF0082-97BF-4F83-9488-AEB986E693A9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CFD825E-5146-42DD-BD9F-86120241B547}" type="sibTrans" cxnId="{F8FF0082-97BF-4F83-9488-AEB986E693A9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EF222A0-95B0-4A55-BFF6-9B773C21E1C0}">
      <dgm:prSet custT="1"/>
      <dgm:spPr>
        <a:gradFill rotWithShape="0">
          <a:gsLst>
            <a:gs pos="0">
              <a:srgbClr val="00755A"/>
            </a:gs>
            <a:gs pos="75000">
              <a:srgbClr val="B0D0C9"/>
            </a:gs>
            <a:gs pos="100000">
              <a:schemeClr val="bg1">
                <a:lumMod val="95000"/>
              </a:schemeClr>
            </a:gs>
          </a:gsLst>
          <a:lin ang="16200000" scaled="1"/>
        </a:gradFill>
      </dgm:spPr>
      <dgm:t>
        <a:bodyPr/>
        <a:lstStyle/>
        <a:p>
          <a:r>
            <a:rPr lang="ru-RU" sz="2400" b="0" dirty="0" smtClean="0">
              <a:latin typeface="Arial" panose="020B0604020202020204" pitchFamily="34" charset="0"/>
              <a:cs typeface="Arial" panose="020B0604020202020204" pitchFamily="34" charset="0"/>
            </a:rPr>
            <a:t>Рост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10BAC0-2254-43C9-A2C0-3586F76A7A35}" type="parTrans" cxnId="{D16EFE69-186B-45B7-BAD5-651289BED226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7DDAF80-B169-4AD0-BD59-C35B83C9589D}" type="sibTrans" cxnId="{D16EFE69-186B-45B7-BAD5-651289BED226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3102B80-D8D2-43F2-9A18-402162EC6305}" type="pres">
      <dgm:prSet presAssocID="{8ADF88FB-E88A-4DDD-9425-B7D61A8B6B80}" presName="Name0" presStyleCnt="0">
        <dgm:presLayoutVars>
          <dgm:dir/>
          <dgm:animLvl val="lvl"/>
          <dgm:resizeHandles val="exact"/>
        </dgm:presLayoutVars>
      </dgm:prSet>
      <dgm:spPr/>
    </dgm:pt>
    <dgm:pt modelId="{C6E47710-EE87-43CB-9126-C90BFDBE3498}" type="pres">
      <dgm:prSet presAssocID="{BB445208-8C3D-4087-951B-15047331A6FE}" presName="parTxOnly" presStyleLbl="node1" presStyleIdx="0" presStyleCnt="3" custScaleX="919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699E9-0DCD-409D-9B23-E1A3DE125BDB}" type="pres">
      <dgm:prSet presAssocID="{E99AE8FB-425A-4EDD-A9ED-8B273F0CA717}" presName="parTxOnlySpace" presStyleCnt="0"/>
      <dgm:spPr/>
    </dgm:pt>
    <dgm:pt modelId="{743A05F2-3F79-43DA-BBB9-1D3DA4DE6C7E}" type="pres">
      <dgm:prSet presAssocID="{C8AD3F6D-AD60-40AF-8F9A-E1AB10F3CD65}" presName="parTxOnly" presStyleLbl="node1" presStyleIdx="1" presStyleCnt="3" custScaleX="92166" custScaleY="100000" custLinFactNeighborX="5315" custLinFactNeighborY="-34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F928E-3A17-4B7F-93E4-E2C0198ED34B}" type="pres">
      <dgm:prSet presAssocID="{9CFD825E-5146-42DD-BD9F-86120241B547}" presName="parTxOnlySpace" presStyleCnt="0"/>
      <dgm:spPr/>
    </dgm:pt>
    <dgm:pt modelId="{1BE733AD-E99C-43F4-8193-CFE27702FB3A}" type="pres">
      <dgm:prSet presAssocID="{2EF222A0-95B0-4A55-BFF6-9B773C21E1C0}" presName="parTxOnly" presStyleLbl="node1" presStyleIdx="2" presStyleCnt="3" custScaleX="98049" custLinFactX="11713" custLinFactNeighborX="10000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646272-0DED-4215-A657-B54FA324A7B8}" type="presOf" srcId="{C8AD3F6D-AD60-40AF-8F9A-E1AB10F3CD65}" destId="{743A05F2-3F79-43DA-BBB9-1D3DA4DE6C7E}" srcOrd="0" destOrd="0" presId="urn:microsoft.com/office/officeart/2005/8/layout/chevron1"/>
    <dgm:cxn modelId="{2ED1810F-6958-4374-AA76-8AF21E728B01}" type="presOf" srcId="{2EF222A0-95B0-4A55-BFF6-9B773C21E1C0}" destId="{1BE733AD-E99C-43F4-8193-CFE27702FB3A}" srcOrd="0" destOrd="0" presId="urn:microsoft.com/office/officeart/2005/8/layout/chevron1"/>
    <dgm:cxn modelId="{DEBFEAA9-4EC7-412B-972D-AB98834AD183}" srcId="{8ADF88FB-E88A-4DDD-9425-B7D61A8B6B80}" destId="{BB445208-8C3D-4087-951B-15047331A6FE}" srcOrd="0" destOrd="0" parTransId="{D0A4C49A-73C9-4C06-B256-DA6D988C34D2}" sibTransId="{E99AE8FB-425A-4EDD-A9ED-8B273F0CA717}"/>
    <dgm:cxn modelId="{F8FF0082-97BF-4F83-9488-AEB986E693A9}" srcId="{8ADF88FB-E88A-4DDD-9425-B7D61A8B6B80}" destId="{C8AD3F6D-AD60-40AF-8F9A-E1AB10F3CD65}" srcOrd="1" destOrd="0" parTransId="{78A181EF-819E-450B-9D11-3F0A2D86548E}" sibTransId="{9CFD825E-5146-42DD-BD9F-86120241B547}"/>
    <dgm:cxn modelId="{143B2E6B-5DB2-48C9-9319-D7E1779DD207}" type="presOf" srcId="{8ADF88FB-E88A-4DDD-9425-B7D61A8B6B80}" destId="{C3102B80-D8D2-43F2-9A18-402162EC6305}" srcOrd="0" destOrd="0" presId="urn:microsoft.com/office/officeart/2005/8/layout/chevron1"/>
    <dgm:cxn modelId="{6CE393CA-C912-41FD-82C8-6172C3EF53F9}" type="presOf" srcId="{BB445208-8C3D-4087-951B-15047331A6FE}" destId="{C6E47710-EE87-43CB-9126-C90BFDBE3498}" srcOrd="0" destOrd="0" presId="urn:microsoft.com/office/officeart/2005/8/layout/chevron1"/>
    <dgm:cxn modelId="{D16EFE69-186B-45B7-BAD5-651289BED226}" srcId="{8ADF88FB-E88A-4DDD-9425-B7D61A8B6B80}" destId="{2EF222A0-95B0-4A55-BFF6-9B773C21E1C0}" srcOrd="2" destOrd="0" parTransId="{6410BAC0-2254-43C9-A2C0-3586F76A7A35}" sibTransId="{77DDAF80-B169-4AD0-BD59-C35B83C9589D}"/>
    <dgm:cxn modelId="{B25BC1C4-5CAB-41A8-8B2E-23278E61CFB7}" type="presParOf" srcId="{C3102B80-D8D2-43F2-9A18-402162EC6305}" destId="{C6E47710-EE87-43CB-9126-C90BFDBE3498}" srcOrd="0" destOrd="0" presId="urn:microsoft.com/office/officeart/2005/8/layout/chevron1"/>
    <dgm:cxn modelId="{FD42D663-B024-4FE7-BFA0-C62F5E7BCBD6}" type="presParOf" srcId="{C3102B80-D8D2-43F2-9A18-402162EC6305}" destId="{BA3699E9-0DCD-409D-9B23-E1A3DE125BDB}" srcOrd="1" destOrd="0" presId="urn:microsoft.com/office/officeart/2005/8/layout/chevron1"/>
    <dgm:cxn modelId="{67926577-4374-487A-8F61-17020EDA9C2A}" type="presParOf" srcId="{C3102B80-D8D2-43F2-9A18-402162EC6305}" destId="{743A05F2-3F79-43DA-BBB9-1D3DA4DE6C7E}" srcOrd="2" destOrd="0" presId="urn:microsoft.com/office/officeart/2005/8/layout/chevron1"/>
    <dgm:cxn modelId="{E7E388C4-F37B-49B3-8CB2-CA419739CCB8}" type="presParOf" srcId="{C3102B80-D8D2-43F2-9A18-402162EC6305}" destId="{007F928E-3A17-4B7F-93E4-E2C0198ED34B}" srcOrd="3" destOrd="0" presId="urn:microsoft.com/office/officeart/2005/8/layout/chevron1"/>
    <dgm:cxn modelId="{7A886C79-0737-4695-834E-9C16C6889794}" type="presParOf" srcId="{C3102B80-D8D2-43F2-9A18-402162EC6305}" destId="{1BE733AD-E99C-43F4-8193-CFE27702FB3A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C3ACA-D05E-49E2-A6B0-E09D81A09378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4211B-4065-4556-90A2-02F39D9D4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134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40389-8219-4B96-B7C0-EB88D467E39B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671"/>
            <a:ext cx="5438140" cy="3908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99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49207-E3C0-41CF-8C46-236959A8D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7810-28C7-4F75-94D2-BEC563305A8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27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7810-28C7-4F75-94D2-BEC563305A8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8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78A0-4D76-4260-9853-AF39D78DD6C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F9DC-4B92-4B66-A1D3-F4E3A54C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27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78A0-4D76-4260-9853-AF39D78DD6C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F9DC-4B92-4B66-A1D3-F4E3A54C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80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78A0-4D76-4260-9853-AF39D78DD6C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F9DC-4B92-4B66-A1D3-F4E3A54C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869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906198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1375522"/>
            <a:ext cx="41148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60978" y="6329575"/>
            <a:ext cx="341769" cy="424295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732416" y="639986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3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78A0-4D76-4260-9853-AF39D78DD6C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F9DC-4B92-4B66-A1D3-F4E3A54C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78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78A0-4D76-4260-9853-AF39D78DD6C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F9DC-4B92-4B66-A1D3-F4E3A54C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65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78A0-4D76-4260-9853-AF39D78DD6C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F9DC-4B92-4B66-A1D3-F4E3A54C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1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78A0-4D76-4260-9853-AF39D78DD6C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F9DC-4B92-4B66-A1D3-F4E3A54C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65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78A0-4D76-4260-9853-AF39D78DD6C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F9DC-4B92-4B66-A1D3-F4E3A54C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70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78A0-4D76-4260-9853-AF39D78DD6C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F9DC-4B92-4B66-A1D3-F4E3A54C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56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78A0-4D76-4260-9853-AF39D78DD6C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F9DC-4B92-4B66-A1D3-F4E3A54C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1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78A0-4D76-4260-9853-AF39D78DD6C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F9DC-4B92-4B66-A1D3-F4E3A54C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68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278A0-4D76-4260-9853-AF39D78DD6C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8F9DC-4B92-4B66-A1D3-F4E3A54C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04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rosagroleasing.ru/upload/iblock/4f4/4f43b8cc21fed5231f9acc11e33b39f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" y="-8626"/>
            <a:ext cx="5849826" cy="6858000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/>
          <p:nvPr/>
        </p:nvCxnSpPr>
        <p:spPr>
          <a:xfrm flipV="1">
            <a:off x="2406769" y="2173857"/>
            <a:ext cx="2432650" cy="562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Блок-схема: ручной ввод 29"/>
          <p:cNvSpPr/>
          <p:nvPr/>
        </p:nvSpPr>
        <p:spPr>
          <a:xfrm rot="5400000" flipV="1">
            <a:off x="3193121" y="905490"/>
            <a:ext cx="6851792" cy="5040811"/>
          </a:xfrm>
          <a:prstGeom prst="flowChartManualInpu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-18380" y="2346385"/>
            <a:ext cx="242514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405" t="14713"/>
          <a:stretch>
            <a:fillRect/>
          </a:stretch>
        </p:blipFill>
        <p:spPr bwMode="auto">
          <a:xfrm>
            <a:off x="3113876" y="1971000"/>
            <a:ext cx="2916249" cy="29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-8626"/>
            <a:ext cx="9144000" cy="6814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391" y="142112"/>
            <a:ext cx="8867954" cy="44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spc="300" dirty="0" smtClean="0">
                <a:solidFill>
                  <a:schemeClr val="bg1"/>
                </a:solidFill>
              </a:rPr>
              <a:t> РОССИЙСКАЯ ГОСУДАРСТВЕННАЯ АГРОПРОМЫШЛЕННАЯ ЛИЗИНГОВАЯ КОМПАНИЯ "РОСАГРОЛИЗИНГ" </a:t>
            </a:r>
            <a:endParaRPr lang="ru-RU" sz="1000" spc="300" dirty="0">
              <a:solidFill>
                <a:schemeClr val="bg1"/>
              </a:solidFill>
            </a:endParaRPr>
          </a:p>
        </p:txBody>
      </p:sp>
      <p:sp>
        <p:nvSpPr>
          <p:cNvPr id="35" name="Блок-схема: данные 16"/>
          <p:cNvSpPr/>
          <p:nvPr/>
        </p:nvSpPr>
        <p:spPr>
          <a:xfrm rot="16200000" flipH="1">
            <a:off x="5863625" y="3235167"/>
            <a:ext cx="827373" cy="535384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460 w 10000"/>
              <a:gd name="connsiteY0" fmla="*/ 116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60 w 10000"/>
              <a:gd name="connsiteY4" fmla="*/ 1167 h 10000"/>
              <a:gd name="connsiteX0" fmla="*/ 460 w 10000"/>
              <a:gd name="connsiteY0" fmla="*/ 1479 h 10312"/>
              <a:gd name="connsiteX1" fmla="*/ 10000 w 10000"/>
              <a:gd name="connsiteY1" fmla="*/ 0 h 10312"/>
              <a:gd name="connsiteX2" fmla="*/ 10000 w 10000"/>
              <a:gd name="connsiteY2" fmla="*/ 10312 h 10312"/>
              <a:gd name="connsiteX3" fmla="*/ 0 w 10000"/>
              <a:gd name="connsiteY3" fmla="*/ 10312 h 10312"/>
              <a:gd name="connsiteX4" fmla="*/ 460 w 10000"/>
              <a:gd name="connsiteY4" fmla="*/ 1479 h 1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312">
                <a:moveTo>
                  <a:pt x="460" y="1479"/>
                </a:moveTo>
                <a:lnTo>
                  <a:pt x="10000" y="0"/>
                </a:lnTo>
                <a:lnTo>
                  <a:pt x="10000" y="10312"/>
                </a:lnTo>
                <a:lnTo>
                  <a:pt x="0" y="10312"/>
                </a:lnTo>
                <a:cubicBezTo>
                  <a:pt x="153" y="7368"/>
                  <a:pt x="307" y="4423"/>
                  <a:pt x="460" y="147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26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139300" y="5498400"/>
            <a:ext cx="4705934" cy="827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СЕЛЬСКОХОЗПРОИЗВОДСТВА И КООПЕРАЦИИ В АПК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Блок-схема: данные 17"/>
          <p:cNvSpPr/>
          <p:nvPr/>
        </p:nvSpPr>
        <p:spPr>
          <a:xfrm>
            <a:off x="98706" y="4958901"/>
            <a:ext cx="4816913" cy="97950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2 w 10000"/>
              <a:gd name="connsiteY1" fmla="*/ 178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22 w 10000"/>
              <a:gd name="connsiteY1" fmla="*/ 178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21" y="6726"/>
                  <a:pt x="1" y="3452"/>
                  <a:pt x="22" y="178"/>
                </a:cubicBezTo>
                <a:lnTo>
                  <a:pt x="10000" y="0"/>
                </a:lnTo>
                <a:lnTo>
                  <a:pt x="8000" y="10000"/>
                </a:lnTo>
                <a:lnTo>
                  <a:pt x="0" y="10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635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-7917" y="5005958"/>
            <a:ext cx="4454570" cy="75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АО </a:t>
            </a:r>
            <a:r>
              <a:rPr lang="ru-RU" sz="28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"</a:t>
            </a:r>
            <a:r>
              <a:rPr lang="ru-RU" sz="2800" b="1" dirty="0" smtClean="0">
                <a:solidFill>
                  <a:schemeClr val="tx1"/>
                </a:solidFill>
              </a:rPr>
              <a:t>РОСАГРОЛИЗИНГ</a:t>
            </a:r>
            <a:r>
              <a:rPr lang="ru-RU" sz="28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"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2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84722" y="6363030"/>
            <a:ext cx="20574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r"/>
            <a:r>
              <a:rPr lang="ru-RU" sz="1000" dirty="0" smtClean="0">
                <a:solidFill>
                  <a:schemeClr val="bg1"/>
                </a:solidFill>
              </a:rPr>
              <a:t>8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2"/>
          <a:srcRect t="411" r="5769"/>
          <a:stretch>
            <a:fillRect/>
          </a:stretch>
        </p:blipFill>
        <p:spPr>
          <a:xfrm>
            <a:off x="-25637" y="0"/>
            <a:ext cx="4116693" cy="6858000"/>
          </a:xfrm>
          <a:custGeom>
            <a:avLst/>
            <a:gdLst>
              <a:gd name="connsiteX0" fmla="*/ 0 w 3941700"/>
              <a:gd name="connsiteY0" fmla="*/ 0 h 6829803"/>
              <a:gd name="connsiteX1" fmla="*/ 3941700 w 3941700"/>
              <a:gd name="connsiteY1" fmla="*/ 0 h 6829803"/>
              <a:gd name="connsiteX2" fmla="*/ 3110178 w 3941700"/>
              <a:gd name="connsiteY2" fmla="*/ 6829803 h 6829803"/>
              <a:gd name="connsiteX3" fmla="*/ 0 w 3941700"/>
              <a:gd name="connsiteY3" fmla="*/ 6829803 h 682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1700" h="6829803">
                <a:moveTo>
                  <a:pt x="0" y="0"/>
                </a:moveTo>
                <a:lnTo>
                  <a:pt x="3941700" y="0"/>
                </a:lnTo>
                <a:lnTo>
                  <a:pt x="3110178" y="6829803"/>
                </a:lnTo>
                <a:lnTo>
                  <a:pt x="0" y="6829803"/>
                </a:lnTo>
                <a:close/>
              </a:path>
            </a:pathLst>
          </a:custGeom>
        </p:spPr>
      </p:pic>
      <p:sp>
        <p:nvSpPr>
          <p:cNvPr id="85" name="Text Placeholder 15"/>
          <p:cNvSpPr txBox="1">
            <a:spLocks/>
          </p:cNvSpPr>
          <p:nvPr/>
        </p:nvSpPr>
        <p:spPr>
          <a:xfrm>
            <a:off x="4005414" y="963602"/>
            <a:ext cx="5058787" cy="95100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1" i="0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АО "Росагролизинг"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 рамках Программы развития </a:t>
            </a:r>
            <a:r>
              <a:rPr lang="ru-RU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сельхозкооперации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реализует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проекты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оснащения машинно-технологических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компаний (МТК), оказывающих аграриям услуги по обработке почвы, севу, уборке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урожая,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а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также иным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работам.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1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sz="11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2017 г.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Обществом реализован проект по техническому оснащению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МТК </a:t>
            </a:r>
            <a:b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Республике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Крым.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6" name="Freeform 86"/>
          <p:cNvSpPr>
            <a:spLocks/>
          </p:cNvSpPr>
          <p:nvPr/>
        </p:nvSpPr>
        <p:spPr bwMode="auto">
          <a:xfrm rot="704206">
            <a:off x="8072344" y="3051314"/>
            <a:ext cx="590558" cy="1367825"/>
          </a:xfrm>
          <a:custGeom>
            <a:avLst/>
            <a:gdLst/>
            <a:ahLst/>
            <a:cxnLst>
              <a:cxn ang="0">
                <a:pos x="118" y="784"/>
              </a:cxn>
              <a:cxn ang="0">
                <a:pos x="81" y="760"/>
              </a:cxn>
              <a:cxn ang="0">
                <a:pos x="22" y="720"/>
              </a:cxn>
              <a:cxn ang="0">
                <a:pos x="59" y="632"/>
              </a:cxn>
              <a:cxn ang="0">
                <a:pos x="0" y="584"/>
              </a:cxn>
              <a:cxn ang="0">
                <a:pos x="37" y="504"/>
              </a:cxn>
              <a:cxn ang="0">
                <a:pos x="96" y="464"/>
              </a:cxn>
              <a:cxn ang="0">
                <a:pos x="74" y="416"/>
              </a:cxn>
              <a:cxn ang="0">
                <a:pos x="103" y="328"/>
              </a:cxn>
              <a:cxn ang="0">
                <a:pos x="221" y="192"/>
              </a:cxn>
              <a:cxn ang="0">
                <a:pos x="369" y="120"/>
              </a:cxn>
              <a:cxn ang="0">
                <a:pos x="339" y="88"/>
              </a:cxn>
              <a:cxn ang="0">
                <a:pos x="450" y="56"/>
              </a:cxn>
              <a:cxn ang="0">
                <a:pos x="465" y="80"/>
              </a:cxn>
              <a:cxn ang="0">
                <a:pos x="516" y="96"/>
              </a:cxn>
              <a:cxn ang="0">
                <a:pos x="457" y="176"/>
              </a:cxn>
              <a:cxn ang="0">
                <a:pos x="406" y="240"/>
              </a:cxn>
              <a:cxn ang="0">
                <a:pos x="354" y="264"/>
              </a:cxn>
              <a:cxn ang="0">
                <a:pos x="428" y="312"/>
              </a:cxn>
              <a:cxn ang="0">
                <a:pos x="413" y="408"/>
              </a:cxn>
              <a:cxn ang="0">
                <a:pos x="494" y="368"/>
              </a:cxn>
              <a:cxn ang="0">
                <a:pos x="568" y="344"/>
              </a:cxn>
              <a:cxn ang="0">
                <a:pos x="553" y="408"/>
              </a:cxn>
              <a:cxn ang="0">
                <a:pos x="516" y="528"/>
              </a:cxn>
              <a:cxn ang="0">
                <a:pos x="450" y="632"/>
              </a:cxn>
              <a:cxn ang="0">
                <a:pos x="406" y="608"/>
              </a:cxn>
              <a:cxn ang="0">
                <a:pos x="339" y="632"/>
              </a:cxn>
              <a:cxn ang="0">
                <a:pos x="280" y="704"/>
              </a:cxn>
              <a:cxn ang="0">
                <a:pos x="266" y="744"/>
              </a:cxn>
              <a:cxn ang="0">
                <a:pos x="295" y="768"/>
              </a:cxn>
              <a:cxn ang="0">
                <a:pos x="332" y="800"/>
              </a:cxn>
              <a:cxn ang="0">
                <a:pos x="384" y="816"/>
              </a:cxn>
              <a:cxn ang="0">
                <a:pos x="435" y="952"/>
              </a:cxn>
              <a:cxn ang="0">
                <a:pos x="369" y="896"/>
              </a:cxn>
              <a:cxn ang="0">
                <a:pos x="332" y="976"/>
              </a:cxn>
              <a:cxn ang="0">
                <a:pos x="376" y="1136"/>
              </a:cxn>
              <a:cxn ang="0">
                <a:pos x="406" y="1176"/>
              </a:cxn>
              <a:cxn ang="0">
                <a:pos x="391" y="1224"/>
              </a:cxn>
              <a:cxn ang="0">
                <a:pos x="354" y="1224"/>
              </a:cxn>
              <a:cxn ang="0">
                <a:pos x="280" y="1288"/>
              </a:cxn>
              <a:cxn ang="0">
                <a:pos x="266" y="1320"/>
              </a:cxn>
              <a:cxn ang="0">
                <a:pos x="243" y="1328"/>
              </a:cxn>
              <a:cxn ang="0">
                <a:pos x="177" y="1344"/>
              </a:cxn>
              <a:cxn ang="0">
                <a:pos x="118" y="1248"/>
              </a:cxn>
              <a:cxn ang="0">
                <a:pos x="81" y="1248"/>
              </a:cxn>
              <a:cxn ang="0">
                <a:pos x="22" y="1144"/>
              </a:cxn>
              <a:cxn ang="0">
                <a:pos x="37" y="1080"/>
              </a:cxn>
              <a:cxn ang="0">
                <a:pos x="103" y="1048"/>
              </a:cxn>
              <a:cxn ang="0">
                <a:pos x="96" y="968"/>
              </a:cxn>
              <a:cxn ang="0">
                <a:pos x="81" y="920"/>
              </a:cxn>
              <a:cxn ang="0">
                <a:pos x="111" y="832"/>
              </a:cxn>
            </a:cxnLst>
            <a:rect l="0" t="0" r="r" b="b"/>
            <a:pathLst>
              <a:path w="569" h="1353">
                <a:moveTo>
                  <a:pt x="118" y="784"/>
                </a:moveTo>
                <a:lnTo>
                  <a:pt x="118" y="784"/>
                </a:lnTo>
                <a:lnTo>
                  <a:pt x="96" y="760"/>
                </a:lnTo>
                <a:lnTo>
                  <a:pt x="81" y="760"/>
                </a:lnTo>
                <a:lnTo>
                  <a:pt x="44" y="760"/>
                </a:lnTo>
                <a:lnTo>
                  <a:pt x="22" y="720"/>
                </a:lnTo>
                <a:lnTo>
                  <a:pt x="30" y="696"/>
                </a:lnTo>
                <a:lnTo>
                  <a:pt x="59" y="632"/>
                </a:lnTo>
                <a:lnTo>
                  <a:pt x="30" y="600"/>
                </a:lnTo>
                <a:lnTo>
                  <a:pt x="0" y="584"/>
                </a:lnTo>
                <a:lnTo>
                  <a:pt x="0" y="560"/>
                </a:lnTo>
                <a:lnTo>
                  <a:pt x="37" y="504"/>
                </a:lnTo>
                <a:lnTo>
                  <a:pt x="52" y="472"/>
                </a:lnTo>
                <a:lnTo>
                  <a:pt x="96" y="464"/>
                </a:lnTo>
                <a:lnTo>
                  <a:pt x="118" y="424"/>
                </a:lnTo>
                <a:lnTo>
                  <a:pt x="74" y="416"/>
                </a:lnTo>
                <a:lnTo>
                  <a:pt x="52" y="384"/>
                </a:lnTo>
                <a:lnTo>
                  <a:pt x="103" y="328"/>
                </a:lnTo>
                <a:lnTo>
                  <a:pt x="103" y="280"/>
                </a:lnTo>
                <a:lnTo>
                  <a:pt x="221" y="192"/>
                </a:lnTo>
                <a:lnTo>
                  <a:pt x="295" y="120"/>
                </a:lnTo>
                <a:lnTo>
                  <a:pt x="369" y="120"/>
                </a:lnTo>
                <a:lnTo>
                  <a:pt x="369" y="88"/>
                </a:lnTo>
                <a:lnTo>
                  <a:pt x="339" y="88"/>
                </a:lnTo>
                <a:lnTo>
                  <a:pt x="406" y="0"/>
                </a:lnTo>
                <a:lnTo>
                  <a:pt x="450" y="56"/>
                </a:lnTo>
                <a:lnTo>
                  <a:pt x="428" y="80"/>
                </a:lnTo>
                <a:lnTo>
                  <a:pt x="465" y="80"/>
                </a:lnTo>
                <a:lnTo>
                  <a:pt x="472" y="96"/>
                </a:lnTo>
                <a:lnTo>
                  <a:pt x="516" y="96"/>
                </a:lnTo>
                <a:lnTo>
                  <a:pt x="472" y="152"/>
                </a:lnTo>
                <a:lnTo>
                  <a:pt x="457" y="176"/>
                </a:lnTo>
                <a:lnTo>
                  <a:pt x="421" y="176"/>
                </a:lnTo>
                <a:lnTo>
                  <a:pt x="406" y="240"/>
                </a:lnTo>
                <a:lnTo>
                  <a:pt x="354" y="240"/>
                </a:lnTo>
                <a:lnTo>
                  <a:pt x="354" y="264"/>
                </a:lnTo>
                <a:lnTo>
                  <a:pt x="406" y="280"/>
                </a:lnTo>
                <a:lnTo>
                  <a:pt x="428" y="312"/>
                </a:lnTo>
                <a:lnTo>
                  <a:pt x="398" y="384"/>
                </a:lnTo>
                <a:lnTo>
                  <a:pt x="413" y="408"/>
                </a:lnTo>
                <a:lnTo>
                  <a:pt x="457" y="352"/>
                </a:lnTo>
                <a:lnTo>
                  <a:pt x="494" y="368"/>
                </a:lnTo>
                <a:lnTo>
                  <a:pt x="531" y="344"/>
                </a:lnTo>
                <a:lnTo>
                  <a:pt x="568" y="344"/>
                </a:lnTo>
                <a:lnTo>
                  <a:pt x="568" y="376"/>
                </a:lnTo>
                <a:lnTo>
                  <a:pt x="553" y="408"/>
                </a:lnTo>
                <a:lnTo>
                  <a:pt x="553" y="504"/>
                </a:lnTo>
                <a:lnTo>
                  <a:pt x="516" y="528"/>
                </a:lnTo>
                <a:lnTo>
                  <a:pt x="487" y="624"/>
                </a:lnTo>
                <a:lnTo>
                  <a:pt x="450" y="632"/>
                </a:lnTo>
                <a:lnTo>
                  <a:pt x="421" y="648"/>
                </a:lnTo>
                <a:lnTo>
                  <a:pt x="406" y="608"/>
                </a:lnTo>
                <a:lnTo>
                  <a:pt x="362" y="616"/>
                </a:lnTo>
                <a:lnTo>
                  <a:pt x="339" y="632"/>
                </a:lnTo>
                <a:lnTo>
                  <a:pt x="288" y="680"/>
                </a:lnTo>
                <a:lnTo>
                  <a:pt x="280" y="704"/>
                </a:lnTo>
                <a:lnTo>
                  <a:pt x="258" y="720"/>
                </a:lnTo>
                <a:lnTo>
                  <a:pt x="266" y="744"/>
                </a:lnTo>
                <a:lnTo>
                  <a:pt x="288" y="752"/>
                </a:lnTo>
                <a:lnTo>
                  <a:pt x="295" y="768"/>
                </a:lnTo>
                <a:lnTo>
                  <a:pt x="310" y="776"/>
                </a:lnTo>
                <a:lnTo>
                  <a:pt x="332" y="800"/>
                </a:lnTo>
                <a:lnTo>
                  <a:pt x="354" y="824"/>
                </a:lnTo>
                <a:lnTo>
                  <a:pt x="384" y="816"/>
                </a:lnTo>
                <a:lnTo>
                  <a:pt x="421" y="856"/>
                </a:lnTo>
                <a:lnTo>
                  <a:pt x="435" y="952"/>
                </a:lnTo>
                <a:lnTo>
                  <a:pt x="406" y="944"/>
                </a:lnTo>
                <a:lnTo>
                  <a:pt x="369" y="896"/>
                </a:lnTo>
                <a:lnTo>
                  <a:pt x="369" y="928"/>
                </a:lnTo>
                <a:lnTo>
                  <a:pt x="332" y="976"/>
                </a:lnTo>
                <a:lnTo>
                  <a:pt x="347" y="1048"/>
                </a:lnTo>
                <a:lnTo>
                  <a:pt x="376" y="1136"/>
                </a:lnTo>
                <a:lnTo>
                  <a:pt x="413" y="1152"/>
                </a:lnTo>
                <a:lnTo>
                  <a:pt x="406" y="1176"/>
                </a:lnTo>
                <a:lnTo>
                  <a:pt x="376" y="1184"/>
                </a:lnTo>
                <a:lnTo>
                  <a:pt x="391" y="1224"/>
                </a:lnTo>
                <a:lnTo>
                  <a:pt x="347" y="1264"/>
                </a:lnTo>
                <a:lnTo>
                  <a:pt x="354" y="1224"/>
                </a:lnTo>
                <a:lnTo>
                  <a:pt x="310" y="1248"/>
                </a:lnTo>
                <a:lnTo>
                  <a:pt x="280" y="1288"/>
                </a:lnTo>
                <a:lnTo>
                  <a:pt x="295" y="1312"/>
                </a:lnTo>
                <a:lnTo>
                  <a:pt x="266" y="1320"/>
                </a:lnTo>
                <a:lnTo>
                  <a:pt x="243" y="1352"/>
                </a:lnTo>
                <a:lnTo>
                  <a:pt x="243" y="1328"/>
                </a:lnTo>
                <a:lnTo>
                  <a:pt x="199" y="1320"/>
                </a:lnTo>
                <a:lnTo>
                  <a:pt x="177" y="1344"/>
                </a:lnTo>
                <a:lnTo>
                  <a:pt x="170" y="1280"/>
                </a:lnTo>
                <a:lnTo>
                  <a:pt x="118" y="1248"/>
                </a:lnTo>
                <a:lnTo>
                  <a:pt x="81" y="1280"/>
                </a:lnTo>
                <a:lnTo>
                  <a:pt x="81" y="1248"/>
                </a:lnTo>
                <a:lnTo>
                  <a:pt x="30" y="1176"/>
                </a:lnTo>
                <a:lnTo>
                  <a:pt x="22" y="1144"/>
                </a:lnTo>
                <a:lnTo>
                  <a:pt x="59" y="1112"/>
                </a:lnTo>
                <a:lnTo>
                  <a:pt x="37" y="1080"/>
                </a:lnTo>
                <a:lnTo>
                  <a:pt x="81" y="1056"/>
                </a:lnTo>
                <a:lnTo>
                  <a:pt x="103" y="1048"/>
                </a:lnTo>
                <a:lnTo>
                  <a:pt x="125" y="984"/>
                </a:lnTo>
                <a:lnTo>
                  <a:pt x="96" y="968"/>
                </a:lnTo>
                <a:lnTo>
                  <a:pt x="103" y="936"/>
                </a:lnTo>
                <a:lnTo>
                  <a:pt x="81" y="920"/>
                </a:lnTo>
                <a:lnTo>
                  <a:pt x="74" y="872"/>
                </a:lnTo>
                <a:lnTo>
                  <a:pt x="111" y="832"/>
                </a:lnTo>
                <a:lnTo>
                  <a:pt x="118" y="784"/>
                </a:lnTo>
              </a:path>
            </a:pathLst>
          </a:custGeom>
          <a:solidFill>
            <a:schemeClr val="bg1">
              <a:lumMod val="75000"/>
            </a:scheme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76" name="Freeform 181"/>
          <p:cNvSpPr>
            <a:spLocks/>
          </p:cNvSpPr>
          <p:nvPr/>
        </p:nvSpPr>
        <p:spPr bwMode="auto">
          <a:xfrm rot="704206">
            <a:off x="4650248" y="3768007"/>
            <a:ext cx="200633" cy="146393"/>
          </a:xfrm>
          <a:custGeom>
            <a:avLst/>
            <a:gdLst/>
            <a:ahLst/>
            <a:cxnLst>
              <a:cxn ang="0">
                <a:pos x="192" y="96"/>
              </a:cxn>
              <a:cxn ang="0">
                <a:pos x="185" y="96"/>
              </a:cxn>
              <a:cxn ang="0">
                <a:pos x="163" y="120"/>
              </a:cxn>
              <a:cxn ang="0">
                <a:pos x="170" y="136"/>
              </a:cxn>
              <a:cxn ang="0">
                <a:pos x="103" y="144"/>
              </a:cxn>
              <a:cxn ang="0">
                <a:pos x="81" y="128"/>
              </a:cxn>
              <a:cxn ang="0">
                <a:pos x="66" y="144"/>
              </a:cxn>
              <a:cxn ang="0">
                <a:pos x="37" y="144"/>
              </a:cxn>
              <a:cxn ang="0">
                <a:pos x="15" y="144"/>
              </a:cxn>
              <a:cxn ang="0">
                <a:pos x="0" y="104"/>
              </a:cxn>
              <a:cxn ang="0">
                <a:pos x="15" y="88"/>
              </a:cxn>
              <a:cxn ang="0">
                <a:pos x="22" y="24"/>
              </a:cxn>
              <a:cxn ang="0">
                <a:pos x="44" y="24"/>
              </a:cxn>
              <a:cxn ang="0">
                <a:pos x="74" y="0"/>
              </a:cxn>
              <a:cxn ang="0">
                <a:pos x="96" y="0"/>
              </a:cxn>
              <a:cxn ang="0">
                <a:pos x="126" y="56"/>
              </a:cxn>
              <a:cxn ang="0">
                <a:pos x="170" y="56"/>
              </a:cxn>
              <a:cxn ang="0">
                <a:pos x="192" y="96"/>
              </a:cxn>
            </a:cxnLst>
            <a:rect l="0" t="0" r="r" b="b"/>
            <a:pathLst>
              <a:path w="193" h="145">
                <a:moveTo>
                  <a:pt x="192" y="96"/>
                </a:moveTo>
                <a:lnTo>
                  <a:pt x="185" y="96"/>
                </a:lnTo>
                <a:lnTo>
                  <a:pt x="163" y="120"/>
                </a:lnTo>
                <a:lnTo>
                  <a:pt x="170" y="136"/>
                </a:lnTo>
                <a:lnTo>
                  <a:pt x="103" y="144"/>
                </a:lnTo>
                <a:lnTo>
                  <a:pt x="81" y="128"/>
                </a:lnTo>
                <a:lnTo>
                  <a:pt x="66" y="144"/>
                </a:lnTo>
                <a:lnTo>
                  <a:pt x="37" y="144"/>
                </a:lnTo>
                <a:lnTo>
                  <a:pt x="15" y="144"/>
                </a:lnTo>
                <a:lnTo>
                  <a:pt x="0" y="104"/>
                </a:lnTo>
                <a:lnTo>
                  <a:pt x="15" y="88"/>
                </a:lnTo>
                <a:lnTo>
                  <a:pt x="22" y="24"/>
                </a:lnTo>
                <a:lnTo>
                  <a:pt x="44" y="24"/>
                </a:lnTo>
                <a:lnTo>
                  <a:pt x="74" y="0"/>
                </a:lnTo>
                <a:lnTo>
                  <a:pt x="96" y="0"/>
                </a:lnTo>
                <a:lnTo>
                  <a:pt x="126" y="56"/>
                </a:lnTo>
                <a:lnTo>
                  <a:pt x="170" y="56"/>
                </a:lnTo>
                <a:lnTo>
                  <a:pt x="192" y="96"/>
                </a:lnTo>
              </a:path>
            </a:pathLst>
          </a:custGeom>
          <a:solidFill>
            <a:schemeClr val="bg1">
              <a:lumMod val="75000"/>
            </a:scheme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>
              <a:latin typeface="Arial Narrow" panose="020B060602020203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911223" y="3079068"/>
            <a:ext cx="4988741" cy="2573091"/>
            <a:chOff x="4187569" y="3661056"/>
            <a:chExt cx="4708241" cy="2573091"/>
          </a:xfrm>
        </p:grpSpPr>
        <p:sp>
          <p:nvSpPr>
            <p:cNvPr id="330" name="Freeform 83"/>
            <p:cNvSpPr>
              <a:spLocks noEditPoints="1"/>
            </p:cNvSpPr>
            <p:nvPr/>
          </p:nvSpPr>
          <p:spPr bwMode="auto">
            <a:xfrm>
              <a:off x="4757230" y="4196168"/>
              <a:ext cx="246777" cy="336719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 Narrow" panose="020B0606020202030204" pitchFamily="34" charset="0"/>
              </a:endParaRPr>
            </a:p>
          </p:txBody>
        </p:sp>
        <p:sp>
          <p:nvSpPr>
            <p:cNvPr id="346" name="Freeform 83"/>
            <p:cNvSpPr>
              <a:spLocks noEditPoints="1"/>
            </p:cNvSpPr>
            <p:nvPr/>
          </p:nvSpPr>
          <p:spPr bwMode="auto">
            <a:xfrm>
              <a:off x="5136719" y="4654627"/>
              <a:ext cx="246777" cy="336719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 Narrow" panose="020B0606020202030204" pitchFamily="34" charset="0"/>
              </a:endParaRPr>
            </a:p>
          </p:txBody>
        </p:sp>
        <p:sp>
          <p:nvSpPr>
            <p:cNvPr id="89" name="Freeform 190"/>
            <p:cNvSpPr>
              <a:spLocks/>
            </p:cNvSpPr>
            <p:nvPr/>
          </p:nvSpPr>
          <p:spPr bwMode="auto">
            <a:xfrm rot="704206">
              <a:off x="4285620" y="4850156"/>
              <a:ext cx="184058" cy="260452"/>
            </a:xfrm>
            <a:custGeom>
              <a:avLst/>
              <a:gdLst/>
              <a:ahLst/>
              <a:cxnLst>
                <a:cxn ang="0">
                  <a:pos x="169" y="144"/>
                </a:cxn>
                <a:cxn ang="0">
                  <a:pos x="176" y="112"/>
                </a:cxn>
                <a:cxn ang="0">
                  <a:pos x="147" y="96"/>
                </a:cxn>
                <a:cxn ang="0">
                  <a:pos x="154" y="72"/>
                </a:cxn>
                <a:cxn ang="0">
                  <a:pos x="169" y="64"/>
                </a:cxn>
                <a:cxn ang="0">
                  <a:pos x="161" y="40"/>
                </a:cxn>
                <a:cxn ang="0">
                  <a:pos x="132" y="40"/>
                </a:cxn>
                <a:cxn ang="0">
                  <a:pos x="125" y="8"/>
                </a:cxn>
                <a:cxn ang="0">
                  <a:pos x="81" y="0"/>
                </a:cxn>
                <a:cxn ang="0">
                  <a:pos x="88" y="40"/>
                </a:cxn>
                <a:cxn ang="0">
                  <a:pos x="44" y="40"/>
                </a:cxn>
                <a:cxn ang="0">
                  <a:pos x="37" y="56"/>
                </a:cxn>
                <a:cxn ang="0">
                  <a:pos x="7" y="32"/>
                </a:cxn>
                <a:cxn ang="0">
                  <a:pos x="0" y="64"/>
                </a:cxn>
                <a:cxn ang="0">
                  <a:pos x="29" y="232"/>
                </a:cxn>
                <a:cxn ang="0">
                  <a:pos x="44" y="224"/>
                </a:cxn>
                <a:cxn ang="0">
                  <a:pos x="66" y="256"/>
                </a:cxn>
                <a:cxn ang="0">
                  <a:pos x="95" y="232"/>
                </a:cxn>
                <a:cxn ang="0">
                  <a:pos x="117" y="240"/>
                </a:cxn>
                <a:cxn ang="0">
                  <a:pos x="132" y="240"/>
                </a:cxn>
                <a:cxn ang="0">
                  <a:pos x="132" y="216"/>
                </a:cxn>
                <a:cxn ang="0">
                  <a:pos x="154" y="208"/>
                </a:cxn>
                <a:cxn ang="0">
                  <a:pos x="139" y="168"/>
                </a:cxn>
                <a:cxn ang="0">
                  <a:pos x="169" y="144"/>
                </a:cxn>
              </a:cxnLst>
              <a:rect l="0" t="0" r="r" b="b"/>
              <a:pathLst>
                <a:path w="177" h="257">
                  <a:moveTo>
                    <a:pt x="169" y="144"/>
                  </a:moveTo>
                  <a:lnTo>
                    <a:pt x="176" y="112"/>
                  </a:lnTo>
                  <a:lnTo>
                    <a:pt x="147" y="96"/>
                  </a:lnTo>
                  <a:lnTo>
                    <a:pt x="154" y="72"/>
                  </a:lnTo>
                  <a:lnTo>
                    <a:pt x="169" y="64"/>
                  </a:lnTo>
                  <a:lnTo>
                    <a:pt x="161" y="40"/>
                  </a:lnTo>
                  <a:lnTo>
                    <a:pt x="132" y="40"/>
                  </a:lnTo>
                  <a:lnTo>
                    <a:pt x="125" y="8"/>
                  </a:lnTo>
                  <a:lnTo>
                    <a:pt x="81" y="0"/>
                  </a:lnTo>
                  <a:lnTo>
                    <a:pt x="88" y="40"/>
                  </a:lnTo>
                  <a:lnTo>
                    <a:pt x="44" y="40"/>
                  </a:lnTo>
                  <a:lnTo>
                    <a:pt x="37" y="56"/>
                  </a:lnTo>
                  <a:lnTo>
                    <a:pt x="7" y="32"/>
                  </a:lnTo>
                  <a:lnTo>
                    <a:pt x="0" y="64"/>
                  </a:lnTo>
                  <a:lnTo>
                    <a:pt x="29" y="232"/>
                  </a:lnTo>
                  <a:lnTo>
                    <a:pt x="44" y="224"/>
                  </a:lnTo>
                  <a:lnTo>
                    <a:pt x="66" y="256"/>
                  </a:lnTo>
                  <a:lnTo>
                    <a:pt x="95" y="232"/>
                  </a:lnTo>
                  <a:lnTo>
                    <a:pt x="117" y="240"/>
                  </a:lnTo>
                  <a:lnTo>
                    <a:pt x="132" y="240"/>
                  </a:lnTo>
                  <a:lnTo>
                    <a:pt x="132" y="216"/>
                  </a:lnTo>
                  <a:lnTo>
                    <a:pt x="154" y="208"/>
                  </a:lnTo>
                  <a:lnTo>
                    <a:pt x="139" y="168"/>
                  </a:lnTo>
                  <a:lnTo>
                    <a:pt x="169" y="14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92" name="Freeform 149"/>
            <p:cNvSpPr>
              <a:spLocks/>
            </p:cNvSpPr>
            <p:nvPr/>
          </p:nvSpPr>
          <p:spPr bwMode="auto">
            <a:xfrm rot="704206">
              <a:off x="6269267" y="4048142"/>
              <a:ext cx="761532" cy="1836639"/>
            </a:xfrm>
            <a:custGeom>
              <a:avLst/>
              <a:gdLst/>
              <a:ahLst/>
              <a:cxnLst>
                <a:cxn ang="0">
                  <a:pos x="236" y="1760"/>
                </a:cxn>
                <a:cxn ang="0">
                  <a:pos x="185" y="1792"/>
                </a:cxn>
                <a:cxn ang="0">
                  <a:pos x="185" y="1736"/>
                </a:cxn>
                <a:cxn ang="0">
                  <a:pos x="199" y="1616"/>
                </a:cxn>
                <a:cxn ang="0">
                  <a:pos x="192" y="1568"/>
                </a:cxn>
                <a:cxn ang="0">
                  <a:pos x="192" y="1536"/>
                </a:cxn>
                <a:cxn ang="0">
                  <a:pos x="185" y="1448"/>
                </a:cxn>
                <a:cxn ang="0">
                  <a:pos x="207" y="1376"/>
                </a:cxn>
                <a:cxn ang="0">
                  <a:pos x="199" y="1304"/>
                </a:cxn>
                <a:cxn ang="0">
                  <a:pos x="155" y="1256"/>
                </a:cxn>
                <a:cxn ang="0">
                  <a:pos x="74" y="1208"/>
                </a:cxn>
                <a:cxn ang="0">
                  <a:pos x="118" y="1144"/>
                </a:cxn>
                <a:cxn ang="0">
                  <a:pos x="81" y="1080"/>
                </a:cxn>
                <a:cxn ang="0">
                  <a:pos x="96" y="992"/>
                </a:cxn>
                <a:cxn ang="0">
                  <a:pos x="89" y="904"/>
                </a:cxn>
                <a:cxn ang="0">
                  <a:pos x="66" y="792"/>
                </a:cxn>
                <a:cxn ang="0">
                  <a:pos x="44" y="704"/>
                </a:cxn>
                <a:cxn ang="0">
                  <a:pos x="22" y="608"/>
                </a:cxn>
                <a:cxn ang="0">
                  <a:pos x="44" y="520"/>
                </a:cxn>
                <a:cxn ang="0">
                  <a:pos x="37" y="432"/>
                </a:cxn>
                <a:cxn ang="0">
                  <a:pos x="30" y="352"/>
                </a:cxn>
                <a:cxn ang="0">
                  <a:pos x="89" y="448"/>
                </a:cxn>
                <a:cxn ang="0">
                  <a:pos x="66" y="544"/>
                </a:cxn>
                <a:cxn ang="0">
                  <a:pos x="66" y="376"/>
                </a:cxn>
                <a:cxn ang="0">
                  <a:pos x="162" y="240"/>
                </a:cxn>
                <a:cxn ang="0">
                  <a:pos x="303" y="136"/>
                </a:cxn>
                <a:cxn ang="0">
                  <a:pos x="377" y="120"/>
                </a:cxn>
                <a:cxn ang="0">
                  <a:pos x="399" y="48"/>
                </a:cxn>
                <a:cxn ang="0">
                  <a:pos x="458" y="40"/>
                </a:cxn>
                <a:cxn ang="0">
                  <a:pos x="532" y="56"/>
                </a:cxn>
                <a:cxn ang="0">
                  <a:pos x="628" y="144"/>
                </a:cxn>
                <a:cxn ang="0">
                  <a:pos x="613" y="264"/>
                </a:cxn>
                <a:cxn ang="0">
                  <a:pos x="628" y="240"/>
                </a:cxn>
                <a:cxn ang="0">
                  <a:pos x="672" y="360"/>
                </a:cxn>
                <a:cxn ang="0">
                  <a:pos x="650" y="480"/>
                </a:cxn>
                <a:cxn ang="0">
                  <a:pos x="591" y="568"/>
                </a:cxn>
                <a:cxn ang="0">
                  <a:pos x="628" y="672"/>
                </a:cxn>
                <a:cxn ang="0">
                  <a:pos x="635" y="744"/>
                </a:cxn>
                <a:cxn ang="0">
                  <a:pos x="650" y="848"/>
                </a:cxn>
                <a:cxn ang="0">
                  <a:pos x="731" y="912"/>
                </a:cxn>
                <a:cxn ang="0">
                  <a:pos x="694" y="968"/>
                </a:cxn>
                <a:cxn ang="0">
                  <a:pos x="694" y="1056"/>
                </a:cxn>
                <a:cxn ang="0">
                  <a:pos x="702" y="1176"/>
                </a:cxn>
                <a:cxn ang="0">
                  <a:pos x="709" y="1248"/>
                </a:cxn>
                <a:cxn ang="0">
                  <a:pos x="635" y="1248"/>
                </a:cxn>
                <a:cxn ang="0">
                  <a:pos x="591" y="1344"/>
                </a:cxn>
                <a:cxn ang="0">
                  <a:pos x="554" y="1344"/>
                </a:cxn>
                <a:cxn ang="0">
                  <a:pos x="487" y="1368"/>
                </a:cxn>
                <a:cxn ang="0">
                  <a:pos x="495" y="1448"/>
                </a:cxn>
                <a:cxn ang="0">
                  <a:pos x="465" y="1584"/>
                </a:cxn>
                <a:cxn ang="0">
                  <a:pos x="465" y="1640"/>
                </a:cxn>
                <a:cxn ang="0">
                  <a:pos x="428" y="1664"/>
                </a:cxn>
                <a:cxn ang="0">
                  <a:pos x="347" y="1760"/>
                </a:cxn>
                <a:cxn ang="0">
                  <a:pos x="251" y="1752"/>
                </a:cxn>
              </a:cxnLst>
              <a:rect l="0" t="0" r="r" b="b"/>
              <a:pathLst>
                <a:path w="732" h="1817">
                  <a:moveTo>
                    <a:pt x="251" y="1752"/>
                  </a:moveTo>
                  <a:lnTo>
                    <a:pt x="251" y="1752"/>
                  </a:lnTo>
                  <a:lnTo>
                    <a:pt x="236" y="1760"/>
                  </a:lnTo>
                  <a:lnTo>
                    <a:pt x="222" y="1792"/>
                  </a:lnTo>
                  <a:lnTo>
                    <a:pt x="199" y="1792"/>
                  </a:lnTo>
                  <a:lnTo>
                    <a:pt x="185" y="1792"/>
                  </a:lnTo>
                  <a:lnTo>
                    <a:pt x="177" y="1816"/>
                  </a:lnTo>
                  <a:lnTo>
                    <a:pt x="148" y="1784"/>
                  </a:lnTo>
                  <a:lnTo>
                    <a:pt x="185" y="1736"/>
                  </a:lnTo>
                  <a:lnTo>
                    <a:pt x="207" y="1696"/>
                  </a:lnTo>
                  <a:lnTo>
                    <a:pt x="192" y="1664"/>
                  </a:lnTo>
                  <a:lnTo>
                    <a:pt x="199" y="1616"/>
                  </a:lnTo>
                  <a:lnTo>
                    <a:pt x="177" y="1608"/>
                  </a:lnTo>
                  <a:lnTo>
                    <a:pt x="177" y="1592"/>
                  </a:lnTo>
                  <a:lnTo>
                    <a:pt x="192" y="1568"/>
                  </a:lnTo>
                  <a:lnTo>
                    <a:pt x="177" y="1560"/>
                  </a:lnTo>
                  <a:lnTo>
                    <a:pt x="177" y="1544"/>
                  </a:lnTo>
                  <a:lnTo>
                    <a:pt x="192" y="1536"/>
                  </a:lnTo>
                  <a:lnTo>
                    <a:pt x="214" y="1504"/>
                  </a:lnTo>
                  <a:lnTo>
                    <a:pt x="185" y="1464"/>
                  </a:lnTo>
                  <a:lnTo>
                    <a:pt x="185" y="1448"/>
                  </a:lnTo>
                  <a:lnTo>
                    <a:pt x="185" y="1424"/>
                  </a:lnTo>
                  <a:lnTo>
                    <a:pt x="214" y="1400"/>
                  </a:lnTo>
                  <a:lnTo>
                    <a:pt x="207" y="1376"/>
                  </a:lnTo>
                  <a:lnTo>
                    <a:pt x="162" y="1352"/>
                  </a:lnTo>
                  <a:lnTo>
                    <a:pt x="177" y="1320"/>
                  </a:lnTo>
                  <a:lnTo>
                    <a:pt x="199" y="1304"/>
                  </a:lnTo>
                  <a:lnTo>
                    <a:pt x="199" y="1288"/>
                  </a:lnTo>
                  <a:lnTo>
                    <a:pt x="162" y="1288"/>
                  </a:lnTo>
                  <a:lnTo>
                    <a:pt x="155" y="1256"/>
                  </a:lnTo>
                  <a:lnTo>
                    <a:pt x="126" y="1240"/>
                  </a:lnTo>
                  <a:lnTo>
                    <a:pt x="74" y="1240"/>
                  </a:lnTo>
                  <a:lnTo>
                    <a:pt x="74" y="1208"/>
                  </a:lnTo>
                  <a:lnTo>
                    <a:pt x="66" y="1184"/>
                  </a:lnTo>
                  <a:lnTo>
                    <a:pt x="74" y="1168"/>
                  </a:lnTo>
                  <a:lnTo>
                    <a:pt x="118" y="1144"/>
                  </a:lnTo>
                  <a:lnTo>
                    <a:pt x="118" y="1128"/>
                  </a:lnTo>
                  <a:lnTo>
                    <a:pt x="81" y="1112"/>
                  </a:lnTo>
                  <a:lnTo>
                    <a:pt x="81" y="1080"/>
                  </a:lnTo>
                  <a:lnTo>
                    <a:pt x="89" y="1048"/>
                  </a:lnTo>
                  <a:lnTo>
                    <a:pt x="118" y="1032"/>
                  </a:lnTo>
                  <a:lnTo>
                    <a:pt x="96" y="992"/>
                  </a:lnTo>
                  <a:lnTo>
                    <a:pt x="133" y="960"/>
                  </a:lnTo>
                  <a:lnTo>
                    <a:pt x="126" y="920"/>
                  </a:lnTo>
                  <a:lnTo>
                    <a:pt x="89" y="904"/>
                  </a:lnTo>
                  <a:lnTo>
                    <a:pt x="89" y="864"/>
                  </a:lnTo>
                  <a:lnTo>
                    <a:pt x="66" y="832"/>
                  </a:lnTo>
                  <a:lnTo>
                    <a:pt x="66" y="792"/>
                  </a:lnTo>
                  <a:lnTo>
                    <a:pt x="44" y="752"/>
                  </a:lnTo>
                  <a:lnTo>
                    <a:pt x="59" y="728"/>
                  </a:lnTo>
                  <a:lnTo>
                    <a:pt x="44" y="704"/>
                  </a:lnTo>
                  <a:lnTo>
                    <a:pt x="74" y="680"/>
                  </a:lnTo>
                  <a:lnTo>
                    <a:pt x="66" y="608"/>
                  </a:lnTo>
                  <a:lnTo>
                    <a:pt x="22" y="608"/>
                  </a:lnTo>
                  <a:lnTo>
                    <a:pt x="0" y="576"/>
                  </a:lnTo>
                  <a:lnTo>
                    <a:pt x="0" y="544"/>
                  </a:lnTo>
                  <a:lnTo>
                    <a:pt x="44" y="520"/>
                  </a:lnTo>
                  <a:lnTo>
                    <a:pt x="37" y="488"/>
                  </a:lnTo>
                  <a:lnTo>
                    <a:pt x="15" y="448"/>
                  </a:lnTo>
                  <a:lnTo>
                    <a:pt x="37" y="432"/>
                  </a:lnTo>
                  <a:lnTo>
                    <a:pt x="7" y="400"/>
                  </a:lnTo>
                  <a:lnTo>
                    <a:pt x="7" y="360"/>
                  </a:lnTo>
                  <a:lnTo>
                    <a:pt x="30" y="352"/>
                  </a:lnTo>
                  <a:lnTo>
                    <a:pt x="30" y="376"/>
                  </a:lnTo>
                  <a:lnTo>
                    <a:pt x="52" y="416"/>
                  </a:lnTo>
                  <a:lnTo>
                    <a:pt x="89" y="448"/>
                  </a:lnTo>
                  <a:lnTo>
                    <a:pt x="74" y="496"/>
                  </a:lnTo>
                  <a:lnTo>
                    <a:pt x="89" y="520"/>
                  </a:lnTo>
                  <a:lnTo>
                    <a:pt x="66" y="544"/>
                  </a:lnTo>
                  <a:lnTo>
                    <a:pt x="96" y="536"/>
                  </a:lnTo>
                  <a:lnTo>
                    <a:pt x="103" y="440"/>
                  </a:lnTo>
                  <a:lnTo>
                    <a:pt x="66" y="376"/>
                  </a:lnTo>
                  <a:lnTo>
                    <a:pt x="44" y="312"/>
                  </a:lnTo>
                  <a:lnTo>
                    <a:pt x="162" y="312"/>
                  </a:lnTo>
                  <a:lnTo>
                    <a:pt x="162" y="240"/>
                  </a:lnTo>
                  <a:lnTo>
                    <a:pt x="222" y="176"/>
                  </a:lnTo>
                  <a:lnTo>
                    <a:pt x="288" y="160"/>
                  </a:lnTo>
                  <a:lnTo>
                    <a:pt x="303" y="136"/>
                  </a:lnTo>
                  <a:lnTo>
                    <a:pt x="332" y="136"/>
                  </a:lnTo>
                  <a:lnTo>
                    <a:pt x="332" y="160"/>
                  </a:lnTo>
                  <a:lnTo>
                    <a:pt x="377" y="120"/>
                  </a:lnTo>
                  <a:lnTo>
                    <a:pt x="377" y="96"/>
                  </a:lnTo>
                  <a:lnTo>
                    <a:pt x="421" y="96"/>
                  </a:lnTo>
                  <a:lnTo>
                    <a:pt x="399" y="48"/>
                  </a:lnTo>
                  <a:lnTo>
                    <a:pt x="421" y="0"/>
                  </a:lnTo>
                  <a:lnTo>
                    <a:pt x="480" y="8"/>
                  </a:lnTo>
                  <a:lnTo>
                    <a:pt x="458" y="40"/>
                  </a:lnTo>
                  <a:lnTo>
                    <a:pt x="495" y="40"/>
                  </a:lnTo>
                  <a:lnTo>
                    <a:pt x="487" y="80"/>
                  </a:lnTo>
                  <a:lnTo>
                    <a:pt x="532" y="56"/>
                  </a:lnTo>
                  <a:lnTo>
                    <a:pt x="606" y="64"/>
                  </a:lnTo>
                  <a:lnTo>
                    <a:pt x="613" y="104"/>
                  </a:lnTo>
                  <a:lnTo>
                    <a:pt x="628" y="144"/>
                  </a:lnTo>
                  <a:lnTo>
                    <a:pt x="569" y="240"/>
                  </a:lnTo>
                  <a:lnTo>
                    <a:pt x="524" y="328"/>
                  </a:lnTo>
                  <a:lnTo>
                    <a:pt x="613" y="264"/>
                  </a:lnTo>
                  <a:lnTo>
                    <a:pt x="591" y="248"/>
                  </a:lnTo>
                  <a:lnTo>
                    <a:pt x="620" y="216"/>
                  </a:lnTo>
                  <a:lnTo>
                    <a:pt x="628" y="240"/>
                  </a:lnTo>
                  <a:lnTo>
                    <a:pt x="620" y="280"/>
                  </a:lnTo>
                  <a:lnTo>
                    <a:pt x="635" y="328"/>
                  </a:lnTo>
                  <a:lnTo>
                    <a:pt x="672" y="360"/>
                  </a:lnTo>
                  <a:lnTo>
                    <a:pt x="672" y="392"/>
                  </a:lnTo>
                  <a:lnTo>
                    <a:pt x="694" y="416"/>
                  </a:lnTo>
                  <a:lnTo>
                    <a:pt x="650" y="480"/>
                  </a:lnTo>
                  <a:lnTo>
                    <a:pt x="650" y="528"/>
                  </a:lnTo>
                  <a:lnTo>
                    <a:pt x="620" y="536"/>
                  </a:lnTo>
                  <a:lnTo>
                    <a:pt x="591" y="568"/>
                  </a:lnTo>
                  <a:lnTo>
                    <a:pt x="613" y="600"/>
                  </a:lnTo>
                  <a:lnTo>
                    <a:pt x="628" y="640"/>
                  </a:lnTo>
                  <a:lnTo>
                    <a:pt x="628" y="672"/>
                  </a:lnTo>
                  <a:lnTo>
                    <a:pt x="642" y="696"/>
                  </a:lnTo>
                  <a:lnTo>
                    <a:pt x="613" y="736"/>
                  </a:lnTo>
                  <a:lnTo>
                    <a:pt x="635" y="744"/>
                  </a:lnTo>
                  <a:lnTo>
                    <a:pt x="642" y="784"/>
                  </a:lnTo>
                  <a:lnTo>
                    <a:pt x="665" y="816"/>
                  </a:lnTo>
                  <a:lnTo>
                    <a:pt x="650" y="848"/>
                  </a:lnTo>
                  <a:lnTo>
                    <a:pt x="657" y="888"/>
                  </a:lnTo>
                  <a:lnTo>
                    <a:pt x="724" y="888"/>
                  </a:lnTo>
                  <a:lnTo>
                    <a:pt x="731" y="912"/>
                  </a:lnTo>
                  <a:lnTo>
                    <a:pt x="724" y="920"/>
                  </a:lnTo>
                  <a:lnTo>
                    <a:pt x="702" y="920"/>
                  </a:lnTo>
                  <a:lnTo>
                    <a:pt x="694" y="968"/>
                  </a:lnTo>
                  <a:lnTo>
                    <a:pt x="679" y="984"/>
                  </a:lnTo>
                  <a:lnTo>
                    <a:pt x="702" y="1024"/>
                  </a:lnTo>
                  <a:lnTo>
                    <a:pt x="694" y="1056"/>
                  </a:lnTo>
                  <a:lnTo>
                    <a:pt x="665" y="1112"/>
                  </a:lnTo>
                  <a:lnTo>
                    <a:pt x="672" y="1152"/>
                  </a:lnTo>
                  <a:lnTo>
                    <a:pt x="702" y="1176"/>
                  </a:lnTo>
                  <a:lnTo>
                    <a:pt x="709" y="1200"/>
                  </a:lnTo>
                  <a:lnTo>
                    <a:pt x="694" y="1216"/>
                  </a:lnTo>
                  <a:lnTo>
                    <a:pt x="709" y="1248"/>
                  </a:lnTo>
                  <a:lnTo>
                    <a:pt x="702" y="1288"/>
                  </a:lnTo>
                  <a:lnTo>
                    <a:pt x="657" y="1272"/>
                  </a:lnTo>
                  <a:lnTo>
                    <a:pt x="635" y="1248"/>
                  </a:lnTo>
                  <a:lnTo>
                    <a:pt x="628" y="1248"/>
                  </a:lnTo>
                  <a:lnTo>
                    <a:pt x="628" y="1296"/>
                  </a:lnTo>
                  <a:lnTo>
                    <a:pt x="591" y="1344"/>
                  </a:lnTo>
                  <a:lnTo>
                    <a:pt x="583" y="1376"/>
                  </a:lnTo>
                  <a:lnTo>
                    <a:pt x="576" y="1376"/>
                  </a:lnTo>
                  <a:lnTo>
                    <a:pt x="554" y="1344"/>
                  </a:lnTo>
                  <a:lnTo>
                    <a:pt x="539" y="1344"/>
                  </a:lnTo>
                  <a:lnTo>
                    <a:pt x="532" y="1368"/>
                  </a:lnTo>
                  <a:lnTo>
                    <a:pt x="487" y="1368"/>
                  </a:lnTo>
                  <a:lnTo>
                    <a:pt x="487" y="1392"/>
                  </a:lnTo>
                  <a:lnTo>
                    <a:pt x="465" y="1416"/>
                  </a:lnTo>
                  <a:lnTo>
                    <a:pt x="495" y="1448"/>
                  </a:lnTo>
                  <a:lnTo>
                    <a:pt x="495" y="1488"/>
                  </a:lnTo>
                  <a:lnTo>
                    <a:pt x="473" y="1504"/>
                  </a:lnTo>
                  <a:lnTo>
                    <a:pt x="465" y="1584"/>
                  </a:lnTo>
                  <a:lnTo>
                    <a:pt x="436" y="1592"/>
                  </a:lnTo>
                  <a:lnTo>
                    <a:pt x="436" y="1616"/>
                  </a:lnTo>
                  <a:lnTo>
                    <a:pt x="465" y="1640"/>
                  </a:lnTo>
                  <a:lnTo>
                    <a:pt x="473" y="1640"/>
                  </a:lnTo>
                  <a:lnTo>
                    <a:pt x="465" y="1648"/>
                  </a:lnTo>
                  <a:lnTo>
                    <a:pt x="428" y="1664"/>
                  </a:lnTo>
                  <a:lnTo>
                    <a:pt x="391" y="1704"/>
                  </a:lnTo>
                  <a:lnTo>
                    <a:pt x="369" y="1752"/>
                  </a:lnTo>
                  <a:lnTo>
                    <a:pt x="347" y="1760"/>
                  </a:lnTo>
                  <a:lnTo>
                    <a:pt x="332" y="1784"/>
                  </a:lnTo>
                  <a:lnTo>
                    <a:pt x="266" y="1768"/>
                  </a:lnTo>
                  <a:lnTo>
                    <a:pt x="251" y="175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98" name="Freeform 141"/>
            <p:cNvSpPr>
              <a:spLocks/>
            </p:cNvSpPr>
            <p:nvPr/>
          </p:nvSpPr>
          <p:spPr bwMode="auto">
            <a:xfrm rot="704206">
              <a:off x="6626916" y="5052231"/>
              <a:ext cx="730128" cy="874761"/>
            </a:xfrm>
            <a:custGeom>
              <a:avLst/>
              <a:gdLst/>
              <a:ahLst/>
              <a:cxnLst>
                <a:cxn ang="0">
                  <a:pos x="303" y="16"/>
                </a:cxn>
                <a:cxn ang="0">
                  <a:pos x="339" y="88"/>
                </a:cxn>
                <a:cxn ang="0">
                  <a:pos x="354" y="120"/>
                </a:cxn>
                <a:cxn ang="0">
                  <a:pos x="399" y="168"/>
                </a:cxn>
                <a:cxn ang="0">
                  <a:pos x="399" y="296"/>
                </a:cxn>
                <a:cxn ang="0">
                  <a:pos x="428" y="280"/>
                </a:cxn>
                <a:cxn ang="0">
                  <a:pos x="480" y="248"/>
                </a:cxn>
                <a:cxn ang="0">
                  <a:pos x="524" y="232"/>
                </a:cxn>
                <a:cxn ang="0">
                  <a:pos x="568" y="144"/>
                </a:cxn>
                <a:cxn ang="0">
                  <a:pos x="627" y="192"/>
                </a:cxn>
                <a:cxn ang="0">
                  <a:pos x="664" y="176"/>
                </a:cxn>
                <a:cxn ang="0">
                  <a:pos x="701" y="248"/>
                </a:cxn>
                <a:cxn ang="0">
                  <a:pos x="657" y="304"/>
                </a:cxn>
                <a:cxn ang="0">
                  <a:pos x="686" y="352"/>
                </a:cxn>
                <a:cxn ang="0">
                  <a:pos x="627" y="368"/>
                </a:cxn>
                <a:cxn ang="0">
                  <a:pos x="642" y="344"/>
                </a:cxn>
                <a:cxn ang="0">
                  <a:pos x="605" y="392"/>
                </a:cxn>
                <a:cxn ang="0">
                  <a:pos x="524" y="400"/>
                </a:cxn>
                <a:cxn ang="0">
                  <a:pos x="487" y="424"/>
                </a:cxn>
                <a:cxn ang="0">
                  <a:pos x="413" y="480"/>
                </a:cxn>
                <a:cxn ang="0">
                  <a:pos x="443" y="496"/>
                </a:cxn>
                <a:cxn ang="0">
                  <a:pos x="428" y="528"/>
                </a:cxn>
                <a:cxn ang="0">
                  <a:pos x="450" y="592"/>
                </a:cxn>
                <a:cxn ang="0">
                  <a:pos x="435" y="696"/>
                </a:cxn>
                <a:cxn ang="0">
                  <a:pos x="362" y="792"/>
                </a:cxn>
                <a:cxn ang="0">
                  <a:pos x="347" y="856"/>
                </a:cxn>
                <a:cxn ang="0">
                  <a:pos x="280" y="840"/>
                </a:cxn>
                <a:cxn ang="0">
                  <a:pos x="244" y="792"/>
                </a:cxn>
                <a:cxn ang="0">
                  <a:pos x="170" y="744"/>
                </a:cxn>
                <a:cxn ang="0">
                  <a:pos x="125" y="768"/>
                </a:cxn>
                <a:cxn ang="0">
                  <a:pos x="74" y="752"/>
                </a:cxn>
                <a:cxn ang="0">
                  <a:pos x="37" y="728"/>
                </a:cxn>
                <a:cxn ang="0">
                  <a:pos x="0" y="704"/>
                </a:cxn>
                <a:cxn ang="0">
                  <a:pos x="30" y="672"/>
                </a:cxn>
                <a:cxn ang="0">
                  <a:pos x="59" y="576"/>
                </a:cxn>
                <a:cxn ang="0">
                  <a:pos x="30" y="504"/>
                </a:cxn>
                <a:cxn ang="0">
                  <a:pos x="52" y="456"/>
                </a:cxn>
                <a:cxn ang="0">
                  <a:pos x="103" y="432"/>
                </a:cxn>
                <a:cxn ang="0">
                  <a:pos x="140" y="464"/>
                </a:cxn>
                <a:cxn ang="0">
                  <a:pos x="155" y="432"/>
                </a:cxn>
                <a:cxn ang="0">
                  <a:pos x="192" y="336"/>
                </a:cxn>
                <a:cxn ang="0">
                  <a:pos x="221" y="360"/>
                </a:cxn>
                <a:cxn ang="0">
                  <a:pos x="273" y="336"/>
                </a:cxn>
                <a:cxn ang="0">
                  <a:pos x="273" y="288"/>
                </a:cxn>
                <a:cxn ang="0">
                  <a:pos x="236" y="240"/>
                </a:cxn>
                <a:cxn ang="0">
                  <a:pos x="258" y="144"/>
                </a:cxn>
                <a:cxn ang="0">
                  <a:pos x="244" y="72"/>
                </a:cxn>
                <a:cxn ang="0">
                  <a:pos x="266" y="8"/>
                </a:cxn>
                <a:cxn ang="0">
                  <a:pos x="295" y="0"/>
                </a:cxn>
              </a:cxnLst>
              <a:rect l="0" t="0" r="r" b="b"/>
              <a:pathLst>
                <a:path w="702" h="865">
                  <a:moveTo>
                    <a:pt x="295" y="0"/>
                  </a:moveTo>
                  <a:lnTo>
                    <a:pt x="303" y="16"/>
                  </a:lnTo>
                  <a:lnTo>
                    <a:pt x="339" y="48"/>
                  </a:lnTo>
                  <a:lnTo>
                    <a:pt x="339" y="88"/>
                  </a:lnTo>
                  <a:lnTo>
                    <a:pt x="362" y="96"/>
                  </a:lnTo>
                  <a:lnTo>
                    <a:pt x="354" y="120"/>
                  </a:lnTo>
                  <a:lnTo>
                    <a:pt x="369" y="144"/>
                  </a:lnTo>
                  <a:lnTo>
                    <a:pt x="399" y="168"/>
                  </a:lnTo>
                  <a:lnTo>
                    <a:pt x="391" y="256"/>
                  </a:lnTo>
                  <a:lnTo>
                    <a:pt x="399" y="296"/>
                  </a:lnTo>
                  <a:lnTo>
                    <a:pt x="421" y="296"/>
                  </a:lnTo>
                  <a:lnTo>
                    <a:pt x="428" y="280"/>
                  </a:lnTo>
                  <a:lnTo>
                    <a:pt x="472" y="264"/>
                  </a:lnTo>
                  <a:lnTo>
                    <a:pt x="480" y="248"/>
                  </a:lnTo>
                  <a:lnTo>
                    <a:pt x="494" y="272"/>
                  </a:lnTo>
                  <a:lnTo>
                    <a:pt x="524" y="232"/>
                  </a:lnTo>
                  <a:lnTo>
                    <a:pt x="531" y="184"/>
                  </a:lnTo>
                  <a:lnTo>
                    <a:pt x="568" y="144"/>
                  </a:lnTo>
                  <a:lnTo>
                    <a:pt x="605" y="168"/>
                  </a:lnTo>
                  <a:lnTo>
                    <a:pt x="627" y="192"/>
                  </a:lnTo>
                  <a:lnTo>
                    <a:pt x="649" y="168"/>
                  </a:lnTo>
                  <a:lnTo>
                    <a:pt x="664" y="176"/>
                  </a:lnTo>
                  <a:lnTo>
                    <a:pt x="672" y="200"/>
                  </a:lnTo>
                  <a:lnTo>
                    <a:pt x="701" y="248"/>
                  </a:lnTo>
                  <a:lnTo>
                    <a:pt x="664" y="264"/>
                  </a:lnTo>
                  <a:lnTo>
                    <a:pt x="657" y="304"/>
                  </a:lnTo>
                  <a:lnTo>
                    <a:pt x="686" y="328"/>
                  </a:lnTo>
                  <a:lnTo>
                    <a:pt x="686" y="352"/>
                  </a:lnTo>
                  <a:lnTo>
                    <a:pt x="664" y="376"/>
                  </a:lnTo>
                  <a:lnTo>
                    <a:pt x="627" y="368"/>
                  </a:lnTo>
                  <a:lnTo>
                    <a:pt x="642" y="352"/>
                  </a:lnTo>
                  <a:lnTo>
                    <a:pt x="642" y="344"/>
                  </a:lnTo>
                  <a:lnTo>
                    <a:pt x="613" y="360"/>
                  </a:lnTo>
                  <a:lnTo>
                    <a:pt x="605" y="392"/>
                  </a:lnTo>
                  <a:lnTo>
                    <a:pt x="546" y="416"/>
                  </a:lnTo>
                  <a:lnTo>
                    <a:pt x="524" y="400"/>
                  </a:lnTo>
                  <a:lnTo>
                    <a:pt x="494" y="408"/>
                  </a:lnTo>
                  <a:lnTo>
                    <a:pt x="487" y="424"/>
                  </a:lnTo>
                  <a:lnTo>
                    <a:pt x="458" y="424"/>
                  </a:lnTo>
                  <a:lnTo>
                    <a:pt x="413" y="480"/>
                  </a:lnTo>
                  <a:lnTo>
                    <a:pt x="413" y="496"/>
                  </a:lnTo>
                  <a:lnTo>
                    <a:pt x="443" y="496"/>
                  </a:lnTo>
                  <a:lnTo>
                    <a:pt x="450" y="504"/>
                  </a:lnTo>
                  <a:lnTo>
                    <a:pt x="428" y="528"/>
                  </a:lnTo>
                  <a:lnTo>
                    <a:pt x="428" y="592"/>
                  </a:lnTo>
                  <a:lnTo>
                    <a:pt x="450" y="592"/>
                  </a:lnTo>
                  <a:lnTo>
                    <a:pt x="458" y="648"/>
                  </a:lnTo>
                  <a:lnTo>
                    <a:pt x="435" y="696"/>
                  </a:lnTo>
                  <a:lnTo>
                    <a:pt x="399" y="752"/>
                  </a:lnTo>
                  <a:lnTo>
                    <a:pt x="362" y="792"/>
                  </a:lnTo>
                  <a:lnTo>
                    <a:pt x="354" y="832"/>
                  </a:lnTo>
                  <a:lnTo>
                    <a:pt x="347" y="856"/>
                  </a:lnTo>
                  <a:lnTo>
                    <a:pt x="325" y="864"/>
                  </a:lnTo>
                  <a:lnTo>
                    <a:pt x="280" y="840"/>
                  </a:lnTo>
                  <a:lnTo>
                    <a:pt x="258" y="792"/>
                  </a:lnTo>
                  <a:lnTo>
                    <a:pt x="244" y="792"/>
                  </a:lnTo>
                  <a:lnTo>
                    <a:pt x="207" y="784"/>
                  </a:lnTo>
                  <a:lnTo>
                    <a:pt x="170" y="744"/>
                  </a:lnTo>
                  <a:lnTo>
                    <a:pt x="133" y="768"/>
                  </a:lnTo>
                  <a:lnTo>
                    <a:pt x="125" y="768"/>
                  </a:lnTo>
                  <a:lnTo>
                    <a:pt x="111" y="760"/>
                  </a:lnTo>
                  <a:lnTo>
                    <a:pt x="74" y="752"/>
                  </a:lnTo>
                  <a:lnTo>
                    <a:pt x="52" y="728"/>
                  </a:lnTo>
                  <a:lnTo>
                    <a:pt x="37" y="728"/>
                  </a:lnTo>
                  <a:lnTo>
                    <a:pt x="30" y="728"/>
                  </a:lnTo>
                  <a:lnTo>
                    <a:pt x="0" y="704"/>
                  </a:lnTo>
                  <a:lnTo>
                    <a:pt x="0" y="680"/>
                  </a:lnTo>
                  <a:lnTo>
                    <a:pt x="30" y="672"/>
                  </a:lnTo>
                  <a:lnTo>
                    <a:pt x="37" y="592"/>
                  </a:lnTo>
                  <a:lnTo>
                    <a:pt x="59" y="576"/>
                  </a:lnTo>
                  <a:lnTo>
                    <a:pt x="59" y="536"/>
                  </a:lnTo>
                  <a:lnTo>
                    <a:pt x="30" y="504"/>
                  </a:lnTo>
                  <a:lnTo>
                    <a:pt x="52" y="480"/>
                  </a:lnTo>
                  <a:lnTo>
                    <a:pt x="52" y="456"/>
                  </a:lnTo>
                  <a:lnTo>
                    <a:pt x="96" y="456"/>
                  </a:lnTo>
                  <a:lnTo>
                    <a:pt x="103" y="432"/>
                  </a:lnTo>
                  <a:lnTo>
                    <a:pt x="118" y="432"/>
                  </a:lnTo>
                  <a:lnTo>
                    <a:pt x="140" y="464"/>
                  </a:lnTo>
                  <a:lnTo>
                    <a:pt x="148" y="464"/>
                  </a:lnTo>
                  <a:lnTo>
                    <a:pt x="155" y="432"/>
                  </a:lnTo>
                  <a:lnTo>
                    <a:pt x="192" y="384"/>
                  </a:lnTo>
                  <a:lnTo>
                    <a:pt x="192" y="336"/>
                  </a:lnTo>
                  <a:lnTo>
                    <a:pt x="199" y="336"/>
                  </a:lnTo>
                  <a:lnTo>
                    <a:pt x="221" y="360"/>
                  </a:lnTo>
                  <a:lnTo>
                    <a:pt x="266" y="376"/>
                  </a:lnTo>
                  <a:lnTo>
                    <a:pt x="273" y="336"/>
                  </a:lnTo>
                  <a:lnTo>
                    <a:pt x="258" y="304"/>
                  </a:lnTo>
                  <a:lnTo>
                    <a:pt x="273" y="288"/>
                  </a:lnTo>
                  <a:lnTo>
                    <a:pt x="266" y="264"/>
                  </a:lnTo>
                  <a:lnTo>
                    <a:pt x="236" y="240"/>
                  </a:lnTo>
                  <a:lnTo>
                    <a:pt x="229" y="200"/>
                  </a:lnTo>
                  <a:lnTo>
                    <a:pt x="258" y="144"/>
                  </a:lnTo>
                  <a:lnTo>
                    <a:pt x="266" y="112"/>
                  </a:lnTo>
                  <a:lnTo>
                    <a:pt x="244" y="72"/>
                  </a:lnTo>
                  <a:lnTo>
                    <a:pt x="258" y="56"/>
                  </a:lnTo>
                  <a:lnTo>
                    <a:pt x="266" y="8"/>
                  </a:lnTo>
                  <a:lnTo>
                    <a:pt x="288" y="8"/>
                  </a:lnTo>
                  <a:lnTo>
                    <a:pt x="295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99" name="Freeform 139"/>
            <p:cNvSpPr>
              <a:spLocks/>
            </p:cNvSpPr>
            <p:nvPr/>
          </p:nvSpPr>
          <p:spPr bwMode="auto">
            <a:xfrm rot="704206">
              <a:off x="7087499" y="5375551"/>
              <a:ext cx="452732" cy="688852"/>
            </a:xfrm>
            <a:custGeom>
              <a:avLst/>
              <a:gdLst/>
              <a:ahLst/>
              <a:cxnLst>
                <a:cxn ang="0">
                  <a:pos x="0" y="648"/>
                </a:cxn>
                <a:cxn ang="0">
                  <a:pos x="15" y="648"/>
                </a:cxn>
                <a:cxn ang="0">
                  <a:pos x="29" y="680"/>
                </a:cxn>
                <a:cxn ang="0">
                  <a:pos x="155" y="648"/>
                </a:cxn>
                <a:cxn ang="0">
                  <a:pos x="206" y="608"/>
                </a:cxn>
                <a:cxn ang="0">
                  <a:pos x="258" y="536"/>
                </a:cxn>
                <a:cxn ang="0">
                  <a:pos x="302" y="544"/>
                </a:cxn>
                <a:cxn ang="0">
                  <a:pos x="339" y="544"/>
                </a:cxn>
                <a:cxn ang="0">
                  <a:pos x="398" y="536"/>
                </a:cxn>
                <a:cxn ang="0">
                  <a:pos x="428" y="480"/>
                </a:cxn>
                <a:cxn ang="0">
                  <a:pos x="420" y="360"/>
                </a:cxn>
                <a:cxn ang="0">
                  <a:pos x="435" y="336"/>
                </a:cxn>
                <a:cxn ang="0">
                  <a:pos x="420" y="304"/>
                </a:cxn>
                <a:cxn ang="0">
                  <a:pos x="398" y="320"/>
                </a:cxn>
                <a:cxn ang="0">
                  <a:pos x="391" y="304"/>
                </a:cxn>
                <a:cxn ang="0">
                  <a:pos x="435" y="232"/>
                </a:cxn>
                <a:cxn ang="0">
                  <a:pos x="406" y="200"/>
                </a:cxn>
                <a:cxn ang="0">
                  <a:pos x="406" y="168"/>
                </a:cxn>
                <a:cxn ang="0">
                  <a:pos x="383" y="144"/>
                </a:cxn>
                <a:cxn ang="0">
                  <a:pos x="383" y="112"/>
                </a:cxn>
                <a:cxn ang="0">
                  <a:pos x="361" y="120"/>
                </a:cxn>
                <a:cxn ang="0">
                  <a:pos x="347" y="88"/>
                </a:cxn>
                <a:cxn ang="0">
                  <a:pos x="310" y="128"/>
                </a:cxn>
                <a:cxn ang="0">
                  <a:pos x="317" y="80"/>
                </a:cxn>
                <a:cxn ang="0">
                  <a:pos x="280" y="80"/>
                </a:cxn>
                <a:cxn ang="0">
                  <a:pos x="280" y="56"/>
                </a:cxn>
                <a:cxn ang="0">
                  <a:pos x="251" y="32"/>
                </a:cxn>
                <a:cxn ang="0">
                  <a:pos x="229" y="16"/>
                </a:cxn>
                <a:cxn ang="0">
                  <a:pos x="221" y="0"/>
                </a:cxn>
                <a:cxn ang="0">
                  <a:pos x="184" y="16"/>
                </a:cxn>
                <a:cxn ang="0">
                  <a:pos x="177" y="56"/>
                </a:cxn>
                <a:cxn ang="0">
                  <a:pos x="206" y="80"/>
                </a:cxn>
                <a:cxn ang="0">
                  <a:pos x="206" y="104"/>
                </a:cxn>
                <a:cxn ang="0">
                  <a:pos x="184" y="128"/>
                </a:cxn>
                <a:cxn ang="0">
                  <a:pos x="147" y="120"/>
                </a:cxn>
                <a:cxn ang="0">
                  <a:pos x="155" y="144"/>
                </a:cxn>
                <a:cxn ang="0">
                  <a:pos x="184" y="168"/>
                </a:cxn>
                <a:cxn ang="0">
                  <a:pos x="199" y="208"/>
                </a:cxn>
                <a:cxn ang="0">
                  <a:pos x="229" y="216"/>
                </a:cxn>
                <a:cxn ang="0">
                  <a:pos x="229" y="248"/>
                </a:cxn>
                <a:cxn ang="0">
                  <a:pos x="214" y="256"/>
                </a:cxn>
                <a:cxn ang="0">
                  <a:pos x="184" y="312"/>
                </a:cxn>
                <a:cxn ang="0">
                  <a:pos x="162" y="344"/>
                </a:cxn>
                <a:cxn ang="0">
                  <a:pos x="162" y="368"/>
                </a:cxn>
                <a:cxn ang="0">
                  <a:pos x="192" y="368"/>
                </a:cxn>
                <a:cxn ang="0">
                  <a:pos x="184" y="400"/>
                </a:cxn>
                <a:cxn ang="0">
                  <a:pos x="147" y="448"/>
                </a:cxn>
                <a:cxn ang="0">
                  <a:pos x="133" y="448"/>
                </a:cxn>
                <a:cxn ang="0">
                  <a:pos x="103" y="488"/>
                </a:cxn>
                <a:cxn ang="0">
                  <a:pos x="88" y="528"/>
                </a:cxn>
                <a:cxn ang="0">
                  <a:pos x="59" y="528"/>
                </a:cxn>
                <a:cxn ang="0">
                  <a:pos x="52" y="536"/>
                </a:cxn>
                <a:cxn ang="0">
                  <a:pos x="7" y="536"/>
                </a:cxn>
                <a:cxn ang="0">
                  <a:pos x="7" y="600"/>
                </a:cxn>
                <a:cxn ang="0">
                  <a:pos x="22" y="600"/>
                </a:cxn>
                <a:cxn ang="0">
                  <a:pos x="29" y="616"/>
                </a:cxn>
                <a:cxn ang="0">
                  <a:pos x="0" y="640"/>
                </a:cxn>
                <a:cxn ang="0">
                  <a:pos x="0" y="648"/>
                </a:cxn>
              </a:cxnLst>
              <a:rect l="0" t="0" r="r" b="b"/>
              <a:pathLst>
                <a:path w="436" h="681">
                  <a:moveTo>
                    <a:pt x="0" y="648"/>
                  </a:moveTo>
                  <a:lnTo>
                    <a:pt x="15" y="648"/>
                  </a:lnTo>
                  <a:lnTo>
                    <a:pt x="29" y="680"/>
                  </a:lnTo>
                  <a:lnTo>
                    <a:pt x="155" y="648"/>
                  </a:lnTo>
                  <a:lnTo>
                    <a:pt x="206" y="608"/>
                  </a:lnTo>
                  <a:lnTo>
                    <a:pt x="258" y="536"/>
                  </a:lnTo>
                  <a:lnTo>
                    <a:pt x="302" y="544"/>
                  </a:lnTo>
                  <a:lnTo>
                    <a:pt x="339" y="544"/>
                  </a:lnTo>
                  <a:lnTo>
                    <a:pt x="398" y="536"/>
                  </a:lnTo>
                  <a:lnTo>
                    <a:pt x="428" y="480"/>
                  </a:lnTo>
                  <a:lnTo>
                    <a:pt x="420" y="360"/>
                  </a:lnTo>
                  <a:lnTo>
                    <a:pt x="435" y="336"/>
                  </a:lnTo>
                  <a:lnTo>
                    <a:pt x="420" y="304"/>
                  </a:lnTo>
                  <a:lnTo>
                    <a:pt x="398" y="320"/>
                  </a:lnTo>
                  <a:lnTo>
                    <a:pt x="391" y="304"/>
                  </a:lnTo>
                  <a:lnTo>
                    <a:pt x="435" y="232"/>
                  </a:lnTo>
                  <a:lnTo>
                    <a:pt x="406" y="200"/>
                  </a:lnTo>
                  <a:lnTo>
                    <a:pt x="406" y="168"/>
                  </a:lnTo>
                  <a:lnTo>
                    <a:pt x="383" y="144"/>
                  </a:lnTo>
                  <a:lnTo>
                    <a:pt x="383" y="112"/>
                  </a:lnTo>
                  <a:lnTo>
                    <a:pt x="361" y="120"/>
                  </a:lnTo>
                  <a:lnTo>
                    <a:pt x="347" y="88"/>
                  </a:lnTo>
                  <a:lnTo>
                    <a:pt x="310" y="128"/>
                  </a:lnTo>
                  <a:lnTo>
                    <a:pt x="317" y="80"/>
                  </a:lnTo>
                  <a:lnTo>
                    <a:pt x="280" y="80"/>
                  </a:lnTo>
                  <a:lnTo>
                    <a:pt x="280" y="56"/>
                  </a:lnTo>
                  <a:lnTo>
                    <a:pt x="251" y="32"/>
                  </a:lnTo>
                  <a:lnTo>
                    <a:pt x="229" y="16"/>
                  </a:lnTo>
                  <a:lnTo>
                    <a:pt x="221" y="0"/>
                  </a:lnTo>
                  <a:lnTo>
                    <a:pt x="184" y="16"/>
                  </a:lnTo>
                  <a:lnTo>
                    <a:pt x="177" y="56"/>
                  </a:lnTo>
                  <a:lnTo>
                    <a:pt x="206" y="80"/>
                  </a:lnTo>
                  <a:lnTo>
                    <a:pt x="206" y="104"/>
                  </a:lnTo>
                  <a:lnTo>
                    <a:pt x="184" y="128"/>
                  </a:lnTo>
                  <a:lnTo>
                    <a:pt x="147" y="120"/>
                  </a:lnTo>
                  <a:lnTo>
                    <a:pt x="155" y="144"/>
                  </a:lnTo>
                  <a:lnTo>
                    <a:pt x="184" y="168"/>
                  </a:lnTo>
                  <a:lnTo>
                    <a:pt x="199" y="208"/>
                  </a:lnTo>
                  <a:lnTo>
                    <a:pt x="229" y="216"/>
                  </a:lnTo>
                  <a:lnTo>
                    <a:pt x="229" y="248"/>
                  </a:lnTo>
                  <a:lnTo>
                    <a:pt x="214" y="256"/>
                  </a:lnTo>
                  <a:lnTo>
                    <a:pt x="184" y="312"/>
                  </a:lnTo>
                  <a:lnTo>
                    <a:pt x="162" y="344"/>
                  </a:lnTo>
                  <a:lnTo>
                    <a:pt x="162" y="368"/>
                  </a:lnTo>
                  <a:lnTo>
                    <a:pt x="192" y="368"/>
                  </a:lnTo>
                  <a:lnTo>
                    <a:pt x="184" y="400"/>
                  </a:lnTo>
                  <a:lnTo>
                    <a:pt x="147" y="448"/>
                  </a:lnTo>
                  <a:lnTo>
                    <a:pt x="133" y="448"/>
                  </a:lnTo>
                  <a:lnTo>
                    <a:pt x="103" y="488"/>
                  </a:lnTo>
                  <a:lnTo>
                    <a:pt x="88" y="528"/>
                  </a:lnTo>
                  <a:lnTo>
                    <a:pt x="59" y="528"/>
                  </a:lnTo>
                  <a:lnTo>
                    <a:pt x="52" y="536"/>
                  </a:lnTo>
                  <a:lnTo>
                    <a:pt x="7" y="536"/>
                  </a:lnTo>
                  <a:lnTo>
                    <a:pt x="7" y="600"/>
                  </a:lnTo>
                  <a:lnTo>
                    <a:pt x="22" y="600"/>
                  </a:lnTo>
                  <a:lnTo>
                    <a:pt x="29" y="616"/>
                  </a:lnTo>
                  <a:lnTo>
                    <a:pt x="0" y="640"/>
                  </a:lnTo>
                  <a:lnTo>
                    <a:pt x="0" y="64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00" name="Freeform 9"/>
            <p:cNvSpPr>
              <a:spLocks/>
            </p:cNvSpPr>
            <p:nvPr/>
          </p:nvSpPr>
          <p:spPr bwMode="auto">
            <a:xfrm rot="704206">
              <a:off x="7774012" y="4811537"/>
              <a:ext cx="638535" cy="1092104"/>
            </a:xfrm>
            <a:custGeom>
              <a:avLst/>
              <a:gdLst/>
              <a:ahLst/>
              <a:cxnLst>
                <a:cxn ang="0">
                  <a:pos x="436" y="968"/>
                </a:cxn>
                <a:cxn ang="0">
                  <a:pos x="384" y="1040"/>
                </a:cxn>
                <a:cxn ang="0">
                  <a:pos x="273" y="1032"/>
                </a:cxn>
                <a:cxn ang="0">
                  <a:pos x="266" y="936"/>
                </a:cxn>
                <a:cxn ang="0">
                  <a:pos x="222" y="872"/>
                </a:cxn>
                <a:cxn ang="0">
                  <a:pos x="236" y="840"/>
                </a:cxn>
                <a:cxn ang="0">
                  <a:pos x="259" y="792"/>
                </a:cxn>
                <a:cxn ang="0">
                  <a:pos x="281" y="752"/>
                </a:cxn>
                <a:cxn ang="0">
                  <a:pos x="251" y="680"/>
                </a:cxn>
                <a:cxn ang="0">
                  <a:pos x="214" y="712"/>
                </a:cxn>
                <a:cxn ang="0">
                  <a:pos x="170" y="776"/>
                </a:cxn>
                <a:cxn ang="0">
                  <a:pos x="118" y="760"/>
                </a:cxn>
                <a:cxn ang="0">
                  <a:pos x="111" y="720"/>
                </a:cxn>
                <a:cxn ang="0">
                  <a:pos x="133" y="640"/>
                </a:cxn>
                <a:cxn ang="0">
                  <a:pos x="66" y="648"/>
                </a:cxn>
                <a:cxn ang="0">
                  <a:pos x="59" y="568"/>
                </a:cxn>
                <a:cxn ang="0">
                  <a:pos x="30" y="528"/>
                </a:cxn>
                <a:cxn ang="0">
                  <a:pos x="15" y="480"/>
                </a:cxn>
                <a:cxn ang="0">
                  <a:pos x="59" y="376"/>
                </a:cxn>
                <a:cxn ang="0">
                  <a:pos x="81" y="344"/>
                </a:cxn>
                <a:cxn ang="0">
                  <a:pos x="66" y="208"/>
                </a:cxn>
                <a:cxn ang="0">
                  <a:pos x="52" y="120"/>
                </a:cxn>
                <a:cxn ang="0">
                  <a:pos x="96" y="96"/>
                </a:cxn>
                <a:cxn ang="0">
                  <a:pos x="163" y="56"/>
                </a:cxn>
                <a:cxn ang="0">
                  <a:pos x="192" y="0"/>
                </a:cxn>
                <a:cxn ang="0">
                  <a:pos x="251" y="96"/>
                </a:cxn>
                <a:cxn ang="0">
                  <a:pos x="318" y="80"/>
                </a:cxn>
                <a:cxn ang="0">
                  <a:pos x="310" y="112"/>
                </a:cxn>
                <a:cxn ang="0">
                  <a:pos x="288" y="136"/>
                </a:cxn>
                <a:cxn ang="0">
                  <a:pos x="229" y="312"/>
                </a:cxn>
                <a:cxn ang="0">
                  <a:pos x="229" y="496"/>
                </a:cxn>
                <a:cxn ang="0">
                  <a:pos x="251" y="600"/>
                </a:cxn>
                <a:cxn ang="0">
                  <a:pos x="288" y="624"/>
                </a:cxn>
                <a:cxn ang="0">
                  <a:pos x="295" y="584"/>
                </a:cxn>
                <a:cxn ang="0">
                  <a:pos x="340" y="568"/>
                </a:cxn>
                <a:cxn ang="0">
                  <a:pos x="369" y="512"/>
                </a:cxn>
                <a:cxn ang="0">
                  <a:pos x="502" y="616"/>
                </a:cxn>
                <a:cxn ang="0">
                  <a:pos x="584" y="776"/>
                </a:cxn>
                <a:cxn ang="0">
                  <a:pos x="606" y="896"/>
                </a:cxn>
                <a:cxn ang="0">
                  <a:pos x="561" y="864"/>
                </a:cxn>
                <a:cxn ang="0">
                  <a:pos x="547" y="904"/>
                </a:cxn>
                <a:cxn ang="0">
                  <a:pos x="576" y="936"/>
                </a:cxn>
                <a:cxn ang="0">
                  <a:pos x="561" y="984"/>
                </a:cxn>
                <a:cxn ang="0">
                  <a:pos x="480" y="1024"/>
                </a:cxn>
                <a:cxn ang="0">
                  <a:pos x="465" y="1056"/>
                </a:cxn>
                <a:cxn ang="0">
                  <a:pos x="458" y="1008"/>
                </a:cxn>
              </a:cxnLst>
              <a:rect l="0" t="0" r="r" b="b"/>
              <a:pathLst>
                <a:path w="614" h="1081">
                  <a:moveTo>
                    <a:pt x="443" y="984"/>
                  </a:moveTo>
                  <a:lnTo>
                    <a:pt x="436" y="968"/>
                  </a:lnTo>
                  <a:lnTo>
                    <a:pt x="391" y="1008"/>
                  </a:lnTo>
                  <a:lnTo>
                    <a:pt x="384" y="1040"/>
                  </a:lnTo>
                  <a:lnTo>
                    <a:pt x="332" y="1080"/>
                  </a:lnTo>
                  <a:lnTo>
                    <a:pt x="273" y="1032"/>
                  </a:lnTo>
                  <a:lnTo>
                    <a:pt x="288" y="992"/>
                  </a:lnTo>
                  <a:lnTo>
                    <a:pt x="266" y="936"/>
                  </a:lnTo>
                  <a:lnTo>
                    <a:pt x="222" y="928"/>
                  </a:lnTo>
                  <a:lnTo>
                    <a:pt x="222" y="872"/>
                  </a:lnTo>
                  <a:lnTo>
                    <a:pt x="214" y="864"/>
                  </a:lnTo>
                  <a:lnTo>
                    <a:pt x="236" y="840"/>
                  </a:lnTo>
                  <a:lnTo>
                    <a:pt x="236" y="808"/>
                  </a:lnTo>
                  <a:lnTo>
                    <a:pt x="259" y="792"/>
                  </a:lnTo>
                  <a:lnTo>
                    <a:pt x="244" y="768"/>
                  </a:lnTo>
                  <a:lnTo>
                    <a:pt x="281" y="752"/>
                  </a:lnTo>
                  <a:lnTo>
                    <a:pt x="273" y="712"/>
                  </a:lnTo>
                  <a:lnTo>
                    <a:pt x="251" y="680"/>
                  </a:lnTo>
                  <a:lnTo>
                    <a:pt x="244" y="712"/>
                  </a:lnTo>
                  <a:lnTo>
                    <a:pt x="214" y="712"/>
                  </a:lnTo>
                  <a:lnTo>
                    <a:pt x="199" y="752"/>
                  </a:lnTo>
                  <a:lnTo>
                    <a:pt x="170" y="776"/>
                  </a:lnTo>
                  <a:lnTo>
                    <a:pt x="140" y="752"/>
                  </a:lnTo>
                  <a:lnTo>
                    <a:pt x="118" y="760"/>
                  </a:lnTo>
                  <a:lnTo>
                    <a:pt x="103" y="736"/>
                  </a:lnTo>
                  <a:lnTo>
                    <a:pt x="111" y="720"/>
                  </a:lnTo>
                  <a:lnTo>
                    <a:pt x="111" y="696"/>
                  </a:lnTo>
                  <a:lnTo>
                    <a:pt x="133" y="640"/>
                  </a:lnTo>
                  <a:lnTo>
                    <a:pt x="103" y="632"/>
                  </a:lnTo>
                  <a:lnTo>
                    <a:pt x="66" y="648"/>
                  </a:lnTo>
                  <a:lnTo>
                    <a:pt x="52" y="616"/>
                  </a:lnTo>
                  <a:lnTo>
                    <a:pt x="59" y="568"/>
                  </a:lnTo>
                  <a:lnTo>
                    <a:pt x="30" y="568"/>
                  </a:lnTo>
                  <a:lnTo>
                    <a:pt x="30" y="528"/>
                  </a:lnTo>
                  <a:lnTo>
                    <a:pt x="7" y="504"/>
                  </a:lnTo>
                  <a:lnTo>
                    <a:pt x="15" y="480"/>
                  </a:lnTo>
                  <a:lnTo>
                    <a:pt x="0" y="408"/>
                  </a:lnTo>
                  <a:lnTo>
                    <a:pt x="59" y="376"/>
                  </a:lnTo>
                  <a:lnTo>
                    <a:pt x="59" y="344"/>
                  </a:lnTo>
                  <a:lnTo>
                    <a:pt x="81" y="344"/>
                  </a:lnTo>
                  <a:lnTo>
                    <a:pt x="111" y="288"/>
                  </a:lnTo>
                  <a:lnTo>
                    <a:pt x="66" y="208"/>
                  </a:lnTo>
                  <a:lnTo>
                    <a:pt x="81" y="152"/>
                  </a:lnTo>
                  <a:lnTo>
                    <a:pt x="52" y="120"/>
                  </a:lnTo>
                  <a:lnTo>
                    <a:pt x="59" y="80"/>
                  </a:lnTo>
                  <a:lnTo>
                    <a:pt x="96" y="96"/>
                  </a:lnTo>
                  <a:lnTo>
                    <a:pt x="126" y="72"/>
                  </a:lnTo>
                  <a:lnTo>
                    <a:pt x="163" y="56"/>
                  </a:lnTo>
                  <a:lnTo>
                    <a:pt x="155" y="32"/>
                  </a:lnTo>
                  <a:lnTo>
                    <a:pt x="192" y="0"/>
                  </a:lnTo>
                  <a:lnTo>
                    <a:pt x="244" y="32"/>
                  </a:lnTo>
                  <a:lnTo>
                    <a:pt x="251" y="96"/>
                  </a:lnTo>
                  <a:lnTo>
                    <a:pt x="273" y="72"/>
                  </a:lnTo>
                  <a:lnTo>
                    <a:pt x="318" y="80"/>
                  </a:lnTo>
                  <a:lnTo>
                    <a:pt x="318" y="104"/>
                  </a:lnTo>
                  <a:lnTo>
                    <a:pt x="310" y="112"/>
                  </a:lnTo>
                  <a:lnTo>
                    <a:pt x="310" y="136"/>
                  </a:lnTo>
                  <a:lnTo>
                    <a:pt x="288" y="136"/>
                  </a:lnTo>
                  <a:lnTo>
                    <a:pt x="229" y="216"/>
                  </a:lnTo>
                  <a:lnTo>
                    <a:pt x="229" y="312"/>
                  </a:lnTo>
                  <a:lnTo>
                    <a:pt x="244" y="352"/>
                  </a:lnTo>
                  <a:lnTo>
                    <a:pt x="229" y="496"/>
                  </a:lnTo>
                  <a:lnTo>
                    <a:pt x="207" y="600"/>
                  </a:lnTo>
                  <a:lnTo>
                    <a:pt x="251" y="600"/>
                  </a:lnTo>
                  <a:lnTo>
                    <a:pt x="273" y="576"/>
                  </a:lnTo>
                  <a:lnTo>
                    <a:pt x="288" y="624"/>
                  </a:lnTo>
                  <a:lnTo>
                    <a:pt x="310" y="616"/>
                  </a:lnTo>
                  <a:lnTo>
                    <a:pt x="295" y="584"/>
                  </a:lnTo>
                  <a:lnTo>
                    <a:pt x="340" y="600"/>
                  </a:lnTo>
                  <a:lnTo>
                    <a:pt x="340" y="568"/>
                  </a:lnTo>
                  <a:lnTo>
                    <a:pt x="325" y="544"/>
                  </a:lnTo>
                  <a:lnTo>
                    <a:pt x="369" y="512"/>
                  </a:lnTo>
                  <a:lnTo>
                    <a:pt x="451" y="544"/>
                  </a:lnTo>
                  <a:lnTo>
                    <a:pt x="502" y="616"/>
                  </a:lnTo>
                  <a:lnTo>
                    <a:pt x="502" y="648"/>
                  </a:lnTo>
                  <a:lnTo>
                    <a:pt x="584" y="776"/>
                  </a:lnTo>
                  <a:lnTo>
                    <a:pt x="613" y="816"/>
                  </a:lnTo>
                  <a:lnTo>
                    <a:pt x="606" y="896"/>
                  </a:lnTo>
                  <a:lnTo>
                    <a:pt x="584" y="896"/>
                  </a:lnTo>
                  <a:lnTo>
                    <a:pt x="561" y="864"/>
                  </a:lnTo>
                  <a:lnTo>
                    <a:pt x="532" y="888"/>
                  </a:lnTo>
                  <a:lnTo>
                    <a:pt x="547" y="904"/>
                  </a:lnTo>
                  <a:lnTo>
                    <a:pt x="576" y="912"/>
                  </a:lnTo>
                  <a:lnTo>
                    <a:pt x="576" y="936"/>
                  </a:lnTo>
                  <a:lnTo>
                    <a:pt x="554" y="952"/>
                  </a:lnTo>
                  <a:lnTo>
                    <a:pt x="561" y="984"/>
                  </a:lnTo>
                  <a:lnTo>
                    <a:pt x="510" y="1016"/>
                  </a:lnTo>
                  <a:lnTo>
                    <a:pt x="480" y="1024"/>
                  </a:lnTo>
                  <a:lnTo>
                    <a:pt x="488" y="1056"/>
                  </a:lnTo>
                  <a:lnTo>
                    <a:pt x="465" y="1056"/>
                  </a:lnTo>
                  <a:lnTo>
                    <a:pt x="451" y="1024"/>
                  </a:lnTo>
                  <a:lnTo>
                    <a:pt x="458" y="1008"/>
                  </a:lnTo>
                  <a:lnTo>
                    <a:pt x="443" y="98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01" name="Freeform 147"/>
            <p:cNvSpPr>
              <a:spLocks/>
            </p:cNvSpPr>
            <p:nvPr/>
          </p:nvSpPr>
          <p:spPr bwMode="auto">
            <a:xfrm rot="704206">
              <a:off x="5654284" y="4224172"/>
              <a:ext cx="775489" cy="1150482"/>
            </a:xfrm>
            <a:custGeom>
              <a:avLst/>
              <a:gdLst/>
              <a:ahLst/>
              <a:cxnLst>
                <a:cxn ang="0">
                  <a:pos x="89" y="840"/>
                </a:cxn>
                <a:cxn ang="0">
                  <a:pos x="52" y="744"/>
                </a:cxn>
                <a:cxn ang="0">
                  <a:pos x="7" y="616"/>
                </a:cxn>
                <a:cxn ang="0">
                  <a:pos x="30" y="504"/>
                </a:cxn>
                <a:cxn ang="0">
                  <a:pos x="81" y="424"/>
                </a:cxn>
                <a:cxn ang="0">
                  <a:pos x="133" y="408"/>
                </a:cxn>
                <a:cxn ang="0">
                  <a:pos x="207" y="368"/>
                </a:cxn>
                <a:cxn ang="0">
                  <a:pos x="288" y="296"/>
                </a:cxn>
                <a:cxn ang="0">
                  <a:pos x="302" y="248"/>
                </a:cxn>
                <a:cxn ang="0">
                  <a:pos x="347" y="288"/>
                </a:cxn>
                <a:cxn ang="0">
                  <a:pos x="339" y="168"/>
                </a:cxn>
                <a:cxn ang="0">
                  <a:pos x="406" y="80"/>
                </a:cxn>
                <a:cxn ang="0">
                  <a:pos x="509" y="16"/>
                </a:cxn>
                <a:cxn ang="0">
                  <a:pos x="487" y="168"/>
                </a:cxn>
                <a:cxn ang="0">
                  <a:pos x="428" y="384"/>
                </a:cxn>
                <a:cxn ang="0">
                  <a:pos x="347" y="416"/>
                </a:cxn>
                <a:cxn ang="0">
                  <a:pos x="502" y="360"/>
                </a:cxn>
                <a:cxn ang="0">
                  <a:pos x="546" y="352"/>
                </a:cxn>
                <a:cxn ang="0">
                  <a:pos x="590" y="408"/>
                </a:cxn>
                <a:cxn ang="0">
                  <a:pos x="546" y="280"/>
                </a:cxn>
                <a:cxn ang="0">
                  <a:pos x="524" y="168"/>
                </a:cxn>
                <a:cxn ang="0">
                  <a:pos x="553" y="32"/>
                </a:cxn>
                <a:cxn ang="0">
                  <a:pos x="590" y="160"/>
                </a:cxn>
                <a:cxn ang="0">
                  <a:pos x="605" y="120"/>
                </a:cxn>
                <a:cxn ang="0">
                  <a:pos x="620" y="96"/>
                </a:cxn>
                <a:cxn ang="0">
                  <a:pos x="649" y="184"/>
                </a:cxn>
                <a:cxn ang="0">
                  <a:pos x="612" y="272"/>
                </a:cxn>
                <a:cxn ang="0">
                  <a:pos x="686" y="376"/>
                </a:cxn>
                <a:cxn ang="0">
                  <a:pos x="657" y="448"/>
                </a:cxn>
                <a:cxn ang="0">
                  <a:pos x="701" y="560"/>
                </a:cxn>
                <a:cxn ang="0">
                  <a:pos x="745" y="656"/>
                </a:cxn>
                <a:cxn ang="0">
                  <a:pos x="701" y="744"/>
                </a:cxn>
                <a:cxn ang="0">
                  <a:pos x="730" y="824"/>
                </a:cxn>
                <a:cxn ang="0">
                  <a:pos x="679" y="880"/>
                </a:cxn>
                <a:cxn ang="0">
                  <a:pos x="612" y="888"/>
                </a:cxn>
                <a:cxn ang="0">
                  <a:pos x="539" y="864"/>
                </a:cxn>
                <a:cxn ang="0">
                  <a:pos x="443" y="888"/>
                </a:cxn>
                <a:cxn ang="0">
                  <a:pos x="406" y="936"/>
                </a:cxn>
                <a:cxn ang="0">
                  <a:pos x="339" y="1000"/>
                </a:cxn>
                <a:cxn ang="0">
                  <a:pos x="258" y="984"/>
                </a:cxn>
                <a:cxn ang="0">
                  <a:pos x="221" y="968"/>
                </a:cxn>
                <a:cxn ang="0">
                  <a:pos x="243" y="1064"/>
                </a:cxn>
                <a:cxn ang="0">
                  <a:pos x="192" y="1104"/>
                </a:cxn>
                <a:cxn ang="0">
                  <a:pos x="111" y="1088"/>
                </a:cxn>
                <a:cxn ang="0">
                  <a:pos x="52" y="1056"/>
                </a:cxn>
                <a:cxn ang="0">
                  <a:pos x="52" y="928"/>
                </a:cxn>
                <a:cxn ang="0">
                  <a:pos x="96" y="888"/>
                </a:cxn>
              </a:cxnLst>
              <a:rect l="0" t="0" r="r" b="b"/>
              <a:pathLst>
                <a:path w="746" h="1137">
                  <a:moveTo>
                    <a:pt x="96" y="888"/>
                  </a:moveTo>
                  <a:lnTo>
                    <a:pt x="96" y="888"/>
                  </a:lnTo>
                  <a:lnTo>
                    <a:pt x="89" y="840"/>
                  </a:lnTo>
                  <a:lnTo>
                    <a:pt x="52" y="808"/>
                  </a:lnTo>
                  <a:lnTo>
                    <a:pt x="59" y="776"/>
                  </a:lnTo>
                  <a:lnTo>
                    <a:pt x="52" y="744"/>
                  </a:lnTo>
                  <a:lnTo>
                    <a:pt x="52" y="696"/>
                  </a:lnTo>
                  <a:lnTo>
                    <a:pt x="37" y="648"/>
                  </a:lnTo>
                  <a:lnTo>
                    <a:pt x="7" y="616"/>
                  </a:lnTo>
                  <a:lnTo>
                    <a:pt x="0" y="600"/>
                  </a:lnTo>
                  <a:lnTo>
                    <a:pt x="7" y="592"/>
                  </a:lnTo>
                  <a:lnTo>
                    <a:pt x="30" y="504"/>
                  </a:lnTo>
                  <a:lnTo>
                    <a:pt x="59" y="480"/>
                  </a:lnTo>
                  <a:lnTo>
                    <a:pt x="59" y="448"/>
                  </a:lnTo>
                  <a:lnTo>
                    <a:pt x="81" y="424"/>
                  </a:lnTo>
                  <a:lnTo>
                    <a:pt x="103" y="432"/>
                  </a:lnTo>
                  <a:lnTo>
                    <a:pt x="118" y="432"/>
                  </a:lnTo>
                  <a:lnTo>
                    <a:pt x="133" y="408"/>
                  </a:lnTo>
                  <a:lnTo>
                    <a:pt x="148" y="408"/>
                  </a:lnTo>
                  <a:lnTo>
                    <a:pt x="162" y="400"/>
                  </a:lnTo>
                  <a:lnTo>
                    <a:pt x="207" y="368"/>
                  </a:lnTo>
                  <a:lnTo>
                    <a:pt x="243" y="360"/>
                  </a:lnTo>
                  <a:lnTo>
                    <a:pt x="295" y="320"/>
                  </a:lnTo>
                  <a:lnTo>
                    <a:pt x="288" y="296"/>
                  </a:lnTo>
                  <a:lnTo>
                    <a:pt x="288" y="264"/>
                  </a:lnTo>
                  <a:lnTo>
                    <a:pt x="295" y="264"/>
                  </a:lnTo>
                  <a:lnTo>
                    <a:pt x="302" y="248"/>
                  </a:lnTo>
                  <a:lnTo>
                    <a:pt x="288" y="232"/>
                  </a:lnTo>
                  <a:lnTo>
                    <a:pt x="302" y="216"/>
                  </a:lnTo>
                  <a:lnTo>
                    <a:pt x="347" y="288"/>
                  </a:lnTo>
                  <a:lnTo>
                    <a:pt x="376" y="272"/>
                  </a:lnTo>
                  <a:lnTo>
                    <a:pt x="347" y="200"/>
                  </a:lnTo>
                  <a:lnTo>
                    <a:pt x="339" y="168"/>
                  </a:lnTo>
                  <a:lnTo>
                    <a:pt x="369" y="168"/>
                  </a:lnTo>
                  <a:lnTo>
                    <a:pt x="369" y="88"/>
                  </a:lnTo>
                  <a:lnTo>
                    <a:pt x="406" y="80"/>
                  </a:lnTo>
                  <a:lnTo>
                    <a:pt x="465" y="0"/>
                  </a:lnTo>
                  <a:lnTo>
                    <a:pt x="480" y="16"/>
                  </a:lnTo>
                  <a:lnTo>
                    <a:pt x="509" y="16"/>
                  </a:lnTo>
                  <a:lnTo>
                    <a:pt x="524" y="48"/>
                  </a:lnTo>
                  <a:lnTo>
                    <a:pt x="487" y="96"/>
                  </a:lnTo>
                  <a:lnTo>
                    <a:pt x="487" y="168"/>
                  </a:lnTo>
                  <a:lnTo>
                    <a:pt x="457" y="264"/>
                  </a:lnTo>
                  <a:lnTo>
                    <a:pt x="480" y="328"/>
                  </a:lnTo>
                  <a:lnTo>
                    <a:pt x="428" y="384"/>
                  </a:lnTo>
                  <a:lnTo>
                    <a:pt x="384" y="416"/>
                  </a:lnTo>
                  <a:lnTo>
                    <a:pt x="347" y="392"/>
                  </a:lnTo>
                  <a:lnTo>
                    <a:pt x="347" y="416"/>
                  </a:lnTo>
                  <a:lnTo>
                    <a:pt x="391" y="456"/>
                  </a:lnTo>
                  <a:lnTo>
                    <a:pt x="450" y="424"/>
                  </a:lnTo>
                  <a:lnTo>
                    <a:pt x="502" y="360"/>
                  </a:lnTo>
                  <a:lnTo>
                    <a:pt x="494" y="312"/>
                  </a:lnTo>
                  <a:lnTo>
                    <a:pt x="524" y="304"/>
                  </a:lnTo>
                  <a:lnTo>
                    <a:pt x="546" y="352"/>
                  </a:lnTo>
                  <a:lnTo>
                    <a:pt x="539" y="376"/>
                  </a:lnTo>
                  <a:lnTo>
                    <a:pt x="568" y="416"/>
                  </a:lnTo>
                  <a:lnTo>
                    <a:pt x="590" y="408"/>
                  </a:lnTo>
                  <a:lnTo>
                    <a:pt x="561" y="376"/>
                  </a:lnTo>
                  <a:lnTo>
                    <a:pt x="575" y="328"/>
                  </a:lnTo>
                  <a:lnTo>
                    <a:pt x="546" y="280"/>
                  </a:lnTo>
                  <a:lnTo>
                    <a:pt x="494" y="272"/>
                  </a:lnTo>
                  <a:lnTo>
                    <a:pt x="494" y="240"/>
                  </a:lnTo>
                  <a:lnTo>
                    <a:pt x="524" y="168"/>
                  </a:lnTo>
                  <a:lnTo>
                    <a:pt x="516" y="112"/>
                  </a:lnTo>
                  <a:lnTo>
                    <a:pt x="546" y="88"/>
                  </a:lnTo>
                  <a:lnTo>
                    <a:pt x="553" y="32"/>
                  </a:lnTo>
                  <a:lnTo>
                    <a:pt x="561" y="104"/>
                  </a:lnTo>
                  <a:lnTo>
                    <a:pt x="561" y="144"/>
                  </a:lnTo>
                  <a:lnTo>
                    <a:pt x="590" y="160"/>
                  </a:lnTo>
                  <a:lnTo>
                    <a:pt x="598" y="144"/>
                  </a:lnTo>
                  <a:lnTo>
                    <a:pt x="575" y="104"/>
                  </a:lnTo>
                  <a:lnTo>
                    <a:pt x="605" y="120"/>
                  </a:lnTo>
                  <a:lnTo>
                    <a:pt x="605" y="64"/>
                  </a:lnTo>
                  <a:lnTo>
                    <a:pt x="620" y="56"/>
                  </a:lnTo>
                  <a:lnTo>
                    <a:pt x="620" y="96"/>
                  </a:lnTo>
                  <a:lnTo>
                    <a:pt x="649" y="128"/>
                  </a:lnTo>
                  <a:lnTo>
                    <a:pt x="627" y="144"/>
                  </a:lnTo>
                  <a:lnTo>
                    <a:pt x="649" y="184"/>
                  </a:lnTo>
                  <a:lnTo>
                    <a:pt x="657" y="216"/>
                  </a:lnTo>
                  <a:lnTo>
                    <a:pt x="612" y="240"/>
                  </a:lnTo>
                  <a:lnTo>
                    <a:pt x="612" y="272"/>
                  </a:lnTo>
                  <a:lnTo>
                    <a:pt x="634" y="304"/>
                  </a:lnTo>
                  <a:lnTo>
                    <a:pt x="679" y="304"/>
                  </a:lnTo>
                  <a:lnTo>
                    <a:pt x="686" y="376"/>
                  </a:lnTo>
                  <a:lnTo>
                    <a:pt x="657" y="400"/>
                  </a:lnTo>
                  <a:lnTo>
                    <a:pt x="671" y="424"/>
                  </a:lnTo>
                  <a:lnTo>
                    <a:pt x="657" y="448"/>
                  </a:lnTo>
                  <a:lnTo>
                    <a:pt x="679" y="488"/>
                  </a:lnTo>
                  <a:lnTo>
                    <a:pt x="679" y="528"/>
                  </a:lnTo>
                  <a:lnTo>
                    <a:pt x="701" y="560"/>
                  </a:lnTo>
                  <a:lnTo>
                    <a:pt x="701" y="600"/>
                  </a:lnTo>
                  <a:lnTo>
                    <a:pt x="738" y="616"/>
                  </a:lnTo>
                  <a:lnTo>
                    <a:pt x="745" y="656"/>
                  </a:lnTo>
                  <a:lnTo>
                    <a:pt x="708" y="688"/>
                  </a:lnTo>
                  <a:lnTo>
                    <a:pt x="730" y="728"/>
                  </a:lnTo>
                  <a:lnTo>
                    <a:pt x="701" y="744"/>
                  </a:lnTo>
                  <a:lnTo>
                    <a:pt x="693" y="776"/>
                  </a:lnTo>
                  <a:lnTo>
                    <a:pt x="693" y="808"/>
                  </a:lnTo>
                  <a:lnTo>
                    <a:pt x="730" y="824"/>
                  </a:lnTo>
                  <a:lnTo>
                    <a:pt x="730" y="840"/>
                  </a:lnTo>
                  <a:lnTo>
                    <a:pt x="686" y="864"/>
                  </a:lnTo>
                  <a:lnTo>
                    <a:pt x="679" y="880"/>
                  </a:lnTo>
                  <a:lnTo>
                    <a:pt x="649" y="856"/>
                  </a:lnTo>
                  <a:lnTo>
                    <a:pt x="634" y="864"/>
                  </a:lnTo>
                  <a:lnTo>
                    <a:pt x="612" y="888"/>
                  </a:lnTo>
                  <a:lnTo>
                    <a:pt x="583" y="872"/>
                  </a:lnTo>
                  <a:lnTo>
                    <a:pt x="568" y="864"/>
                  </a:lnTo>
                  <a:lnTo>
                    <a:pt x="539" y="864"/>
                  </a:lnTo>
                  <a:lnTo>
                    <a:pt x="516" y="848"/>
                  </a:lnTo>
                  <a:lnTo>
                    <a:pt x="465" y="848"/>
                  </a:lnTo>
                  <a:lnTo>
                    <a:pt x="443" y="888"/>
                  </a:lnTo>
                  <a:lnTo>
                    <a:pt x="450" y="912"/>
                  </a:lnTo>
                  <a:lnTo>
                    <a:pt x="413" y="920"/>
                  </a:lnTo>
                  <a:lnTo>
                    <a:pt x="406" y="936"/>
                  </a:lnTo>
                  <a:lnTo>
                    <a:pt x="376" y="976"/>
                  </a:lnTo>
                  <a:lnTo>
                    <a:pt x="376" y="968"/>
                  </a:lnTo>
                  <a:lnTo>
                    <a:pt x="339" y="1000"/>
                  </a:lnTo>
                  <a:lnTo>
                    <a:pt x="317" y="984"/>
                  </a:lnTo>
                  <a:lnTo>
                    <a:pt x="302" y="1000"/>
                  </a:lnTo>
                  <a:lnTo>
                    <a:pt x="258" y="984"/>
                  </a:lnTo>
                  <a:lnTo>
                    <a:pt x="258" y="952"/>
                  </a:lnTo>
                  <a:lnTo>
                    <a:pt x="251" y="944"/>
                  </a:lnTo>
                  <a:lnTo>
                    <a:pt x="221" y="968"/>
                  </a:lnTo>
                  <a:lnTo>
                    <a:pt x="221" y="1008"/>
                  </a:lnTo>
                  <a:lnTo>
                    <a:pt x="243" y="1032"/>
                  </a:lnTo>
                  <a:lnTo>
                    <a:pt x="243" y="1064"/>
                  </a:lnTo>
                  <a:lnTo>
                    <a:pt x="214" y="1072"/>
                  </a:lnTo>
                  <a:lnTo>
                    <a:pt x="214" y="1096"/>
                  </a:lnTo>
                  <a:lnTo>
                    <a:pt x="192" y="1104"/>
                  </a:lnTo>
                  <a:lnTo>
                    <a:pt x="184" y="1136"/>
                  </a:lnTo>
                  <a:lnTo>
                    <a:pt x="118" y="1112"/>
                  </a:lnTo>
                  <a:lnTo>
                    <a:pt x="111" y="1088"/>
                  </a:lnTo>
                  <a:lnTo>
                    <a:pt x="89" y="1080"/>
                  </a:lnTo>
                  <a:lnTo>
                    <a:pt x="81" y="1056"/>
                  </a:lnTo>
                  <a:lnTo>
                    <a:pt x="52" y="1056"/>
                  </a:lnTo>
                  <a:lnTo>
                    <a:pt x="37" y="1024"/>
                  </a:lnTo>
                  <a:lnTo>
                    <a:pt x="37" y="992"/>
                  </a:lnTo>
                  <a:lnTo>
                    <a:pt x="52" y="928"/>
                  </a:lnTo>
                  <a:lnTo>
                    <a:pt x="74" y="928"/>
                  </a:lnTo>
                  <a:lnTo>
                    <a:pt x="96" y="896"/>
                  </a:lnTo>
                  <a:lnTo>
                    <a:pt x="96" y="88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02" name="Freeform 7"/>
            <p:cNvSpPr>
              <a:spLocks/>
            </p:cNvSpPr>
            <p:nvPr/>
          </p:nvSpPr>
          <p:spPr bwMode="auto">
            <a:xfrm rot="704206">
              <a:off x="8115087" y="5723121"/>
              <a:ext cx="200633" cy="511026"/>
            </a:xfrm>
            <a:custGeom>
              <a:avLst/>
              <a:gdLst/>
              <a:ahLst/>
              <a:cxnLst>
                <a:cxn ang="0">
                  <a:pos x="22" y="192"/>
                </a:cxn>
                <a:cxn ang="0">
                  <a:pos x="44" y="192"/>
                </a:cxn>
                <a:cxn ang="0">
                  <a:pos x="37" y="160"/>
                </a:cxn>
                <a:cxn ang="0">
                  <a:pos x="66" y="152"/>
                </a:cxn>
                <a:cxn ang="0">
                  <a:pos x="118" y="120"/>
                </a:cxn>
                <a:cxn ang="0">
                  <a:pos x="111" y="88"/>
                </a:cxn>
                <a:cxn ang="0">
                  <a:pos x="133" y="72"/>
                </a:cxn>
                <a:cxn ang="0">
                  <a:pos x="133" y="48"/>
                </a:cxn>
                <a:cxn ang="0">
                  <a:pos x="103" y="40"/>
                </a:cxn>
                <a:cxn ang="0">
                  <a:pos x="89" y="24"/>
                </a:cxn>
                <a:cxn ang="0">
                  <a:pos x="118" y="0"/>
                </a:cxn>
                <a:cxn ang="0">
                  <a:pos x="140" y="32"/>
                </a:cxn>
                <a:cxn ang="0">
                  <a:pos x="163" y="32"/>
                </a:cxn>
                <a:cxn ang="0">
                  <a:pos x="185" y="104"/>
                </a:cxn>
                <a:cxn ang="0">
                  <a:pos x="192" y="160"/>
                </a:cxn>
                <a:cxn ang="0">
                  <a:pos x="185" y="224"/>
                </a:cxn>
                <a:cxn ang="0">
                  <a:pos x="185" y="392"/>
                </a:cxn>
                <a:cxn ang="0">
                  <a:pos x="118" y="456"/>
                </a:cxn>
                <a:cxn ang="0">
                  <a:pos x="74" y="440"/>
                </a:cxn>
                <a:cxn ang="0">
                  <a:pos x="74" y="488"/>
                </a:cxn>
                <a:cxn ang="0">
                  <a:pos x="52" y="504"/>
                </a:cxn>
                <a:cxn ang="0">
                  <a:pos x="44" y="504"/>
                </a:cxn>
                <a:cxn ang="0">
                  <a:pos x="52" y="448"/>
                </a:cxn>
                <a:cxn ang="0">
                  <a:pos x="0" y="376"/>
                </a:cxn>
                <a:cxn ang="0">
                  <a:pos x="0" y="336"/>
                </a:cxn>
                <a:cxn ang="0">
                  <a:pos x="44" y="320"/>
                </a:cxn>
                <a:cxn ang="0">
                  <a:pos x="37" y="240"/>
                </a:cxn>
                <a:cxn ang="0">
                  <a:pos x="22" y="192"/>
                </a:cxn>
              </a:cxnLst>
              <a:rect l="0" t="0" r="r" b="b"/>
              <a:pathLst>
                <a:path w="193" h="505">
                  <a:moveTo>
                    <a:pt x="22" y="192"/>
                  </a:moveTo>
                  <a:lnTo>
                    <a:pt x="44" y="192"/>
                  </a:lnTo>
                  <a:lnTo>
                    <a:pt x="37" y="160"/>
                  </a:lnTo>
                  <a:lnTo>
                    <a:pt x="66" y="152"/>
                  </a:lnTo>
                  <a:lnTo>
                    <a:pt x="118" y="120"/>
                  </a:lnTo>
                  <a:lnTo>
                    <a:pt x="111" y="88"/>
                  </a:lnTo>
                  <a:lnTo>
                    <a:pt x="133" y="72"/>
                  </a:lnTo>
                  <a:lnTo>
                    <a:pt x="133" y="48"/>
                  </a:lnTo>
                  <a:lnTo>
                    <a:pt x="103" y="40"/>
                  </a:lnTo>
                  <a:lnTo>
                    <a:pt x="89" y="24"/>
                  </a:lnTo>
                  <a:lnTo>
                    <a:pt x="118" y="0"/>
                  </a:lnTo>
                  <a:lnTo>
                    <a:pt x="140" y="32"/>
                  </a:lnTo>
                  <a:lnTo>
                    <a:pt x="163" y="32"/>
                  </a:lnTo>
                  <a:lnTo>
                    <a:pt x="185" y="104"/>
                  </a:lnTo>
                  <a:lnTo>
                    <a:pt x="192" y="160"/>
                  </a:lnTo>
                  <a:lnTo>
                    <a:pt x="185" y="224"/>
                  </a:lnTo>
                  <a:lnTo>
                    <a:pt x="185" y="392"/>
                  </a:lnTo>
                  <a:lnTo>
                    <a:pt x="118" y="456"/>
                  </a:lnTo>
                  <a:lnTo>
                    <a:pt x="74" y="440"/>
                  </a:lnTo>
                  <a:lnTo>
                    <a:pt x="74" y="488"/>
                  </a:lnTo>
                  <a:lnTo>
                    <a:pt x="52" y="504"/>
                  </a:lnTo>
                  <a:lnTo>
                    <a:pt x="44" y="504"/>
                  </a:lnTo>
                  <a:lnTo>
                    <a:pt x="52" y="448"/>
                  </a:lnTo>
                  <a:lnTo>
                    <a:pt x="0" y="376"/>
                  </a:lnTo>
                  <a:lnTo>
                    <a:pt x="0" y="336"/>
                  </a:lnTo>
                  <a:lnTo>
                    <a:pt x="44" y="320"/>
                  </a:lnTo>
                  <a:lnTo>
                    <a:pt x="37" y="240"/>
                  </a:lnTo>
                  <a:lnTo>
                    <a:pt x="22" y="19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03" name="Freeform 8"/>
            <p:cNvSpPr>
              <a:spLocks/>
            </p:cNvSpPr>
            <p:nvPr/>
          </p:nvSpPr>
          <p:spPr bwMode="auto">
            <a:xfrm rot="704206">
              <a:off x="7413745" y="5376450"/>
              <a:ext cx="608004" cy="422113"/>
            </a:xfrm>
            <a:custGeom>
              <a:avLst/>
              <a:gdLst/>
              <a:ahLst/>
              <a:cxnLst>
                <a:cxn ang="0">
                  <a:pos x="362" y="16"/>
                </a:cxn>
                <a:cxn ang="0">
                  <a:pos x="399" y="0"/>
                </a:cxn>
                <a:cxn ang="0">
                  <a:pos x="428" y="8"/>
                </a:cxn>
                <a:cxn ang="0">
                  <a:pos x="406" y="64"/>
                </a:cxn>
                <a:cxn ang="0">
                  <a:pos x="406" y="88"/>
                </a:cxn>
                <a:cxn ang="0">
                  <a:pos x="399" y="104"/>
                </a:cxn>
                <a:cxn ang="0">
                  <a:pos x="413" y="128"/>
                </a:cxn>
                <a:cxn ang="0">
                  <a:pos x="435" y="120"/>
                </a:cxn>
                <a:cxn ang="0">
                  <a:pos x="465" y="144"/>
                </a:cxn>
                <a:cxn ang="0">
                  <a:pos x="495" y="120"/>
                </a:cxn>
                <a:cxn ang="0">
                  <a:pos x="509" y="80"/>
                </a:cxn>
                <a:cxn ang="0">
                  <a:pos x="539" y="80"/>
                </a:cxn>
                <a:cxn ang="0">
                  <a:pos x="546" y="48"/>
                </a:cxn>
                <a:cxn ang="0">
                  <a:pos x="568" y="80"/>
                </a:cxn>
                <a:cxn ang="0">
                  <a:pos x="576" y="120"/>
                </a:cxn>
                <a:cxn ang="0">
                  <a:pos x="539" y="136"/>
                </a:cxn>
                <a:cxn ang="0">
                  <a:pos x="554" y="160"/>
                </a:cxn>
                <a:cxn ang="0">
                  <a:pos x="531" y="176"/>
                </a:cxn>
                <a:cxn ang="0">
                  <a:pos x="531" y="208"/>
                </a:cxn>
                <a:cxn ang="0">
                  <a:pos x="509" y="232"/>
                </a:cxn>
                <a:cxn ang="0">
                  <a:pos x="517" y="240"/>
                </a:cxn>
                <a:cxn ang="0">
                  <a:pos x="517" y="296"/>
                </a:cxn>
                <a:cxn ang="0">
                  <a:pos x="561" y="304"/>
                </a:cxn>
                <a:cxn ang="0">
                  <a:pos x="583" y="360"/>
                </a:cxn>
                <a:cxn ang="0">
                  <a:pos x="568" y="400"/>
                </a:cxn>
                <a:cxn ang="0">
                  <a:pos x="450" y="416"/>
                </a:cxn>
                <a:cxn ang="0">
                  <a:pos x="273" y="264"/>
                </a:cxn>
                <a:cxn ang="0">
                  <a:pos x="229" y="272"/>
                </a:cxn>
                <a:cxn ang="0">
                  <a:pos x="155" y="312"/>
                </a:cxn>
                <a:cxn ang="0">
                  <a:pos x="125" y="280"/>
                </a:cxn>
                <a:cxn ang="0">
                  <a:pos x="125" y="248"/>
                </a:cxn>
                <a:cxn ang="0">
                  <a:pos x="103" y="224"/>
                </a:cxn>
                <a:cxn ang="0">
                  <a:pos x="103" y="192"/>
                </a:cxn>
                <a:cxn ang="0">
                  <a:pos x="81" y="200"/>
                </a:cxn>
                <a:cxn ang="0">
                  <a:pos x="66" y="168"/>
                </a:cxn>
                <a:cxn ang="0">
                  <a:pos x="30" y="208"/>
                </a:cxn>
                <a:cxn ang="0">
                  <a:pos x="37" y="160"/>
                </a:cxn>
                <a:cxn ang="0">
                  <a:pos x="0" y="160"/>
                </a:cxn>
                <a:cxn ang="0">
                  <a:pos x="0" y="136"/>
                </a:cxn>
                <a:cxn ang="0">
                  <a:pos x="37" y="120"/>
                </a:cxn>
                <a:cxn ang="0">
                  <a:pos x="59" y="136"/>
                </a:cxn>
                <a:cxn ang="0">
                  <a:pos x="74" y="120"/>
                </a:cxn>
                <a:cxn ang="0">
                  <a:pos x="103" y="128"/>
                </a:cxn>
                <a:cxn ang="0">
                  <a:pos x="133" y="112"/>
                </a:cxn>
                <a:cxn ang="0">
                  <a:pos x="170" y="136"/>
                </a:cxn>
                <a:cxn ang="0">
                  <a:pos x="192" y="120"/>
                </a:cxn>
                <a:cxn ang="0">
                  <a:pos x="229" y="120"/>
                </a:cxn>
                <a:cxn ang="0">
                  <a:pos x="244" y="104"/>
                </a:cxn>
                <a:cxn ang="0">
                  <a:pos x="280" y="80"/>
                </a:cxn>
                <a:cxn ang="0">
                  <a:pos x="310" y="80"/>
                </a:cxn>
                <a:cxn ang="0">
                  <a:pos x="317" y="40"/>
                </a:cxn>
                <a:cxn ang="0">
                  <a:pos x="362" y="16"/>
                </a:cxn>
              </a:cxnLst>
              <a:rect l="0" t="0" r="r" b="b"/>
              <a:pathLst>
                <a:path w="584" h="417">
                  <a:moveTo>
                    <a:pt x="362" y="16"/>
                  </a:moveTo>
                  <a:lnTo>
                    <a:pt x="399" y="0"/>
                  </a:lnTo>
                  <a:lnTo>
                    <a:pt x="428" y="8"/>
                  </a:lnTo>
                  <a:lnTo>
                    <a:pt x="406" y="64"/>
                  </a:lnTo>
                  <a:lnTo>
                    <a:pt x="406" y="88"/>
                  </a:lnTo>
                  <a:lnTo>
                    <a:pt x="399" y="104"/>
                  </a:lnTo>
                  <a:lnTo>
                    <a:pt x="413" y="128"/>
                  </a:lnTo>
                  <a:lnTo>
                    <a:pt x="435" y="120"/>
                  </a:lnTo>
                  <a:lnTo>
                    <a:pt x="465" y="144"/>
                  </a:lnTo>
                  <a:lnTo>
                    <a:pt x="495" y="120"/>
                  </a:lnTo>
                  <a:lnTo>
                    <a:pt x="509" y="80"/>
                  </a:lnTo>
                  <a:lnTo>
                    <a:pt x="539" y="80"/>
                  </a:lnTo>
                  <a:lnTo>
                    <a:pt x="546" y="48"/>
                  </a:lnTo>
                  <a:lnTo>
                    <a:pt x="568" y="80"/>
                  </a:lnTo>
                  <a:lnTo>
                    <a:pt x="576" y="120"/>
                  </a:lnTo>
                  <a:lnTo>
                    <a:pt x="539" y="136"/>
                  </a:lnTo>
                  <a:lnTo>
                    <a:pt x="554" y="160"/>
                  </a:lnTo>
                  <a:lnTo>
                    <a:pt x="531" y="176"/>
                  </a:lnTo>
                  <a:lnTo>
                    <a:pt x="531" y="208"/>
                  </a:lnTo>
                  <a:lnTo>
                    <a:pt x="509" y="232"/>
                  </a:lnTo>
                  <a:lnTo>
                    <a:pt x="517" y="240"/>
                  </a:lnTo>
                  <a:lnTo>
                    <a:pt x="517" y="296"/>
                  </a:lnTo>
                  <a:lnTo>
                    <a:pt x="561" y="304"/>
                  </a:lnTo>
                  <a:lnTo>
                    <a:pt x="583" y="360"/>
                  </a:lnTo>
                  <a:lnTo>
                    <a:pt x="568" y="400"/>
                  </a:lnTo>
                  <a:lnTo>
                    <a:pt x="450" y="416"/>
                  </a:lnTo>
                  <a:lnTo>
                    <a:pt x="273" y="264"/>
                  </a:lnTo>
                  <a:lnTo>
                    <a:pt x="229" y="272"/>
                  </a:lnTo>
                  <a:lnTo>
                    <a:pt x="155" y="312"/>
                  </a:lnTo>
                  <a:lnTo>
                    <a:pt x="125" y="280"/>
                  </a:lnTo>
                  <a:lnTo>
                    <a:pt x="125" y="248"/>
                  </a:lnTo>
                  <a:lnTo>
                    <a:pt x="103" y="224"/>
                  </a:lnTo>
                  <a:lnTo>
                    <a:pt x="103" y="192"/>
                  </a:lnTo>
                  <a:lnTo>
                    <a:pt x="81" y="200"/>
                  </a:lnTo>
                  <a:lnTo>
                    <a:pt x="66" y="168"/>
                  </a:lnTo>
                  <a:lnTo>
                    <a:pt x="30" y="208"/>
                  </a:lnTo>
                  <a:lnTo>
                    <a:pt x="37" y="160"/>
                  </a:lnTo>
                  <a:lnTo>
                    <a:pt x="0" y="160"/>
                  </a:lnTo>
                  <a:lnTo>
                    <a:pt x="0" y="136"/>
                  </a:lnTo>
                  <a:lnTo>
                    <a:pt x="37" y="120"/>
                  </a:lnTo>
                  <a:lnTo>
                    <a:pt x="59" y="136"/>
                  </a:lnTo>
                  <a:lnTo>
                    <a:pt x="74" y="120"/>
                  </a:lnTo>
                  <a:lnTo>
                    <a:pt x="103" y="128"/>
                  </a:lnTo>
                  <a:lnTo>
                    <a:pt x="133" y="112"/>
                  </a:lnTo>
                  <a:lnTo>
                    <a:pt x="170" y="136"/>
                  </a:lnTo>
                  <a:lnTo>
                    <a:pt x="192" y="120"/>
                  </a:lnTo>
                  <a:lnTo>
                    <a:pt x="229" y="120"/>
                  </a:lnTo>
                  <a:lnTo>
                    <a:pt x="244" y="104"/>
                  </a:lnTo>
                  <a:lnTo>
                    <a:pt x="280" y="80"/>
                  </a:lnTo>
                  <a:lnTo>
                    <a:pt x="310" y="80"/>
                  </a:lnTo>
                  <a:lnTo>
                    <a:pt x="317" y="40"/>
                  </a:lnTo>
                  <a:lnTo>
                    <a:pt x="362" y="1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04" name="Freeform 11"/>
            <p:cNvSpPr>
              <a:spLocks/>
            </p:cNvSpPr>
            <p:nvPr/>
          </p:nvSpPr>
          <p:spPr bwMode="auto">
            <a:xfrm rot="704206">
              <a:off x="7087499" y="5375551"/>
              <a:ext cx="453604" cy="687954"/>
            </a:xfrm>
            <a:custGeom>
              <a:avLst/>
              <a:gdLst/>
              <a:ahLst/>
              <a:cxnLst>
                <a:cxn ang="0">
                  <a:pos x="0" y="648"/>
                </a:cxn>
                <a:cxn ang="0">
                  <a:pos x="15" y="648"/>
                </a:cxn>
                <a:cxn ang="0">
                  <a:pos x="30" y="680"/>
                </a:cxn>
                <a:cxn ang="0">
                  <a:pos x="155" y="648"/>
                </a:cxn>
                <a:cxn ang="0">
                  <a:pos x="207" y="608"/>
                </a:cxn>
                <a:cxn ang="0">
                  <a:pos x="259" y="536"/>
                </a:cxn>
                <a:cxn ang="0">
                  <a:pos x="303" y="544"/>
                </a:cxn>
                <a:cxn ang="0">
                  <a:pos x="340" y="544"/>
                </a:cxn>
                <a:cxn ang="0">
                  <a:pos x="399" y="536"/>
                </a:cxn>
                <a:cxn ang="0">
                  <a:pos x="429" y="480"/>
                </a:cxn>
                <a:cxn ang="0">
                  <a:pos x="421" y="360"/>
                </a:cxn>
                <a:cxn ang="0">
                  <a:pos x="436" y="336"/>
                </a:cxn>
                <a:cxn ang="0">
                  <a:pos x="421" y="304"/>
                </a:cxn>
                <a:cxn ang="0">
                  <a:pos x="399" y="320"/>
                </a:cxn>
                <a:cxn ang="0">
                  <a:pos x="392" y="304"/>
                </a:cxn>
                <a:cxn ang="0">
                  <a:pos x="436" y="232"/>
                </a:cxn>
                <a:cxn ang="0">
                  <a:pos x="407" y="200"/>
                </a:cxn>
                <a:cxn ang="0">
                  <a:pos x="407" y="168"/>
                </a:cxn>
                <a:cxn ang="0">
                  <a:pos x="384" y="144"/>
                </a:cxn>
                <a:cxn ang="0">
                  <a:pos x="384" y="112"/>
                </a:cxn>
                <a:cxn ang="0">
                  <a:pos x="362" y="120"/>
                </a:cxn>
                <a:cxn ang="0">
                  <a:pos x="347" y="88"/>
                </a:cxn>
                <a:cxn ang="0">
                  <a:pos x="310" y="128"/>
                </a:cxn>
                <a:cxn ang="0">
                  <a:pos x="318" y="80"/>
                </a:cxn>
                <a:cxn ang="0">
                  <a:pos x="281" y="80"/>
                </a:cxn>
                <a:cxn ang="0">
                  <a:pos x="281" y="56"/>
                </a:cxn>
                <a:cxn ang="0">
                  <a:pos x="251" y="32"/>
                </a:cxn>
                <a:cxn ang="0">
                  <a:pos x="229" y="16"/>
                </a:cxn>
                <a:cxn ang="0">
                  <a:pos x="222" y="0"/>
                </a:cxn>
                <a:cxn ang="0">
                  <a:pos x="185" y="16"/>
                </a:cxn>
                <a:cxn ang="0">
                  <a:pos x="177" y="56"/>
                </a:cxn>
                <a:cxn ang="0">
                  <a:pos x="207" y="80"/>
                </a:cxn>
                <a:cxn ang="0">
                  <a:pos x="207" y="104"/>
                </a:cxn>
                <a:cxn ang="0">
                  <a:pos x="185" y="128"/>
                </a:cxn>
                <a:cxn ang="0">
                  <a:pos x="148" y="120"/>
                </a:cxn>
                <a:cxn ang="0">
                  <a:pos x="155" y="144"/>
                </a:cxn>
                <a:cxn ang="0">
                  <a:pos x="185" y="168"/>
                </a:cxn>
                <a:cxn ang="0">
                  <a:pos x="200" y="208"/>
                </a:cxn>
                <a:cxn ang="0">
                  <a:pos x="229" y="216"/>
                </a:cxn>
                <a:cxn ang="0">
                  <a:pos x="229" y="248"/>
                </a:cxn>
                <a:cxn ang="0">
                  <a:pos x="214" y="256"/>
                </a:cxn>
                <a:cxn ang="0">
                  <a:pos x="185" y="312"/>
                </a:cxn>
                <a:cxn ang="0">
                  <a:pos x="163" y="344"/>
                </a:cxn>
                <a:cxn ang="0">
                  <a:pos x="163" y="368"/>
                </a:cxn>
                <a:cxn ang="0">
                  <a:pos x="192" y="368"/>
                </a:cxn>
                <a:cxn ang="0">
                  <a:pos x="185" y="400"/>
                </a:cxn>
                <a:cxn ang="0">
                  <a:pos x="148" y="448"/>
                </a:cxn>
                <a:cxn ang="0">
                  <a:pos x="133" y="448"/>
                </a:cxn>
                <a:cxn ang="0">
                  <a:pos x="103" y="488"/>
                </a:cxn>
                <a:cxn ang="0">
                  <a:pos x="89" y="528"/>
                </a:cxn>
                <a:cxn ang="0">
                  <a:pos x="59" y="528"/>
                </a:cxn>
                <a:cxn ang="0">
                  <a:pos x="52" y="536"/>
                </a:cxn>
                <a:cxn ang="0">
                  <a:pos x="7" y="536"/>
                </a:cxn>
                <a:cxn ang="0">
                  <a:pos x="7" y="600"/>
                </a:cxn>
                <a:cxn ang="0">
                  <a:pos x="22" y="600"/>
                </a:cxn>
                <a:cxn ang="0">
                  <a:pos x="30" y="616"/>
                </a:cxn>
                <a:cxn ang="0">
                  <a:pos x="0" y="640"/>
                </a:cxn>
                <a:cxn ang="0">
                  <a:pos x="0" y="648"/>
                </a:cxn>
              </a:cxnLst>
              <a:rect l="0" t="0" r="r" b="b"/>
              <a:pathLst>
                <a:path w="437" h="681">
                  <a:moveTo>
                    <a:pt x="0" y="648"/>
                  </a:moveTo>
                  <a:lnTo>
                    <a:pt x="15" y="648"/>
                  </a:lnTo>
                  <a:lnTo>
                    <a:pt x="30" y="680"/>
                  </a:lnTo>
                  <a:lnTo>
                    <a:pt x="155" y="648"/>
                  </a:lnTo>
                  <a:lnTo>
                    <a:pt x="207" y="608"/>
                  </a:lnTo>
                  <a:lnTo>
                    <a:pt x="259" y="536"/>
                  </a:lnTo>
                  <a:lnTo>
                    <a:pt x="303" y="544"/>
                  </a:lnTo>
                  <a:lnTo>
                    <a:pt x="340" y="544"/>
                  </a:lnTo>
                  <a:lnTo>
                    <a:pt x="399" y="536"/>
                  </a:lnTo>
                  <a:lnTo>
                    <a:pt x="429" y="480"/>
                  </a:lnTo>
                  <a:lnTo>
                    <a:pt x="421" y="360"/>
                  </a:lnTo>
                  <a:lnTo>
                    <a:pt x="436" y="336"/>
                  </a:lnTo>
                  <a:lnTo>
                    <a:pt x="421" y="304"/>
                  </a:lnTo>
                  <a:lnTo>
                    <a:pt x="399" y="320"/>
                  </a:lnTo>
                  <a:lnTo>
                    <a:pt x="392" y="304"/>
                  </a:lnTo>
                  <a:lnTo>
                    <a:pt x="436" y="232"/>
                  </a:lnTo>
                  <a:lnTo>
                    <a:pt x="407" y="200"/>
                  </a:lnTo>
                  <a:lnTo>
                    <a:pt x="407" y="168"/>
                  </a:lnTo>
                  <a:lnTo>
                    <a:pt x="384" y="144"/>
                  </a:lnTo>
                  <a:lnTo>
                    <a:pt x="384" y="112"/>
                  </a:lnTo>
                  <a:lnTo>
                    <a:pt x="362" y="120"/>
                  </a:lnTo>
                  <a:lnTo>
                    <a:pt x="347" y="88"/>
                  </a:lnTo>
                  <a:lnTo>
                    <a:pt x="310" y="128"/>
                  </a:lnTo>
                  <a:lnTo>
                    <a:pt x="318" y="80"/>
                  </a:lnTo>
                  <a:lnTo>
                    <a:pt x="281" y="80"/>
                  </a:lnTo>
                  <a:lnTo>
                    <a:pt x="281" y="56"/>
                  </a:lnTo>
                  <a:lnTo>
                    <a:pt x="251" y="32"/>
                  </a:lnTo>
                  <a:lnTo>
                    <a:pt x="229" y="16"/>
                  </a:lnTo>
                  <a:lnTo>
                    <a:pt x="222" y="0"/>
                  </a:lnTo>
                  <a:lnTo>
                    <a:pt x="185" y="16"/>
                  </a:lnTo>
                  <a:lnTo>
                    <a:pt x="177" y="56"/>
                  </a:lnTo>
                  <a:lnTo>
                    <a:pt x="207" y="80"/>
                  </a:lnTo>
                  <a:lnTo>
                    <a:pt x="207" y="104"/>
                  </a:lnTo>
                  <a:lnTo>
                    <a:pt x="185" y="128"/>
                  </a:lnTo>
                  <a:lnTo>
                    <a:pt x="148" y="120"/>
                  </a:lnTo>
                  <a:lnTo>
                    <a:pt x="155" y="144"/>
                  </a:lnTo>
                  <a:lnTo>
                    <a:pt x="185" y="168"/>
                  </a:lnTo>
                  <a:lnTo>
                    <a:pt x="200" y="208"/>
                  </a:lnTo>
                  <a:lnTo>
                    <a:pt x="229" y="216"/>
                  </a:lnTo>
                  <a:lnTo>
                    <a:pt x="229" y="248"/>
                  </a:lnTo>
                  <a:lnTo>
                    <a:pt x="214" y="256"/>
                  </a:lnTo>
                  <a:lnTo>
                    <a:pt x="185" y="312"/>
                  </a:lnTo>
                  <a:lnTo>
                    <a:pt x="163" y="344"/>
                  </a:lnTo>
                  <a:lnTo>
                    <a:pt x="163" y="368"/>
                  </a:lnTo>
                  <a:lnTo>
                    <a:pt x="192" y="368"/>
                  </a:lnTo>
                  <a:lnTo>
                    <a:pt x="185" y="400"/>
                  </a:lnTo>
                  <a:lnTo>
                    <a:pt x="148" y="448"/>
                  </a:lnTo>
                  <a:lnTo>
                    <a:pt x="133" y="448"/>
                  </a:lnTo>
                  <a:lnTo>
                    <a:pt x="103" y="488"/>
                  </a:lnTo>
                  <a:lnTo>
                    <a:pt x="89" y="528"/>
                  </a:lnTo>
                  <a:lnTo>
                    <a:pt x="59" y="528"/>
                  </a:lnTo>
                  <a:lnTo>
                    <a:pt x="52" y="536"/>
                  </a:lnTo>
                  <a:lnTo>
                    <a:pt x="7" y="536"/>
                  </a:lnTo>
                  <a:lnTo>
                    <a:pt x="7" y="600"/>
                  </a:lnTo>
                  <a:lnTo>
                    <a:pt x="22" y="600"/>
                  </a:lnTo>
                  <a:lnTo>
                    <a:pt x="30" y="616"/>
                  </a:lnTo>
                  <a:lnTo>
                    <a:pt x="0" y="640"/>
                  </a:lnTo>
                  <a:lnTo>
                    <a:pt x="0" y="64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42" name="Freeform 12"/>
            <p:cNvSpPr>
              <a:spLocks/>
            </p:cNvSpPr>
            <p:nvPr/>
          </p:nvSpPr>
          <p:spPr bwMode="auto">
            <a:xfrm rot="704206">
              <a:off x="6715893" y="5410578"/>
              <a:ext cx="608004" cy="583773"/>
            </a:xfrm>
            <a:custGeom>
              <a:avLst/>
              <a:gdLst/>
              <a:ahLst/>
              <a:cxnLst>
                <a:cxn ang="0">
                  <a:pos x="502" y="24"/>
                </a:cxn>
                <a:cxn ang="0">
                  <a:pos x="509" y="48"/>
                </a:cxn>
                <a:cxn ang="0">
                  <a:pos x="539" y="72"/>
                </a:cxn>
                <a:cxn ang="0">
                  <a:pos x="554" y="112"/>
                </a:cxn>
                <a:cxn ang="0">
                  <a:pos x="583" y="120"/>
                </a:cxn>
                <a:cxn ang="0">
                  <a:pos x="583" y="152"/>
                </a:cxn>
                <a:cxn ang="0">
                  <a:pos x="568" y="160"/>
                </a:cxn>
                <a:cxn ang="0">
                  <a:pos x="539" y="216"/>
                </a:cxn>
                <a:cxn ang="0">
                  <a:pos x="517" y="248"/>
                </a:cxn>
                <a:cxn ang="0">
                  <a:pos x="517" y="272"/>
                </a:cxn>
                <a:cxn ang="0">
                  <a:pos x="546" y="272"/>
                </a:cxn>
                <a:cxn ang="0">
                  <a:pos x="539" y="304"/>
                </a:cxn>
                <a:cxn ang="0">
                  <a:pos x="502" y="352"/>
                </a:cxn>
                <a:cxn ang="0">
                  <a:pos x="487" y="352"/>
                </a:cxn>
                <a:cxn ang="0">
                  <a:pos x="458" y="392"/>
                </a:cxn>
                <a:cxn ang="0">
                  <a:pos x="443" y="432"/>
                </a:cxn>
                <a:cxn ang="0">
                  <a:pos x="413" y="432"/>
                </a:cxn>
                <a:cxn ang="0">
                  <a:pos x="406" y="440"/>
                </a:cxn>
                <a:cxn ang="0">
                  <a:pos x="362" y="440"/>
                </a:cxn>
                <a:cxn ang="0">
                  <a:pos x="362" y="504"/>
                </a:cxn>
                <a:cxn ang="0">
                  <a:pos x="376" y="504"/>
                </a:cxn>
                <a:cxn ang="0">
                  <a:pos x="384" y="520"/>
                </a:cxn>
                <a:cxn ang="0">
                  <a:pos x="354" y="544"/>
                </a:cxn>
                <a:cxn ang="0">
                  <a:pos x="354" y="552"/>
                </a:cxn>
                <a:cxn ang="0">
                  <a:pos x="258" y="544"/>
                </a:cxn>
                <a:cxn ang="0">
                  <a:pos x="192" y="576"/>
                </a:cxn>
                <a:cxn ang="0">
                  <a:pos x="155" y="568"/>
                </a:cxn>
                <a:cxn ang="0">
                  <a:pos x="125" y="504"/>
                </a:cxn>
                <a:cxn ang="0">
                  <a:pos x="66" y="504"/>
                </a:cxn>
                <a:cxn ang="0">
                  <a:pos x="0" y="464"/>
                </a:cxn>
                <a:cxn ang="0">
                  <a:pos x="0" y="424"/>
                </a:cxn>
                <a:cxn ang="0">
                  <a:pos x="7" y="424"/>
                </a:cxn>
                <a:cxn ang="0">
                  <a:pos x="44" y="400"/>
                </a:cxn>
                <a:cxn ang="0">
                  <a:pos x="81" y="440"/>
                </a:cxn>
                <a:cxn ang="0">
                  <a:pos x="118" y="448"/>
                </a:cxn>
                <a:cxn ang="0">
                  <a:pos x="133" y="448"/>
                </a:cxn>
                <a:cxn ang="0">
                  <a:pos x="155" y="496"/>
                </a:cxn>
                <a:cxn ang="0">
                  <a:pos x="199" y="520"/>
                </a:cxn>
                <a:cxn ang="0">
                  <a:pos x="221" y="512"/>
                </a:cxn>
                <a:cxn ang="0">
                  <a:pos x="229" y="488"/>
                </a:cxn>
                <a:cxn ang="0">
                  <a:pos x="236" y="448"/>
                </a:cxn>
                <a:cxn ang="0">
                  <a:pos x="273" y="408"/>
                </a:cxn>
                <a:cxn ang="0">
                  <a:pos x="310" y="352"/>
                </a:cxn>
                <a:cxn ang="0">
                  <a:pos x="332" y="304"/>
                </a:cxn>
                <a:cxn ang="0">
                  <a:pos x="325" y="248"/>
                </a:cxn>
                <a:cxn ang="0">
                  <a:pos x="303" y="248"/>
                </a:cxn>
                <a:cxn ang="0">
                  <a:pos x="303" y="184"/>
                </a:cxn>
                <a:cxn ang="0">
                  <a:pos x="325" y="160"/>
                </a:cxn>
                <a:cxn ang="0">
                  <a:pos x="317" y="152"/>
                </a:cxn>
                <a:cxn ang="0">
                  <a:pos x="288" y="152"/>
                </a:cxn>
                <a:cxn ang="0">
                  <a:pos x="288" y="136"/>
                </a:cxn>
                <a:cxn ang="0">
                  <a:pos x="332" y="80"/>
                </a:cxn>
                <a:cxn ang="0">
                  <a:pos x="362" y="80"/>
                </a:cxn>
                <a:cxn ang="0">
                  <a:pos x="369" y="64"/>
                </a:cxn>
                <a:cxn ang="0">
                  <a:pos x="399" y="56"/>
                </a:cxn>
                <a:cxn ang="0">
                  <a:pos x="421" y="72"/>
                </a:cxn>
                <a:cxn ang="0">
                  <a:pos x="480" y="48"/>
                </a:cxn>
                <a:cxn ang="0">
                  <a:pos x="487" y="16"/>
                </a:cxn>
                <a:cxn ang="0">
                  <a:pos x="517" y="0"/>
                </a:cxn>
                <a:cxn ang="0">
                  <a:pos x="517" y="8"/>
                </a:cxn>
                <a:cxn ang="0">
                  <a:pos x="502" y="24"/>
                </a:cxn>
              </a:cxnLst>
              <a:rect l="0" t="0" r="r" b="b"/>
              <a:pathLst>
                <a:path w="584" h="577">
                  <a:moveTo>
                    <a:pt x="502" y="24"/>
                  </a:moveTo>
                  <a:lnTo>
                    <a:pt x="509" y="48"/>
                  </a:lnTo>
                  <a:lnTo>
                    <a:pt x="539" y="72"/>
                  </a:lnTo>
                  <a:lnTo>
                    <a:pt x="554" y="112"/>
                  </a:lnTo>
                  <a:lnTo>
                    <a:pt x="583" y="120"/>
                  </a:lnTo>
                  <a:lnTo>
                    <a:pt x="583" y="152"/>
                  </a:lnTo>
                  <a:lnTo>
                    <a:pt x="568" y="160"/>
                  </a:lnTo>
                  <a:lnTo>
                    <a:pt x="539" y="216"/>
                  </a:lnTo>
                  <a:lnTo>
                    <a:pt x="517" y="248"/>
                  </a:lnTo>
                  <a:lnTo>
                    <a:pt x="517" y="272"/>
                  </a:lnTo>
                  <a:lnTo>
                    <a:pt x="546" y="272"/>
                  </a:lnTo>
                  <a:lnTo>
                    <a:pt x="539" y="304"/>
                  </a:lnTo>
                  <a:lnTo>
                    <a:pt x="502" y="352"/>
                  </a:lnTo>
                  <a:lnTo>
                    <a:pt x="487" y="352"/>
                  </a:lnTo>
                  <a:lnTo>
                    <a:pt x="458" y="392"/>
                  </a:lnTo>
                  <a:lnTo>
                    <a:pt x="443" y="432"/>
                  </a:lnTo>
                  <a:lnTo>
                    <a:pt x="413" y="432"/>
                  </a:lnTo>
                  <a:lnTo>
                    <a:pt x="406" y="440"/>
                  </a:lnTo>
                  <a:lnTo>
                    <a:pt x="362" y="440"/>
                  </a:lnTo>
                  <a:lnTo>
                    <a:pt x="362" y="504"/>
                  </a:lnTo>
                  <a:lnTo>
                    <a:pt x="376" y="504"/>
                  </a:lnTo>
                  <a:lnTo>
                    <a:pt x="384" y="520"/>
                  </a:lnTo>
                  <a:lnTo>
                    <a:pt x="354" y="544"/>
                  </a:lnTo>
                  <a:lnTo>
                    <a:pt x="354" y="552"/>
                  </a:lnTo>
                  <a:lnTo>
                    <a:pt x="258" y="544"/>
                  </a:lnTo>
                  <a:lnTo>
                    <a:pt x="192" y="576"/>
                  </a:lnTo>
                  <a:lnTo>
                    <a:pt x="155" y="568"/>
                  </a:lnTo>
                  <a:lnTo>
                    <a:pt x="125" y="504"/>
                  </a:lnTo>
                  <a:lnTo>
                    <a:pt x="66" y="504"/>
                  </a:lnTo>
                  <a:lnTo>
                    <a:pt x="0" y="464"/>
                  </a:lnTo>
                  <a:lnTo>
                    <a:pt x="0" y="424"/>
                  </a:lnTo>
                  <a:lnTo>
                    <a:pt x="7" y="424"/>
                  </a:lnTo>
                  <a:lnTo>
                    <a:pt x="44" y="400"/>
                  </a:lnTo>
                  <a:lnTo>
                    <a:pt x="81" y="440"/>
                  </a:lnTo>
                  <a:lnTo>
                    <a:pt x="118" y="448"/>
                  </a:lnTo>
                  <a:lnTo>
                    <a:pt x="133" y="448"/>
                  </a:lnTo>
                  <a:lnTo>
                    <a:pt x="155" y="496"/>
                  </a:lnTo>
                  <a:lnTo>
                    <a:pt x="199" y="520"/>
                  </a:lnTo>
                  <a:lnTo>
                    <a:pt x="221" y="512"/>
                  </a:lnTo>
                  <a:lnTo>
                    <a:pt x="229" y="488"/>
                  </a:lnTo>
                  <a:lnTo>
                    <a:pt x="236" y="448"/>
                  </a:lnTo>
                  <a:lnTo>
                    <a:pt x="273" y="408"/>
                  </a:lnTo>
                  <a:lnTo>
                    <a:pt x="310" y="352"/>
                  </a:lnTo>
                  <a:lnTo>
                    <a:pt x="332" y="304"/>
                  </a:lnTo>
                  <a:lnTo>
                    <a:pt x="325" y="248"/>
                  </a:lnTo>
                  <a:lnTo>
                    <a:pt x="303" y="248"/>
                  </a:lnTo>
                  <a:lnTo>
                    <a:pt x="303" y="184"/>
                  </a:lnTo>
                  <a:lnTo>
                    <a:pt x="325" y="160"/>
                  </a:lnTo>
                  <a:lnTo>
                    <a:pt x="317" y="152"/>
                  </a:lnTo>
                  <a:lnTo>
                    <a:pt x="288" y="152"/>
                  </a:lnTo>
                  <a:lnTo>
                    <a:pt x="288" y="136"/>
                  </a:lnTo>
                  <a:lnTo>
                    <a:pt x="332" y="80"/>
                  </a:lnTo>
                  <a:lnTo>
                    <a:pt x="362" y="80"/>
                  </a:lnTo>
                  <a:lnTo>
                    <a:pt x="369" y="64"/>
                  </a:lnTo>
                  <a:lnTo>
                    <a:pt x="399" y="56"/>
                  </a:lnTo>
                  <a:lnTo>
                    <a:pt x="421" y="72"/>
                  </a:lnTo>
                  <a:lnTo>
                    <a:pt x="480" y="48"/>
                  </a:lnTo>
                  <a:lnTo>
                    <a:pt x="487" y="16"/>
                  </a:lnTo>
                  <a:lnTo>
                    <a:pt x="517" y="0"/>
                  </a:lnTo>
                  <a:lnTo>
                    <a:pt x="517" y="8"/>
                  </a:lnTo>
                  <a:lnTo>
                    <a:pt x="502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43" name="Freeform 13"/>
            <p:cNvSpPr>
              <a:spLocks/>
            </p:cNvSpPr>
            <p:nvPr/>
          </p:nvSpPr>
          <p:spPr bwMode="auto">
            <a:xfrm rot="704206">
              <a:off x="6626916" y="5053129"/>
              <a:ext cx="731001" cy="873863"/>
            </a:xfrm>
            <a:custGeom>
              <a:avLst/>
              <a:gdLst/>
              <a:ahLst/>
              <a:cxnLst>
                <a:cxn ang="0">
                  <a:pos x="303" y="16"/>
                </a:cxn>
                <a:cxn ang="0">
                  <a:pos x="340" y="88"/>
                </a:cxn>
                <a:cxn ang="0">
                  <a:pos x="355" y="120"/>
                </a:cxn>
                <a:cxn ang="0">
                  <a:pos x="399" y="168"/>
                </a:cxn>
                <a:cxn ang="0">
                  <a:pos x="399" y="296"/>
                </a:cxn>
                <a:cxn ang="0">
                  <a:pos x="429" y="280"/>
                </a:cxn>
                <a:cxn ang="0">
                  <a:pos x="480" y="248"/>
                </a:cxn>
                <a:cxn ang="0">
                  <a:pos x="525" y="232"/>
                </a:cxn>
                <a:cxn ang="0">
                  <a:pos x="569" y="144"/>
                </a:cxn>
                <a:cxn ang="0">
                  <a:pos x="628" y="192"/>
                </a:cxn>
                <a:cxn ang="0">
                  <a:pos x="665" y="176"/>
                </a:cxn>
                <a:cxn ang="0">
                  <a:pos x="702" y="248"/>
                </a:cxn>
                <a:cxn ang="0">
                  <a:pos x="658" y="304"/>
                </a:cxn>
                <a:cxn ang="0">
                  <a:pos x="687" y="352"/>
                </a:cxn>
                <a:cxn ang="0">
                  <a:pos x="628" y="368"/>
                </a:cxn>
                <a:cxn ang="0">
                  <a:pos x="643" y="344"/>
                </a:cxn>
                <a:cxn ang="0">
                  <a:pos x="606" y="392"/>
                </a:cxn>
                <a:cxn ang="0">
                  <a:pos x="525" y="400"/>
                </a:cxn>
                <a:cxn ang="0">
                  <a:pos x="488" y="424"/>
                </a:cxn>
                <a:cxn ang="0">
                  <a:pos x="414" y="480"/>
                </a:cxn>
                <a:cxn ang="0">
                  <a:pos x="443" y="496"/>
                </a:cxn>
                <a:cxn ang="0">
                  <a:pos x="429" y="528"/>
                </a:cxn>
                <a:cxn ang="0">
                  <a:pos x="451" y="592"/>
                </a:cxn>
                <a:cxn ang="0">
                  <a:pos x="436" y="696"/>
                </a:cxn>
                <a:cxn ang="0">
                  <a:pos x="362" y="792"/>
                </a:cxn>
                <a:cxn ang="0">
                  <a:pos x="347" y="856"/>
                </a:cxn>
                <a:cxn ang="0">
                  <a:pos x="281" y="840"/>
                </a:cxn>
                <a:cxn ang="0">
                  <a:pos x="244" y="792"/>
                </a:cxn>
                <a:cxn ang="0">
                  <a:pos x="170" y="744"/>
                </a:cxn>
                <a:cxn ang="0">
                  <a:pos x="126" y="768"/>
                </a:cxn>
                <a:cxn ang="0">
                  <a:pos x="74" y="752"/>
                </a:cxn>
                <a:cxn ang="0">
                  <a:pos x="37" y="728"/>
                </a:cxn>
                <a:cxn ang="0">
                  <a:pos x="0" y="704"/>
                </a:cxn>
                <a:cxn ang="0">
                  <a:pos x="30" y="672"/>
                </a:cxn>
                <a:cxn ang="0">
                  <a:pos x="59" y="576"/>
                </a:cxn>
                <a:cxn ang="0">
                  <a:pos x="30" y="504"/>
                </a:cxn>
                <a:cxn ang="0">
                  <a:pos x="52" y="456"/>
                </a:cxn>
                <a:cxn ang="0">
                  <a:pos x="103" y="432"/>
                </a:cxn>
                <a:cxn ang="0">
                  <a:pos x="140" y="464"/>
                </a:cxn>
                <a:cxn ang="0">
                  <a:pos x="155" y="432"/>
                </a:cxn>
                <a:cxn ang="0">
                  <a:pos x="192" y="336"/>
                </a:cxn>
                <a:cxn ang="0">
                  <a:pos x="222" y="360"/>
                </a:cxn>
                <a:cxn ang="0">
                  <a:pos x="273" y="336"/>
                </a:cxn>
                <a:cxn ang="0">
                  <a:pos x="273" y="288"/>
                </a:cxn>
                <a:cxn ang="0">
                  <a:pos x="236" y="240"/>
                </a:cxn>
                <a:cxn ang="0">
                  <a:pos x="259" y="144"/>
                </a:cxn>
                <a:cxn ang="0">
                  <a:pos x="244" y="72"/>
                </a:cxn>
                <a:cxn ang="0">
                  <a:pos x="266" y="8"/>
                </a:cxn>
                <a:cxn ang="0">
                  <a:pos x="296" y="0"/>
                </a:cxn>
              </a:cxnLst>
              <a:rect l="0" t="0" r="r" b="b"/>
              <a:pathLst>
                <a:path w="703" h="865">
                  <a:moveTo>
                    <a:pt x="296" y="0"/>
                  </a:moveTo>
                  <a:lnTo>
                    <a:pt x="303" y="16"/>
                  </a:lnTo>
                  <a:lnTo>
                    <a:pt x="340" y="48"/>
                  </a:lnTo>
                  <a:lnTo>
                    <a:pt x="340" y="88"/>
                  </a:lnTo>
                  <a:lnTo>
                    <a:pt x="362" y="96"/>
                  </a:lnTo>
                  <a:lnTo>
                    <a:pt x="355" y="120"/>
                  </a:lnTo>
                  <a:lnTo>
                    <a:pt x="370" y="144"/>
                  </a:lnTo>
                  <a:lnTo>
                    <a:pt x="399" y="168"/>
                  </a:lnTo>
                  <a:lnTo>
                    <a:pt x="392" y="256"/>
                  </a:lnTo>
                  <a:lnTo>
                    <a:pt x="399" y="296"/>
                  </a:lnTo>
                  <a:lnTo>
                    <a:pt x="421" y="296"/>
                  </a:lnTo>
                  <a:lnTo>
                    <a:pt x="429" y="280"/>
                  </a:lnTo>
                  <a:lnTo>
                    <a:pt x="473" y="264"/>
                  </a:lnTo>
                  <a:lnTo>
                    <a:pt x="480" y="248"/>
                  </a:lnTo>
                  <a:lnTo>
                    <a:pt x="495" y="272"/>
                  </a:lnTo>
                  <a:lnTo>
                    <a:pt x="525" y="232"/>
                  </a:lnTo>
                  <a:lnTo>
                    <a:pt x="532" y="184"/>
                  </a:lnTo>
                  <a:lnTo>
                    <a:pt x="569" y="144"/>
                  </a:lnTo>
                  <a:lnTo>
                    <a:pt x="606" y="168"/>
                  </a:lnTo>
                  <a:lnTo>
                    <a:pt x="628" y="192"/>
                  </a:lnTo>
                  <a:lnTo>
                    <a:pt x="650" y="168"/>
                  </a:lnTo>
                  <a:lnTo>
                    <a:pt x="665" y="176"/>
                  </a:lnTo>
                  <a:lnTo>
                    <a:pt x="673" y="200"/>
                  </a:lnTo>
                  <a:lnTo>
                    <a:pt x="702" y="248"/>
                  </a:lnTo>
                  <a:lnTo>
                    <a:pt x="665" y="264"/>
                  </a:lnTo>
                  <a:lnTo>
                    <a:pt x="658" y="304"/>
                  </a:lnTo>
                  <a:lnTo>
                    <a:pt x="687" y="328"/>
                  </a:lnTo>
                  <a:lnTo>
                    <a:pt x="687" y="352"/>
                  </a:lnTo>
                  <a:lnTo>
                    <a:pt x="665" y="376"/>
                  </a:lnTo>
                  <a:lnTo>
                    <a:pt x="628" y="368"/>
                  </a:lnTo>
                  <a:lnTo>
                    <a:pt x="643" y="352"/>
                  </a:lnTo>
                  <a:lnTo>
                    <a:pt x="643" y="344"/>
                  </a:lnTo>
                  <a:lnTo>
                    <a:pt x="613" y="360"/>
                  </a:lnTo>
                  <a:lnTo>
                    <a:pt x="606" y="392"/>
                  </a:lnTo>
                  <a:lnTo>
                    <a:pt x="547" y="416"/>
                  </a:lnTo>
                  <a:lnTo>
                    <a:pt x="525" y="400"/>
                  </a:lnTo>
                  <a:lnTo>
                    <a:pt x="495" y="408"/>
                  </a:lnTo>
                  <a:lnTo>
                    <a:pt x="488" y="424"/>
                  </a:lnTo>
                  <a:lnTo>
                    <a:pt x="458" y="424"/>
                  </a:lnTo>
                  <a:lnTo>
                    <a:pt x="414" y="480"/>
                  </a:lnTo>
                  <a:lnTo>
                    <a:pt x="414" y="496"/>
                  </a:lnTo>
                  <a:lnTo>
                    <a:pt x="443" y="496"/>
                  </a:lnTo>
                  <a:lnTo>
                    <a:pt x="451" y="504"/>
                  </a:lnTo>
                  <a:lnTo>
                    <a:pt x="429" y="528"/>
                  </a:lnTo>
                  <a:lnTo>
                    <a:pt x="429" y="592"/>
                  </a:lnTo>
                  <a:lnTo>
                    <a:pt x="451" y="592"/>
                  </a:lnTo>
                  <a:lnTo>
                    <a:pt x="458" y="648"/>
                  </a:lnTo>
                  <a:lnTo>
                    <a:pt x="436" y="696"/>
                  </a:lnTo>
                  <a:lnTo>
                    <a:pt x="399" y="752"/>
                  </a:lnTo>
                  <a:lnTo>
                    <a:pt x="362" y="792"/>
                  </a:lnTo>
                  <a:lnTo>
                    <a:pt x="355" y="832"/>
                  </a:lnTo>
                  <a:lnTo>
                    <a:pt x="347" y="856"/>
                  </a:lnTo>
                  <a:lnTo>
                    <a:pt x="325" y="864"/>
                  </a:lnTo>
                  <a:lnTo>
                    <a:pt x="281" y="840"/>
                  </a:lnTo>
                  <a:lnTo>
                    <a:pt x="259" y="792"/>
                  </a:lnTo>
                  <a:lnTo>
                    <a:pt x="244" y="792"/>
                  </a:lnTo>
                  <a:lnTo>
                    <a:pt x="207" y="784"/>
                  </a:lnTo>
                  <a:lnTo>
                    <a:pt x="170" y="744"/>
                  </a:lnTo>
                  <a:lnTo>
                    <a:pt x="133" y="768"/>
                  </a:lnTo>
                  <a:lnTo>
                    <a:pt x="126" y="768"/>
                  </a:lnTo>
                  <a:lnTo>
                    <a:pt x="111" y="760"/>
                  </a:lnTo>
                  <a:lnTo>
                    <a:pt x="74" y="752"/>
                  </a:lnTo>
                  <a:lnTo>
                    <a:pt x="52" y="728"/>
                  </a:lnTo>
                  <a:lnTo>
                    <a:pt x="37" y="728"/>
                  </a:lnTo>
                  <a:lnTo>
                    <a:pt x="30" y="728"/>
                  </a:lnTo>
                  <a:lnTo>
                    <a:pt x="0" y="704"/>
                  </a:lnTo>
                  <a:lnTo>
                    <a:pt x="0" y="680"/>
                  </a:lnTo>
                  <a:lnTo>
                    <a:pt x="30" y="672"/>
                  </a:lnTo>
                  <a:lnTo>
                    <a:pt x="37" y="592"/>
                  </a:lnTo>
                  <a:lnTo>
                    <a:pt x="59" y="576"/>
                  </a:lnTo>
                  <a:lnTo>
                    <a:pt x="59" y="536"/>
                  </a:lnTo>
                  <a:lnTo>
                    <a:pt x="30" y="504"/>
                  </a:lnTo>
                  <a:lnTo>
                    <a:pt x="52" y="480"/>
                  </a:lnTo>
                  <a:lnTo>
                    <a:pt x="52" y="456"/>
                  </a:lnTo>
                  <a:lnTo>
                    <a:pt x="96" y="456"/>
                  </a:lnTo>
                  <a:lnTo>
                    <a:pt x="103" y="432"/>
                  </a:lnTo>
                  <a:lnTo>
                    <a:pt x="118" y="432"/>
                  </a:lnTo>
                  <a:lnTo>
                    <a:pt x="140" y="464"/>
                  </a:lnTo>
                  <a:lnTo>
                    <a:pt x="148" y="464"/>
                  </a:lnTo>
                  <a:lnTo>
                    <a:pt x="155" y="432"/>
                  </a:lnTo>
                  <a:lnTo>
                    <a:pt x="192" y="384"/>
                  </a:lnTo>
                  <a:lnTo>
                    <a:pt x="192" y="336"/>
                  </a:lnTo>
                  <a:lnTo>
                    <a:pt x="200" y="336"/>
                  </a:lnTo>
                  <a:lnTo>
                    <a:pt x="222" y="360"/>
                  </a:lnTo>
                  <a:lnTo>
                    <a:pt x="266" y="376"/>
                  </a:lnTo>
                  <a:lnTo>
                    <a:pt x="273" y="336"/>
                  </a:lnTo>
                  <a:lnTo>
                    <a:pt x="259" y="304"/>
                  </a:lnTo>
                  <a:lnTo>
                    <a:pt x="273" y="288"/>
                  </a:lnTo>
                  <a:lnTo>
                    <a:pt x="266" y="264"/>
                  </a:lnTo>
                  <a:lnTo>
                    <a:pt x="236" y="240"/>
                  </a:lnTo>
                  <a:lnTo>
                    <a:pt x="229" y="200"/>
                  </a:lnTo>
                  <a:lnTo>
                    <a:pt x="259" y="144"/>
                  </a:lnTo>
                  <a:lnTo>
                    <a:pt x="266" y="112"/>
                  </a:lnTo>
                  <a:lnTo>
                    <a:pt x="244" y="72"/>
                  </a:lnTo>
                  <a:lnTo>
                    <a:pt x="259" y="56"/>
                  </a:lnTo>
                  <a:lnTo>
                    <a:pt x="266" y="8"/>
                  </a:lnTo>
                  <a:lnTo>
                    <a:pt x="288" y="8"/>
                  </a:lnTo>
                  <a:lnTo>
                    <a:pt x="296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44" name="Freeform 14"/>
            <p:cNvSpPr>
              <a:spLocks/>
            </p:cNvSpPr>
            <p:nvPr/>
          </p:nvSpPr>
          <p:spPr bwMode="auto">
            <a:xfrm rot="704206">
              <a:off x="7216602" y="5827302"/>
              <a:ext cx="147421" cy="96996"/>
            </a:xfrm>
            <a:custGeom>
              <a:avLst/>
              <a:gdLst/>
              <a:ahLst/>
              <a:cxnLst>
                <a:cxn ang="0">
                  <a:pos x="96" y="80"/>
                </a:cxn>
                <a:cxn ang="0">
                  <a:pos x="140" y="56"/>
                </a:cxn>
                <a:cxn ang="0">
                  <a:pos x="118" y="40"/>
                </a:cxn>
                <a:cxn ang="0">
                  <a:pos x="125" y="8"/>
                </a:cxn>
                <a:cxn ang="0">
                  <a:pos x="96" y="0"/>
                </a:cxn>
                <a:cxn ang="0">
                  <a:pos x="74" y="24"/>
                </a:cxn>
                <a:cxn ang="0">
                  <a:pos x="59" y="24"/>
                </a:cxn>
                <a:cxn ang="0">
                  <a:pos x="52" y="48"/>
                </a:cxn>
                <a:cxn ang="0">
                  <a:pos x="37" y="56"/>
                </a:cxn>
                <a:cxn ang="0">
                  <a:pos x="22" y="48"/>
                </a:cxn>
                <a:cxn ang="0">
                  <a:pos x="0" y="88"/>
                </a:cxn>
                <a:cxn ang="0">
                  <a:pos x="29" y="96"/>
                </a:cxn>
                <a:cxn ang="0">
                  <a:pos x="59" y="88"/>
                </a:cxn>
                <a:cxn ang="0">
                  <a:pos x="81" y="88"/>
                </a:cxn>
                <a:cxn ang="0">
                  <a:pos x="96" y="80"/>
                </a:cxn>
              </a:cxnLst>
              <a:rect l="0" t="0" r="r" b="b"/>
              <a:pathLst>
                <a:path w="141" h="97">
                  <a:moveTo>
                    <a:pt x="96" y="80"/>
                  </a:moveTo>
                  <a:lnTo>
                    <a:pt x="140" y="56"/>
                  </a:lnTo>
                  <a:lnTo>
                    <a:pt x="118" y="40"/>
                  </a:lnTo>
                  <a:lnTo>
                    <a:pt x="125" y="8"/>
                  </a:lnTo>
                  <a:lnTo>
                    <a:pt x="96" y="0"/>
                  </a:lnTo>
                  <a:lnTo>
                    <a:pt x="74" y="24"/>
                  </a:lnTo>
                  <a:lnTo>
                    <a:pt x="59" y="24"/>
                  </a:lnTo>
                  <a:lnTo>
                    <a:pt x="52" y="48"/>
                  </a:lnTo>
                  <a:lnTo>
                    <a:pt x="37" y="56"/>
                  </a:lnTo>
                  <a:lnTo>
                    <a:pt x="22" y="48"/>
                  </a:lnTo>
                  <a:lnTo>
                    <a:pt x="0" y="88"/>
                  </a:lnTo>
                  <a:lnTo>
                    <a:pt x="29" y="96"/>
                  </a:lnTo>
                  <a:lnTo>
                    <a:pt x="59" y="88"/>
                  </a:lnTo>
                  <a:lnTo>
                    <a:pt x="81" y="88"/>
                  </a:lnTo>
                  <a:lnTo>
                    <a:pt x="96" y="8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45" name="Freeform 15"/>
            <p:cNvSpPr>
              <a:spLocks/>
            </p:cNvSpPr>
            <p:nvPr/>
          </p:nvSpPr>
          <p:spPr bwMode="auto">
            <a:xfrm rot="704206">
              <a:off x="6816209" y="5715936"/>
              <a:ext cx="147421" cy="98792"/>
            </a:xfrm>
            <a:custGeom>
              <a:avLst/>
              <a:gdLst/>
              <a:ahLst/>
              <a:cxnLst>
                <a:cxn ang="0">
                  <a:pos x="74" y="80"/>
                </a:cxn>
                <a:cxn ang="0">
                  <a:pos x="74" y="64"/>
                </a:cxn>
                <a:cxn ang="0">
                  <a:pos x="88" y="64"/>
                </a:cxn>
                <a:cxn ang="0">
                  <a:pos x="111" y="96"/>
                </a:cxn>
                <a:cxn ang="0">
                  <a:pos x="140" y="48"/>
                </a:cxn>
                <a:cxn ang="0">
                  <a:pos x="133" y="16"/>
                </a:cxn>
                <a:cxn ang="0">
                  <a:pos x="111" y="16"/>
                </a:cxn>
                <a:cxn ang="0">
                  <a:pos x="96" y="24"/>
                </a:cxn>
                <a:cxn ang="0">
                  <a:pos x="74" y="0"/>
                </a:cxn>
                <a:cxn ang="0">
                  <a:pos x="59" y="8"/>
                </a:cxn>
                <a:cxn ang="0">
                  <a:pos x="37" y="24"/>
                </a:cxn>
                <a:cxn ang="0">
                  <a:pos x="22" y="8"/>
                </a:cxn>
                <a:cxn ang="0">
                  <a:pos x="0" y="16"/>
                </a:cxn>
                <a:cxn ang="0">
                  <a:pos x="22" y="32"/>
                </a:cxn>
                <a:cxn ang="0">
                  <a:pos x="0" y="56"/>
                </a:cxn>
                <a:cxn ang="0">
                  <a:pos x="22" y="72"/>
                </a:cxn>
                <a:cxn ang="0">
                  <a:pos x="29" y="64"/>
                </a:cxn>
                <a:cxn ang="0">
                  <a:pos x="44" y="48"/>
                </a:cxn>
                <a:cxn ang="0">
                  <a:pos x="52" y="64"/>
                </a:cxn>
                <a:cxn ang="0">
                  <a:pos x="74" y="80"/>
                </a:cxn>
              </a:cxnLst>
              <a:rect l="0" t="0" r="r" b="b"/>
              <a:pathLst>
                <a:path w="141" h="97">
                  <a:moveTo>
                    <a:pt x="74" y="80"/>
                  </a:moveTo>
                  <a:lnTo>
                    <a:pt x="74" y="64"/>
                  </a:lnTo>
                  <a:lnTo>
                    <a:pt x="88" y="64"/>
                  </a:lnTo>
                  <a:lnTo>
                    <a:pt x="111" y="96"/>
                  </a:lnTo>
                  <a:lnTo>
                    <a:pt x="140" y="48"/>
                  </a:lnTo>
                  <a:lnTo>
                    <a:pt x="133" y="16"/>
                  </a:lnTo>
                  <a:lnTo>
                    <a:pt x="111" y="16"/>
                  </a:lnTo>
                  <a:lnTo>
                    <a:pt x="96" y="24"/>
                  </a:lnTo>
                  <a:lnTo>
                    <a:pt x="74" y="0"/>
                  </a:lnTo>
                  <a:lnTo>
                    <a:pt x="59" y="8"/>
                  </a:lnTo>
                  <a:lnTo>
                    <a:pt x="37" y="24"/>
                  </a:lnTo>
                  <a:lnTo>
                    <a:pt x="22" y="8"/>
                  </a:lnTo>
                  <a:lnTo>
                    <a:pt x="0" y="16"/>
                  </a:lnTo>
                  <a:lnTo>
                    <a:pt x="22" y="32"/>
                  </a:lnTo>
                  <a:lnTo>
                    <a:pt x="0" y="56"/>
                  </a:lnTo>
                  <a:lnTo>
                    <a:pt x="22" y="72"/>
                  </a:lnTo>
                  <a:lnTo>
                    <a:pt x="29" y="64"/>
                  </a:lnTo>
                  <a:lnTo>
                    <a:pt x="44" y="48"/>
                  </a:lnTo>
                  <a:lnTo>
                    <a:pt x="52" y="64"/>
                  </a:lnTo>
                  <a:lnTo>
                    <a:pt x="74" y="8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46" name="Freeform 16"/>
            <p:cNvSpPr>
              <a:spLocks/>
            </p:cNvSpPr>
            <p:nvPr/>
          </p:nvSpPr>
          <p:spPr bwMode="auto">
            <a:xfrm rot="704206">
              <a:off x="6298053" y="5690789"/>
              <a:ext cx="385564" cy="259555"/>
            </a:xfrm>
            <a:custGeom>
              <a:avLst/>
              <a:gdLst/>
              <a:ahLst/>
              <a:cxnLst>
                <a:cxn ang="0">
                  <a:pos x="7" y="152"/>
                </a:cxn>
                <a:cxn ang="0">
                  <a:pos x="0" y="184"/>
                </a:cxn>
                <a:cxn ang="0">
                  <a:pos x="37" y="224"/>
                </a:cxn>
                <a:cxn ang="0">
                  <a:pos x="15" y="232"/>
                </a:cxn>
                <a:cxn ang="0">
                  <a:pos x="15" y="248"/>
                </a:cxn>
                <a:cxn ang="0">
                  <a:pos x="22" y="256"/>
                </a:cxn>
                <a:cxn ang="0">
                  <a:pos x="133" y="200"/>
                </a:cxn>
                <a:cxn ang="0">
                  <a:pos x="162" y="224"/>
                </a:cxn>
                <a:cxn ang="0">
                  <a:pos x="207" y="216"/>
                </a:cxn>
                <a:cxn ang="0">
                  <a:pos x="229" y="256"/>
                </a:cxn>
                <a:cxn ang="0">
                  <a:pos x="325" y="256"/>
                </a:cxn>
                <a:cxn ang="0">
                  <a:pos x="369" y="216"/>
                </a:cxn>
                <a:cxn ang="0">
                  <a:pos x="347" y="168"/>
                </a:cxn>
                <a:cxn ang="0">
                  <a:pos x="369" y="112"/>
                </a:cxn>
                <a:cxn ang="0">
                  <a:pos x="369" y="80"/>
                </a:cxn>
                <a:cxn ang="0">
                  <a:pos x="369" y="40"/>
                </a:cxn>
                <a:cxn ang="0">
                  <a:pos x="354" y="32"/>
                </a:cxn>
                <a:cxn ang="0">
                  <a:pos x="317" y="24"/>
                </a:cxn>
                <a:cxn ang="0">
                  <a:pos x="295" y="0"/>
                </a:cxn>
                <a:cxn ang="0">
                  <a:pos x="280" y="0"/>
                </a:cxn>
                <a:cxn ang="0">
                  <a:pos x="273" y="8"/>
                </a:cxn>
                <a:cxn ang="0">
                  <a:pos x="236" y="24"/>
                </a:cxn>
                <a:cxn ang="0">
                  <a:pos x="199" y="64"/>
                </a:cxn>
                <a:cxn ang="0">
                  <a:pos x="177" y="112"/>
                </a:cxn>
                <a:cxn ang="0">
                  <a:pos x="155" y="120"/>
                </a:cxn>
                <a:cxn ang="0">
                  <a:pos x="140" y="144"/>
                </a:cxn>
                <a:cxn ang="0">
                  <a:pos x="74" y="128"/>
                </a:cxn>
                <a:cxn ang="0">
                  <a:pos x="59" y="112"/>
                </a:cxn>
                <a:cxn ang="0">
                  <a:pos x="44" y="120"/>
                </a:cxn>
                <a:cxn ang="0">
                  <a:pos x="30" y="152"/>
                </a:cxn>
                <a:cxn ang="0">
                  <a:pos x="7" y="152"/>
                </a:cxn>
              </a:cxnLst>
              <a:rect l="0" t="0" r="r" b="b"/>
              <a:pathLst>
                <a:path w="370" h="257">
                  <a:moveTo>
                    <a:pt x="7" y="152"/>
                  </a:moveTo>
                  <a:lnTo>
                    <a:pt x="0" y="184"/>
                  </a:lnTo>
                  <a:lnTo>
                    <a:pt x="37" y="224"/>
                  </a:lnTo>
                  <a:lnTo>
                    <a:pt x="15" y="232"/>
                  </a:lnTo>
                  <a:lnTo>
                    <a:pt x="15" y="248"/>
                  </a:lnTo>
                  <a:lnTo>
                    <a:pt x="22" y="256"/>
                  </a:lnTo>
                  <a:lnTo>
                    <a:pt x="133" y="200"/>
                  </a:lnTo>
                  <a:lnTo>
                    <a:pt x="162" y="224"/>
                  </a:lnTo>
                  <a:lnTo>
                    <a:pt x="207" y="216"/>
                  </a:lnTo>
                  <a:lnTo>
                    <a:pt x="229" y="256"/>
                  </a:lnTo>
                  <a:lnTo>
                    <a:pt x="325" y="256"/>
                  </a:lnTo>
                  <a:lnTo>
                    <a:pt x="369" y="216"/>
                  </a:lnTo>
                  <a:lnTo>
                    <a:pt x="347" y="168"/>
                  </a:lnTo>
                  <a:lnTo>
                    <a:pt x="369" y="112"/>
                  </a:lnTo>
                  <a:lnTo>
                    <a:pt x="369" y="80"/>
                  </a:lnTo>
                  <a:lnTo>
                    <a:pt x="369" y="40"/>
                  </a:lnTo>
                  <a:lnTo>
                    <a:pt x="354" y="32"/>
                  </a:lnTo>
                  <a:lnTo>
                    <a:pt x="317" y="24"/>
                  </a:lnTo>
                  <a:lnTo>
                    <a:pt x="295" y="0"/>
                  </a:lnTo>
                  <a:lnTo>
                    <a:pt x="280" y="0"/>
                  </a:lnTo>
                  <a:lnTo>
                    <a:pt x="273" y="8"/>
                  </a:lnTo>
                  <a:lnTo>
                    <a:pt x="236" y="24"/>
                  </a:lnTo>
                  <a:lnTo>
                    <a:pt x="199" y="64"/>
                  </a:lnTo>
                  <a:lnTo>
                    <a:pt x="177" y="112"/>
                  </a:lnTo>
                  <a:lnTo>
                    <a:pt x="155" y="120"/>
                  </a:lnTo>
                  <a:lnTo>
                    <a:pt x="140" y="144"/>
                  </a:lnTo>
                  <a:lnTo>
                    <a:pt x="74" y="128"/>
                  </a:lnTo>
                  <a:lnTo>
                    <a:pt x="59" y="112"/>
                  </a:lnTo>
                  <a:lnTo>
                    <a:pt x="44" y="120"/>
                  </a:lnTo>
                  <a:lnTo>
                    <a:pt x="30" y="152"/>
                  </a:lnTo>
                  <a:lnTo>
                    <a:pt x="7" y="15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47" name="Freeform 17"/>
            <p:cNvSpPr>
              <a:spLocks/>
            </p:cNvSpPr>
            <p:nvPr/>
          </p:nvSpPr>
          <p:spPr bwMode="auto">
            <a:xfrm rot="704206">
              <a:off x="6185524" y="5445604"/>
              <a:ext cx="177080" cy="292785"/>
            </a:xfrm>
            <a:custGeom>
              <a:avLst/>
              <a:gdLst/>
              <a:ahLst/>
              <a:cxnLst>
                <a:cxn ang="0">
                  <a:pos x="15" y="144"/>
                </a:cxn>
                <a:cxn ang="0">
                  <a:pos x="22" y="144"/>
                </a:cxn>
                <a:cxn ang="0">
                  <a:pos x="37" y="176"/>
                </a:cxn>
                <a:cxn ang="0">
                  <a:pos x="74" y="208"/>
                </a:cxn>
                <a:cxn ang="0">
                  <a:pos x="74" y="240"/>
                </a:cxn>
                <a:cxn ang="0">
                  <a:pos x="89" y="264"/>
                </a:cxn>
                <a:cxn ang="0">
                  <a:pos x="89" y="272"/>
                </a:cxn>
                <a:cxn ang="0">
                  <a:pos x="140" y="288"/>
                </a:cxn>
                <a:cxn ang="0">
                  <a:pos x="163" y="248"/>
                </a:cxn>
                <a:cxn ang="0">
                  <a:pos x="148" y="216"/>
                </a:cxn>
                <a:cxn ang="0">
                  <a:pos x="155" y="168"/>
                </a:cxn>
                <a:cxn ang="0">
                  <a:pos x="133" y="160"/>
                </a:cxn>
                <a:cxn ang="0">
                  <a:pos x="133" y="144"/>
                </a:cxn>
                <a:cxn ang="0">
                  <a:pos x="148" y="120"/>
                </a:cxn>
                <a:cxn ang="0">
                  <a:pos x="133" y="112"/>
                </a:cxn>
                <a:cxn ang="0">
                  <a:pos x="133" y="96"/>
                </a:cxn>
                <a:cxn ang="0">
                  <a:pos x="148" y="88"/>
                </a:cxn>
                <a:cxn ang="0">
                  <a:pos x="170" y="56"/>
                </a:cxn>
                <a:cxn ang="0">
                  <a:pos x="140" y="16"/>
                </a:cxn>
                <a:cxn ang="0">
                  <a:pos x="140" y="0"/>
                </a:cxn>
                <a:cxn ang="0">
                  <a:pos x="111" y="24"/>
                </a:cxn>
                <a:cxn ang="0">
                  <a:pos x="89" y="8"/>
                </a:cxn>
                <a:cxn ang="0">
                  <a:pos x="59" y="16"/>
                </a:cxn>
                <a:cxn ang="0">
                  <a:pos x="37" y="40"/>
                </a:cxn>
                <a:cxn ang="0">
                  <a:pos x="0" y="40"/>
                </a:cxn>
                <a:cxn ang="0">
                  <a:pos x="15" y="64"/>
                </a:cxn>
                <a:cxn ang="0">
                  <a:pos x="15" y="144"/>
                </a:cxn>
              </a:cxnLst>
              <a:rect l="0" t="0" r="r" b="b"/>
              <a:pathLst>
                <a:path w="171" h="289">
                  <a:moveTo>
                    <a:pt x="15" y="144"/>
                  </a:moveTo>
                  <a:lnTo>
                    <a:pt x="22" y="144"/>
                  </a:lnTo>
                  <a:lnTo>
                    <a:pt x="37" y="176"/>
                  </a:lnTo>
                  <a:lnTo>
                    <a:pt x="74" y="208"/>
                  </a:lnTo>
                  <a:lnTo>
                    <a:pt x="74" y="240"/>
                  </a:lnTo>
                  <a:lnTo>
                    <a:pt x="89" y="264"/>
                  </a:lnTo>
                  <a:lnTo>
                    <a:pt x="89" y="272"/>
                  </a:lnTo>
                  <a:lnTo>
                    <a:pt x="140" y="288"/>
                  </a:lnTo>
                  <a:lnTo>
                    <a:pt x="163" y="248"/>
                  </a:lnTo>
                  <a:lnTo>
                    <a:pt x="148" y="216"/>
                  </a:lnTo>
                  <a:lnTo>
                    <a:pt x="155" y="168"/>
                  </a:lnTo>
                  <a:lnTo>
                    <a:pt x="133" y="160"/>
                  </a:lnTo>
                  <a:lnTo>
                    <a:pt x="133" y="144"/>
                  </a:lnTo>
                  <a:lnTo>
                    <a:pt x="148" y="120"/>
                  </a:lnTo>
                  <a:lnTo>
                    <a:pt x="133" y="112"/>
                  </a:lnTo>
                  <a:lnTo>
                    <a:pt x="133" y="96"/>
                  </a:lnTo>
                  <a:lnTo>
                    <a:pt x="148" y="88"/>
                  </a:lnTo>
                  <a:lnTo>
                    <a:pt x="170" y="56"/>
                  </a:lnTo>
                  <a:lnTo>
                    <a:pt x="140" y="16"/>
                  </a:lnTo>
                  <a:lnTo>
                    <a:pt x="140" y="0"/>
                  </a:lnTo>
                  <a:lnTo>
                    <a:pt x="111" y="24"/>
                  </a:lnTo>
                  <a:lnTo>
                    <a:pt x="89" y="8"/>
                  </a:lnTo>
                  <a:lnTo>
                    <a:pt x="59" y="16"/>
                  </a:lnTo>
                  <a:lnTo>
                    <a:pt x="37" y="40"/>
                  </a:lnTo>
                  <a:lnTo>
                    <a:pt x="0" y="40"/>
                  </a:lnTo>
                  <a:lnTo>
                    <a:pt x="15" y="64"/>
                  </a:lnTo>
                  <a:lnTo>
                    <a:pt x="15" y="14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48" name="Freeform 18"/>
            <p:cNvSpPr>
              <a:spLocks/>
            </p:cNvSpPr>
            <p:nvPr/>
          </p:nvSpPr>
          <p:spPr bwMode="auto">
            <a:xfrm rot="704206">
              <a:off x="5947382" y="5122284"/>
              <a:ext cx="470178" cy="364633"/>
            </a:xfrm>
            <a:custGeom>
              <a:avLst/>
              <a:gdLst/>
              <a:ahLst/>
              <a:cxnLst>
                <a:cxn ang="0">
                  <a:pos x="303" y="32"/>
                </a:cxn>
                <a:cxn ang="0">
                  <a:pos x="311" y="56"/>
                </a:cxn>
                <a:cxn ang="0">
                  <a:pos x="311" y="88"/>
                </a:cxn>
                <a:cxn ang="0">
                  <a:pos x="362" y="88"/>
                </a:cxn>
                <a:cxn ang="0">
                  <a:pos x="392" y="104"/>
                </a:cxn>
                <a:cxn ang="0">
                  <a:pos x="399" y="136"/>
                </a:cxn>
                <a:cxn ang="0">
                  <a:pos x="436" y="136"/>
                </a:cxn>
                <a:cxn ang="0">
                  <a:pos x="436" y="152"/>
                </a:cxn>
                <a:cxn ang="0">
                  <a:pos x="414" y="168"/>
                </a:cxn>
                <a:cxn ang="0">
                  <a:pos x="399" y="200"/>
                </a:cxn>
                <a:cxn ang="0">
                  <a:pos x="444" y="224"/>
                </a:cxn>
                <a:cxn ang="0">
                  <a:pos x="451" y="248"/>
                </a:cxn>
                <a:cxn ang="0">
                  <a:pos x="421" y="272"/>
                </a:cxn>
                <a:cxn ang="0">
                  <a:pos x="421" y="296"/>
                </a:cxn>
                <a:cxn ang="0">
                  <a:pos x="392" y="320"/>
                </a:cxn>
                <a:cxn ang="0">
                  <a:pos x="370" y="304"/>
                </a:cxn>
                <a:cxn ang="0">
                  <a:pos x="340" y="312"/>
                </a:cxn>
                <a:cxn ang="0">
                  <a:pos x="318" y="336"/>
                </a:cxn>
                <a:cxn ang="0">
                  <a:pos x="281" y="336"/>
                </a:cxn>
                <a:cxn ang="0">
                  <a:pos x="244" y="360"/>
                </a:cxn>
                <a:cxn ang="0">
                  <a:pos x="229" y="328"/>
                </a:cxn>
                <a:cxn ang="0">
                  <a:pos x="251" y="320"/>
                </a:cxn>
                <a:cxn ang="0">
                  <a:pos x="222" y="304"/>
                </a:cxn>
                <a:cxn ang="0">
                  <a:pos x="200" y="312"/>
                </a:cxn>
                <a:cxn ang="0">
                  <a:pos x="177" y="296"/>
                </a:cxn>
                <a:cxn ang="0">
                  <a:pos x="155" y="296"/>
                </a:cxn>
                <a:cxn ang="0">
                  <a:pos x="104" y="248"/>
                </a:cxn>
                <a:cxn ang="0">
                  <a:pos x="44" y="232"/>
                </a:cxn>
                <a:cxn ang="0">
                  <a:pos x="15" y="232"/>
                </a:cxn>
                <a:cxn ang="0">
                  <a:pos x="7" y="184"/>
                </a:cxn>
                <a:cxn ang="0">
                  <a:pos x="0" y="128"/>
                </a:cxn>
                <a:cxn ang="0">
                  <a:pos x="30" y="88"/>
                </a:cxn>
                <a:cxn ang="0">
                  <a:pos x="37" y="72"/>
                </a:cxn>
                <a:cxn ang="0">
                  <a:pos x="74" y="64"/>
                </a:cxn>
                <a:cxn ang="0">
                  <a:pos x="67" y="40"/>
                </a:cxn>
                <a:cxn ang="0">
                  <a:pos x="89" y="0"/>
                </a:cxn>
                <a:cxn ang="0">
                  <a:pos x="140" y="0"/>
                </a:cxn>
                <a:cxn ang="0">
                  <a:pos x="163" y="16"/>
                </a:cxn>
                <a:cxn ang="0">
                  <a:pos x="192" y="16"/>
                </a:cxn>
                <a:cxn ang="0">
                  <a:pos x="207" y="24"/>
                </a:cxn>
                <a:cxn ang="0">
                  <a:pos x="237" y="40"/>
                </a:cxn>
                <a:cxn ang="0">
                  <a:pos x="259" y="16"/>
                </a:cxn>
                <a:cxn ang="0">
                  <a:pos x="274" y="8"/>
                </a:cxn>
                <a:cxn ang="0">
                  <a:pos x="303" y="32"/>
                </a:cxn>
              </a:cxnLst>
              <a:rect l="0" t="0" r="r" b="b"/>
              <a:pathLst>
                <a:path w="452" h="361">
                  <a:moveTo>
                    <a:pt x="303" y="32"/>
                  </a:moveTo>
                  <a:lnTo>
                    <a:pt x="311" y="56"/>
                  </a:lnTo>
                  <a:lnTo>
                    <a:pt x="311" y="88"/>
                  </a:lnTo>
                  <a:lnTo>
                    <a:pt x="362" y="88"/>
                  </a:lnTo>
                  <a:lnTo>
                    <a:pt x="392" y="104"/>
                  </a:lnTo>
                  <a:lnTo>
                    <a:pt x="399" y="136"/>
                  </a:lnTo>
                  <a:lnTo>
                    <a:pt x="436" y="136"/>
                  </a:lnTo>
                  <a:lnTo>
                    <a:pt x="436" y="152"/>
                  </a:lnTo>
                  <a:lnTo>
                    <a:pt x="414" y="168"/>
                  </a:lnTo>
                  <a:lnTo>
                    <a:pt x="399" y="200"/>
                  </a:lnTo>
                  <a:lnTo>
                    <a:pt x="444" y="224"/>
                  </a:lnTo>
                  <a:lnTo>
                    <a:pt x="451" y="248"/>
                  </a:lnTo>
                  <a:lnTo>
                    <a:pt x="421" y="272"/>
                  </a:lnTo>
                  <a:lnTo>
                    <a:pt x="421" y="296"/>
                  </a:lnTo>
                  <a:lnTo>
                    <a:pt x="392" y="320"/>
                  </a:lnTo>
                  <a:lnTo>
                    <a:pt x="370" y="304"/>
                  </a:lnTo>
                  <a:lnTo>
                    <a:pt x="340" y="312"/>
                  </a:lnTo>
                  <a:lnTo>
                    <a:pt x="318" y="336"/>
                  </a:lnTo>
                  <a:lnTo>
                    <a:pt x="281" y="336"/>
                  </a:lnTo>
                  <a:lnTo>
                    <a:pt x="244" y="360"/>
                  </a:lnTo>
                  <a:lnTo>
                    <a:pt x="229" y="328"/>
                  </a:lnTo>
                  <a:lnTo>
                    <a:pt x="251" y="320"/>
                  </a:lnTo>
                  <a:lnTo>
                    <a:pt x="222" y="304"/>
                  </a:lnTo>
                  <a:lnTo>
                    <a:pt x="200" y="312"/>
                  </a:lnTo>
                  <a:lnTo>
                    <a:pt x="177" y="296"/>
                  </a:lnTo>
                  <a:lnTo>
                    <a:pt x="155" y="296"/>
                  </a:lnTo>
                  <a:lnTo>
                    <a:pt x="104" y="248"/>
                  </a:lnTo>
                  <a:lnTo>
                    <a:pt x="44" y="232"/>
                  </a:lnTo>
                  <a:lnTo>
                    <a:pt x="15" y="232"/>
                  </a:lnTo>
                  <a:lnTo>
                    <a:pt x="7" y="184"/>
                  </a:lnTo>
                  <a:lnTo>
                    <a:pt x="0" y="128"/>
                  </a:lnTo>
                  <a:lnTo>
                    <a:pt x="30" y="88"/>
                  </a:lnTo>
                  <a:lnTo>
                    <a:pt x="37" y="72"/>
                  </a:lnTo>
                  <a:lnTo>
                    <a:pt x="74" y="64"/>
                  </a:lnTo>
                  <a:lnTo>
                    <a:pt x="67" y="40"/>
                  </a:lnTo>
                  <a:lnTo>
                    <a:pt x="89" y="0"/>
                  </a:lnTo>
                  <a:lnTo>
                    <a:pt x="140" y="0"/>
                  </a:lnTo>
                  <a:lnTo>
                    <a:pt x="163" y="16"/>
                  </a:lnTo>
                  <a:lnTo>
                    <a:pt x="192" y="16"/>
                  </a:lnTo>
                  <a:lnTo>
                    <a:pt x="207" y="24"/>
                  </a:lnTo>
                  <a:lnTo>
                    <a:pt x="237" y="40"/>
                  </a:lnTo>
                  <a:lnTo>
                    <a:pt x="259" y="16"/>
                  </a:lnTo>
                  <a:lnTo>
                    <a:pt x="274" y="8"/>
                  </a:lnTo>
                  <a:lnTo>
                    <a:pt x="303" y="3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49" name="Freeform 19"/>
            <p:cNvSpPr>
              <a:spLocks/>
            </p:cNvSpPr>
            <p:nvPr/>
          </p:nvSpPr>
          <p:spPr bwMode="auto">
            <a:xfrm rot="704206">
              <a:off x="5654284" y="4223274"/>
              <a:ext cx="774617" cy="1150482"/>
            </a:xfrm>
            <a:custGeom>
              <a:avLst/>
              <a:gdLst/>
              <a:ahLst/>
              <a:cxnLst>
                <a:cxn ang="0">
                  <a:pos x="89" y="840"/>
                </a:cxn>
                <a:cxn ang="0">
                  <a:pos x="52" y="744"/>
                </a:cxn>
                <a:cxn ang="0">
                  <a:pos x="7" y="616"/>
                </a:cxn>
                <a:cxn ang="0">
                  <a:pos x="30" y="504"/>
                </a:cxn>
                <a:cxn ang="0">
                  <a:pos x="81" y="424"/>
                </a:cxn>
                <a:cxn ang="0">
                  <a:pos x="133" y="408"/>
                </a:cxn>
                <a:cxn ang="0">
                  <a:pos x="207" y="368"/>
                </a:cxn>
                <a:cxn ang="0">
                  <a:pos x="288" y="296"/>
                </a:cxn>
                <a:cxn ang="0">
                  <a:pos x="302" y="248"/>
                </a:cxn>
                <a:cxn ang="0">
                  <a:pos x="347" y="288"/>
                </a:cxn>
                <a:cxn ang="0">
                  <a:pos x="339" y="168"/>
                </a:cxn>
                <a:cxn ang="0">
                  <a:pos x="406" y="80"/>
                </a:cxn>
                <a:cxn ang="0">
                  <a:pos x="509" y="16"/>
                </a:cxn>
                <a:cxn ang="0">
                  <a:pos x="487" y="168"/>
                </a:cxn>
                <a:cxn ang="0">
                  <a:pos x="428" y="384"/>
                </a:cxn>
                <a:cxn ang="0">
                  <a:pos x="347" y="416"/>
                </a:cxn>
                <a:cxn ang="0">
                  <a:pos x="502" y="360"/>
                </a:cxn>
                <a:cxn ang="0">
                  <a:pos x="546" y="352"/>
                </a:cxn>
                <a:cxn ang="0">
                  <a:pos x="590" y="408"/>
                </a:cxn>
                <a:cxn ang="0">
                  <a:pos x="546" y="280"/>
                </a:cxn>
                <a:cxn ang="0">
                  <a:pos x="524" y="168"/>
                </a:cxn>
                <a:cxn ang="0">
                  <a:pos x="553" y="32"/>
                </a:cxn>
                <a:cxn ang="0">
                  <a:pos x="590" y="160"/>
                </a:cxn>
                <a:cxn ang="0">
                  <a:pos x="605" y="120"/>
                </a:cxn>
                <a:cxn ang="0">
                  <a:pos x="620" y="96"/>
                </a:cxn>
                <a:cxn ang="0">
                  <a:pos x="649" y="184"/>
                </a:cxn>
                <a:cxn ang="0">
                  <a:pos x="612" y="272"/>
                </a:cxn>
                <a:cxn ang="0">
                  <a:pos x="686" y="376"/>
                </a:cxn>
                <a:cxn ang="0">
                  <a:pos x="657" y="448"/>
                </a:cxn>
                <a:cxn ang="0">
                  <a:pos x="701" y="560"/>
                </a:cxn>
                <a:cxn ang="0">
                  <a:pos x="745" y="656"/>
                </a:cxn>
                <a:cxn ang="0">
                  <a:pos x="701" y="744"/>
                </a:cxn>
                <a:cxn ang="0">
                  <a:pos x="730" y="824"/>
                </a:cxn>
                <a:cxn ang="0">
                  <a:pos x="679" y="880"/>
                </a:cxn>
                <a:cxn ang="0">
                  <a:pos x="612" y="888"/>
                </a:cxn>
                <a:cxn ang="0">
                  <a:pos x="539" y="864"/>
                </a:cxn>
                <a:cxn ang="0">
                  <a:pos x="443" y="888"/>
                </a:cxn>
                <a:cxn ang="0">
                  <a:pos x="406" y="936"/>
                </a:cxn>
                <a:cxn ang="0">
                  <a:pos x="339" y="1000"/>
                </a:cxn>
                <a:cxn ang="0">
                  <a:pos x="258" y="984"/>
                </a:cxn>
                <a:cxn ang="0">
                  <a:pos x="221" y="968"/>
                </a:cxn>
                <a:cxn ang="0">
                  <a:pos x="243" y="1064"/>
                </a:cxn>
                <a:cxn ang="0">
                  <a:pos x="192" y="1104"/>
                </a:cxn>
                <a:cxn ang="0">
                  <a:pos x="111" y="1088"/>
                </a:cxn>
                <a:cxn ang="0">
                  <a:pos x="52" y="1056"/>
                </a:cxn>
                <a:cxn ang="0">
                  <a:pos x="52" y="928"/>
                </a:cxn>
                <a:cxn ang="0">
                  <a:pos x="96" y="888"/>
                </a:cxn>
              </a:cxnLst>
              <a:rect l="0" t="0" r="r" b="b"/>
              <a:pathLst>
                <a:path w="746" h="1137">
                  <a:moveTo>
                    <a:pt x="96" y="888"/>
                  </a:moveTo>
                  <a:lnTo>
                    <a:pt x="96" y="888"/>
                  </a:lnTo>
                  <a:lnTo>
                    <a:pt x="89" y="840"/>
                  </a:lnTo>
                  <a:lnTo>
                    <a:pt x="52" y="808"/>
                  </a:lnTo>
                  <a:lnTo>
                    <a:pt x="59" y="776"/>
                  </a:lnTo>
                  <a:lnTo>
                    <a:pt x="52" y="744"/>
                  </a:lnTo>
                  <a:lnTo>
                    <a:pt x="52" y="696"/>
                  </a:lnTo>
                  <a:lnTo>
                    <a:pt x="37" y="648"/>
                  </a:lnTo>
                  <a:lnTo>
                    <a:pt x="7" y="616"/>
                  </a:lnTo>
                  <a:lnTo>
                    <a:pt x="0" y="600"/>
                  </a:lnTo>
                  <a:lnTo>
                    <a:pt x="7" y="592"/>
                  </a:lnTo>
                  <a:lnTo>
                    <a:pt x="30" y="504"/>
                  </a:lnTo>
                  <a:lnTo>
                    <a:pt x="59" y="480"/>
                  </a:lnTo>
                  <a:lnTo>
                    <a:pt x="59" y="448"/>
                  </a:lnTo>
                  <a:lnTo>
                    <a:pt x="81" y="424"/>
                  </a:lnTo>
                  <a:lnTo>
                    <a:pt x="103" y="432"/>
                  </a:lnTo>
                  <a:lnTo>
                    <a:pt x="118" y="432"/>
                  </a:lnTo>
                  <a:lnTo>
                    <a:pt x="133" y="408"/>
                  </a:lnTo>
                  <a:lnTo>
                    <a:pt x="148" y="408"/>
                  </a:lnTo>
                  <a:lnTo>
                    <a:pt x="162" y="400"/>
                  </a:lnTo>
                  <a:lnTo>
                    <a:pt x="207" y="368"/>
                  </a:lnTo>
                  <a:lnTo>
                    <a:pt x="243" y="360"/>
                  </a:lnTo>
                  <a:lnTo>
                    <a:pt x="295" y="320"/>
                  </a:lnTo>
                  <a:lnTo>
                    <a:pt x="288" y="296"/>
                  </a:lnTo>
                  <a:lnTo>
                    <a:pt x="288" y="264"/>
                  </a:lnTo>
                  <a:lnTo>
                    <a:pt x="295" y="264"/>
                  </a:lnTo>
                  <a:lnTo>
                    <a:pt x="302" y="248"/>
                  </a:lnTo>
                  <a:lnTo>
                    <a:pt x="288" y="232"/>
                  </a:lnTo>
                  <a:lnTo>
                    <a:pt x="302" y="216"/>
                  </a:lnTo>
                  <a:lnTo>
                    <a:pt x="347" y="288"/>
                  </a:lnTo>
                  <a:lnTo>
                    <a:pt x="376" y="272"/>
                  </a:lnTo>
                  <a:lnTo>
                    <a:pt x="347" y="200"/>
                  </a:lnTo>
                  <a:lnTo>
                    <a:pt x="339" y="168"/>
                  </a:lnTo>
                  <a:lnTo>
                    <a:pt x="369" y="168"/>
                  </a:lnTo>
                  <a:lnTo>
                    <a:pt x="369" y="88"/>
                  </a:lnTo>
                  <a:lnTo>
                    <a:pt x="406" y="80"/>
                  </a:lnTo>
                  <a:lnTo>
                    <a:pt x="465" y="0"/>
                  </a:lnTo>
                  <a:lnTo>
                    <a:pt x="480" y="16"/>
                  </a:lnTo>
                  <a:lnTo>
                    <a:pt x="509" y="16"/>
                  </a:lnTo>
                  <a:lnTo>
                    <a:pt x="524" y="48"/>
                  </a:lnTo>
                  <a:lnTo>
                    <a:pt x="487" y="96"/>
                  </a:lnTo>
                  <a:lnTo>
                    <a:pt x="487" y="168"/>
                  </a:lnTo>
                  <a:lnTo>
                    <a:pt x="457" y="264"/>
                  </a:lnTo>
                  <a:lnTo>
                    <a:pt x="480" y="328"/>
                  </a:lnTo>
                  <a:lnTo>
                    <a:pt x="428" y="384"/>
                  </a:lnTo>
                  <a:lnTo>
                    <a:pt x="384" y="416"/>
                  </a:lnTo>
                  <a:lnTo>
                    <a:pt x="347" y="392"/>
                  </a:lnTo>
                  <a:lnTo>
                    <a:pt x="347" y="416"/>
                  </a:lnTo>
                  <a:lnTo>
                    <a:pt x="391" y="456"/>
                  </a:lnTo>
                  <a:lnTo>
                    <a:pt x="450" y="424"/>
                  </a:lnTo>
                  <a:lnTo>
                    <a:pt x="502" y="360"/>
                  </a:lnTo>
                  <a:lnTo>
                    <a:pt x="494" y="312"/>
                  </a:lnTo>
                  <a:lnTo>
                    <a:pt x="524" y="304"/>
                  </a:lnTo>
                  <a:lnTo>
                    <a:pt x="546" y="352"/>
                  </a:lnTo>
                  <a:lnTo>
                    <a:pt x="539" y="376"/>
                  </a:lnTo>
                  <a:lnTo>
                    <a:pt x="568" y="416"/>
                  </a:lnTo>
                  <a:lnTo>
                    <a:pt x="590" y="408"/>
                  </a:lnTo>
                  <a:lnTo>
                    <a:pt x="561" y="376"/>
                  </a:lnTo>
                  <a:lnTo>
                    <a:pt x="575" y="328"/>
                  </a:lnTo>
                  <a:lnTo>
                    <a:pt x="546" y="280"/>
                  </a:lnTo>
                  <a:lnTo>
                    <a:pt x="494" y="272"/>
                  </a:lnTo>
                  <a:lnTo>
                    <a:pt x="494" y="240"/>
                  </a:lnTo>
                  <a:lnTo>
                    <a:pt x="524" y="168"/>
                  </a:lnTo>
                  <a:lnTo>
                    <a:pt x="516" y="112"/>
                  </a:lnTo>
                  <a:lnTo>
                    <a:pt x="546" y="88"/>
                  </a:lnTo>
                  <a:lnTo>
                    <a:pt x="553" y="32"/>
                  </a:lnTo>
                  <a:lnTo>
                    <a:pt x="561" y="104"/>
                  </a:lnTo>
                  <a:lnTo>
                    <a:pt x="561" y="144"/>
                  </a:lnTo>
                  <a:lnTo>
                    <a:pt x="590" y="160"/>
                  </a:lnTo>
                  <a:lnTo>
                    <a:pt x="598" y="144"/>
                  </a:lnTo>
                  <a:lnTo>
                    <a:pt x="575" y="104"/>
                  </a:lnTo>
                  <a:lnTo>
                    <a:pt x="605" y="120"/>
                  </a:lnTo>
                  <a:lnTo>
                    <a:pt x="605" y="64"/>
                  </a:lnTo>
                  <a:lnTo>
                    <a:pt x="620" y="56"/>
                  </a:lnTo>
                  <a:lnTo>
                    <a:pt x="620" y="96"/>
                  </a:lnTo>
                  <a:lnTo>
                    <a:pt x="649" y="128"/>
                  </a:lnTo>
                  <a:lnTo>
                    <a:pt x="627" y="144"/>
                  </a:lnTo>
                  <a:lnTo>
                    <a:pt x="649" y="184"/>
                  </a:lnTo>
                  <a:lnTo>
                    <a:pt x="657" y="216"/>
                  </a:lnTo>
                  <a:lnTo>
                    <a:pt x="612" y="240"/>
                  </a:lnTo>
                  <a:lnTo>
                    <a:pt x="612" y="272"/>
                  </a:lnTo>
                  <a:lnTo>
                    <a:pt x="634" y="304"/>
                  </a:lnTo>
                  <a:lnTo>
                    <a:pt x="679" y="304"/>
                  </a:lnTo>
                  <a:lnTo>
                    <a:pt x="686" y="376"/>
                  </a:lnTo>
                  <a:lnTo>
                    <a:pt x="657" y="400"/>
                  </a:lnTo>
                  <a:lnTo>
                    <a:pt x="671" y="424"/>
                  </a:lnTo>
                  <a:lnTo>
                    <a:pt x="657" y="448"/>
                  </a:lnTo>
                  <a:lnTo>
                    <a:pt x="679" y="488"/>
                  </a:lnTo>
                  <a:lnTo>
                    <a:pt x="679" y="528"/>
                  </a:lnTo>
                  <a:lnTo>
                    <a:pt x="701" y="560"/>
                  </a:lnTo>
                  <a:lnTo>
                    <a:pt x="701" y="600"/>
                  </a:lnTo>
                  <a:lnTo>
                    <a:pt x="738" y="616"/>
                  </a:lnTo>
                  <a:lnTo>
                    <a:pt x="745" y="656"/>
                  </a:lnTo>
                  <a:lnTo>
                    <a:pt x="708" y="688"/>
                  </a:lnTo>
                  <a:lnTo>
                    <a:pt x="730" y="728"/>
                  </a:lnTo>
                  <a:lnTo>
                    <a:pt x="701" y="744"/>
                  </a:lnTo>
                  <a:lnTo>
                    <a:pt x="693" y="776"/>
                  </a:lnTo>
                  <a:lnTo>
                    <a:pt x="693" y="808"/>
                  </a:lnTo>
                  <a:lnTo>
                    <a:pt x="730" y="824"/>
                  </a:lnTo>
                  <a:lnTo>
                    <a:pt x="730" y="840"/>
                  </a:lnTo>
                  <a:lnTo>
                    <a:pt x="686" y="864"/>
                  </a:lnTo>
                  <a:lnTo>
                    <a:pt x="679" y="880"/>
                  </a:lnTo>
                  <a:lnTo>
                    <a:pt x="649" y="856"/>
                  </a:lnTo>
                  <a:lnTo>
                    <a:pt x="634" y="864"/>
                  </a:lnTo>
                  <a:lnTo>
                    <a:pt x="612" y="888"/>
                  </a:lnTo>
                  <a:lnTo>
                    <a:pt x="583" y="872"/>
                  </a:lnTo>
                  <a:lnTo>
                    <a:pt x="568" y="864"/>
                  </a:lnTo>
                  <a:lnTo>
                    <a:pt x="539" y="864"/>
                  </a:lnTo>
                  <a:lnTo>
                    <a:pt x="516" y="848"/>
                  </a:lnTo>
                  <a:lnTo>
                    <a:pt x="465" y="848"/>
                  </a:lnTo>
                  <a:lnTo>
                    <a:pt x="443" y="888"/>
                  </a:lnTo>
                  <a:lnTo>
                    <a:pt x="450" y="912"/>
                  </a:lnTo>
                  <a:lnTo>
                    <a:pt x="413" y="920"/>
                  </a:lnTo>
                  <a:lnTo>
                    <a:pt x="406" y="936"/>
                  </a:lnTo>
                  <a:lnTo>
                    <a:pt x="376" y="976"/>
                  </a:lnTo>
                  <a:lnTo>
                    <a:pt x="376" y="968"/>
                  </a:lnTo>
                  <a:lnTo>
                    <a:pt x="339" y="1000"/>
                  </a:lnTo>
                  <a:lnTo>
                    <a:pt x="317" y="984"/>
                  </a:lnTo>
                  <a:lnTo>
                    <a:pt x="302" y="1000"/>
                  </a:lnTo>
                  <a:lnTo>
                    <a:pt x="258" y="984"/>
                  </a:lnTo>
                  <a:lnTo>
                    <a:pt x="258" y="952"/>
                  </a:lnTo>
                  <a:lnTo>
                    <a:pt x="251" y="944"/>
                  </a:lnTo>
                  <a:lnTo>
                    <a:pt x="221" y="968"/>
                  </a:lnTo>
                  <a:lnTo>
                    <a:pt x="221" y="1008"/>
                  </a:lnTo>
                  <a:lnTo>
                    <a:pt x="243" y="1032"/>
                  </a:lnTo>
                  <a:lnTo>
                    <a:pt x="243" y="1064"/>
                  </a:lnTo>
                  <a:lnTo>
                    <a:pt x="214" y="1072"/>
                  </a:lnTo>
                  <a:lnTo>
                    <a:pt x="214" y="1096"/>
                  </a:lnTo>
                  <a:lnTo>
                    <a:pt x="192" y="1104"/>
                  </a:lnTo>
                  <a:lnTo>
                    <a:pt x="184" y="1136"/>
                  </a:lnTo>
                  <a:lnTo>
                    <a:pt x="118" y="1112"/>
                  </a:lnTo>
                  <a:lnTo>
                    <a:pt x="111" y="1088"/>
                  </a:lnTo>
                  <a:lnTo>
                    <a:pt x="89" y="1080"/>
                  </a:lnTo>
                  <a:lnTo>
                    <a:pt x="81" y="1056"/>
                  </a:lnTo>
                  <a:lnTo>
                    <a:pt x="52" y="1056"/>
                  </a:lnTo>
                  <a:lnTo>
                    <a:pt x="37" y="1024"/>
                  </a:lnTo>
                  <a:lnTo>
                    <a:pt x="37" y="992"/>
                  </a:lnTo>
                  <a:lnTo>
                    <a:pt x="52" y="928"/>
                  </a:lnTo>
                  <a:lnTo>
                    <a:pt x="74" y="928"/>
                  </a:lnTo>
                  <a:lnTo>
                    <a:pt x="96" y="896"/>
                  </a:lnTo>
                  <a:lnTo>
                    <a:pt x="96" y="88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50" name="Freeform 20"/>
            <p:cNvSpPr>
              <a:spLocks/>
            </p:cNvSpPr>
            <p:nvPr/>
          </p:nvSpPr>
          <p:spPr bwMode="auto">
            <a:xfrm rot="704206">
              <a:off x="5792982" y="4646284"/>
              <a:ext cx="577473" cy="372717"/>
            </a:xfrm>
            <a:custGeom>
              <a:avLst/>
              <a:gdLst/>
              <a:ahLst/>
              <a:cxnLst>
                <a:cxn ang="0">
                  <a:pos x="554" y="368"/>
                </a:cxn>
                <a:cxn ang="0">
                  <a:pos x="554" y="368"/>
                </a:cxn>
                <a:cxn ang="0">
                  <a:pos x="495" y="328"/>
                </a:cxn>
                <a:cxn ang="0">
                  <a:pos x="473" y="328"/>
                </a:cxn>
                <a:cxn ang="0">
                  <a:pos x="458" y="296"/>
                </a:cxn>
                <a:cxn ang="0">
                  <a:pos x="428" y="328"/>
                </a:cxn>
                <a:cxn ang="0">
                  <a:pos x="369" y="328"/>
                </a:cxn>
                <a:cxn ang="0">
                  <a:pos x="325" y="280"/>
                </a:cxn>
                <a:cxn ang="0">
                  <a:pos x="281" y="272"/>
                </a:cxn>
                <a:cxn ang="0">
                  <a:pos x="236" y="240"/>
                </a:cxn>
                <a:cxn ang="0">
                  <a:pos x="199" y="232"/>
                </a:cxn>
                <a:cxn ang="0">
                  <a:pos x="199" y="208"/>
                </a:cxn>
                <a:cxn ang="0">
                  <a:pos x="185" y="192"/>
                </a:cxn>
                <a:cxn ang="0">
                  <a:pos x="185" y="160"/>
                </a:cxn>
                <a:cxn ang="0">
                  <a:pos x="163" y="136"/>
                </a:cxn>
                <a:cxn ang="0">
                  <a:pos x="140" y="152"/>
                </a:cxn>
                <a:cxn ang="0">
                  <a:pos x="103" y="152"/>
                </a:cxn>
                <a:cxn ang="0">
                  <a:pos x="103" y="120"/>
                </a:cxn>
                <a:cxn ang="0">
                  <a:pos x="74" y="104"/>
                </a:cxn>
                <a:cxn ang="0">
                  <a:pos x="30" y="104"/>
                </a:cxn>
                <a:cxn ang="0">
                  <a:pos x="0" y="72"/>
                </a:cxn>
                <a:cxn ang="0">
                  <a:pos x="22" y="24"/>
                </a:cxn>
                <a:cxn ang="0">
                  <a:pos x="7" y="0"/>
                </a:cxn>
              </a:cxnLst>
              <a:rect l="0" t="0" r="r" b="b"/>
              <a:pathLst>
                <a:path w="555" h="369">
                  <a:moveTo>
                    <a:pt x="554" y="368"/>
                  </a:moveTo>
                  <a:lnTo>
                    <a:pt x="554" y="368"/>
                  </a:lnTo>
                  <a:lnTo>
                    <a:pt x="495" y="328"/>
                  </a:lnTo>
                  <a:lnTo>
                    <a:pt x="473" y="328"/>
                  </a:lnTo>
                  <a:lnTo>
                    <a:pt x="458" y="296"/>
                  </a:lnTo>
                  <a:lnTo>
                    <a:pt x="428" y="328"/>
                  </a:lnTo>
                  <a:lnTo>
                    <a:pt x="369" y="328"/>
                  </a:lnTo>
                  <a:lnTo>
                    <a:pt x="325" y="280"/>
                  </a:lnTo>
                  <a:lnTo>
                    <a:pt x="281" y="272"/>
                  </a:lnTo>
                  <a:lnTo>
                    <a:pt x="236" y="240"/>
                  </a:lnTo>
                  <a:lnTo>
                    <a:pt x="199" y="232"/>
                  </a:lnTo>
                  <a:lnTo>
                    <a:pt x="199" y="208"/>
                  </a:lnTo>
                  <a:lnTo>
                    <a:pt x="185" y="192"/>
                  </a:lnTo>
                  <a:lnTo>
                    <a:pt x="185" y="160"/>
                  </a:lnTo>
                  <a:lnTo>
                    <a:pt x="163" y="136"/>
                  </a:lnTo>
                  <a:lnTo>
                    <a:pt x="140" y="152"/>
                  </a:lnTo>
                  <a:lnTo>
                    <a:pt x="103" y="152"/>
                  </a:lnTo>
                  <a:lnTo>
                    <a:pt x="103" y="120"/>
                  </a:lnTo>
                  <a:lnTo>
                    <a:pt x="74" y="104"/>
                  </a:lnTo>
                  <a:lnTo>
                    <a:pt x="30" y="104"/>
                  </a:lnTo>
                  <a:lnTo>
                    <a:pt x="0" y="72"/>
                  </a:lnTo>
                  <a:lnTo>
                    <a:pt x="22" y="24"/>
                  </a:lnTo>
                  <a:lnTo>
                    <a:pt x="7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51" name="Freeform 21"/>
            <p:cNvSpPr>
              <a:spLocks/>
            </p:cNvSpPr>
            <p:nvPr/>
          </p:nvSpPr>
          <p:spPr bwMode="auto">
            <a:xfrm rot="704206">
              <a:off x="6270139" y="4049040"/>
              <a:ext cx="761532" cy="1836639"/>
            </a:xfrm>
            <a:custGeom>
              <a:avLst/>
              <a:gdLst/>
              <a:ahLst/>
              <a:cxnLst>
                <a:cxn ang="0">
                  <a:pos x="236" y="1760"/>
                </a:cxn>
                <a:cxn ang="0">
                  <a:pos x="185" y="1792"/>
                </a:cxn>
                <a:cxn ang="0">
                  <a:pos x="185" y="1736"/>
                </a:cxn>
                <a:cxn ang="0">
                  <a:pos x="199" y="1616"/>
                </a:cxn>
                <a:cxn ang="0">
                  <a:pos x="192" y="1568"/>
                </a:cxn>
                <a:cxn ang="0">
                  <a:pos x="192" y="1536"/>
                </a:cxn>
                <a:cxn ang="0">
                  <a:pos x="185" y="1448"/>
                </a:cxn>
                <a:cxn ang="0">
                  <a:pos x="207" y="1376"/>
                </a:cxn>
                <a:cxn ang="0">
                  <a:pos x="199" y="1304"/>
                </a:cxn>
                <a:cxn ang="0">
                  <a:pos x="155" y="1256"/>
                </a:cxn>
                <a:cxn ang="0">
                  <a:pos x="74" y="1208"/>
                </a:cxn>
                <a:cxn ang="0">
                  <a:pos x="118" y="1144"/>
                </a:cxn>
                <a:cxn ang="0">
                  <a:pos x="81" y="1080"/>
                </a:cxn>
                <a:cxn ang="0">
                  <a:pos x="96" y="992"/>
                </a:cxn>
                <a:cxn ang="0">
                  <a:pos x="89" y="904"/>
                </a:cxn>
                <a:cxn ang="0">
                  <a:pos x="66" y="792"/>
                </a:cxn>
                <a:cxn ang="0">
                  <a:pos x="44" y="704"/>
                </a:cxn>
                <a:cxn ang="0">
                  <a:pos x="22" y="608"/>
                </a:cxn>
                <a:cxn ang="0">
                  <a:pos x="44" y="520"/>
                </a:cxn>
                <a:cxn ang="0">
                  <a:pos x="37" y="432"/>
                </a:cxn>
                <a:cxn ang="0">
                  <a:pos x="30" y="352"/>
                </a:cxn>
                <a:cxn ang="0">
                  <a:pos x="89" y="448"/>
                </a:cxn>
                <a:cxn ang="0">
                  <a:pos x="66" y="544"/>
                </a:cxn>
                <a:cxn ang="0">
                  <a:pos x="66" y="376"/>
                </a:cxn>
                <a:cxn ang="0">
                  <a:pos x="162" y="240"/>
                </a:cxn>
                <a:cxn ang="0">
                  <a:pos x="303" y="136"/>
                </a:cxn>
                <a:cxn ang="0">
                  <a:pos x="377" y="120"/>
                </a:cxn>
                <a:cxn ang="0">
                  <a:pos x="399" y="48"/>
                </a:cxn>
                <a:cxn ang="0">
                  <a:pos x="458" y="40"/>
                </a:cxn>
                <a:cxn ang="0">
                  <a:pos x="532" y="56"/>
                </a:cxn>
                <a:cxn ang="0">
                  <a:pos x="628" y="144"/>
                </a:cxn>
                <a:cxn ang="0">
                  <a:pos x="613" y="264"/>
                </a:cxn>
                <a:cxn ang="0">
                  <a:pos x="628" y="240"/>
                </a:cxn>
                <a:cxn ang="0">
                  <a:pos x="672" y="360"/>
                </a:cxn>
                <a:cxn ang="0">
                  <a:pos x="650" y="480"/>
                </a:cxn>
                <a:cxn ang="0">
                  <a:pos x="591" y="568"/>
                </a:cxn>
                <a:cxn ang="0">
                  <a:pos x="628" y="672"/>
                </a:cxn>
                <a:cxn ang="0">
                  <a:pos x="635" y="744"/>
                </a:cxn>
                <a:cxn ang="0">
                  <a:pos x="650" y="848"/>
                </a:cxn>
                <a:cxn ang="0">
                  <a:pos x="731" y="912"/>
                </a:cxn>
                <a:cxn ang="0">
                  <a:pos x="694" y="968"/>
                </a:cxn>
                <a:cxn ang="0">
                  <a:pos x="694" y="1056"/>
                </a:cxn>
                <a:cxn ang="0">
                  <a:pos x="702" y="1176"/>
                </a:cxn>
                <a:cxn ang="0">
                  <a:pos x="709" y="1248"/>
                </a:cxn>
                <a:cxn ang="0">
                  <a:pos x="635" y="1248"/>
                </a:cxn>
                <a:cxn ang="0">
                  <a:pos x="591" y="1344"/>
                </a:cxn>
                <a:cxn ang="0">
                  <a:pos x="554" y="1344"/>
                </a:cxn>
                <a:cxn ang="0">
                  <a:pos x="487" y="1368"/>
                </a:cxn>
                <a:cxn ang="0">
                  <a:pos x="495" y="1448"/>
                </a:cxn>
                <a:cxn ang="0">
                  <a:pos x="465" y="1584"/>
                </a:cxn>
                <a:cxn ang="0">
                  <a:pos x="465" y="1640"/>
                </a:cxn>
                <a:cxn ang="0">
                  <a:pos x="428" y="1664"/>
                </a:cxn>
                <a:cxn ang="0">
                  <a:pos x="347" y="1760"/>
                </a:cxn>
                <a:cxn ang="0">
                  <a:pos x="251" y="1752"/>
                </a:cxn>
              </a:cxnLst>
              <a:rect l="0" t="0" r="r" b="b"/>
              <a:pathLst>
                <a:path w="732" h="1817">
                  <a:moveTo>
                    <a:pt x="251" y="1752"/>
                  </a:moveTo>
                  <a:lnTo>
                    <a:pt x="251" y="1752"/>
                  </a:lnTo>
                  <a:lnTo>
                    <a:pt x="236" y="1760"/>
                  </a:lnTo>
                  <a:lnTo>
                    <a:pt x="222" y="1792"/>
                  </a:lnTo>
                  <a:lnTo>
                    <a:pt x="199" y="1792"/>
                  </a:lnTo>
                  <a:lnTo>
                    <a:pt x="185" y="1792"/>
                  </a:lnTo>
                  <a:lnTo>
                    <a:pt x="177" y="1816"/>
                  </a:lnTo>
                  <a:lnTo>
                    <a:pt x="148" y="1784"/>
                  </a:lnTo>
                  <a:lnTo>
                    <a:pt x="185" y="1736"/>
                  </a:lnTo>
                  <a:lnTo>
                    <a:pt x="207" y="1696"/>
                  </a:lnTo>
                  <a:lnTo>
                    <a:pt x="192" y="1664"/>
                  </a:lnTo>
                  <a:lnTo>
                    <a:pt x="199" y="1616"/>
                  </a:lnTo>
                  <a:lnTo>
                    <a:pt x="177" y="1608"/>
                  </a:lnTo>
                  <a:lnTo>
                    <a:pt x="177" y="1592"/>
                  </a:lnTo>
                  <a:lnTo>
                    <a:pt x="192" y="1568"/>
                  </a:lnTo>
                  <a:lnTo>
                    <a:pt x="177" y="1560"/>
                  </a:lnTo>
                  <a:lnTo>
                    <a:pt x="177" y="1544"/>
                  </a:lnTo>
                  <a:lnTo>
                    <a:pt x="192" y="1536"/>
                  </a:lnTo>
                  <a:lnTo>
                    <a:pt x="214" y="1504"/>
                  </a:lnTo>
                  <a:lnTo>
                    <a:pt x="185" y="1464"/>
                  </a:lnTo>
                  <a:lnTo>
                    <a:pt x="185" y="1448"/>
                  </a:lnTo>
                  <a:lnTo>
                    <a:pt x="185" y="1424"/>
                  </a:lnTo>
                  <a:lnTo>
                    <a:pt x="214" y="1400"/>
                  </a:lnTo>
                  <a:lnTo>
                    <a:pt x="207" y="1376"/>
                  </a:lnTo>
                  <a:lnTo>
                    <a:pt x="162" y="1352"/>
                  </a:lnTo>
                  <a:lnTo>
                    <a:pt x="177" y="1320"/>
                  </a:lnTo>
                  <a:lnTo>
                    <a:pt x="199" y="1304"/>
                  </a:lnTo>
                  <a:lnTo>
                    <a:pt x="199" y="1288"/>
                  </a:lnTo>
                  <a:lnTo>
                    <a:pt x="162" y="1288"/>
                  </a:lnTo>
                  <a:lnTo>
                    <a:pt x="155" y="1256"/>
                  </a:lnTo>
                  <a:lnTo>
                    <a:pt x="126" y="1240"/>
                  </a:lnTo>
                  <a:lnTo>
                    <a:pt x="74" y="1240"/>
                  </a:lnTo>
                  <a:lnTo>
                    <a:pt x="74" y="1208"/>
                  </a:lnTo>
                  <a:lnTo>
                    <a:pt x="66" y="1184"/>
                  </a:lnTo>
                  <a:lnTo>
                    <a:pt x="74" y="1168"/>
                  </a:lnTo>
                  <a:lnTo>
                    <a:pt x="118" y="1144"/>
                  </a:lnTo>
                  <a:lnTo>
                    <a:pt x="118" y="1128"/>
                  </a:lnTo>
                  <a:lnTo>
                    <a:pt x="81" y="1112"/>
                  </a:lnTo>
                  <a:lnTo>
                    <a:pt x="81" y="1080"/>
                  </a:lnTo>
                  <a:lnTo>
                    <a:pt x="89" y="1048"/>
                  </a:lnTo>
                  <a:lnTo>
                    <a:pt x="118" y="1032"/>
                  </a:lnTo>
                  <a:lnTo>
                    <a:pt x="96" y="992"/>
                  </a:lnTo>
                  <a:lnTo>
                    <a:pt x="133" y="960"/>
                  </a:lnTo>
                  <a:lnTo>
                    <a:pt x="126" y="920"/>
                  </a:lnTo>
                  <a:lnTo>
                    <a:pt x="89" y="904"/>
                  </a:lnTo>
                  <a:lnTo>
                    <a:pt x="89" y="864"/>
                  </a:lnTo>
                  <a:lnTo>
                    <a:pt x="66" y="832"/>
                  </a:lnTo>
                  <a:lnTo>
                    <a:pt x="66" y="792"/>
                  </a:lnTo>
                  <a:lnTo>
                    <a:pt x="44" y="752"/>
                  </a:lnTo>
                  <a:lnTo>
                    <a:pt x="59" y="728"/>
                  </a:lnTo>
                  <a:lnTo>
                    <a:pt x="44" y="704"/>
                  </a:lnTo>
                  <a:lnTo>
                    <a:pt x="74" y="680"/>
                  </a:lnTo>
                  <a:lnTo>
                    <a:pt x="66" y="608"/>
                  </a:lnTo>
                  <a:lnTo>
                    <a:pt x="22" y="608"/>
                  </a:lnTo>
                  <a:lnTo>
                    <a:pt x="0" y="576"/>
                  </a:lnTo>
                  <a:lnTo>
                    <a:pt x="0" y="544"/>
                  </a:lnTo>
                  <a:lnTo>
                    <a:pt x="44" y="520"/>
                  </a:lnTo>
                  <a:lnTo>
                    <a:pt x="37" y="488"/>
                  </a:lnTo>
                  <a:lnTo>
                    <a:pt x="15" y="448"/>
                  </a:lnTo>
                  <a:lnTo>
                    <a:pt x="37" y="432"/>
                  </a:lnTo>
                  <a:lnTo>
                    <a:pt x="7" y="400"/>
                  </a:lnTo>
                  <a:lnTo>
                    <a:pt x="7" y="360"/>
                  </a:lnTo>
                  <a:lnTo>
                    <a:pt x="30" y="352"/>
                  </a:lnTo>
                  <a:lnTo>
                    <a:pt x="30" y="376"/>
                  </a:lnTo>
                  <a:lnTo>
                    <a:pt x="52" y="416"/>
                  </a:lnTo>
                  <a:lnTo>
                    <a:pt x="89" y="448"/>
                  </a:lnTo>
                  <a:lnTo>
                    <a:pt x="74" y="496"/>
                  </a:lnTo>
                  <a:lnTo>
                    <a:pt x="89" y="520"/>
                  </a:lnTo>
                  <a:lnTo>
                    <a:pt x="66" y="544"/>
                  </a:lnTo>
                  <a:lnTo>
                    <a:pt x="96" y="536"/>
                  </a:lnTo>
                  <a:lnTo>
                    <a:pt x="103" y="440"/>
                  </a:lnTo>
                  <a:lnTo>
                    <a:pt x="66" y="376"/>
                  </a:lnTo>
                  <a:lnTo>
                    <a:pt x="44" y="312"/>
                  </a:lnTo>
                  <a:lnTo>
                    <a:pt x="162" y="312"/>
                  </a:lnTo>
                  <a:lnTo>
                    <a:pt x="162" y="240"/>
                  </a:lnTo>
                  <a:lnTo>
                    <a:pt x="222" y="176"/>
                  </a:lnTo>
                  <a:lnTo>
                    <a:pt x="288" y="160"/>
                  </a:lnTo>
                  <a:lnTo>
                    <a:pt x="303" y="136"/>
                  </a:lnTo>
                  <a:lnTo>
                    <a:pt x="332" y="136"/>
                  </a:lnTo>
                  <a:lnTo>
                    <a:pt x="332" y="160"/>
                  </a:lnTo>
                  <a:lnTo>
                    <a:pt x="377" y="120"/>
                  </a:lnTo>
                  <a:lnTo>
                    <a:pt x="377" y="96"/>
                  </a:lnTo>
                  <a:lnTo>
                    <a:pt x="421" y="96"/>
                  </a:lnTo>
                  <a:lnTo>
                    <a:pt x="399" y="48"/>
                  </a:lnTo>
                  <a:lnTo>
                    <a:pt x="421" y="0"/>
                  </a:lnTo>
                  <a:lnTo>
                    <a:pt x="480" y="8"/>
                  </a:lnTo>
                  <a:lnTo>
                    <a:pt x="458" y="40"/>
                  </a:lnTo>
                  <a:lnTo>
                    <a:pt x="495" y="40"/>
                  </a:lnTo>
                  <a:lnTo>
                    <a:pt x="487" y="80"/>
                  </a:lnTo>
                  <a:lnTo>
                    <a:pt x="532" y="56"/>
                  </a:lnTo>
                  <a:lnTo>
                    <a:pt x="606" y="64"/>
                  </a:lnTo>
                  <a:lnTo>
                    <a:pt x="613" y="104"/>
                  </a:lnTo>
                  <a:lnTo>
                    <a:pt x="628" y="144"/>
                  </a:lnTo>
                  <a:lnTo>
                    <a:pt x="569" y="240"/>
                  </a:lnTo>
                  <a:lnTo>
                    <a:pt x="524" y="328"/>
                  </a:lnTo>
                  <a:lnTo>
                    <a:pt x="613" y="264"/>
                  </a:lnTo>
                  <a:lnTo>
                    <a:pt x="591" y="248"/>
                  </a:lnTo>
                  <a:lnTo>
                    <a:pt x="620" y="216"/>
                  </a:lnTo>
                  <a:lnTo>
                    <a:pt x="628" y="240"/>
                  </a:lnTo>
                  <a:lnTo>
                    <a:pt x="620" y="280"/>
                  </a:lnTo>
                  <a:lnTo>
                    <a:pt x="635" y="328"/>
                  </a:lnTo>
                  <a:lnTo>
                    <a:pt x="672" y="360"/>
                  </a:lnTo>
                  <a:lnTo>
                    <a:pt x="672" y="392"/>
                  </a:lnTo>
                  <a:lnTo>
                    <a:pt x="694" y="416"/>
                  </a:lnTo>
                  <a:lnTo>
                    <a:pt x="650" y="480"/>
                  </a:lnTo>
                  <a:lnTo>
                    <a:pt x="650" y="528"/>
                  </a:lnTo>
                  <a:lnTo>
                    <a:pt x="620" y="536"/>
                  </a:lnTo>
                  <a:lnTo>
                    <a:pt x="591" y="568"/>
                  </a:lnTo>
                  <a:lnTo>
                    <a:pt x="613" y="600"/>
                  </a:lnTo>
                  <a:lnTo>
                    <a:pt x="628" y="640"/>
                  </a:lnTo>
                  <a:lnTo>
                    <a:pt x="628" y="672"/>
                  </a:lnTo>
                  <a:lnTo>
                    <a:pt x="642" y="696"/>
                  </a:lnTo>
                  <a:lnTo>
                    <a:pt x="613" y="736"/>
                  </a:lnTo>
                  <a:lnTo>
                    <a:pt x="635" y="744"/>
                  </a:lnTo>
                  <a:lnTo>
                    <a:pt x="642" y="784"/>
                  </a:lnTo>
                  <a:lnTo>
                    <a:pt x="665" y="816"/>
                  </a:lnTo>
                  <a:lnTo>
                    <a:pt x="650" y="848"/>
                  </a:lnTo>
                  <a:lnTo>
                    <a:pt x="657" y="888"/>
                  </a:lnTo>
                  <a:lnTo>
                    <a:pt x="724" y="888"/>
                  </a:lnTo>
                  <a:lnTo>
                    <a:pt x="731" y="912"/>
                  </a:lnTo>
                  <a:lnTo>
                    <a:pt x="724" y="920"/>
                  </a:lnTo>
                  <a:lnTo>
                    <a:pt x="702" y="920"/>
                  </a:lnTo>
                  <a:lnTo>
                    <a:pt x="694" y="968"/>
                  </a:lnTo>
                  <a:lnTo>
                    <a:pt x="679" y="984"/>
                  </a:lnTo>
                  <a:lnTo>
                    <a:pt x="702" y="1024"/>
                  </a:lnTo>
                  <a:lnTo>
                    <a:pt x="694" y="1056"/>
                  </a:lnTo>
                  <a:lnTo>
                    <a:pt x="665" y="1112"/>
                  </a:lnTo>
                  <a:lnTo>
                    <a:pt x="672" y="1152"/>
                  </a:lnTo>
                  <a:lnTo>
                    <a:pt x="702" y="1176"/>
                  </a:lnTo>
                  <a:lnTo>
                    <a:pt x="709" y="1200"/>
                  </a:lnTo>
                  <a:lnTo>
                    <a:pt x="694" y="1216"/>
                  </a:lnTo>
                  <a:lnTo>
                    <a:pt x="709" y="1248"/>
                  </a:lnTo>
                  <a:lnTo>
                    <a:pt x="702" y="1288"/>
                  </a:lnTo>
                  <a:lnTo>
                    <a:pt x="657" y="1272"/>
                  </a:lnTo>
                  <a:lnTo>
                    <a:pt x="635" y="1248"/>
                  </a:lnTo>
                  <a:lnTo>
                    <a:pt x="628" y="1248"/>
                  </a:lnTo>
                  <a:lnTo>
                    <a:pt x="628" y="1296"/>
                  </a:lnTo>
                  <a:lnTo>
                    <a:pt x="591" y="1344"/>
                  </a:lnTo>
                  <a:lnTo>
                    <a:pt x="583" y="1376"/>
                  </a:lnTo>
                  <a:lnTo>
                    <a:pt x="576" y="1376"/>
                  </a:lnTo>
                  <a:lnTo>
                    <a:pt x="554" y="1344"/>
                  </a:lnTo>
                  <a:lnTo>
                    <a:pt x="539" y="1344"/>
                  </a:lnTo>
                  <a:lnTo>
                    <a:pt x="532" y="1368"/>
                  </a:lnTo>
                  <a:lnTo>
                    <a:pt x="487" y="1368"/>
                  </a:lnTo>
                  <a:lnTo>
                    <a:pt x="487" y="1392"/>
                  </a:lnTo>
                  <a:lnTo>
                    <a:pt x="465" y="1416"/>
                  </a:lnTo>
                  <a:lnTo>
                    <a:pt x="495" y="1448"/>
                  </a:lnTo>
                  <a:lnTo>
                    <a:pt x="495" y="1488"/>
                  </a:lnTo>
                  <a:lnTo>
                    <a:pt x="473" y="1504"/>
                  </a:lnTo>
                  <a:lnTo>
                    <a:pt x="465" y="1584"/>
                  </a:lnTo>
                  <a:lnTo>
                    <a:pt x="436" y="1592"/>
                  </a:lnTo>
                  <a:lnTo>
                    <a:pt x="436" y="1616"/>
                  </a:lnTo>
                  <a:lnTo>
                    <a:pt x="465" y="1640"/>
                  </a:lnTo>
                  <a:lnTo>
                    <a:pt x="473" y="1640"/>
                  </a:lnTo>
                  <a:lnTo>
                    <a:pt x="465" y="1648"/>
                  </a:lnTo>
                  <a:lnTo>
                    <a:pt x="428" y="1664"/>
                  </a:lnTo>
                  <a:lnTo>
                    <a:pt x="391" y="1704"/>
                  </a:lnTo>
                  <a:lnTo>
                    <a:pt x="369" y="1752"/>
                  </a:lnTo>
                  <a:lnTo>
                    <a:pt x="347" y="1760"/>
                  </a:lnTo>
                  <a:lnTo>
                    <a:pt x="332" y="1784"/>
                  </a:lnTo>
                  <a:lnTo>
                    <a:pt x="266" y="1768"/>
                  </a:lnTo>
                  <a:lnTo>
                    <a:pt x="251" y="175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52" name="Freeform 22"/>
            <p:cNvSpPr>
              <a:spLocks/>
            </p:cNvSpPr>
            <p:nvPr/>
          </p:nvSpPr>
          <p:spPr bwMode="auto">
            <a:xfrm rot="704206">
              <a:off x="6589406" y="4632813"/>
              <a:ext cx="346309" cy="186807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0" y="184"/>
                </a:cxn>
                <a:cxn ang="0">
                  <a:pos x="0" y="176"/>
                </a:cxn>
                <a:cxn ang="0">
                  <a:pos x="22" y="168"/>
                </a:cxn>
                <a:cxn ang="0">
                  <a:pos x="52" y="120"/>
                </a:cxn>
                <a:cxn ang="0">
                  <a:pos x="74" y="112"/>
                </a:cxn>
                <a:cxn ang="0">
                  <a:pos x="96" y="64"/>
                </a:cxn>
                <a:cxn ang="0">
                  <a:pos x="162" y="16"/>
                </a:cxn>
                <a:cxn ang="0">
                  <a:pos x="184" y="0"/>
                </a:cxn>
                <a:cxn ang="0">
                  <a:pos x="207" y="16"/>
                </a:cxn>
                <a:cxn ang="0">
                  <a:pos x="266" y="24"/>
                </a:cxn>
                <a:cxn ang="0">
                  <a:pos x="310" y="24"/>
                </a:cxn>
                <a:cxn ang="0">
                  <a:pos x="332" y="8"/>
                </a:cxn>
              </a:cxnLst>
              <a:rect l="0" t="0" r="r" b="b"/>
              <a:pathLst>
                <a:path w="333" h="185">
                  <a:moveTo>
                    <a:pt x="0" y="184"/>
                  </a:moveTo>
                  <a:lnTo>
                    <a:pt x="0" y="184"/>
                  </a:lnTo>
                  <a:lnTo>
                    <a:pt x="0" y="176"/>
                  </a:lnTo>
                  <a:lnTo>
                    <a:pt x="22" y="168"/>
                  </a:lnTo>
                  <a:lnTo>
                    <a:pt x="52" y="120"/>
                  </a:lnTo>
                  <a:lnTo>
                    <a:pt x="74" y="112"/>
                  </a:lnTo>
                  <a:lnTo>
                    <a:pt x="96" y="64"/>
                  </a:lnTo>
                  <a:lnTo>
                    <a:pt x="162" y="16"/>
                  </a:lnTo>
                  <a:lnTo>
                    <a:pt x="184" y="0"/>
                  </a:lnTo>
                  <a:lnTo>
                    <a:pt x="207" y="16"/>
                  </a:lnTo>
                  <a:lnTo>
                    <a:pt x="266" y="24"/>
                  </a:lnTo>
                  <a:lnTo>
                    <a:pt x="310" y="24"/>
                  </a:lnTo>
                  <a:lnTo>
                    <a:pt x="332" y="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53" name="Freeform 23"/>
            <p:cNvSpPr>
              <a:spLocks/>
            </p:cNvSpPr>
            <p:nvPr/>
          </p:nvSpPr>
          <p:spPr bwMode="auto">
            <a:xfrm rot="704206">
              <a:off x="6389646" y="4696579"/>
              <a:ext cx="193654" cy="65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6"/>
                </a:cxn>
                <a:cxn ang="0">
                  <a:pos x="15" y="48"/>
                </a:cxn>
                <a:cxn ang="0">
                  <a:pos x="37" y="56"/>
                </a:cxn>
                <a:cxn ang="0">
                  <a:pos x="59" y="16"/>
                </a:cxn>
                <a:cxn ang="0">
                  <a:pos x="81" y="32"/>
                </a:cxn>
                <a:cxn ang="0">
                  <a:pos x="96" y="64"/>
                </a:cxn>
                <a:cxn ang="0">
                  <a:pos x="141" y="56"/>
                </a:cxn>
                <a:cxn ang="0">
                  <a:pos x="185" y="64"/>
                </a:cxn>
              </a:cxnLst>
              <a:rect l="0" t="0" r="r" b="b"/>
              <a:pathLst>
                <a:path w="186" h="65">
                  <a:moveTo>
                    <a:pt x="0" y="0"/>
                  </a:moveTo>
                  <a:lnTo>
                    <a:pt x="15" y="16"/>
                  </a:lnTo>
                  <a:lnTo>
                    <a:pt x="15" y="48"/>
                  </a:lnTo>
                  <a:lnTo>
                    <a:pt x="37" y="56"/>
                  </a:lnTo>
                  <a:lnTo>
                    <a:pt x="59" y="16"/>
                  </a:lnTo>
                  <a:lnTo>
                    <a:pt x="81" y="32"/>
                  </a:lnTo>
                  <a:lnTo>
                    <a:pt x="96" y="64"/>
                  </a:lnTo>
                  <a:lnTo>
                    <a:pt x="141" y="56"/>
                  </a:lnTo>
                  <a:lnTo>
                    <a:pt x="185" y="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54" name="Freeform 24"/>
            <p:cNvSpPr>
              <a:spLocks/>
            </p:cNvSpPr>
            <p:nvPr/>
          </p:nvSpPr>
          <p:spPr bwMode="auto">
            <a:xfrm rot="704206">
              <a:off x="6457687" y="4808843"/>
              <a:ext cx="446626" cy="51821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59" y="0"/>
                </a:cxn>
                <a:cxn ang="0">
                  <a:pos x="59" y="24"/>
                </a:cxn>
                <a:cxn ang="0">
                  <a:pos x="30" y="64"/>
                </a:cxn>
                <a:cxn ang="0">
                  <a:pos x="7" y="72"/>
                </a:cxn>
                <a:cxn ang="0">
                  <a:pos x="15" y="104"/>
                </a:cxn>
                <a:cxn ang="0">
                  <a:pos x="0" y="128"/>
                </a:cxn>
                <a:cxn ang="0">
                  <a:pos x="15" y="144"/>
                </a:cxn>
                <a:cxn ang="0">
                  <a:pos x="7" y="176"/>
                </a:cxn>
                <a:cxn ang="0">
                  <a:pos x="81" y="208"/>
                </a:cxn>
                <a:cxn ang="0">
                  <a:pos x="103" y="256"/>
                </a:cxn>
                <a:cxn ang="0">
                  <a:pos x="81" y="264"/>
                </a:cxn>
                <a:cxn ang="0">
                  <a:pos x="74" y="320"/>
                </a:cxn>
                <a:cxn ang="0">
                  <a:pos x="52" y="328"/>
                </a:cxn>
                <a:cxn ang="0">
                  <a:pos x="37" y="352"/>
                </a:cxn>
                <a:cxn ang="0">
                  <a:pos x="66" y="376"/>
                </a:cxn>
                <a:cxn ang="0">
                  <a:pos x="52" y="400"/>
                </a:cxn>
                <a:cxn ang="0">
                  <a:pos x="74" y="448"/>
                </a:cxn>
                <a:cxn ang="0">
                  <a:pos x="111" y="424"/>
                </a:cxn>
                <a:cxn ang="0">
                  <a:pos x="125" y="400"/>
                </a:cxn>
                <a:cxn ang="0">
                  <a:pos x="148" y="416"/>
                </a:cxn>
                <a:cxn ang="0">
                  <a:pos x="192" y="424"/>
                </a:cxn>
                <a:cxn ang="0">
                  <a:pos x="192" y="488"/>
                </a:cxn>
                <a:cxn ang="0">
                  <a:pos x="207" y="512"/>
                </a:cxn>
                <a:cxn ang="0">
                  <a:pos x="258" y="512"/>
                </a:cxn>
                <a:cxn ang="0">
                  <a:pos x="310" y="496"/>
                </a:cxn>
                <a:cxn ang="0">
                  <a:pos x="332" y="472"/>
                </a:cxn>
                <a:cxn ang="0">
                  <a:pos x="362" y="488"/>
                </a:cxn>
                <a:cxn ang="0">
                  <a:pos x="406" y="480"/>
                </a:cxn>
                <a:cxn ang="0">
                  <a:pos x="428" y="504"/>
                </a:cxn>
              </a:cxnLst>
              <a:rect l="0" t="0" r="r" b="b"/>
              <a:pathLst>
                <a:path w="429" h="513">
                  <a:moveTo>
                    <a:pt x="59" y="0"/>
                  </a:moveTo>
                  <a:lnTo>
                    <a:pt x="59" y="0"/>
                  </a:lnTo>
                  <a:lnTo>
                    <a:pt x="59" y="24"/>
                  </a:lnTo>
                  <a:lnTo>
                    <a:pt x="30" y="64"/>
                  </a:lnTo>
                  <a:lnTo>
                    <a:pt x="7" y="72"/>
                  </a:lnTo>
                  <a:lnTo>
                    <a:pt x="15" y="104"/>
                  </a:lnTo>
                  <a:lnTo>
                    <a:pt x="0" y="128"/>
                  </a:lnTo>
                  <a:lnTo>
                    <a:pt x="15" y="144"/>
                  </a:lnTo>
                  <a:lnTo>
                    <a:pt x="7" y="176"/>
                  </a:lnTo>
                  <a:lnTo>
                    <a:pt x="81" y="208"/>
                  </a:lnTo>
                  <a:lnTo>
                    <a:pt x="103" y="256"/>
                  </a:lnTo>
                  <a:lnTo>
                    <a:pt x="81" y="264"/>
                  </a:lnTo>
                  <a:lnTo>
                    <a:pt x="74" y="320"/>
                  </a:lnTo>
                  <a:lnTo>
                    <a:pt x="52" y="328"/>
                  </a:lnTo>
                  <a:lnTo>
                    <a:pt x="37" y="352"/>
                  </a:lnTo>
                  <a:lnTo>
                    <a:pt x="66" y="376"/>
                  </a:lnTo>
                  <a:lnTo>
                    <a:pt x="52" y="400"/>
                  </a:lnTo>
                  <a:lnTo>
                    <a:pt x="74" y="448"/>
                  </a:lnTo>
                  <a:lnTo>
                    <a:pt x="111" y="424"/>
                  </a:lnTo>
                  <a:lnTo>
                    <a:pt x="125" y="400"/>
                  </a:lnTo>
                  <a:lnTo>
                    <a:pt x="148" y="416"/>
                  </a:lnTo>
                  <a:lnTo>
                    <a:pt x="192" y="424"/>
                  </a:lnTo>
                  <a:lnTo>
                    <a:pt x="192" y="488"/>
                  </a:lnTo>
                  <a:lnTo>
                    <a:pt x="207" y="512"/>
                  </a:lnTo>
                  <a:lnTo>
                    <a:pt x="258" y="512"/>
                  </a:lnTo>
                  <a:lnTo>
                    <a:pt x="310" y="496"/>
                  </a:lnTo>
                  <a:lnTo>
                    <a:pt x="332" y="472"/>
                  </a:lnTo>
                  <a:lnTo>
                    <a:pt x="362" y="488"/>
                  </a:lnTo>
                  <a:lnTo>
                    <a:pt x="406" y="480"/>
                  </a:lnTo>
                  <a:lnTo>
                    <a:pt x="428" y="50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55" name="Freeform 25"/>
            <p:cNvSpPr>
              <a:spLocks/>
            </p:cNvSpPr>
            <p:nvPr/>
          </p:nvSpPr>
          <p:spPr bwMode="auto">
            <a:xfrm rot="704206">
              <a:off x="6325967" y="5559665"/>
              <a:ext cx="123869" cy="220038"/>
            </a:xfrm>
            <a:custGeom>
              <a:avLst/>
              <a:gdLst/>
              <a:ahLst/>
              <a:cxnLst>
                <a:cxn ang="0">
                  <a:pos x="59" y="216"/>
                </a:cxn>
                <a:cxn ang="0">
                  <a:pos x="81" y="192"/>
                </a:cxn>
                <a:cxn ang="0">
                  <a:pos x="103" y="176"/>
                </a:cxn>
                <a:cxn ang="0">
                  <a:pos x="96" y="152"/>
                </a:cxn>
                <a:cxn ang="0">
                  <a:pos x="118" y="144"/>
                </a:cxn>
                <a:cxn ang="0">
                  <a:pos x="96" y="104"/>
                </a:cxn>
                <a:cxn ang="0">
                  <a:pos x="89" y="64"/>
                </a:cxn>
                <a:cxn ang="0">
                  <a:pos x="52" y="24"/>
                </a:cxn>
                <a:cxn ang="0">
                  <a:pos x="15" y="24"/>
                </a:cxn>
                <a:cxn ang="0">
                  <a:pos x="0" y="0"/>
                </a:cxn>
              </a:cxnLst>
              <a:rect l="0" t="0" r="r" b="b"/>
              <a:pathLst>
                <a:path w="119" h="217">
                  <a:moveTo>
                    <a:pt x="59" y="216"/>
                  </a:moveTo>
                  <a:lnTo>
                    <a:pt x="81" y="192"/>
                  </a:lnTo>
                  <a:lnTo>
                    <a:pt x="103" y="176"/>
                  </a:lnTo>
                  <a:lnTo>
                    <a:pt x="96" y="152"/>
                  </a:lnTo>
                  <a:lnTo>
                    <a:pt x="118" y="144"/>
                  </a:lnTo>
                  <a:lnTo>
                    <a:pt x="96" y="104"/>
                  </a:lnTo>
                  <a:lnTo>
                    <a:pt x="89" y="64"/>
                  </a:lnTo>
                  <a:lnTo>
                    <a:pt x="52" y="24"/>
                  </a:lnTo>
                  <a:lnTo>
                    <a:pt x="15" y="24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56" name="Freeform 26"/>
            <p:cNvSpPr>
              <a:spLocks/>
            </p:cNvSpPr>
            <p:nvPr/>
          </p:nvSpPr>
          <p:spPr bwMode="auto">
            <a:xfrm rot="704206">
              <a:off x="5874107" y="5332442"/>
              <a:ext cx="348054" cy="266740"/>
            </a:xfrm>
            <a:custGeom>
              <a:avLst/>
              <a:gdLst/>
              <a:ahLst/>
              <a:cxnLst>
                <a:cxn ang="0">
                  <a:pos x="67" y="240"/>
                </a:cxn>
                <a:cxn ang="0">
                  <a:pos x="22" y="200"/>
                </a:cxn>
                <a:cxn ang="0">
                  <a:pos x="52" y="184"/>
                </a:cxn>
                <a:cxn ang="0">
                  <a:pos x="7" y="176"/>
                </a:cxn>
                <a:cxn ang="0">
                  <a:pos x="0" y="176"/>
                </a:cxn>
                <a:cxn ang="0">
                  <a:pos x="0" y="160"/>
                </a:cxn>
                <a:cxn ang="0">
                  <a:pos x="15" y="144"/>
                </a:cxn>
                <a:cxn ang="0">
                  <a:pos x="0" y="112"/>
                </a:cxn>
                <a:cxn ang="0">
                  <a:pos x="0" y="80"/>
                </a:cxn>
                <a:cxn ang="0">
                  <a:pos x="52" y="56"/>
                </a:cxn>
                <a:cxn ang="0">
                  <a:pos x="44" y="32"/>
                </a:cxn>
                <a:cxn ang="0">
                  <a:pos x="52" y="8"/>
                </a:cxn>
                <a:cxn ang="0">
                  <a:pos x="52" y="0"/>
                </a:cxn>
                <a:cxn ang="0">
                  <a:pos x="81" y="0"/>
                </a:cxn>
                <a:cxn ang="0">
                  <a:pos x="141" y="16"/>
                </a:cxn>
                <a:cxn ang="0">
                  <a:pos x="192" y="64"/>
                </a:cxn>
                <a:cxn ang="0">
                  <a:pos x="215" y="64"/>
                </a:cxn>
                <a:cxn ang="0">
                  <a:pos x="237" y="80"/>
                </a:cxn>
                <a:cxn ang="0">
                  <a:pos x="259" y="72"/>
                </a:cxn>
                <a:cxn ang="0">
                  <a:pos x="289" y="88"/>
                </a:cxn>
                <a:cxn ang="0">
                  <a:pos x="266" y="96"/>
                </a:cxn>
                <a:cxn ang="0">
                  <a:pos x="281" y="128"/>
                </a:cxn>
                <a:cxn ang="0">
                  <a:pos x="318" y="104"/>
                </a:cxn>
                <a:cxn ang="0">
                  <a:pos x="333" y="128"/>
                </a:cxn>
                <a:cxn ang="0">
                  <a:pos x="333" y="208"/>
                </a:cxn>
                <a:cxn ang="0">
                  <a:pos x="318" y="224"/>
                </a:cxn>
                <a:cxn ang="0">
                  <a:pos x="311" y="240"/>
                </a:cxn>
                <a:cxn ang="0">
                  <a:pos x="266" y="240"/>
                </a:cxn>
                <a:cxn ang="0">
                  <a:pos x="237" y="264"/>
                </a:cxn>
                <a:cxn ang="0">
                  <a:pos x="215" y="248"/>
                </a:cxn>
                <a:cxn ang="0">
                  <a:pos x="207" y="224"/>
                </a:cxn>
                <a:cxn ang="0">
                  <a:pos x="178" y="208"/>
                </a:cxn>
                <a:cxn ang="0">
                  <a:pos x="111" y="240"/>
                </a:cxn>
                <a:cxn ang="0">
                  <a:pos x="89" y="232"/>
                </a:cxn>
                <a:cxn ang="0">
                  <a:pos x="67" y="240"/>
                </a:cxn>
              </a:cxnLst>
              <a:rect l="0" t="0" r="r" b="b"/>
              <a:pathLst>
                <a:path w="334" h="265">
                  <a:moveTo>
                    <a:pt x="67" y="240"/>
                  </a:moveTo>
                  <a:lnTo>
                    <a:pt x="22" y="200"/>
                  </a:lnTo>
                  <a:lnTo>
                    <a:pt x="52" y="184"/>
                  </a:lnTo>
                  <a:lnTo>
                    <a:pt x="7" y="176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15" y="144"/>
                  </a:lnTo>
                  <a:lnTo>
                    <a:pt x="0" y="112"/>
                  </a:lnTo>
                  <a:lnTo>
                    <a:pt x="0" y="80"/>
                  </a:lnTo>
                  <a:lnTo>
                    <a:pt x="52" y="56"/>
                  </a:lnTo>
                  <a:lnTo>
                    <a:pt x="44" y="32"/>
                  </a:lnTo>
                  <a:lnTo>
                    <a:pt x="52" y="8"/>
                  </a:lnTo>
                  <a:lnTo>
                    <a:pt x="52" y="0"/>
                  </a:lnTo>
                  <a:lnTo>
                    <a:pt x="81" y="0"/>
                  </a:lnTo>
                  <a:lnTo>
                    <a:pt x="141" y="16"/>
                  </a:lnTo>
                  <a:lnTo>
                    <a:pt x="192" y="64"/>
                  </a:lnTo>
                  <a:lnTo>
                    <a:pt x="215" y="64"/>
                  </a:lnTo>
                  <a:lnTo>
                    <a:pt x="237" y="80"/>
                  </a:lnTo>
                  <a:lnTo>
                    <a:pt x="259" y="72"/>
                  </a:lnTo>
                  <a:lnTo>
                    <a:pt x="289" y="88"/>
                  </a:lnTo>
                  <a:lnTo>
                    <a:pt x="266" y="96"/>
                  </a:lnTo>
                  <a:lnTo>
                    <a:pt x="281" y="128"/>
                  </a:lnTo>
                  <a:lnTo>
                    <a:pt x="318" y="104"/>
                  </a:lnTo>
                  <a:lnTo>
                    <a:pt x="333" y="128"/>
                  </a:lnTo>
                  <a:lnTo>
                    <a:pt x="333" y="208"/>
                  </a:lnTo>
                  <a:lnTo>
                    <a:pt x="318" y="224"/>
                  </a:lnTo>
                  <a:lnTo>
                    <a:pt x="311" y="240"/>
                  </a:lnTo>
                  <a:lnTo>
                    <a:pt x="266" y="240"/>
                  </a:lnTo>
                  <a:lnTo>
                    <a:pt x="237" y="264"/>
                  </a:lnTo>
                  <a:lnTo>
                    <a:pt x="215" y="248"/>
                  </a:lnTo>
                  <a:lnTo>
                    <a:pt x="207" y="224"/>
                  </a:lnTo>
                  <a:lnTo>
                    <a:pt x="178" y="208"/>
                  </a:lnTo>
                  <a:lnTo>
                    <a:pt x="111" y="240"/>
                  </a:lnTo>
                  <a:lnTo>
                    <a:pt x="89" y="232"/>
                  </a:lnTo>
                  <a:lnTo>
                    <a:pt x="67" y="24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57" name="Freeform 27"/>
            <p:cNvSpPr>
              <a:spLocks/>
            </p:cNvSpPr>
            <p:nvPr/>
          </p:nvSpPr>
          <p:spPr bwMode="auto">
            <a:xfrm rot="704206">
              <a:off x="5891554" y="5562359"/>
              <a:ext cx="452732" cy="364633"/>
            </a:xfrm>
            <a:custGeom>
              <a:avLst/>
              <a:gdLst/>
              <a:ahLst/>
              <a:cxnLst>
                <a:cxn ang="0">
                  <a:pos x="214" y="264"/>
                </a:cxn>
                <a:cxn ang="0">
                  <a:pos x="199" y="232"/>
                </a:cxn>
                <a:cxn ang="0">
                  <a:pos x="177" y="232"/>
                </a:cxn>
                <a:cxn ang="0">
                  <a:pos x="118" y="232"/>
                </a:cxn>
                <a:cxn ang="0">
                  <a:pos x="103" y="200"/>
                </a:cxn>
                <a:cxn ang="0">
                  <a:pos x="88" y="192"/>
                </a:cxn>
                <a:cxn ang="0">
                  <a:pos x="74" y="208"/>
                </a:cxn>
                <a:cxn ang="0">
                  <a:pos x="52" y="208"/>
                </a:cxn>
                <a:cxn ang="0">
                  <a:pos x="0" y="32"/>
                </a:cxn>
                <a:cxn ang="0">
                  <a:pos x="22" y="24"/>
                </a:cxn>
                <a:cxn ang="0">
                  <a:pos x="44" y="32"/>
                </a:cxn>
                <a:cxn ang="0">
                  <a:pos x="111" y="0"/>
                </a:cxn>
                <a:cxn ang="0">
                  <a:pos x="140" y="16"/>
                </a:cxn>
                <a:cxn ang="0">
                  <a:pos x="147" y="40"/>
                </a:cxn>
                <a:cxn ang="0">
                  <a:pos x="170" y="56"/>
                </a:cxn>
                <a:cxn ang="0">
                  <a:pos x="199" y="32"/>
                </a:cxn>
                <a:cxn ang="0">
                  <a:pos x="243" y="32"/>
                </a:cxn>
                <a:cxn ang="0">
                  <a:pos x="251" y="16"/>
                </a:cxn>
                <a:cxn ang="0">
                  <a:pos x="265" y="0"/>
                </a:cxn>
                <a:cxn ang="0">
                  <a:pos x="273" y="0"/>
                </a:cxn>
                <a:cxn ang="0">
                  <a:pos x="288" y="32"/>
                </a:cxn>
                <a:cxn ang="0">
                  <a:pos x="324" y="64"/>
                </a:cxn>
                <a:cxn ang="0">
                  <a:pos x="324" y="96"/>
                </a:cxn>
                <a:cxn ang="0">
                  <a:pos x="339" y="120"/>
                </a:cxn>
                <a:cxn ang="0">
                  <a:pos x="339" y="128"/>
                </a:cxn>
                <a:cxn ang="0">
                  <a:pos x="391" y="144"/>
                </a:cxn>
                <a:cxn ang="0">
                  <a:pos x="354" y="192"/>
                </a:cxn>
                <a:cxn ang="0">
                  <a:pos x="383" y="224"/>
                </a:cxn>
                <a:cxn ang="0">
                  <a:pos x="391" y="200"/>
                </a:cxn>
                <a:cxn ang="0">
                  <a:pos x="406" y="200"/>
                </a:cxn>
                <a:cxn ang="0">
                  <a:pos x="398" y="232"/>
                </a:cxn>
                <a:cxn ang="0">
                  <a:pos x="435" y="272"/>
                </a:cxn>
                <a:cxn ang="0">
                  <a:pos x="413" y="280"/>
                </a:cxn>
                <a:cxn ang="0">
                  <a:pos x="413" y="296"/>
                </a:cxn>
                <a:cxn ang="0">
                  <a:pos x="420" y="304"/>
                </a:cxn>
                <a:cxn ang="0">
                  <a:pos x="413" y="336"/>
                </a:cxn>
                <a:cxn ang="0">
                  <a:pos x="369" y="336"/>
                </a:cxn>
                <a:cxn ang="0">
                  <a:pos x="332" y="360"/>
                </a:cxn>
                <a:cxn ang="0">
                  <a:pos x="317" y="344"/>
                </a:cxn>
                <a:cxn ang="0">
                  <a:pos x="302" y="320"/>
                </a:cxn>
                <a:cxn ang="0">
                  <a:pos x="280" y="336"/>
                </a:cxn>
                <a:cxn ang="0">
                  <a:pos x="251" y="312"/>
                </a:cxn>
                <a:cxn ang="0">
                  <a:pos x="243" y="288"/>
                </a:cxn>
                <a:cxn ang="0">
                  <a:pos x="229" y="280"/>
                </a:cxn>
                <a:cxn ang="0">
                  <a:pos x="214" y="264"/>
                </a:cxn>
              </a:cxnLst>
              <a:rect l="0" t="0" r="r" b="b"/>
              <a:pathLst>
                <a:path w="436" h="361">
                  <a:moveTo>
                    <a:pt x="214" y="264"/>
                  </a:moveTo>
                  <a:lnTo>
                    <a:pt x="199" y="232"/>
                  </a:lnTo>
                  <a:lnTo>
                    <a:pt x="177" y="232"/>
                  </a:lnTo>
                  <a:lnTo>
                    <a:pt x="118" y="232"/>
                  </a:lnTo>
                  <a:lnTo>
                    <a:pt x="103" y="200"/>
                  </a:lnTo>
                  <a:lnTo>
                    <a:pt x="88" y="192"/>
                  </a:lnTo>
                  <a:lnTo>
                    <a:pt x="74" y="208"/>
                  </a:lnTo>
                  <a:lnTo>
                    <a:pt x="52" y="208"/>
                  </a:lnTo>
                  <a:lnTo>
                    <a:pt x="0" y="32"/>
                  </a:lnTo>
                  <a:lnTo>
                    <a:pt x="22" y="24"/>
                  </a:lnTo>
                  <a:lnTo>
                    <a:pt x="44" y="32"/>
                  </a:lnTo>
                  <a:lnTo>
                    <a:pt x="111" y="0"/>
                  </a:lnTo>
                  <a:lnTo>
                    <a:pt x="140" y="16"/>
                  </a:lnTo>
                  <a:lnTo>
                    <a:pt x="147" y="40"/>
                  </a:lnTo>
                  <a:lnTo>
                    <a:pt x="170" y="56"/>
                  </a:lnTo>
                  <a:lnTo>
                    <a:pt x="199" y="32"/>
                  </a:lnTo>
                  <a:lnTo>
                    <a:pt x="243" y="32"/>
                  </a:lnTo>
                  <a:lnTo>
                    <a:pt x="251" y="16"/>
                  </a:lnTo>
                  <a:lnTo>
                    <a:pt x="265" y="0"/>
                  </a:lnTo>
                  <a:lnTo>
                    <a:pt x="273" y="0"/>
                  </a:lnTo>
                  <a:lnTo>
                    <a:pt x="288" y="32"/>
                  </a:lnTo>
                  <a:lnTo>
                    <a:pt x="324" y="64"/>
                  </a:lnTo>
                  <a:lnTo>
                    <a:pt x="324" y="96"/>
                  </a:lnTo>
                  <a:lnTo>
                    <a:pt x="339" y="120"/>
                  </a:lnTo>
                  <a:lnTo>
                    <a:pt x="339" y="128"/>
                  </a:lnTo>
                  <a:lnTo>
                    <a:pt x="391" y="144"/>
                  </a:lnTo>
                  <a:lnTo>
                    <a:pt x="354" y="192"/>
                  </a:lnTo>
                  <a:lnTo>
                    <a:pt x="383" y="224"/>
                  </a:lnTo>
                  <a:lnTo>
                    <a:pt x="391" y="200"/>
                  </a:lnTo>
                  <a:lnTo>
                    <a:pt x="406" y="200"/>
                  </a:lnTo>
                  <a:lnTo>
                    <a:pt x="398" y="232"/>
                  </a:lnTo>
                  <a:lnTo>
                    <a:pt x="435" y="272"/>
                  </a:lnTo>
                  <a:lnTo>
                    <a:pt x="413" y="280"/>
                  </a:lnTo>
                  <a:lnTo>
                    <a:pt x="413" y="296"/>
                  </a:lnTo>
                  <a:lnTo>
                    <a:pt x="420" y="304"/>
                  </a:lnTo>
                  <a:lnTo>
                    <a:pt x="413" y="336"/>
                  </a:lnTo>
                  <a:lnTo>
                    <a:pt x="369" y="336"/>
                  </a:lnTo>
                  <a:lnTo>
                    <a:pt x="332" y="360"/>
                  </a:lnTo>
                  <a:lnTo>
                    <a:pt x="317" y="344"/>
                  </a:lnTo>
                  <a:lnTo>
                    <a:pt x="302" y="320"/>
                  </a:lnTo>
                  <a:lnTo>
                    <a:pt x="280" y="336"/>
                  </a:lnTo>
                  <a:lnTo>
                    <a:pt x="251" y="312"/>
                  </a:lnTo>
                  <a:lnTo>
                    <a:pt x="243" y="288"/>
                  </a:lnTo>
                  <a:lnTo>
                    <a:pt x="229" y="280"/>
                  </a:lnTo>
                  <a:lnTo>
                    <a:pt x="214" y="2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58" name="Freeform 28"/>
            <p:cNvSpPr>
              <a:spLocks/>
            </p:cNvSpPr>
            <p:nvPr/>
          </p:nvSpPr>
          <p:spPr bwMode="auto">
            <a:xfrm rot="704206">
              <a:off x="6107888" y="5704260"/>
              <a:ext cx="130847" cy="138309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18" y="8"/>
                </a:cxn>
                <a:cxn ang="0">
                  <a:pos x="103" y="8"/>
                </a:cxn>
                <a:cxn ang="0">
                  <a:pos x="88" y="40"/>
                </a:cxn>
                <a:cxn ang="0">
                  <a:pos x="52" y="72"/>
                </a:cxn>
                <a:cxn ang="0">
                  <a:pos x="15" y="80"/>
                </a:cxn>
                <a:cxn ang="0">
                  <a:pos x="7" y="96"/>
                </a:cxn>
                <a:cxn ang="0">
                  <a:pos x="22" y="112"/>
                </a:cxn>
                <a:cxn ang="0">
                  <a:pos x="0" y="136"/>
                </a:cxn>
              </a:cxnLst>
              <a:rect l="0" t="0" r="r" b="b"/>
              <a:pathLst>
                <a:path w="126" h="137">
                  <a:moveTo>
                    <a:pt x="125" y="0"/>
                  </a:moveTo>
                  <a:lnTo>
                    <a:pt x="118" y="8"/>
                  </a:lnTo>
                  <a:lnTo>
                    <a:pt x="103" y="8"/>
                  </a:lnTo>
                  <a:lnTo>
                    <a:pt x="88" y="40"/>
                  </a:lnTo>
                  <a:lnTo>
                    <a:pt x="52" y="72"/>
                  </a:lnTo>
                  <a:lnTo>
                    <a:pt x="15" y="80"/>
                  </a:lnTo>
                  <a:lnTo>
                    <a:pt x="7" y="96"/>
                  </a:lnTo>
                  <a:lnTo>
                    <a:pt x="22" y="112"/>
                  </a:lnTo>
                  <a:lnTo>
                    <a:pt x="0" y="13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59" name="Freeform 29"/>
            <p:cNvSpPr>
              <a:spLocks/>
            </p:cNvSpPr>
            <p:nvPr/>
          </p:nvSpPr>
          <p:spPr bwMode="auto">
            <a:xfrm rot="704206">
              <a:off x="5731047" y="5148329"/>
              <a:ext cx="223313" cy="348467"/>
            </a:xfrm>
            <a:custGeom>
              <a:avLst/>
              <a:gdLst/>
              <a:ahLst/>
              <a:cxnLst>
                <a:cxn ang="0">
                  <a:pos x="214" y="136"/>
                </a:cxn>
                <a:cxn ang="0">
                  <a:pos x="214" y="144"/>
                </a:cxn>
                <a:cxn ang="0">
                  <a:pos x="207" y="168"/>
                </a:cxn>
                <a:cxn ang="0">
                  <a:pos x="214" y="192"/>
                </a:cxn>
                <a:cxn ang="0">
                  <a:pos x="162" y="216"/>
                </a:cxn>
                <a:cxn ang="0">
                  <a:pos x="162" y="248"/>
                </a:cxn>
                <a:cxn ang="0">
                  <a:pos x="177" y="280"/>
                </a:cxn>
                <a:cxn ang="0">
                  <a:pos x="162" y="296"/>
                </a:cxn>
                <a:cxn ang="0">
                  <a:pos x="162" y="312"/>
                </a:cxn>
                <a:cxn ang="0">
                  <a:pos x="103" y="344"/>
                </a:cxn>
                <a:cxn ang="0">
                  <a:pos x="81" y="336"/>
                </a:cxn>
                <a:cxn ang="0">
                  <a:pos x="81" y="312"/>
                </a:cxn>
                <a:cxn ang="0">
                  <a:pos x="103" y="312"/>
                </a:cxn>
                <a:cxn ang="0">
                  <a:pos x="37" y="264"/>
                </a:cxn>
                <a:cxn ang="0">
                  <a:pos x="0" y="272"/>
                </a:cxn>
                <a:cxn ang="0">
                  <a:pos x="22" y="240"/>
                </a:cxn>
                <a:cxn ang="0">
                  <a:pos x="15" y="200"/>
                </a:cxn>
                <a:cxn ang="0">
                  <a:pos x="7" y="192"/>
                </a:cxn>
                <a:cxn ang="0">
                  <a:pos x="15" y="160"/>
                </a:cxn>
                <a:cxn ang="0">
                  <a:pos x="37" y="152"/>
                </a:cxn>
                <a:cxn ang="0">
                  <a:pos x="37" y="128"/>
                </a:cxn>
                <a:cxn ang="0">
                  <a:pos x="66" y="120"/>
                </a:cxn>
                <a:cxn ang="0">
                  <a:pos x="66" y="88"/>
                </a:cxn>
                <a:cxn ang="0">
                  <a:pos x="44" y="64"/>
                </a:cxn>
                <a:cxn ang="0">
                  <a:pos x="44" y="24"/>
                </a:cxn>
                <a:cxn ang="0">
                  <a:pos x="74" y="0"/>
                </a:cxn>
                <a:cxn ang="0">
                  <a:pos x="81" y="8"/>
                </a:cxn>
                <a:cxn ang="0">
                  <a:pos x="81" y="40"/>
                </a:cxn>
                <a:cxn ang="0">
                  <a:pos x="125" y="56"/>
                </a:cxn>
                <a:cxn ang="0">
                  <a:pos x="140" y="40"/>
                </a:cxn>
                <a:cxn ang="0">
                  <a:pos x="162" y="56"/>
                </a:cxn>
                <a:cxn ang="0">
                  <a:pos x="199" y="24"/>
                </a:cxn>
                <a:cxn ang="0">
                  <a:pos x="199" y="32"/>
                </a:cxn>
                <a:cxn ang="0">
                  <a:pos x="207" y="88"/>
                </a:cxn>
                <a:cxn ang="0">
                  <a:pos x="214" y="136"/>
                </a:cxn>
              </a:cxnLst>
              <a:rect l="0" t="0" r="r" b="b"/>
              <a:pathLst>
                <a:path w="215" h="345">
                  <a:moveTo>
                    <a:pt x="214" y="136"/>
                  </a:moveTo>
                  <a:lnTo>
                    <a:pt x="214" y="144"/>
                  </a:lnTo>
                  <a:lnTo>
                    <a:pt x="207" y="168"/>
                  </a:lnTo>
                  <a:lnTo>
                    <a:pt x="214" y="192"/>
                  </a:lnTo>
                  <a:lnTo>
                    <a:pt x="162" y="216"/>
                  </a:lnTo>
                  <a:lnTo>
                    <a:pt x="162" y="248"/>
                  </a:lnTo>
                  <a:lnTo>
                    <a:pt x="177" y="280"/>
                  </a:lnTo>
                  <a:lnTo>
                    <a:pt x="162" y="296"/>
                  </a:lnTo>
                  <a:lnTo>
                    <a:pt x="162" y="312"/>
                  </a:lnTo>
                  <a:lnTo>
                    <a:pt x="103" y="344"/>
                  </a:lnTo>
                  <a:lnTo>
                    <a:pt x="81" y="336"/>
                  </a:lnTo>
                  <a:lnTo>
                    <a:pt x="81" y="312"/>
                  </a:lnTo>
                  <a:lnTo>
                    <a:pt x="103" y="312"/>
                  </a:lnTo>
                  <a:lnTo>
                    <a:pt x="37" y="264"/>
                  </a:lnTo>
                  <a:lnTo>
                    <a:pt x="0" y="272"/>
                  </a:lnTo>
                  <a:lnTo>
                    <a:pt x="22" y="240"/>
                  </a:lnTo>
                  <a:lnTo>
                    <a:pt x="15" y="200"/>
                  </a:lnTo>
                  <a:lnTo>
                    <a:pt x="7" y="192"/>
                  </a:lnTo>
                  <a:lnTo>
                    <a:pt x="15" y="160"/>
                  </a:lnTo>
                  <a:lnTo>
                    <a:pt x="37" y="152"/>
                  </a:lnTo>
                  <a:lnTo>
                    <a:pt x="37" y="128"/>
                  </a:lnTo>
                  <a:lnTo>
                    <a:pt x="66" y="120"/>
                  </a:lnTo>
                  <a:lnTo>
                    <a:pt x="66" y="88"/>
                  </a:lnTo>
                  <a:lnTo>
                    <a:pt x="44" y="64"/>
                  </a:lnTo>
                  <a:lnTo>
                    <a:pt x="44" y="24"/>
                  </a:lnTo>
                  <a:lnTo>
                    <a:pt x="74" y="0"/>
                  </a:lnTo>
                  <a:lnTo>
                    <a:pt x="81" y="8"/>
                  </a:lnTo>
                  <a:lnTo>
                    <a:pt x="81" y="40"/>
                  </a:lnTo>
                  <a:lnTo>
                    <a:pt x="125" y="56"/>
                  </a:lnTo>
                  <a:lnTo>
                    <a:pt x="140" y="40"/>
                  </a:lnTo>
                  <a:lnTo>
                    <a:pt x="162" y="56"/>
                  </a:lnTo>
                  <a:lnTo>
                    <a:pt x="199" y="24"/>
                  </a:lnTo>
                  <a:lnTo>
                    <a:pt x="199" y="32"/>
                  </a:lnTo>
                  <a:lnTo>
                    <a:pt x="207" y="88"/>
                  </a:lnTo>
                  <a:lnTo>
                    <a:pt x="214" y="13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60" name="Freeform 30"/>
            <p:cNvSpPr>
              <a:spLocks/>
            </p:cNvSpPr>
            <p:nvPr/>
          </p:nvSpPr>
          <p:spPr bwMode="auto">
            <a:xfrm rot="704206">
              <a:off x="5323676" y="4342723"/>
              <a:ext cx="677789" cy="430196"/>
            </a:xfrm>
            <a:custGeom>
              <a:avLst/>
              <a:gdLst/>
              <a:ahLst/>
              <a:cxnLst>
                <a:cxn ang="0">
                  <a:pos x="643" y="64"/>
                </a:cxn>
                <a:cxn ang="0">
                  <a:pos x="643" y="96"/>
                </a:cxn>
                <a:cxn ang="0">
                  <a:pos x="650" y="120"/>
                </a:cxn>
                <a:cxn ang="0">
                  <a:pos x="598" y="160"/>
                </a:cxn>
                <a:cxn ang="0">
                  <a:pos x="561" y="168"/>
                </a:cxn>
                <a:cxn ang="0">
                  <a:pos x="517" y="200"/>
                </a:cxn>
                <a:cxn ang="0">
                  <a:pos x="502" y="208"/>
                </a:cxn>
                <a:cxn ang="0">
                  <a:pos x="488" y="208"/>
                </a:cxn>
                <a:cxn ang="0">
                  <a:pos x="473" y="232"/>
                </a:cxn>
                <a:cxn ang="0">
                  <a:pos x="458" y="232"/>
                </a:cxn>
                <a:cxn ang="0">
                  <a:pos x="436" y="224"/>
                </a:cxn>
                <a:cxn ang="0">
                  <a:pos x="414" y="248"/>
                </a:cxn>
                <a:cxn ang="0">
                  <a:pos x="414" y="280"/>
                </a:cxn>
                <a:cxn ang="0">
                  <a:pos x="384" y="304"/>
                </a:cxn>
                <a:cxn ang="0">
                  <a:pos x="362" y="392"/>
                </a:cxn>
                <a:cxn ang="0">
                  <a:pos x="355" y="400"/>
                </a:cxn>
                <a:cxn ang="0">
                  <a:pos x="325" y="424"/>
                </a:cxn>
                <a:cxn ang="0">
                  <a:pos x="266" y="392"/>
                </a:cxn>
                <a:cxn ang="0">
                  <a:pos x="207" y="392"/>
                </a:cxn>
                <a:cxn ang="0">
                  <a:pos x="163" y="376"/>
                </a:cxn>
                <a:cxn ang="0">
                  <a:pos x="155" y="352"/>
                </a:cxn>
                <a:cxn ang="0">
                  <a:pos x="111" y="352"/>
                </a:cxn>
                <a:cxn ang="0">
                  <a:pos x="118" y="392"/>
                </a:cxn>
                <a:cxn ang="0">
                  <a:pos x="89" y="392"/>
                </a:cxn>
                <a:cxn ang="0">
                  <a:pos x="74" y="384"/>
                </a:cxn>
                <a:cxn ang="0">
                  <a:pos x="37" y="384"/>
                </a:cxn>
                <a:cxn ang="0">
                  <a:pos x="22" y="400"/>
                </a:cxn>
                <a:cxn ang="0">
                  <a:pos x="7" y="400"/>
                </a:cxn>
                <a:cxn ang="0">
                  <a:pos x="0" y="344"/>
                </a:cxn>
                <a:cxn ang="0">
                  <a:pos x="30" y="296"/>
                </a:cxn>
                <a:cxn ang="0">
                  <a:pos x="44" y="280"/>
                </a:cxn>
                <a:cxn ang="0">
                  <a:pos x="81" y="280"/>
                </a:cxn>
                <a:cxn ang="0">
                  <a:pos x="74" y="248"/>
                </a:cxn>
                <a:cxn ang="0">
                  <a:pos x="133" y="208"/>
                </a:cxn>
                <a:cxn ang="0">
                  <a:pos x="103" y="192"/>
                </a:cxn>
                <a:cxn ang="0">
                  <a:pos x="81" y="208"/>
                </a:cxn>
                <a:cxn ang="0">
                  <a:pos x="59" y="184"/>
                </a:cxn>
                <a:cxn ang="0">
                  <a:pos x="81" y="160"/>
                </a:cxn>
                <a:cxn ang="0">
                  <a:pos x="103" y="104"/>
                </a:cxn>
                <a:cxn ang="0">
                  <a:pos x="81" y="72"/>
                </a:cxn>
                <a:cxn ang="0">
                  <a:pos x="89" y="56"/>
                </a:cxn>
                <a:cxn ang="0">
                  <a:pos x="133" y="80"/>
                </a:cxn>
                <a:cxn ang="0">
                  <a:pos x="155" y="112"/>
                </a:cxn>
                <a:cxn ang="0">
                  <a:pos x="185" y="104"/>
                </a:cxn>
                <a:cxn ang="0">
                  <a:pos x="199" y="120"/>
                </a:cxn>
                <a:cxn ang="0">
                  <a:pos x="214" y="104"/>
                </a:cxn>
                <a:cxn ang="0">
                  <a:pos x="214" y="64"/>
                </a:cxn>
                <a:cxn ang="0">
                  <a:pos x="199" y="48"/>
                </a:cxn>
                <a:cxn ang="0">
                  <a:pos x="229" y="16"/>
                </a:cxn>
                <a:cxn ang="0">
                  <a:pos x="303" y="8"/>
                </a:cxn>
                <a:cxn ang="0">
                  <a:pos x="310" y="0"/>
                </a:cxn>
                <a:cxn ang="0">
                  <a:pos x="332" y="8"/>
                </a:cxn>
                <a:cxn ang="0">
                  <a:pos x="421" y="64"/>
                </a:cxn>
                <a:cxn ang="0">
                  <a:pos x="510" y="104"/>
                </a:cxn>
                <a:cxn ang="0">
                  <a:pos x="554" y="104"/>
                </a:cxn>
                <a:cxn ang="0">
                  <a:pos x="569" y="88"/>
                </a:cxn>
                <a:cxn ang="0">
                  <a:pos x="598" y="88"/>
                </a:cxn>
                <a:cxn ang="0">
                  <a:pos x="613" y="72"/>
                </a:cxn>
                <a:cxn ang="0">
                  <a:pos x="643" y="64"/>
                </a:cxn>
              </a:cxnLst>
              <a:rect l="0" t="0" r="r" b="b"/>
              <a:pathLst>
                <a:path w="651" h="425">
                  <a:moveTo>
                    <a:pt x="643" y="64"/>
                  </a:moveTo>
                  <a:lnTo>
                    <a:pt x="643" y="96"/>
                  </a:lnTo>
                  <a:lnTo>
                    <a:pt x="650" y="120"/>
                  </a:lnTo>
                  <a:lnTo>
                    <a:pt x="598" y="160"/>
                  </a:lnTo>
                  <a:lnTo>
                    <a:pt x="561" y="168"/>
                  </a:lnTo>
                  <a:lnTo>
                    <a:pt x="517" y="200"/>
                  </a:lnTo>
                  <a:lnTo>
                    <a:pt x="502" y="208"/>
                  </a:lnTo>
                  <a:lnTo>
                    <a:pt x="488" y="208"/>
                  </a:lnTo>
                  <a:lnTo>
                    <a:pt x="473" y="232"/>
                  </a:lnTo>
                  <a:lnTo>
                    <a:pt x="458" y="232"/>
                  </a:lnTo>
                  <a:lnTo>
                    <a:pt x="436" y="224"/>
                  </a:lnTo>
                  <a:lnTo>
                    <a:pt x="414" y="248"/>
                  </a:lnTo>
                  <a:lnTo>
                    <a:pt x="414" y="280"/>
                  </a:lnTo>
                  <a:lnTo>
                    <a:pt x="384" y="304"/>
                  </a:lnTo>
                  <a:lnTo>
                    <a:pt x="362" y="392"/>
                  </a:lnTo>
                  <a:lnTo>
                    <a:pt x="355" y="400"/>
                  </a:lnTo>
                  <a:lnTo>
                    <a:pt x="325" y="424"/>
                  </a:lnTo>
                  <a:lnTo>
                    <a:pt x="266" y="392"/>
                  </a:lnTo>
                  <a:lnTo>
                    <a:pt x="207" y="392"/>
                  </a:lnTo>
                  <a:lnTo>
                    <a:pt x="163" y="376"/>
                  </a:lnTo>
                  <a:lnTo>
                    <a:pt x="155" y="352"/>
                  </a:lnTo>
                  <a:lnTo>
                    <a:pt x="111" y="352"/>
                  </a:lnTo>
                  <a:lnTo>
                    <a:pt x="118" y="392"/>
                  </a:lnTo>
                  <a:lnTo>
                    <a:pt x="89" y="392"/>
                  </a:lnTo>
                  <a:lnTo>
                    <a:pt x="74" y="384"/>
                  </a:lnTo>
                  <a:lnTo>
                    <a:pt x="37" y="384"/>
                  </a:lnTo>
                  <a:lnTo>
                    <a:pt x="22" y="400"/>
                  </a:lnTo>
                  <a:lnTo>
                    <a:pt x="7" y="400"/>
                  </a:lnTo>
                  <a:lnTo>
                    <a:pt x="0" y="344"/>
                  </a:lnTo>
                  <a:lnTo>
                    <a:pt x="30" y="296"/>
                  </a:lnTo>
                  <a:lnTo>
                    <a:pt x="44" y="280"/>
                  </a:lnTo>
                  <a:lnTo>
                    <a:pt x="81" y="280"/>
                  </a:lnTo>
                  <a:lnTo>
                    <a:pt x="74" y="248"/>
                  </a:lnTo>
                  <a:lnTo>
                    <a:pt x="133" y="208"/>
                  </a:lnTo>
                  <a:lnTo>
                    <a:pt x="103" y="192"/>
                  </a:lnTo>
                  <a:lnTo>
                    <a:pt x="81" y="208"/>
                  </a:lnTo>
                  <a:lnTo>
                    <a:pt x="59" y="184"/>
                  </a:lnTo>
                  <a:lnTo>
                    <a:pt x="81" y="160"/>
                  </a:lnTo>
                  <a:lnTo>
                    <a:pt x="103" y="104"/>
                  </a:lnTo>
                  <a:lnTo>
                    <a:pt x="81" y="72"/>
                  </a:lnTo>
                  <a:lnTo>
                    <a:pt x="89" y="56"/>
                  </a:lnTo>
                  <a:lnTo>
                    <a:pt x="133" y="80"/>
                  </a:lnTo>
                  <a:lnTo>
                    <a:pt x="155" y="112"/>
                  </a:lnTo>
                  <a:lnTo>
                    <a:pt x="185" y="104"/>
                  </a:lnTo>
                  <a:lnTo>
                    <a:pt x="199" y="120"/>
                  </a:lnTo>
                  <a:lnTo>
                    <a:pt x="214" y="104"/>
                  </a:lnTo>
                  <a:lnTo>
                    <a:pt x="214" y="64"/>
                  </a:lnTo>
                  <a:lnTo>
                    <a:pt x="199" y="48"/>
                  </a:lnTo>
                  <a:lnTo>
                    <a:pt x="229" y="16"/>
                  </a:lnTo>
                  <a:lnTo>
                    <a:pt x="303" y="8"/>
                  </a:lnTo>
                  <a:lnTo>
                    <a:pt x="310" y="0"/>
                  </a:lnTo>
                  <a:lnTo>
                    <a:pt x="332" y="8"/>
                  </a:lnTo>
                  <a:lnTo>
                    <a:pt x="421" y="64"/>
                  </a:lnTo>
                  <a:lnTo>
                    <a:pt x="510" y="104"/>
                  </a:lnTo>
                  <a:lnTo>
                    <a:pt x="554" y="104"/>
                  </a:lnTo>
                  <a:lnTo>
                    <a:pt x="569" y="88"/>
                  </a:lnTo>
                  <a:lnTo>
                    <a:pt x="598" y="88"/>
                  </a:lnTo>
                  <a:lnTo>
                    <a:pt x="613" y="72"/>
                  </a:lnTo>
                  <a:lnTo>
                    <a:pt x="643" y="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61" name="Freeform 31"/>
            <p:cNvSpPr>
              <a:spLocks/>
            </p:cNvSpPr>
            <p:nvPr/>
          </p:nvSpPr>
          <p:spPr bwMode="auto">
            <a:xfrm rot="704206">
              <a:off x="5156191" y="4091251"/>
              <a:ext cx="889762" cy="534377"/>
            </a:xfrm>
            <a:custGeom>
              <a:avLst/>
              <a:gdLst/>
              <a:ahLst/>
              <a:cxnLst>
                <a:cxn ang="0">
                  <a:pos x="502" y="240"/>
                </a:cxn>
                <a:cxn ang="0">
                  <a:pos x="531" y="240"/>
                </a:cxn>
                <a:cxn ang="0">
                  <a:pos x="708" y="336"/>
                </a:cxn>
                <a:cxn ang="0">
                  <a:pos x="768" y="320"/>
                </a:cxn>
                <a:cxn ang="0">
                  <a:pos x="812" y="304"/>
                </a:cxn>
                <a:cxn ang="0">
                  <a:pos x="849" y="296"/>
                </a:cxn>
                <a:cxn ang="0">
                  <a:pos x="841" y="264"/>
                </a:cxn>
                <a:cxn ang="0">
                  <a:pos x="856" y="216"/>
                </a:cxn>
                <a:cxn ang="0">
                  <a:pos x="775" y="168"/>
                </a:cxn>
                <a:cxn ang="0">
                  <a:pos x="745" y="96"/>
                </a:cxn>
                <a:cxn ang="0">
                  <a:pos x="760" y="176"/>
                </a:cxn>
                <a:cxn ang="0">
                  <a:pos x="738" y="232"/>
                </a:cxn>
                <a:cxn ang="0">
                  <a:pos x="701" y="240"/>
                </a:cxn>
                <a:cxn ang="0">
                  <a:pos x="716" y="192"/>
                </a:cxn>
                <a:cxn ang="0">
                  <a:pos x="635" y="184"/>
                </a:cxn>
                <a:cxn ang="0">
                  <a:pos x="583" y="176"/>
                </a:cxn>
                <a:cxn ang="0">
                  <a:pos x="627" y="144"/>
                </a:cxn>
                <a:cxn ang="0">
                  <a:pos x="568" y="160"/>
                </a:cxn>
                <a:cxn ang="0">
                  <a:pos x="487" y="136"/>
                </a:cxn>
                <a:cxn ang="0">
                  <a:pos x="450" y="136"/>
                </a:cxn>
                <a:cxn ang="0">
                  <a:pos x="391" y="152"/>
                </a:cxn>
                <a:cxn ang="0">
                  <a:pos x="443" y="112"/>
                </a:cxn>
                <a:cxn ang="0">
                  <a:pos x="399" y="0"/>
                </a:cxn>
                <a:cxn ang="0">
                  <a:pos x="362" y="88"/>
                </a:cxn>
                <a:cxn ang="0">
                  <a:pos x="339" y="144"/>
                </a:cxn>
                <a:cxn ang="0">
                  <a:pos x="303" y="104"/>
                </a:cxn>
                <a:cxn ang="0">
                  <a:pos x="207" y="128"/>
                </a:cxn>
                <a:cxn ang="0">
                  <a:pos x="162" y="128"/>
                </a:cxn>
                <a:cxn ang="0">
                  <a:pos x="118" y="104"/>
                </a:cxn>
                <a:cxn ang="0">
                  <a:pos x="81" y="144"/>
                </a:cxn>
                <a:cxn ang="0">
                  <a:pos x="44" y="184"/>
                </a:cxn>
                <a:cxn ang="0">
                  <a:pos x="44" y="256"/>
                </a:cxn>
                <a:cxn ang="0">
                  <a:pos x="0" y="288"/>
                </a:cxn>
                <a:cxn ang="0">
                  <a:pos x="59" y="392"/>
                </a:cxn>
                <a:cxn ang="0">
                  <a:pos x="96" y="416"/>
                </a:cxn>
                <a:cxn ang="0">
                  <a:pos x="177" y="456"/>
                </a:cxn>
                <a:cxn ang="0">
                  <a:pos x="229" y="496"/>
                </a:cxn>
                <a:cxn ang="0">
                  <a:pos x="244" y="512"/>
                </a:cxn>
                <a:cxn ang="0">
                  <a:pos x="273" y="480"/>
                </a:cxn>
                <a:cxn ang="0">
                  <a:pos x="303" y="424"/>
                </a:cxn>
                <a:cxn ang="0">
                  <a:pos x="258" y="416"/>
                </a:cxn>
                <a:cxn ang="0">
                  <a:pos x="303" y="336"/>
                </a:cxn>
                <a:cxn ang="0">
                  <a:pos x="288" y="288"/>
                </a:cxn>
                <a:cxn ang="0">
                  <a:pos x="354" y="344"/>
                </a:cxn>
                <a:cxn ang="0">
                  <a:pos x="399" y="352"/>
                </a:cxn>
                <a:cxn ang="0">
                  <a:pos x="413" y="296"/>
                </a:cxn>
                <a:cxn ang="0">
                  <a:pos x="428" y="248"/>
                </a:cxn>
              </a:cxnLst>
              <a:rect l="0" t="0" r="r" b="b"/>
              <a:pathLst>
                <a:path w="857" h="529">
                  <a:moveTo>
                    <a:pt x="428" y="248"/>
                  </a:moveTo>
                  <a:lnTo>
                    <a:pt x="502" y="240"/>
                  </a:lnTo>
                  <a:lnTo>
                    <a:pt x="509" y="232"/>
                  </a:lnTo>
                  <a:lnTo>
                    <a:pt x="531" y="240"/>
                  </a:lnTo>
                  <a:lnTo>
                    <a:pt x="620" y="296"/>
                  </a:lnTo>
                  <a:lnTo>
                    <a:pt x="708" y="336"/>
                  </a:lnTo>
                  <a:lnTo>
                    <a:pt x="753" y="336"/>
                  </a:lnTo>
                  <a:lnTo>
                    <a:pt x="768" y="320"/>
                  </a:lnTo>
                  <a:lnTo>
                    <a:pt x="797" y="320"/>
                  </a:lnTo>
                  <a:lnTo>
                    <a:pt x="812" y="304"/>
                  </a:lnTo>
                  <a:lnTo>
                    <a:pt x="841" y="296"/>
                  </a:lnTo>
                  <a:lnTo>
                    <a:pt x="849" y="296"/>
                  </a:lnTo>
                  <a:lnTo>
                    <a:pt x="856" y="280"/>
                  </a:lnTo>
                  <a:lnTo>
                    <a:pt x="841" y="264"/>
                  </a:lnTo>
                  <a:lnTo>
                    <a:pt x="856" y="248"/>
                  </a:lnTo>
                  <a:lnTo>
                    <a:pt x="856" y="216"/>
                  </a:lnTo>
                  <a:lnTo>
                    <a:pt x="804" y="168"/>
                  </a:lnTo>
                  <a:lnTo>
                    <a:pt x="775" y="168"/>
                  </a:lnTo>
                  <a:lnTo>
                    <a:pt x="775" y="120"/>
                  </a:lnTo>
                  <a:lnTo>
                    <a:pt x="745" y="96"/>
                  </a:lnTo>
                  <a:lnTo>
                    <a:pt x="745" y="128"/>
                  </a:lnTo>
                  <a:lnTo>
                    <a:pt x="760" y="176"/>
                  </a:lnTo>
                  <a:lnTo>
                    <a:pt x="760" y="216"/>
                  </a:lnTo>
                  <a:lnTo>
                    <a:pt x="738" y="232"/>
                  </a:lnTo>
                  <a:lnTo>
                    <a:pt x="723" y="256"/>
                  </a:lnTo>
                  <a:lnTo>
                    <a:pt x="701" y="240"/>
                  </a:lnTo>
                  <a:lnTo>
                    <a:pt x="723" y="224"/>
                  </a:lnTo>
                  <a:lnTo>
                    <a:pt x="716" y="192"/>
                  </a:lnTo>
                  <a:lnTo>
                    <a:pt x="672" y="200"/>
                  </a:lnTo>
                  <a:lnTo>
                    <a:pt x="635" y="184"/>
                  </a:lnTo>
                  <a:lnTo>
                    <a:pt x="605" y="200"/>
                  </a:lnTo>
                  <a:lnTo>
                    <a:pt x="583" y="176"/>
                  </a:lnTo>
                  <a:lnTo>
                    <a:pt x="627" y="168"/>
                  </a:lnTo>
                  <a:lnTo>
                    <a:pt x="627" y="144"/>
                  </a:lnTo>
                  <a:lnTo>
                    <a:pt x="583" y="136"/>
                  </a:lnTo>
                  <a:lnTo>
                    <a:pt x="568" y="160"/>
                  </a:lnTo>
                  <a:lnTo>
                    <a:pt x="553" y="144"/>
                  </a:lnTo>
                  <a:lnTo>
                    <a:pt x="487" y="136"/>
                  </a:lnTo>
                  <a:lnTo>
                    <a:pt x="472" y="152"/>
                  </a:lnTo>
                  <a:lnTo>
                    <a:pt x="450" y="136"/>
                  </a:lnTo>
                  <a:lnTo>
                    <a:pt x="428" y="168"/>
                  </a:lnTo>
                  <a:lnTo>
                    <a:pt x="391" y="152"/>
                  </a:lnTo>
                  <a:lnTo>
                    <a:pt x="406" y="104"/>
                  </a:lnTo>
                  <a:lnTo>
                    <a:pt x="443" y="112"/>
                  </a:lnTo>
                  <a:lnTo>
                    <a:pt x="450" y="56"/>
                  </a:lnTo>
                  <a:lnTo>
                    <a:pt x="399" y="0"/>
                  </a:lnTo>
                  <a:lnTo>
                    <a:pt x="406" y="56"/>
                  </a:lnTo>
                  <a:lnTo>
                    <a:pt x="362" y="88"/>
                  </a:lnTo>
                  <a:lnTo>
                    <a:pt x="354" y="136"/>
                  </a:lnTo>
                  <a:lnTo>
                    <a:pt x="339" y="144"/>
                  </a:lnTo>
                  <a:lnTo>
                    <a:pt x="332" y="152"/>
                  </a:lnTo>
                  <a:lnTo>
                    <a:pt x="303" y="104"/>
                  </a:lnTo>
                  <a:lnTo>
                    <a:pt x="244" y="104"/>
                  </a:lnTo>
                  <a:lnTo>
                    <a:pt x="207" y="128"/>
                  </a:lnTo>
                  <a:lnTo>
                    <a:pt x="192" y="168"/>
                  </a:lnTo>
                  <a:lnTo>
                    <a:pt x="162" y="128"/>
                  </a:lnTo>
                  <a:lnTo>
                    <a:pt x="140" y="80"/>
                  </a:lnTo>
                  <a:lnTo>
                    <a:pt x="118" y="104"/>
                  </a:lnTo>
                  <a:lnTo>
                    <a:pt x="125" y="152"/>
                  </a:lnTo>
                  <a:lnTo>
                    <a:pt x="81" y="144"/>
                  </a:lnTo>
                  <a:lnTo>
                    <a:pt x="66" y="144"/>
                  </a:lnTo>
                  <a:lnTo>
                    <a:pt x="44" y="184"/>
                  </a:lnTo>
                  <a:lnTo>
                    <a:pt x="59" y="208"/>
                  </a:lnTo>
                  <a:lnTo>
                    <a:pt x="44" y="256"/>
                  </a:lnTo>
                  <a:lnTo>
                    <a:pt x="15" y="280"/>
                  </a:lnTo>
                  <a:lnTo>
                    <a:pt x="0" y="288"/>
                  </a:lnTo>
                  <a:lnTo>
                    <a:pt x="7" y="336"/>
                  </a:lnTo>
                  <a:lnTo>
                    <a:pt x="59" y="392"/>
                  </a:lnTo>
                  <a:lnTo>
                    <a:pt x="89" y="392"/>
                  </a:lnTo>
                  <a:lnTo>
                    <a:pt x="96" y="416"/>
                  </a:lnTo>
                  <a:lnTo>
                    <a:pt x="125" y="424"/>
                  </a:lnTo>
                  <a:lnTo>
                    <a:pt x="177" y="456"/>
                  </a:lnTo>
                  <a:lnTo>
                    <a:pt x="192" y="488"/>
                  </a:lnTo>
                  <a:lnTo>
                    <a:pt x="229" y="496"/>
                  </a:lnTo>
                  <a:lnTo>
                    <a:pt x="229" y="528"/>
                  </a:lnTo>
                  <a:lnTo>
                    <a:pt x="244" y="512"/>
                  </a:lnTo>
                  <a:lnTo>
                    <a:pt x="280" y="512"/>
                  </a:lnTo>
                  <a:lnTo>
                    <a:pt x="273" y="480"/>
                  </a:lnTo>
                  <a:lnTo>
                    <a:pt x="332" y="440"/>
                  </a:lnTo>
                  <a:lnTo>
                    <a:pt x="303" y="424"/>
                  </a:lnTo>
                  <a:lnTo>
                    <a:pt x="280" y="440"/>
                  </a:lnTo>
                  <a:lnTo>
                    <a:pt x="258" y="416"/>
                  </a:lnTo>
                  <a:lnTo>
                    <a:pt x="280" y="392"/>
                  </a:lnTo>
                  <a:lnTo>
                    <a:pt x="303" y="336"/>
                  </a:lnTo>
                  <a:lnTo>
                    <a:pt x="280" y="304"/>
                  </a:lnTo>
                  <a:lnTo>
                    <a:pt x="288" y="288"/>
                  </a:lnTo>
                  <a:lnTo>
                    <a:pt x="332" y="312"/>
                  </a:lnTo>
                  <a:lnTo>
                    <a:pt x="354" y="344"/>
                  </a:lnTo>
                  <a:lnTo>
                    <a:pt x="384" y="336"/>
                  </a:lnTo>
                  <a:lnTo>
                    <a:pt x="399" y="352"/>
                  </a:lnTo>
                  <a:lnTo>
                    <a:pt x="413" y="336"/>
                  </a:lnTo>
                  <a:lnTo>
                    <a:pt x="413" y="296"/>
                  </a:lnTo>
                  <a:lnTo>
                    <a:pt x="399" y="280"/>
                  </a:lnTo>
                  <a:lnTo>
                    <a:pt x="428" y="24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62" name="Freeform 32"/>
            <p:cNvSpPr>
              <a:spLocks/>
            </p:cNvSpPr>
            <p:nvPr/>
          </p:nvSpPr>
          <p:spPr bwMode="auto">
            <a:xfrm rot="704206">
              <a:off x="5524309" y="4228663"/>
              <a:ext cx="91593" cy="105977"/>
            </a:xfrm>
            <a:custGeom>
              <a:avLst/>
              <a:gdLst/>
              <a:ahLst/>
              <a:cxnLst>
                <a:cxn ang="0">
                  <a:pos x="88" y="104"/>
                </a:cxn>
                <a:cxn ang="0">
                  <a:pos x="81" y="88"/>
                </a:cxn>
                <a:cxn ang="0">
                  <a:pos x="37" y="88"/>
                </a:cxn>
                <a:cxn ang="0">
                  <a:pos x="0" y="0"/>
                </a:cxn>
              </a:cxnLst>
              <a:rect l="0" t="0" r="r" b="b"/>
              <a:pathLst>
                <a:path w="89" h="105">
                  <a:moveTo>
                    <a:pt x="88" y="104"/>
                  </a:moveTo>
                  <a:lnTo>
                    <a:pt x="81" y="88"/>
                  </a:lnTo>
                  <a:lnTo>
                    <a:pt x="37" y="88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63" name="Freeform 33"/>
            <p:cNvSpPr>
              <a:spLocks/>
            </p:cNvSpPr>
            <p:nvPr/>
          </p:nvSpPr>
          <p:spPr bwMode="auto">
            <a:xfrm rot="704206">
              <a:off x="5455396" y="5113303"/>
              <a:ext cx="232036" cy="177826"/>
            </a:xfrm>
            <a:custGeom>
              <a:avLst/>
              <a:gdLst/>
              <a:ahLst/>
              <a:cxnLst>
                <a:cxn ang="0">
                  <a:pos x="215" y="120"/>
                </a:cxn>
                <a:cxn ang="0">
                  <a:pos x="192" y="112"/>
                </a:cxn>
                <a:cxn ang="0">
                  <a:pos x="185" y="88"/>
                </a:cxn>
                <a:cxn ang="0">
                  <a:pos x="155" y="88"/>
                </a:cxn>
                <a:cxn ang="0">
                  <a:pos x="141" y="56"/>
                </a:cxn>
                <a:cxn ang="0">
                  <a:pos x="141" y="24"/>
                </a:cxn>
                <a:cxn ang="0">
                  <a:pos x="126" y="16"/>
                </a:cxn>
                <a:cxn ang="0">
                  <a:pos x="96" y="24"/>
                </a:cxn>
                <a:cxn ang="0">
                  <a:pos x="67" y="0"/>
                </a:cxn>
                <a:cxn ang="0">
                  <a:pos x="52" y="0"/>
                </a:cxn>
                <a:cxn ang="0">
                  <a:pos x="30" y="16"/>
                </a:cxn>
                <a:cxn ang="0">
                  <a:pos x="22" y="56"/>
                </a:cxn>
                <a:cxn ang="0">
                  <a:pos x="0" y="80"/>
                </a:cxn>
                <a:cxn ang="0">
                  <a:pos x="7" y="112"/>
                </a:cxn>
                <a:cxn ang="0">
                  <a:pos x="22" y="120"/>
                </a:cxn>
                <a:cxn ang="0">
                  <a:pos x="22" y="152"/>
                </a:cxn>
                <a:cxn ang="0">
                  <a:pos x="59" y="152"/>
                </a:cxn>
                <a:cxn ang="0">
                  <a:pos x="81" y="176"/>
                </a:cxn>
                <a:cxn ang="0">
                  <a:pos x="104" y="152"/>
                </a:cxn>
                <a:cxn ang="0">
                  <a:pos x="185" y="160"/>
                </a:cxn>
                <a:cxn ang="0">
                  <a:pos x="222" y="144"/>
                </a:cxn>
                <a:cxn ang="0">
                  <a:pos x="215" y="120"/>
                </a:cxn>
              </a:cxnLst>
              <a:rect l="0" t="0" r="r" b="b"/>
              <a:pathLst>
                <a:path w="223" h="177">
                  <a:moveTo>
                    <a:pt x="215" y="120"/>
                  </a:moveTo>
                  <a:lnTo>
                    <a:pt x="192" y="112"/>
                  </a:lnTo>
                  <a:lnTo>
                    <a:pt x="185" y="88"/>
                  </a:lnTo>
                  <a:lnTo>
                    <a:pt x="155" y="88"/>
                  </a:lnTo>
                  <a:lnTo>
                    <a:pt x="141" y="56"/>
                  </a:lnTo>
                  <a:lnTo>
                    <a:pt x="141" y="24"/>
                  </a:lnTo>
                  <a:lnTo>
                    <a:pt x="126" y="16"/>
                  </a:lnTo>
                  <a:lnTo>
                    <a:pt x="96" y="24"/>
                  </a:lnTo>
                  <a:lnTo>
                    <a:pt x="67" y="0"/>
                  </a:lnTo>
                  <a:lnTo>
                    <a:pt x="52" y="0"/>
                  </a:lnTo>
                  <a:lnTo>
                    <a:pt x="30" y="16"/>
                  </a:lnTo>
                  <a:lnTo>
                    <a:pt x="22" y="56"/>
                  </a:lnTo>
                  <a:lnTo>
                    <a:pt x="0" y="80"/>
                  </a:lnTo>
                  <a:lnTo>
                    <a:pt x="7" y="112"/>
                  </a:lnTo>
                  <a:lnTo>
                    <a:pt x="22" y="120"/>
                  </a:lnTo>
                  <a:lnTo>
                    <a:pt x="22" y="152"/>
                  </a:lnTo>
                  <a:lnTo>
                    <a:pt x="59" y="152"/>
                  </a:lnTo>
                  <a:lnTo>
                    <a:pt x="81" y="176"/>
                  </a:lnTo>
                  <a:lnTo>
                    <a:pt x="104" y="152"/>
                  </a:lnTo>
                  <a:lnTo>
                    <a:pt x="185" y="160"/>
                  </a:lnTo>
                  <a:lnTo>
                    <a:pt x="222" y="144"/>
                  </a:lnTo>
                  <a:lnTo>
                    <a:pt x="215" y="12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64" name="Freeform 34"/>
            <p:cNvSpPr>
              <a:spLocks/>
            </p:cNvSpPr>
            <p:nvPr/>
          </p:nvSpPr>
          <p:spPr bwMode="auto">
            <a:xfrm rot="704206">
              <a:off x="5290528" y="5034269"/>
              <a:ext cx="201505" cy="267637"/>
            </a:xfrm>
            <a:custGeom>
              <a:avLst/>
              <a:gdLst/>
              <a:ahLst/>
              <a:cxnLst>
                <a:cxn ang="0">
                  <a:pos x="0" y="232"/>
                </a:cxn>
                <a:cxn ang="0">
                  <a:pos x="0" y="200"/>
                </a:cxn>
                <a:cxn ang="0">
                  <a:pos x="37" y="136"/>
                </a:cxn>
                <a:cxn ang="0">
                  <a:pos x="66" y="136"/>
                </a:cxn>
                <a:cxn ang="0">
                  <a:pos x="89" y="104"/>
                </a:cxn>
                <a:cxn ang="0">
                  <a:pos x="22" y="96"/>
                </a:cxn>
                <a:cxn ang="0">
                  <a:pos x="15" y="72"/>
                </a:cxn>
                <a:cxn ang="0">
                  <a:pos x="7" y="48"/>
                </a:cxn>
                <a:cxn ang="0">
                  <a:pos x="22" y="32"/>
                </a:cxn>
                <a:cxn ang="0">
                  <a:pos x="52" y="48"/>
                </a:cxn>
                <a:cxn ang="0">
                  <a:pos x="37" y="64"/>
                </a:cxn>
                <a:cxn ang="0">
                  <a:pos x="66" y="64"/>
                </a:cxn>
                <a:cxn ang="0">
                  <a:pos x="103" y="56"/>
                </a:cxn>
                <a:cxn ang="0">
                  <a:pos x="103" y="16"/>
                </a:cxn>
                <a:cxn ang="0">
                  <a:pos x="111" y="0"/>
                </a:cxn>
                <a:cxn ang="0">
                  <a:pos x="140" y="32"/>
                </a:cxn>
                <a:cxn ang="0">
                  <a:pos x="170" y="32"/>
                </a:cxn>
                <a:cxn ang="0">
                  <a:pos x="192" y="56"/>
                </a:cxn>
                <a:cxn ang="0">
                  <a:pos x="185" y="96"/>
                </a:cxn>
                <a:cxn ang="0">
                  <a:pos x="163" y="120"/>
                </a:cxn>
                <a:cxn ang="0">
                  <a:pos x="170" y="152"/>
                </a:cxn>
                <a:cxn ang="0">
                  <a:pos x="185" y="160"/>
                </a:cxn>
                <a:cxn ang="0">
                  <a:pos x="185" y="192"/>
                </a:cxn>
                <a:cxn ang="0">
                  <a:pos x="140" y="192"/>
                </a:cxn>
                <a:cxn ang="0">
                  <a:pos x="111" y="168"/>
                </a:cxn>
                <a:cxn ang="0">
                  <a:pos x="96" y="208"/>
                </a:cxn>
                <a:cxn ang="0">
                  <a:pos x="111" y="256"/>
                </a:cxn>
                <a:cxn ang="0">
                  <a:pos x="59" y="240"/>
                </a:cxn>
                <a:cxn ang="0">
                  <a:pos x="59" y="264"/>
                </a:cxn>
                <a:cxn ang="0">
                  <a:pos x="22" y="264"/>
                </a:cxn>
                <a:cxn ang="0">
                  <a:pos x="37" y="248"/>
                </a:cxn>
                <a:cxn ang="0">
                  <a:pos x="22" y="232"/>
                </a:cxn>
                <a:cxn ang="0">
                  <a:pos x="0" y="232"/>
                </a:cxn>
              </a:cxnLst>
              <a:rect l="0" t="0" r="r" b="b"/>
              <a:pathLst>
                <a:path w="193" h="265">
                  <a:moveTo>
                    <a:pt x="0" y="232"/>
                  </a:moveTo>
                  <a:lnTo>
                    <a:pt x="0" y="200"/>
                  </a:lnTo>
                  <a:lnTo>
                    <a:pt x="37" y="136"/>
                  </a:lnTo>
                  <a:lnTo>
                    <a:pt x="66" y="136"/>
                  </a:lnTo>
                  <a:lnTo>
                    <a:pt x="89" y="104"/>
                  </a:lnTo>
                  <a:lnTo>
                    <a:pt x="22" y="96"/>
                  </a:lnTo>
                  <a:lnTo>
                    <a:pt x="15" y="72"/>
                  </a:lnTo>
                  <a:lnTo>
                    <a:pt x="7" y="48"/>
                  </a:lnTo>
                  <a:lnTo>
                    <a:pt x="22" y="32"/>
                  </a:lnTo>
                  <a:lnTo>
                    <a:pt x="52" y="48"/>
                  </a:lnTo>
                  <a:lnTo>
                    <a:pt x="37" y="64"/>
                  </a:lnTo>
                  <a:lnTo>
                    <a:pt x="66" y="64"/>
                  </a:lnTo>
                  <a:lnTo>
                    <a:pt x="103" y="56"/>
                  </a:lnTo>
                  <a:lnTo>
                    <a:pt x="103" y="16"/>
                  </a:lnTo>
                  <a:lnTo>
                    <a:pt x="111" y="0"/>
                  </a:lnTo>
                  <a:lnTo>
                    <a:pt x="140" y="32"/>
                  </a:lnTo>
                  <a:lnTo>
                    <a:pt x="170" y="32"/>
                  </a:lnTo>
                  <a:lnTo>
                    <a:pt x="192" y="56"/>
                  </a:lnTo>
                  <a:lnTo>
                    <a:pt x="185" y="96"/>
                  </a:lnTo>
                  <a:lnTo>
                    <a:pt x="163" y="120"/>
                  </a:lnTo>
                  <a:lnTo>
                    <a:pt x="170" y="152"/>
                  </a:lnTo>
                  <a:lnTo>
                    <a:pt x="185" y="160"/>
                  </a:lnTo>
                  <a:lnTo>
                    <a:pt x="185" y="192"/>
                  </a:lnTo>
                  <a:lnTo>
                    <a:pt x="140" y="192"/>
                  </a:lnTo>
                  <a:lnTo>
                    <a:pt x="111" y="168"/>
                  </a:lnTo>
                  <a:lnTo>
                    <a:pt x="96" y="208"/>
                  </a:lnTo>
                  <a:lnTo>
                    <a:pt x="111" y="256"/>
                  </a:lnTo>
                  <a:lnTo>
                    <a:pt x="59" y="240"/>
                  </a:lnTo>
                  <a:lnTo>
                    <a:pt x="59" y="264"/>
                  </a:lnTo>
                  <a:lnTo>
                    <a:pt x="22" y="264"/>
                  </a:lnTo>
                  <a:lnTo>
                    <a:pt x="37" y="248"/>
                  </a:lnTo>
                  <a:lnTo>
                    <a:pt x="22" y="232"/>
                  </a:lnTo>
                  <a:lnTo>
                    <a:pt x="0" y="23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65" name="Freeform 35"/>
            <p:cNvSpPr>
              <a:spLocks/>
            </p:cNvSpPr>
            <p:nvPr/>
          </p:nvSpPr>
          <p:spPr bwMode="auto">
            <a:xfrm rot="704206">
              <a:off x="5171021" y="4922005"/>
              <a:ext cx="239015" cy="357449"/>
            </a:xfrm>
            <a:custGeom>
              <a:avLst/>
              <a:gdLst/>
              <a:ahLst/>
              <a:cxnLst>
                <a:cxn ang="0">
                  <a:pos x="126" y="320"/>
                </a:cxn>
                <a:cxn ang="0">
                  <a:pos x="118" y="320"/>
                </a:cxn>
                <a:cxn ang="0">
                  <a:pos x="96" y="344"/>
                </a:cxn>
                <a:cxn ang="0">
                  <a:pos x="81" y="352"/>
                </a:cxn>
                <a:cxn ang="0">
                  <a:pos x="74" y="336"/>
                </a:cxn>
                <a:cxn ang="0">
                  <a:pos x="59" y="328"/>
                </a:cxn>
                <a:cxn ang="0">
                  <a:pos x="37" y="336"/>
                </a:cxn>
                <a:cxn ang="0">
                  <a:pos x="30" y="320"/>
                </a:cxn>
                <a:cxn ang="0">
                  <a:pos x="30" y="288"/>
                </a:cxn>
                <a:cxn ang="0">
                  <a:pos x="44" y="272"/>
                </a:cxn>
                <a:cxn ang="0">
                  <a:pos x="30" y="256"/>
                </a:cxn>
                <a:cxn ang="0">
                  <a:pos x="15" y="272"/>
                </a:cxn>
                <a:cxn ang="0">
                  <a:pos x="7" y="240"/>
                </a:cxn>
                <a:cxn ang="0">
                  <a:pos x="15" y="208"/>
                </a:cxn>
                <a:cxn ang="0">
                  <a:pos x="0" y="168"/>
                </a:cxn>
                <a:cxn ang="0">
                  <a:pos x="0" y="104"/>
                </a:cxn>
                <a:cxn ang="0">
                  <a:pos x="22" y="80"/>
                </a:cxn>
                <a:cxn ang="0">
                  <a:pos x="15" y="56"/>
                </a:cxn>
                <a:cxn ang="0">
                  <a:pos x="52" y="56"/>
                </a:cxn>
                <a:cxn ang="0">
                  <a:pos x="59" y="24"/>
                </a:cxn>
                <a:cxn ang="0">
                  <a:pos x="96" y="0"/>
                </a:cxn>
                <a:cxn ang="0">
                  <a:pos x="103" y="0"/>
                </a:cxn>
                <a:cxn ang="0">
                  <a:pos x="103" y="16"/>
                </a:cxn>
                <a:cxn ang="0">
                  <a:pos x="118" y="24"/>
                </a:cxn>
                <a:cxn ang="0">
                  <a:pos x="118" y="40"/>
                </a:cxn>
                <a:cxn ang="0">
                  <a:pos x="148" y="40"/>
                </a:cxn>
                <a:cxn ang="0">
                  <a:pos x="148" y="56"/>
                </a:cxn>
                <a:cxn ang="0">
                  <a:pos x="170" y="64"/>
                </a:cxn>
                <a:cxn ang="0">
                  <a:pos x="185" y="88"/>
                </a:cxn>
                <a:cxn ang="0">
                  <a:pos x="229" y="104"/>
                </a:cxn>
                <a:cxn ang="0">
                  <a:pos x="229" y="144"/>
                </a:cxn>
                <a:cxn ang="0">
                  <a:pos x="192" y="152"/>
                </a:cxn>
                <a:cxn ang="0">
                  <a:pos x="163" y="152"/>
                </a:cxn>
                <a:cxn ang="0">
                  <a:pos x="177" y="136"/>
                </a:cxn>
                <a:cxn ang="0">
                  <a:pos x="148" y="120"/>
                </a:cxn>
                <a:cxn ang="0">
                  <a:pos x="133" y="136"/>
                </a:cxn>
                <a:cxn ang="0">
                  <a:pos x="140" y="160"/>
                </a:cxn>
                <a:cxn ang="0">
                  <a:pos x="148" y="184"/>
                </a:cxn>
                <a:cxn ang="0">
                  <a:pos x="214" y="192"/>
                </a:cxn>
                <a:cxn ang="0">
                  <a:pos x="192" y="224"/>
                </a:cxn>
                <a:cxn ang="0">
                  <a:pos x="163" y="224"/>
                </a:cxn>
                <a:cxn ang="0">
                  <a:pos x="126" y="288"/>
                </a:cxn>
                <a:cxn ang="0">
                  <a:pos x="126" y="320"/>
                </a:cxn>
              </a:cxnLst>
              <a:rect l="0" t="0" r="r" b="b"/>
              <a:pathLst>
                <a:path w="230" h="353">
                  <a:moveTo>
                    <a:pt x="126" y="320"/>
                  </a:moveTo>
                  <a:lnTo>
                    <a:pt x="118" y="320"/>
                  </a:lnTo>
                  <a:lnTo>
                    <a:pt x="96" y="344"/>
                  </a:lnTo>
                  <a:lnTo>
                    <a:pt x="81" y="352"/>
                  </a:lnTo>
                  <a:lnTo>
                    <a:pt x="74" y="336"/>
                  </a:lnTo>
                  <a:lnTo>
                    <a:pt x="59" y="328"/>
                  </a:lnTo>
                  <a:lnTo>
                    <a:pt x="37" y="336"/>
                  </a:lnTo>
                  <a:lnTo>
                    <a:pt x="30" y="320"/>
                  </a:lnTo>
                  <a:lnTo>
                    <a:pt x="30" y="288"/>
                  </a:lnTo>
                  <a:lnTo>
                    <a:pt x="44" y="272"/>
                  </a:lnTo>
                  <a:lnTo>
                    <a:pt x="30" y="256"/>
                  </a:lnTo>
                  <a:lnTo>
                    <a:pt x="15" y="272"/>
                  </a:lnTo>
                  <a:lnTo>
                    <a:pt x="7" y="240"/>
                  </a:lnTo>
                  <a:lnTo>
                    <a:pt x="15" y="208"/>
                  </a:lnTo>
                  <a:lnTo>
                    <a:pt x="0" y="168"/>
                  </a:lnTo>
                  <a:lnTo>
                    <a:pt x="0" y="104"/>
                  </a:lnTo>
                  <a:lnTo>
                    <a:pt x="22" y="80"/>
                  </a:lnTo>
                  <a:lnTo>
                    <a:pt x="15" y="56"/>
                  </a:lnTo>
                  <a:lnTo>
                    <a:pt x="52" y="56"/>
                  </a:lnTo>
                  <a:lnTo>
                    <a:pt x="59" y="24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03" y="16"/>
                  </a:lnTo>
                  <a:lnTo>
                    <a:pt x="118" y="24"/>
                  </a:lnTo>
                  <a:lnTo>
                    <a:pt x="118" y="40"/>
                  </a:lnTo>
                  <a:lnTo>
                    <a:pt x="148" y="40"/>
                  </a:lnTo>
                  <a:lnTo>
                    <a:pt x="148" y="56"/>
                  </a:lnTo>
                  <a:lnTo>
                    <a:pt x="170" y="64"/>
                  </a:lnTo>
                  <a:lnTo>
                    <a:pt x="185" y="88"/>
                  </a:lnTo>
                  <a:lnTo>
                    <a:pt x="229" y="104"/>
                  </a:lnTo>
                  <a:lnTo>
                    <a:pt x="229" y="144"/>
                  </a:lnTo>
                  <a:lnTo>
                    <a:pt x="192" y="152"/>
                  </a:lnTo>
                  <a:lnTo>
                    <a:pt x="163" y="152"/>
                  </a:lnTo>
                  <a:lnTo>
                    <a:pt x="177" y="136"/>
                  </a:lnTo>
                  <a:lnTo>
                    <a:pt x="148" y="120"/>
                  </a:lnTo>
                  <a:lnTo>
                    <a:pt x="133" y="136"/>
                  </a:lnTo>
                  <a:lnTo>
                    <a:pt x="140" y="160"/>
                  </a:lnTo>
                  <a:lnTo>
                    <a:pt x="148" y="184"/>
                  </a:lnTo>
                  <a:lnTo>
                    <a:pt x="214" y="192"/>
                  </a:lnTo>
                  <a:lnTo>
                    <a:pt x="192" y="224"/>
                  </a:lnTo>
                  <a:lnTo>
                    <a:pt x="163" y="224"/>
                  </a:lnTo>
                  <a:lnTo>
                    <a:pt x="126" y="288"/>
                  </a:lnTo>
                  <a:lnTo>
                    <a:pt x="126" y="32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66" name="Freeform 36"/>
            <p:cNvSpPr>
              <a:spLocks/>
            </p:cNvSpPr>
            <p:nvPr/>
          </p:nvSpPr>
          <p:spPr bwMode="auto">
            <a:xfrm rot="704206">
              <a:off x="4985218" y="4987567"/>
              <a:ext cx="361139" cy="380799"/>
            </a:xfrm>
            <a:custGeom>
              <a:avLst/>
              <a:gdLst/>
              <a:ahLst/>
              <a:cxnLst>
                <a:cxn ang="0">
                  <a:pos x="288" y="232"/>
                </a:cxn>
                <a:cxn ang="0">
                  <a:pos x="310" y="232"/>
                </a:cxn>
                <a:cxn ang="0">
                  <a:pos x="325" y="248"/>
                </a:cxn>
                <a:cxn ang="0">
                  <a:pos x="310" y="264"/>
                </a:cxn>
                <a:cxn ang="0">
                  <a:pos x="347" y="336"/>
                </a:cxn>
                <a:cxn ang="0">
                  <a:pos x="318" y="376"/>
                </a:cxn>
                <a:cxn ang="0">
                  <a:pos x="281" y="336"/>
                </a:cxn>
                <a:cxn ang="0">
                  <a:pos x="251" y="352"/>
                </a:cxn>
                <a:cxn ang="0">
                  <a:pos x="229" y="288"/>
                </a:cxn>
                <a:cxn ang="0">
                  <a:pos x="192" y="288"/>
                </a:cxn>
                <a:cxn ang="0">
                  <a:pos x="177" y="272"/>
                </a:cxn>
                <a:cxn ang="0">
                  <a:pos x="111" y="272"/>
                </a:cxn>
                <a:cxn ang="0">
                  <a:pos x="118" y="248"/>
                </a:cxn>
                <a:cxn ang="0">
                  <a:pos x="81" y="208"/>
                </a:cxn>
                <a:cxn ang="0">
                  <a:pos x="74" y="168"/>
                </a:cxn>
                <a:cxn ang="0">
                  <a:pos x="44" y="168"/>
                </a:cxn>
                <a:cxn ang="0">
                  <a:pos x="52" y="144"/>
                </a:cxn>
                <a:cxn ang="0">
                  <a:pos x="15" y="136"/>
                </a:cxn>
                <a:cxn ang="0">
                  <a:pos x="0" y="112"/>
                </a:cxn>
                <a:cxn ang="0">
                  <a:pos x="30" y="112"/>
                </a:cxn>
                <a:cxn ang="0">
                  <a:pos x="44" y="80"/>
                </a:cxn>
                <a:cxn ang="0">
                  <a:pos x="81" y="72"/>
                </a:cxn>
                <a:cxn ang="0">
                  <a:pos x="89" y="40"/>
                </a:cxn>
                <a:cxn ang="0">
                  <a:pos x="111" y="32"/>
                </a:cxn>
                <a:cxn ang="0">
                  <a:pos x="133" y="0"/>
                </a:cxn>
                <a:cxn ang="0">
                  <a:pos x="162" y="16"/>
                </a:cxn>
                <a:cxn ang="0">
                  <a:pos x="162" y="80"/>
                </a:cxn>
                <a:cxn ang="0">
                  <a:pos x="177" y="120"/>
                </a:cxn>
                <a:cxn ang="0">
                  <a:pos x="170" y="152"/>
                </a:cxn>
                <a:cxn ang="0">
                  <a:pos x="177" y="184"/>
                </a:cxn>
                <a:cxn ang="0">
                  <a:pos x="192" y="168"/>
                </a:cxn>
                <a:cxn ang="0">
                  <a:pos x="207" y="184"/>
                </a:cxn>
                <a:cxn ang="0">
                  <a:pos x="192" y="200"/>
                </a:cxn>
                <a:cxn ang="0">
                  <a:pos x="192" y="232"/>
                </a:cxn>
                <a:cxn ang="0">
                  <a:pos x="199" y="248"/>
                </a:cxn>
                <a:cxn ang="0">
                  <a:pos x="222" y="240"/>
                </a:cxn>
                <a:cxn ang="0">
                  <a:pos x="236" y="248"/>
                </a:cxn>
                <a:cxn ang="0">
                  <a:pos x="244" y="264"/>
                </a:cxn>
                <a:cxn ang="0">
                  <a:pos x="258" y="256"/>
                </a:cxn>
                <a:cxn ang="0">
                  <a:pos x="281" y="232"/>
                </a:cxn>
                <a:cxn ang="0">
                  <a:pos x="288" y="232"/>
                </a:cxn>
              </a:cxnLst>
              <a:rect l="0" t="0" r="r" b="b"/>
              <a:pathLst>
                <a:path w="348" h="377">
                  <a:moveTo>
                    <a:pt x="288" y="232"/>
                  </a:moveTo>
                  <a:lnTo>
                    <a:pt x="310" y="232"/>
                  </a:lnTo>
                  <a:lnTo>
                    <a:pt x="325" y="248"/>
                  </a:lnTo>
                  <a:lnTo>
                    <a:pt x="310" y="264"/>
                  </a:lnTo>
                  <a:lnTo>
                    <a:pt x="347" y="336"/>
                  </a:lnTo>
                  <a:lnTo>
                    <a:pt x="318" y="376"/>
                  </a:lnTo>
                  <a:lnTo>
                    <a:pt x="281" y="336"/>
                  </a:lnTo>
                  <a:lnTo>
                    <a:pt x="251" y="352"/>
                  </a:lnTo>
                  <a:lnTo>
                    <a:pt x="229" y="288"/>
                  </a:lnTo>
                  <a:lnTo>
                    <a:pt x="192" y="288"/>
                  </a:lnTo>
                  <a:lnTo>
                    <a:pt x="177" y="272"/>
                  </a:lnTo>
                  <a:lnTo>
                    <a:pt x="111" y="272"/>
                  </a:lnTo>
                  <a:lnTo>
                    <a:pt x="118" y="248"/>
                  </a:lnTo>
                  <a:lnTo>
                    <a:pt x="81" y="208"/>
                  </a:lnTo>
                  <a:lnTo>
                    <a:pt x="74" y="168"/>
                  </a:lnTo>
                  <a:lnTo>
                    <a:pt x="44" y="168"/>
                  </a:lnTo>
                  <a:lnTo>
                    <a:pt x="52" y="144"/>
                  </a:lnTo>
                  <a:lnTo>
                    <a:pt x="15" y="136"/>
                  </a:lnTo>
                  <a:lnTo>
                    <a:pt x="0" y="112"/>
                  </a:lnTo>
                  <a:lnTo>
                    <a:pt x="30" y="112"/>
                  </a:lnTo>
                  <a:lnTo>
                    <a:pt x="44" y="80"/>
                  </a:lnTo>
                  <a:lnTo>
                    <a:pt x="81" y="72"/>
                  </a:lnTo>
                  <a:lnTo>
                    <a:pt x="89" y="40"/>
                  </a:lnTo>
                  <a:lnTo>
                    <a:pt x="111" y="32"/>
                  </a:lnTo>
                  <a:lnTo>
                    <a:pt x="133" y="0"/>
                  </a:lnTo>
                  <a:lnTo>
                    <a:pt x="162" y="16"/>
                  </a:lnTo>
                  <a:lnTo>
                    <a:pt x="162" y="80"/>
                  </a:lnTo>
                  <a:lnTo>
                    <a:pt x="177" y="120"/>
                  </a:lnTo>
                  <a:lnTo>
                    <a:pt x="170" y="152"/>
                  </a:lnTo>
                  <a:lnTo>
                    <a:pt x="177" y="184"/>
                  </a:lnTo>
                  <a:lnTo>
                    <a:pt x="192" y="168"/>
                  </a:lnTo>
                  <a:lnTo>
                    <a:pt x="207" y="184"/>
                  </a:lnTo>
                  <a:lnTo>
                    <a:pt x="192" y="200"/>
                  </a:lnTo>
                  <a:lnTo>
                    <a:pt x="192" y="232"/>
                  </a:lnTo>
                  <a:lnTo>
                    <a:pt x="199" y="248"/>
                  </a:lnTo>
                  <a:lnTo>
                    <a:pt x="222" y="240"/>
                  </a:lnTo>
                  <a:lnTo>
                    <a:pt x="236" y="248"/>
                  </a:lnTo>
                  <a:lnTo>
                    <a:pt x="244" y="264"/>
                  </a:lnTo>
                  <a:lnTo>
                    <a:pt x="258" y="256"/>
                  </a:lnTo>
                  <a:lnTo>
                    <a:pt x="281" y="232"/>
                  </a:lnTo>
                  <a:lnTo>
                    <a:pt x="288" y="23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67" name="Freeform 37"/>
            <p:cNvSpPr>
              <a:spLocks/>
            </p:cNvSpPr>
            <p:nvPr/>
          </p:nvSpPr>
          <p:spPr bwMode="auto">
            <a:xfrm rot="704206">
              <a:off x="4975622" y="4241236"/>
              <a:ext cx="362011" cy="324219"/>
            </a:xfrm>
            <a:custGeom>
              <a:avLst/>
              <a:gdLst/>
              <a:ahLst/>
              <a:cxnLst>
                <a:cxn ang="0">
                  <a:pos x="22" y="144"/>
                </a:cxn>
                <a:cxn ang="0">
                  <a:pos x="15" y="128"/>
                </a:cxn>
                <a:cxn ang="0">
                  <a:pos x="0" y="112"/>
                </a:cxn>
                <a:cxn ang="0">
                  <a:pos x="7" y="80"/>
                </a:cxn>
                <a:cxn ang="0">
                  <a:pos x="44" y="80"/>
                </a:cxn>
                <a:cxn ang="0">
                  <a:pos x="52" y="48"/>
                </a:cxn>
                <a:cxn ang="0">
                  <a:pos x="111" y="0"/>
                </a:cxn>
                <a:cxn ang="0">
                  <a:pos x="133" y="0"/>
                </a:cxn>
                <a:cxn ang="0">
                  <a:pos x="170" y="40"/>
                </a:cxn>
                <a:cxn ang="0">
                  <a:pos x="155" y="48"/>
                </a:cxn>
                <a:cxn ang="0">
                  <a:pos x="162" y="96"/>
                </a:cxn>
                <a:cxn ang="0">
                  <a:pos x="214" y="152"/>
                </a:cxn>
                <a:cxn ang="0">
                  <a:pos x="244" y="152"/>
                </a:cxn>
                <a:cxn ang="0">
                  <a:pos x="251" y="176"/>
                </a:cxn>
                <a:cxn ang="0">
                  <a:pos x="281" y="184"/>
                </a:cxn>
                <a:cxn ang="0">
                  <a:pos x="332" y="216"/>
                </a:cxn>
                <a:cxn ang="0">
                  <a:pos x="347" y="248"/>
                </a:cxn>
                <a:cxn ang="0">
                  <a:pos x="347" y="264"/>
                </a:cxn>
                <a:cxn ang="0">
                  <a:pos x="325" y="288"/>
                </a:cxn>
                <a:cxn ang="0">
                  <a:pos x="318" y="312"/>
                </a:cxn>
                <a:cxn ang="0">
                  <a:pos x="258" y="320"/>
                </a:cxn>
                <a:cxn ang="0">
                  <a:pos x="177" y="240"/>
                </a:cxn>
                <a:cxn ang="0">
                  <a:pos x="126" y="248"/>
                </a:cxn>
                <a:cxn ang="0">
                  <a:pos x="103" y="240"/>
                </a:cxn>
                <a:cxn ang="0">
                  <a:pos x="103" y="216"/>
                </a:cxn>
                <a:cxn ang="0">
                  <a:pos x="118" y="200"/>
                </a:cxn>
                <a:cxn ang="0">
                  <a:pos x="111" y="184"/>
                </a:cxn>
                <a:cxn ang="0">
                  <a:pos x="37" y="184"/>
                </a:cxn>
                <a:cxn ang="0">
                  <a:pos x="37" y="144"/>
                </a:cxn>
                <a:cxn ang="0">
                  <a:pos x="22" y="144"/>
                </a:cxn>
              </a:cxnLst>
              <a:rect l="0" t="0" r="r" b="b"/>
              <a:pathLst>
                <a:path w="348" h="321">
                  <a:moveTo>
                    <a:pt x="22" y="144"/>
                  </a:moveTo>
                  <a:lnTo>
                    <a:pt x="15" y="128"/>
                  </a:lnTo>
                  <a:lnTo>
                    <a:pt x="0" y="112"/>
                  </a:lnTo>
                  <a:lnTo>
                    <a:pt x="7" y="80"/>
                  </a:lnTo>
                  <a:lnTo>
                    <a:pt x="44" y="80"/>
                  </a:lnTo>
                  <a:lnTo>
                    <a:pt x="52" y="48"/>
                  </a:lnTo>
                  <a:lnTo>
                    <a:pt x="111" y="0"/>
                  </a:lnTo>
                  <a:lnTo>
                    <a:pt x="133" y="0"/>
                  </a:lnTo>
                  <a:lnTo>
                    <a:pt x="170" y="40"/>
                  </a:lnTo>
                  <a:lnTo>
                    <a:pt x="155" y="48"/>
                  </a:lnTo>
                  <a:lnTo>
                    <a:pt x="162" y="96"/>
                  </a:lnTo>
                  <a:lnTo>
                    <a:pt x="214" y="152"/>
                  </a:lnTo>
                  <a:lnTo>
                    <a:pt x="244" y="152"/>
                  </a:lnTo>
                  <a:lnTo>
                    <a:pt x="251" y="176"/>
                  </a:lnTo>
                  <a:lnTo>
                    <a:pt x="281" y="184"/>
                  </a:lnTo>
                  <a:lnTo>
                    <a:pt x="332" y="216"/>
                  </a:lnTo>
                  <a:lnTo>
                    <a:pt x="347" y="248"/>
                  </a:lnTo>
                  <a:lnTo>
                    <a:pt x="347" y="264"/>
                  </a:lnTo>
                  <a:lnTo>
                    <a:pt x="325" y="288"/>
                  </a:lnTo>
                  <a:lnTo>
                    <a:pt x="318" y="312"/>
                  </a:lnTo>
                  <a:lnTo>
                    <a:pt x="258" y="320"/>
                  </a:lnTo>
                  <a:lnTo>
                    <a:pt x="177" y="240"/>
                  </a:lnTo>
                  <a:lnTo>
                    <a:pt x="126" y="248"/>
                  </a:lnTo>
                  <a:lnTo>
                    <a:pt x="103" y="240"/>
                  </a:lnTo>
                  <a:lnTo>
                    <a:pt x="103" y="216"/>
                  </a:lnTo>
                  <a:lnTo>
                    <a:pt x="118" y="200"/>
                  </a:lnTo>
                  <a:lnTo>
                    <a:pt x="111" y="184"/>
                  </a:lnTo>
                  <a:lnTo>
                    <a:pt x="37" y="184"/>
                  </a:lnTo>
                  <a:lnTo>
                    <a:pt x="37" y="144"/>
                  </a:lnTo>
                  <a:lnTo>
                    <a:pt x="22" y="14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68" name="Freeform 38"/>
            <p:cNvSpPr>
              <a:spLocks/>
            </p:cNvSpPr>
            <p:nvPr/>
          </p:nvSpPr>
          <p:spPr bwMode="auto">
            <a:xfrm rot="704206">
              <a:off x="5141362" y="4526836"/>
              <a:ext cx="300949" cy="357449"/>
            </a:xfrm>
            <a:custGeom>
              <a:avLst/>
              <a:gdLst/>
              <a:ahLst/>
              <a:cxnLst>
                <a:cxn ang="0">
                  <a:pos x="251" y="256"/>
                </a:cxn>
                <a:cxn ang="0">
                  <a:pos x="229" y="264"/>
                </a:cxn>
                <a:cxn ang="0">
                  <a:pos x="214" y="264"/>
                </a:cxn>
                <a:cxn ang="0">
                  <a:pos x="199" y="240"/>
                </a:cxn>
                <a:cxn ang="0">
                  <a:pos x="177" y="232"/>
                </a:cxn>
                <a:cxn ang="0">
                  <a:pos x="163" y="272"/>
                </a:cxn>
                <a:cxn ang="0">
                  <a:pos x="133" y="280"/>
                </a:cxn>
                <a:cxn ang="0">
                  <a:pos x="126" y="312"/>
                </a:cxn>
                <a:cxn ang="0">
                  <a:pos x="96" y="352"/>
                </a:cxn>
                <a:cxn ang="0">
                  <a:pos x="89" y="312"/>
                </a:cxn>
                <a:cxn ang="0">
                  <a:pos x="81" y="304"/>
                </a:cxn>
                <a:cxn ang="0">
                  <a:pos x="81" y="296"/>
                </a:cxn>
                <a:cxn ang="0">
                  <a:pos x="74" y="272"/>
                </a:cxn>
                <a:cxn ang="0">
                  <a:pos x="81" y="248"/>
                </a:cxn>
                <a:cxn ang="0">
                  <a:pos x="37" y="240"/>
                </a:cxn>
                <a:cxn ang="0">
                  <a:pos x="0" y="216"/>
                </a:cxn>
                <a:cxn ang="0">
                  <a:pos x="0" y="208"/>
                </a:cxn>
                <a:cxn ang="0">
                  <a:pos x="7" y="184"/>
                </a:cxn>
                <a:cxn ang="0">
                  <a:pos x="44" y="192"/>
                </a:cxn>
                <a:cxn ang="0">
                  <a:pos x="59" y="168"/>
                </a:cxn>
                <a:cxn ang="0">
                  <a:pos x="37" y="136"/>
                </a:cxn>
                <a:cxn ang="0">
                  <a:pos x="59" y="120"/>
                </a:cxn>
                <a:cxn ang="0">
                  <a:pos x="89" y="120"/>
                </a:cxn>
                <a:cxn ang="0">
                  <a:pos x="103" y="64"/>
                </a:cxn>
                <a:cxn ang="0">
                  <a:pos x="111" y="40"/>
                </a:cxn>
                <a:cxn ang="0">
                  <a:pos x="133" y="16"/>
                </a:cxn>
                <a:cxn ang="0">
                  <a:pos x="133" y="0"/>
                </a:cxn>
                <a:cxn ang="0">
                  <a:pos x="170" y="8"/>
                </a:cxn>
                <a:cxn ang="0">
                  <a:pos x="170" y="40"/>
                </a:cxn>
                <a:cxn ang="0">
                  <a:pos x="140" y="88"/>
                </a:cxn>
                <a:cxn ang="0">
                  <a:pos x="148" y="144"/>
                </a:cxn>
                <a:cxn ang="0">
                  <a:pos x="163" y="144"/>
                </a:cxn>
                <a:cxn ang="0">
                  <a:pos x="177" y="128"/>
                </a:cxn>
                <a:cxn ang="0">
                  <a:pos x="214" y="128"/>
                </a:cxn>
                <a:cxn ang="0">
                  <a:pos x="229" y="136"/>
                </a:cxn>
                <a:cxn ang="0">
                  <a:pos x="259" y="136"/>
                </a:cxn>
                <a:cxn ang="0">
                  <a:pos x="259" y="144"/>
                </a:cxn>
                <a:cxn ang="0">
                  <a:pos x="288" y="160"/>
                </a:cxn>
                <a:cxn ang="0">
                  <a:pos x="259" y="192"/>
                </a:cxn>
                <a:cxn ang="0">
                  <a:pos x="251" y="256"/>
                </a:cxn>
              </a:cxnLst>
              <a:rect l="0" t="0" r="r" b="b"/>
              <a:pathLst>
                <a:path w="289" h="353">
                  <a:moveTo>
                    <a:pt x="251" y="256"/>
                  </a:moveTo>
                  <a:lnTo>
                    <a:pt x="229" y="264"/>
                  </a:lnTo>
                  <a:lnTo>
                    <a:pt x="214" y="264"/>
                  </a:lnTo>
                  <a:lnTo>
                    <a:pt x="199" y="240"/>
                  </a:lnTo>
                  <a:lnTo>
                    <a:pt x="177" y="232"/>
                  </a:lnTo>
                  <a:lnTo>
                    <a:pt x="163" y="272"/>
                  </a:lnTo>
                  <a:lnTo>
                    <a:pt x="133" y="280"/>
                  </a:lnTo>
                  <a:lnTo>
                    <a:pt x="126" y="312"/>
                  </a:lnTo>
                  <a:lnTo>
                    <a:pt x="96" y="352"/>
                  </a:lnTo>
                  <a:lnTo>
                    <a:pt x="89" y="312"/>
                  </a:lnTo>
                  <a:lnTo>
                    <a:pt x="81" y="304"/>
                  </a:lnTo>
                  <a:lnTo>
                    <a:pt x="81" y="296"/>
                  </a:lnTo>
                  <a:lnTo>
                    <a:pt x="74" y="272"/>
                  </a:lnTo>
                  <a:lnTo>
                    <a:pt x="81" y="248"/>
                  </a:lnTo>
                  <a:lnTo>
                    <a:pt x="37" y="240"/>
                  </a:lnTo>
                  <a:lnTo>
                    <a:pt x="0" y="216"/>
                  </a:lnTo>
                  <a:lnTo>
                    <a:pt x="0" y="208"/>
                  </a:lnTo>
                  <a:lnTo>
                    <a:pt x="7" y="184"/>
                  </a:lnTo>
                  <a:lnTo>
                    <a:pt x="44" y="192"/>
                  </a:lnTo>
                  <a:lnTo>
                    <a:pt x="59" y="168"/>
                  </a:lnTo>
                  <a:lnTo>
                    <a:pt x="37" y="136"/>
                  </a:lnTo>
                  <a:lnTo>
                    <a:pt x="59" y="120"/>
                  </a:lnTo>
                  <a:lnTo>
                    <a:pt x="89" y="120"/>
                  </a:lnTo>
                  <a:lnTo>
                    <a:pt x="103" y="64"/>
                  </a:lnTo>
                  <a:lnTo>
                    <a:pt x="111" y="40"/>
                  </a:lnTo>
                  <a:lnTo>
                    <a:pt x="133" y="16"/>
                  </a:lnTo>
                  <a:lnTo>
                    <a:pt x="133" y="0"/>
                  </a:lnTo>
                  <a:lnTo>
                    <a:pt x="170" y="8"/>
                  </a:lnTo>
                  <a:lnTo>
                    <a:pt x="170" y="40"/>
                  </a:lnTo>
                  <a:lnTo>
                    <a:pt x="140" y="88"/>
                  </a:lnTo>
                  <a:lnTo>
                    <a:pt x="148" y="144"/>
                  </a:lnTo>
                  <a:lnTo>
                    <a:pt x="163" y="144"/>
                  </a:lnTo>
                  <a:lnTo>
                    <a:pt x="177" y="128"/>
                  </a:lnTo>
                  <a:lnTo>
                    <a:pt x="214" y="128"/>
                  </a:lnTo>
                  <a:lnTo>
                    <a:pt x="229" y="136"/>
                  </a:lnTo>
                  <a:lnTo>
                    <a:pt x="259" y="136"/>
                  </a:lnTo>
                  <a:lnTo>
                    <a:pt x="259" y="144"/>
                  </a:lnTo>
                  <a:lnTo>
                    <a:pt x="288" y="160"/>
                  </a:lnTo>
                  <a:lnTo>
                    <a:pt x="259" y="192"/>
                  </a:lnTo>
                  <a:lnTo>
                    <a:pt x="251" y="25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69" name="Freeform 39"/>
            <p:cNvSpPr>
              <a:spLocks/>
            </p:cNvSpPr>
            <p:nvPr/>
          </p:nvSpPr>
          <p:spPr bwMode="auto">
            <a:xfrm rot="704206">
              <a:off x="5212892" y="4763039"/>
              <a:ext cx="145677" cy="186807"/>
            </a:xfrm>
            <a:custGeom>
              <a:avLst/>
              <a:gdLst/>
              <a:ahLst/>
              <a:cxnLst>
                <a:cxn ang="0">
                  <a:pos x="133" y="32"/>
                </a:cxn>
                <a:cxn ang="0">
                  <a:pos x="140" y="64"/>
                </a:cxn>
                <a:cxn ang="0">
                  <a:pos x="125" y="80"/>
                </a:cxn>
                <a:cxn ang="0">
                  <a:pos x="125" y="112"/>
                </a:cxn>
                <a:cxn ang="0">
                  <a:pos x="81" y="128"/>
                </a:cxn>
                <a:cxn ang="0">
                  <a:pos x="103" y="152"/>
                </a:cxn>
                <a:cxn ang="0">
                  <a:pos x="66" y="176"/>
                </a:cxn>
                <a:cxn ang="0">
                  <a:pos x="59" y="184"/>
                </a:cxn>
                <a:cxn ang="0">
                  <a:pos x="59" y="136"/>
                </a:cxn>
                <a:cxn ang="0">
                  <a:pos x="37" y="136"/>
                </a:cxn>
                <a:cxn ang="0">
                  <a:pos x="29" y="152"/>
                </a:cxn>
                <a:cxn ang="0">
                  <a:pos x="0" y="120"/>
                </a:cxn>
                <a:cxn ang="0">
                  <a:pos x="29" y="80"/>
                </a:cxn>
                <a:cxn ang="0">
                  <a:pos x="37" y="48"/>
                </a:cxn>
                <a:cxn ang="0">
                  <a:pos x="66" y="40"/>
                </a:cxn>
                <a:cxn ang="0">
                  <a:pos x="81" y="0"/>
                </a:cxn>
                <a:cxn ang="0">
                  <a:pos x="103" y="8"/>
                </a:cxn>
                <a:cxn ang="0">
                  <a:pos x="118" y="32"/>
                </a:cxn>
                <a:cxn ang="0">
                  <a:pos x="133" y="32"/>
                </a:cxn>
              </a:cxnLst>
              <a:rect l="0" t="0" r="r" b="b"/>
              <a:pathLst>
                <a:path w="141" h="185">
                  <a:moveTo>
                    <a:pt x="133" y="32"/>
                  </a:moveTo>
                  <a:lnTo>
                    <a:pt x="140" y="64"/>
                  </a:lnTo>
                  <a:lnTo>
                    <a:pt x="125" y="80"/>
                  </a:lnTo>
                  <a:lnTo>
                    <a:pt x="125" y="112"/>
                  </a:lnTo>
                  <a:lnTo>
                    <a:pt x="81" y="128"/>
                  </a:lnTo>
                  <a:lnTo>
                    <a:pt x="103" y="152"/>
                  </a:lnTo>
                  <a:lnTo>
                    <a:pt x="66" y="176"/>
                  </a:lnTo>
                  <a:lnTo>
                    <a:pt x="59" y="184"/>
                  </a:lnTo>
                  <a:lnTo>
                    <a:pt x="59" y="136"/>
                  </a:lnTo>
                  <a:lnTo>
                    <a:pt x="37" y="136"/>
                  </a:lnTo>
                  <a:lnTo>
                    <a:pt x="29" y="152"/>
                  </a:lnTo>
                  <a:lnTo>
                    <a:pt x="0" y="120"/>
                  </a:lnTo>
                  <a:lnTo>
                    <a:pt x="29" y="80"/>
                  </a:lnTo>
                  <a:lnTo>
                    <a:pt x="37" y="48"/>
                  </a:lnTo>
                  <a:lnTo>
                    <a:pt x="66" y="40"/>
                  </a:lnTo>
                  <a:lnTo>
                    <a:pt x="81" y="0"/>
                  </a:lnTo>
                  <a:lnTo>
                    <a:pt x="103" y="8"/>
                  </a:lnTo>
                  <a:lnTo>
                    <a:pt x="118" y="32"/>
                  </a:lnTo>
                  <a:lnTo>
                    <a:pt x="133" y="3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70" name="Freeform 40"/>
            <p:cNvSpPr>
              <a:spLocks/>
            </p:cNvSpPr>
            <p:nvPr/>
          </p:nvSpPr>
          <p:spPr bwMode="auto">
            <a:xfrm rot="704206">
              <a:off x="5040173" y="4800760"/>
              <a:ext cx="230291" cy="195788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59" y="8"/>
                </a:cxn>
                <a:cxn ang="0">
                  <a:pos x="29" y="24"/>
                </a:cxn>
                <a:cxn ang="0">
                  <a:pos x="29" y="40"/>
                </a:cxn>
                <a:cxn ang="0">
                  <a:pos x="0" y="56"/>
                </a:cxn>
                <a:cxn ang="0">
                  <a:pos x="22" y="80"/>
                </a:cxn>
                <a:cxn ang="0">
                  <a:pos x="52" y="80"/>
                </a:cxn>
                <a:cxn ang="0">
                  <a:pos x="59" y="112"/>
                </a:cxn>
                <a:cxn ang="0">
                  <a:pos x="66" y="136"/>
                </a:cxn>
                <a:cxn ang="0">
                  <a:pos x="103" y="136"/>
                </a:cxn>
                <a:cxn ang="0">
                  <a:pos x="133" y="176"/>
                </a:cxn>
                <a:cxn ang="0">
                  <a:pos x="162" y="192"/>
                </a:cxn>
                <a:cxn ang="0">
                  <a:pos x="184" y="168"/>
                </a:cxn>
                <a:cxn ang="0">
                  <a:pos x="177" y="144"/>
                </a:cxn>
                <a:cxn ang="0">
                  <a:pos x="214" y="144"/>
                </a:cxn>
                <a:cxn ang="0">
                  <a:pos x="221" y="112"/>
                </a:cxn>
                <a:cxn ang="0">
                  <a:pos x="214" y="120"/>
                </a:cxn>
                <a:cxn ang="0">
                  <a:pos x="214" y="72"/>
                </a:cxn>
                <a:cxn ang="0">
                  <a:pos x="192" y="72"/>
                </a:cxn>
                <a:cxn ang="0">
                  <a:pos x="184" y="88"/>
                </a:cxn>
                <a:cxn ang="0">
                  <a:pos x="155" y="56"/>
                </a:cxn>
                <a:cxn ang="0">
                  <a:pos x="147" y="16"/>
                </a:cxn>
                <a:cxn ang="0">
                  <a:pos x="140" y="8"/>
                </a:cxn>
                <a:cxn ang="0">
                  <a:pos x="140" y="0"/>
                </a:cxn>
              </a:cxnLst>
              <a:rect l="0" t="0" r="r" b="b"/>
              <a:pathLst>
                <a:path w="222" h="193">
                  <a:moveTo>
                    <a:pt x="140" y="0"/>
                  </a:moveTo>
                  <a:lnTo>
                    <a:pt x="59" y="8"/>
                  </a:lnTo>
                  <a:lnTo>
                    <a:pt x="29" y="24"/>
                  </a:lnTo>
                  <a:lnTo>
                    <a:pt x="29" y="40"/>
                  </a:lnTo>
                  <a:lnTo>
                    <a:pt x="0" y="56"/>
                  </a:lnTo>
                  <a:lnTo>
                    <a:pt x="22" y="80"/>
                  </a:lnTo>
                  <a:lnTo>
                    <a:pt x="52" y="80"/>
                  </a:lnTo>
                  <a:lnTo>
                    <a:pt x="59" y="112"/>
                  </a:lnTo>
                  <a:lnTo>
                    <a:pt x="66" y="136"/>
                  </a:lnTo>
                  <a:lnTo>
                    <a:pt x="103" y="136"/>
                  </a:lnTo>
                  <a:lnTo>
                    <a:pt x="133" y="176"/>
                  </a:lnTo>
                  <a:lnTo>
                    <a:pt x="162" y="192"/>
                  </a:lnTo>
                  <a:lnTo>
                    <a:pt x="184" y="168"/>
                  </a:lnTo>
                  <a:lnTo>
                    <a:pt x="177" y="144"/>
                  </a:lnTo>
                  <a:lnTo>
                    <a:pt x="214" y="144"/>
                  </a:lnTo>
                  <a:lnTo>
                    <a:pt x="221" y="112"/>
                  </a:lnTo>
                  <a:lnTo>
                    <a:pt x="214" y="120"/>
                  </a:lnTo>
                  <a:lnTo>
                    <a:pt x="214" y="72"/>
                  </a:lnTo>
                  <a:lnTo>
                    <a:pt x="192" y="72"/>
                  </a:lnTo>
                  <a:lnTo>
                    <a:pt x="184" y="88"/>
                  </a:lnTo>
                  <a:lnTo>
                    <a:pt x="155" y="56"/>
                  </a:lnTo>
                  <a:lnTo>
                    <a:pt x="147" y="16"/>
                  </a:lnTo>
                  <a:lnTo>
                    <a:pt x="140" y="8"/>
                  </a:lnTo>
                  <a:lnTo>
                    <a:pt x="140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71" name="Freeform 41"/>
            <p:cNvSpPr>
              <a:spLocks/>
            </p:cNvSpPr>
            <p:nvPr/>
          </p:nvSpPr>
          <p:spPr bwMode="auto">
            <a:xfrm rot="704206">
              <a:off x="5075938" y="4699273"/>
              <a:ext cx="138698" cy="105977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30" y="80"/>
                </a:cxn>
                <a:cxn ang="0">
                  <a:pos x="30" y="56"/>
                </a:cxn>
                <a:cxn ang="0">
                  <a:pos x="0" y="56"/>
                </a:cxn>
                <a:cxn ang="0">
                  <a:pos x="0" y="16"/>
                </a:cxn>
                <a:cxn ang="0">
                  <a:pos x="30" y="0"/>
                </a:cxn>
                <a:cxn ang="0">
                  <a:pos x="52" y="8"/>
                </a:cxn>
                <a:cxn ang="0">
                  <a:pos x="52" y="16"/>
                </a:cxn>
                <a:cxn ang="0">
                  <a:pos x="89" y="40"/>
                </a:cxn>
                <a:cxn ang="0">
                  <a:pos x="133" y="48"/>
                </a:cxn>
                <a:cxn ang="0">
                  <a:pos x="126" y="72"/>
                </a:cxn>
                <a:cxn ang="0">
                  <a:pos x="133" y="96"/>
                </a:cxn>
                <a:cxn ang="0">
                  <a:pos x="52" y="104"/>
                </a:cxn>
              </a:cxnLst>
              <a:rect l="0" t="0" r="r" b="b"/>
              <a:pathLst>
                <a:path w="134" h="105">
                  <a:moveTo>
                    <a:pt x="52" y="104"/>
                  </a:moveTo>
                  <a:lnTo>
                    <a:pt x="30" y="80"/>
                  </a:lnTo>
                  <a:lnTo>
                    <a:pt x="30" y="56"/>
                  </a:lnTo>
                  <a:lnTo>
                    <a:pt x="0" y="56"/>
                  </a:lnTo>
                  <a:lnTo>
                    <a:pt x="0" y="16"/>
                  </a:lnTo>
                  <a:lnTo>
                    <a:pt x="30" y="0"/>
                  </a:lnTo>
                  <a:lnTo>
                    <a:pt x="52" y="8"/>
                  </a:lnTo>
                  <a:lnTo>
                    <a:pt x="52" y="16"/>
                  </a:lnTo>
                  <a:lnTo>
                    <a:pt x="89" y="40"/>
                  </a:lnTo>
                  <a:lnTo>
                    <a:pt x="133" y="48"/>
                  </a:lnTo>
                  <a:lnTo>
                    <a:pt x="126" y="72"/>
                  </a:lnTo>
                  <a:lnTo>
                    <a:pt x="133" y="96"/>
                  </a:lnTo>
                  <a:lnTo>
                    <a:pt x="52" y="10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72" name="Freeform 42"/>
            <p:cNvSpPr>
              <a:spLocks/>
            </p:cNvSpPr>
            <p:nvPr/>
          </p:nvSpPr>
          <p:spPr bwMode="auto">
            <a:xfrm rot="704206">
              <a:off x="5020982" y="4740586"/>
              <a:ext cx="101189" cy="98792"/>
            </a:xfrm>
            <a:custGeom>
              <a:avLst/>
              <a:gdLst/>
              <a:ahLst/>
              <a:cxnLst>
                <a:cxn ang="0">
                  <a:pos x="96" y="48"/>
                </a:cxn>
                <a:cxn ang="0">
                  <a:pos x="67" y="64"/>
                </a:cxn>
                <a:cxn ang="0">
                  <a:pos x="67" y="80"/>
                </a:cxn>
                <a:cxn ang="0">
                  <a:pos x="37" y="96"/>
                </a:cxn>
                <a:cxn ang="0">
                  <a:pos x="7" y="80"/>
                </a:cxn>
                <a:cxn ang="0">
                  <a:pos x="0" y="80"/>
                </a:cxn>
                <a:cxn ang="0">
                  <a:pos x="7" y="48"/>
                </a:cxn>
                <a:cxn ang="0">
                  <a:pos x="30" y="24"/>
                </a:cxn>
                <a:cxn ang="0">
                  <a:pos x="30" y="8"/>
                </a:cxn>
                <a:cxn ang="0">
                  <a:pos x="44" y="0"/>
                </a:cxn>
                <a:cxn ang="0">
                  <a:pos x="74" y="0"/>
                </a:cxn>
                <a:cxn ang="0">
                  <a:pos x="74" y="24"/>
                </a:cxn>
                <a:cxn ang="0">
                  <a:pos x="96" y="48"/>
                </a:cxn>
              </a:cxnLst>
              <a:rect l="0" t="0" r="r" b="b"/>
              <a:pathLst>
                <a:path w="97" h="97">
                  <a:moveTo>
                    <a:pt x="96" y="48"/>
                  </a:moveTo>
                  <a:lnTo>
                    <a:pt x="67" y="64"/>
                  </a:lnTo>
                  <a:lnTo>
                    <a:pt x="67" y="80"/>
                  </a:lnTo>
                  <a:lnTo>
                    <a:pt x="37" y="96"/>
                  </a:lnTo>
                  <a:lnTo>
                    <a:pt x="7" y="80"/>
                  </a:lnTo>
                  <a:lnTo>
                    <a:pt x="0" y="80"/>
                  </a:lnTo>
                  <a:lnTo>
                    <a:pt x="7" y="48"/>
                  </a:lnTo>
                  <a:lnTo>
                    <a:pt x="30" y="24"/>
                  </a:lnTo>
                  <a:lnTo>
                    <a:pt x="30" y="8"/>
                  </a:lnTo>
                  <a:lnTo>
                    <a:pt x="44" y="0"/>
                  </a:lnTo>
                  <a:lnTo>
                    <a:pt x="74" y="0"/>
                  </a:lnTo>
                  <a:lnTo>
                    <a:pt x="74" y="24"/>
                  </a:lnTo>
                  <a:lnTo>
                    <a:pt x="96" y="4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73" name="Freeform 43"/>
            <p:cNvSpPr>
              <a:spLocks/>
            </p:cNvSpPr>
            <p:nvPr/>
          </p:nvSpPr>
          <p:spPr bwMode="auto">
            <a:xfrm rot="704206">
              <a:off x="4979111" y="4922005"/>
              <a:ext cx="178825" cy="154475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67" y="24"/>
                </a:cxn>
                <a:cxn ang="0">
                  <a:pos x="44" y="0"/>
                </a:cxn>
                <a:cxn ang="0">
                  <a:pos x="7" y="0"/>
                </a:cxn>
                <a:cxn ang="0">
                  <a:pos x="0" y="40"/>
                </a:cxn>
                <a:cxn ang="0">
                  <a:pos x="0" y="56"/>
                </a:cxn>
                <a:cxn ang="0">
                  <a:pos x="15" y="80"/>
                </a:cxn>
                <a:cxn ang="0">
                  <a:pos x="37" y="112"/>
                </a:cxn>
                <a:cxn ang="0">
                  <a:pos x="37" y="152"/>
                </a:cxn>
                <a:cxn ang="0">
                  <a:pos x="67" y="152"/>
                </a:cxn>
                <a:cxn ang="0">
                  <a:pos x="81" y="120"/>
                </a:cxn>
                <a:cxn ang="0">
                  <a:pos x="118" y="112"/>
                </a:cxn>
                <a:cxn ang="0">
                  <a:pos x="126" y="80"/>
                </a:cxn>
                <a:cxn ang="0">
                  <a:pos x="148" y="72"/>
                </a:cxn>
                <a:cxn ang="0">
                  <a:pos x="170" y="40"/>
                </a:cxn>
                <a:cxn ang="0">
                  <a:pos x="140" y="0"/>
                </a:cxn>
                <a:cxn ang="0">
                  <a:pos x="104" y="0"/>
                </a:cxn>
              </a:cxnLst>
              <a:rect l="0" t="0" r="r" b="b"/>
              <a:pathLst>
                <a:path w="171" h="153">
                  <a:moveTo>
                    <a:pt x="104" y="0"/>
                  </a:moveTo>
                  <a:lnTo>
                    <a:pt x="67" y="24"/>
                  </a:lnTo>
                  <a:lnTo>
                    <a:pt x="44" y="0"/>
                  </a:lnTo>
                  <a:lnTo>
                    <a:pt x="7" y="0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15" y="80"/>
                  </a:lnTo>
                  <a:lnTo>
                    <a:pt x="37" y="112"/>
                  </a:lnTo>
                  <a:lnTo>
                    <a:pt x="37" y="152"/>
                  </a:lnTo>
                  <a:lnTo>
                    <a:pt x="67" y="152"/>
                  </a:lnTo>
                  <a:lnTo>
                    <a:pt x="81" y="120"/>
                  </a:lnTo>
                  <a:lnTo>
                    <a:pt x="118" y="112"/>
                  </a:lnTo>
                  <a:lnTo>
                    <a:pt x="126" y="80"/>
                  </a:lnTo>
                  <a:lnTo>
                    <a:pt x="148" y="72"/>
                  </a:lnTo>
                  <a:lnTo>
                    <a:pt x="170" y="40"/>
                  </a:lnTo>
                  <a:lnTo>
                    <a:pt x="140" y="0"/>
                  </a:lnTo>
                  <a:lnTo>
                    <a:pt x="104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74" name="Freeform 44"/>
            <p:cNvSpPr>
              <a:spLocks/>
            </p:cNvSpPr>
            <p:nvPr/>
          </p:nvSpPr>
          <p:spPr bwMode="auto">
            <a:xfrm rot="704206">
              <a:off x="4754054" y="4818722"/>
              <a:ext cx="268673" cy="276618"/>
            </a:xfrm>
            <a:custGeom>
              <a:avLst/>
              <a:gdLst/>
              <a:ahLst/>
              <a:cxnLst>
                <a:cxn ang="0">
                  <a:pos x="111" y="264"/>
                </a:cxn>
                <a:cxn ang="0">
                  <a:pos x="133" y="272"/>
                </a:cxn>
                <a:cxn ang="0">
                  <a:pos x="140" y="240"/>
                </a:cxn>
                <a:cxn ang="0">
                  <a:pos x="199" y="224"/>
                </a:cxn>
                <a:cxn ang="0">
                  <a:pos x="229" y="224"/>
                </a:cxn>
                <a:cxn ang="0">
                  <a:pos x="258" y="216"/>
                </a:cxn>
                <a:cxn ang="0">
                  <a:pos x="258" y="176"/>
                </a:cxn>
                <a:cxn ang="0">
                  <a:pos x="236" y="144"/>
                </a:cxn>
                <a:cxn ang="0">
                  <a:pos x="221" y="120"/>
                </a:cxn>
                <a:cxn ang="0">
                  <a:pos x="221" y="104"/>
                </a:cxn>
                <a:cxn ang="0">
                  <a:pos x="177" y="104"/>
                </a:cxn>
                <a:cxn ang="0">
                  <a:pos x="162" y="80"/>
                </a:cxn>
                <a:cxn ang="0">
                  <a:pos x="147" y="64"/>
                </a:cxn>
                <a:cxn ang="0">
                  <a:pos x="125" y="64"/>
                </a:cxn>
                <a:cxn ang="0">
                  <a:pos x="96" y="32"/>
                </a:cxn>
                <a:cxn ang="0">
                  <a:pos x="81" y="32"/>
                </a:cxn>
                <a:cxn ang="0">
                  <a:pos x="52" y="0"/>
                </a:cxn>
                <a:cxn ang="0">
                  <a:pos x="44" y="0"/>
                </a:cxn>
                <a:cxn ang="0">
                  <a:pos x="22" y="16"/>
                </a:cxn>
                <a:cxn ang="0">
                  <a:pos x="0" y="16"/>
                </a:cxn>
                <a:cxn ang="0">
                  <a:pos x="0" y="56"/>
                </a:cxn>
                <a:cxn ang="0">
                  <a:pos x="0" y="88"/>
                </a:cxn>
                <a:cxn ang="0">
                  <a:pos x="59" y="112"/>
                </a:cxn>
                <a:cxn ang="0">
                  <a:pos x="59" y="144"/>
                </a:cxn>
                <a:cxn ang="0">
                  <a:pos x="44" y="152"/>
                </a:cxn>
                <a:cxn ang="0">
                  <a:pos x="59" y="160"/>
                </a:cxn>
                <a:cxn ang="0">
                  <a:pos x="96" y="176"/>
                </a:cxn>
                <a:cxn ang="0">
                  <a:pos x="96" y="200"/>
                </a:cxn>
                <a:cxn ang="0">
                  <a:pos x="96" y="208"/>
                </a:cxn>
                <a:cxn ang="0">
                  <a:pos x="111" y="264"/>
                </a:cxn>
              </a:cxnLst>
              <a:rect l="0" t="0" r="r" b="b"/>
              <a:pathLst>
                <a:path w="259" h="273">
                  <a:moveTo>
                    <a:pt x="111" y="264"/>
                  </a:moveTo>
                  <a:lnTo>
                    <a:pt x="133" y="272"/>
                  </a:lnTo>
                  <a:lnTo>
                    <a:pt x="140" y="240"/>
                  </a:lnTo>
                  <a:lnTo>
                    <a:pt x="199" y="224"/>
                  </a:lnTo>
                  <a:lnTo>
                    <a:pt x="229" y="224"/>
                  </a:lnTo>
                  <a:lnTo>
                    <a:pt x="258" y="216"/>
                  </a:lnTo>
                  <a:lnTo>
                    <a:pt x="258" y="176"/>
                  </a:lnTo>
                  <a:lnTo>
                    <a:pt x="236" y="144"/>
                  </a:lnTo>
                  <a:lnTo>
                    <a:pt x="221" y="120"/>
                  </a:lnTo>
                  <a:lnTo>
                    <a:pt x="221" y="104"/>
                  </a:lnTo>
                  <a:lnTo>
                    <a:pt x="177" y="104"/>
                  </a:lnTo>
                  <a:lnTo>
                    <a:pt x="162" y="80"/>
                  </a:lnTo>
                  <a:lnTo>
                    <a:pt x="147" y="64"/>
                  </a:lnTo>
                  <a:lnTo>
                    <a:pt x="125" y="64"/>
                  </a:lnTo>
                  <a:lnTo>
                    <a:pt x="96" y="32"/>
                  </a:lnTo>
                  <a:lnTo>
                    <a:pt x="81" y="32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22" y="16"/>
                  </a:lnTo>
                  <a:lnTo>
                    <a:pt x="0" y="16"/>
                  </a:lnTo>
                  <a:lnTo>
                    <a:pt x="0" y="56"/>
                  </a:lnTo>
                  <a:lnTo>
                    <a:pt x="0" y="88"/>
                  </a:lnTo>
                  <a:lnTo>
                    <a:pt x="59" y="112"/>
                  </a:lnTo>
                  <a:lnTo>
                    <a:pt x="59" y="144"/>
                  </a:lnTo>
                  <a:lnTo>
                    <a:pt x="44" y="152"/>
                  </a:lnTo>
                  <a:lnTo>
                    <a:pt x="59" y="160"/>
                  </a:lnTo>
                  <a:lnTo>
                    <a:pt x="96" y="176"/>
                  </a:lnTo>
                  <a:lnTo>
                    <a:pt x="96" y="200"/>
                  </a:lnTo>
                  <a:lnTo>
                    <a:pt x="96" y="208"/>
                  </a:lnTo>
                  <a:lnTo>
                    <a:pt x="111" y="2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75" name="Freeform 45"/>
            <p:cNvSpPr>
              <a:spLocks/>
            </p:cNvSpPr>
            <p:nvPr/>
          </p:nvSpPr>
          <p:spPr bwMode="auto">
            <a:xfrm rot="704206">
              <a:off x="4940729" y="4815129"/>
              <a:ext cx="168357" cy="13830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96" y="16"/>
                </a:cxn>
                <a:cxn ang="0">
                  <a:pos x="118" y="40"/>
                </a:cxn>
                <a:cxn ang="0">
                  <a:pos x="147" y="40"/>
                </a:cxn>
                <a:cxn ang="0">
                  <a:pos x="155" y="72"/>
                </a:cxn>
                <a:cxn ang="0">
                  <a:pos x="162" y="96"/>
                </a:cxn>
                <a:cxn ang="0">
                  <a:pos x="125" y="120"/>
                </a:cxn>
                <a:cxn ang="0">
                  <a:pos x="103" y="96"/>
                </a:cxn>
                <a:cxn ang="0">
                  <a:pos x="66" y="96"/>
                </a:cxn>
                <a:cxn ang="0">
                  <a:pos x="59" y="136"/>
                </a:cxn>
                <a:cxn ang="0">
                  <a:pos x="15" y="136"/>
                </a:cxn>
                <a:cxn ang="0">
                  <a:pos x="0" y="112"/>
                </a:cxn>
                <a:cxn ang="0">
                  <a:pos x="22" y="80"/>
                </a:cxn>
                <a:cxn ang="0">
                  <a:pos x="15" y="56"/>
                </a:cxn>
                <a:cxn ang="0">
                  <a:pos x="29" y="40"/>
                </a:cxn>
                <a:cxn ang="0">
                  <a:pos x="22" y="16"/>
                </a:cxn>
                <a:cxn ang="0">
                  <a:pos x="44" y="16"/>
                </a:cxn>
                <a:cxn ang="0">
                  <a:pos x="66" y="0"/>
                </a:cxn>
              </a:cxnLst>
              <a:rect l="0" t="0" r="r" b="b"/>
              <a:pathLst>
                <a:path w="163" h="137">
                  <a:moveTo>
                    <a:pt x="66" y="0"/>
                  </a:moveTo>
                  <a:lnTo>
                    <a:pt x="96" y="16"/>
                  </a:lnTo>
                  <a:lnTo>
                    <a:pt x="118" y="40"/>
                  </a:lnTo>
                  <a:lnTo>
                    <a:pt x="147" y="40"/>
                  </a:lnTo>
                  <a:lnTo>
                    <a:pt x="155" y="72"/>
                  </a:lnTo>
                  <a:lnTo>
                    <a:pt x="162" y="96"/>
                  </a:lnTo>
                  <a:lnTo>
                    <a:pt x="125" y="120"/>
                  </a:lnTo>
                  <a:lnTo>
                    <a:pt x="103" y="96"/>
                  </a:lnTo>
                  <a:lnTo>
                    <a:pt x="66" y="96"/>
                  </a:lnTo>
                  <a:lnTo>
                    <a:pt x="59" y="136"/>
                  </a:lnTo>
                  <a:lnTo>
                    <a:pt x="15" y="136"/>
                  </a:lnTo>
                  <a:lnTo>
                    <a:pt x="0" y="112"/>
                  </a:lnTo>
                  <a:lnTo>
                    <a:pt x="22" y="80"/>
                  </a:lnTo>
                  <a:lnTo>
                    <a:pt x="15" y="56"/>
                  </a:lnTo>
                  <a:lnTo>
                    <a:pt x="29" y="40"/>
                  </a:lnTo>
                  <a:lnTo>
                    <a:pt x="22" y="16"/>
                  </a:lnTo>
                  <a:lnTo>
                    <a:pt x="44" y="16"/>
                  </a:lnTo>
                  <a:lnTo>
                    <a:pt x="66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76" name="Freeform 46"/>
            <p:cNvSpPr>
              <a:spLocks/>
            </p:cNvSpPr>
            <p:nvPr/>
          </p:nvSpPr>
          <p:spPr bwMode="auto">
            <a:xfrm rot="704206">
              <a:off x="4591803" y="4816926"/>
              <a:ext cx="262567" cy="260452"/>
            </a:xfrm>
            <a:custGeom>
              <a:avLst/>
              <a:gdLst/>
              <a:ahLst/>
              <a:cxnLst>
                <a:cxn ang="0">
                  <a:pos x="37" y="232"/>
                </a:cxn>
                <a:cxn ang="0">
                  <a:pos x="15" y="216"/>
                </a:cxn>
                <a:cxn ang="0">
                  <a:pos x="22" y="184"/>
                </a:cxn>
                <a:cxn ang="0">
                  <a:pos x="0" y="160"/>
                </a:cxn>
                <a:cxn ang="0">
                  <a:pos x="7" y="152"/>
                </a:cxn>
                <a:cxn ang="0">
                  <a:pos x="59" y="144"/>
                </a:cxn>
                <a:cxn ang="0">
                  <a:pos x="52" y="112"/>
                </a:cxn>
                <a:cxn ang="0">
                  <a:pos x="66" y="88"/>
                </a:cxn>
                <a:cxn ang="0">
                  <a:pos x="81" y="80"/>
                </a:cxn>
                <a:cxn ang="0">
                  <a:pos x="66" y="40"/>
                </a:cxn>
                <a:cxn ang="0">
                  <a:pos x="81" y="32"/>
                </a:cxn>
                <a:cxn ang="0">
                  <a:pos x="81" y="8"/>
                </a:cxn>
                <a:cxn ang="0">
                  <a:pos x="118" y="0"/>
                </a:cxn>
                <a:cxn ang="0">
                  <a:pos x="133" y="16"/>
                </a:cxn>
                <a:cxn ang="0">
                  <a:pos x="155" y="24"/>
                </a:cxn>
                <a:cxn ang="0">
                  <a:pos x="155" y="56"/>
                </a:cxn>
                <a:cxn ang="0">
                  <a:pos x="214" y="80"/>
                </a:cxn>
                <a:cxn ang="0">
                  <a:pos x="214" y="112"/>
                </a:cxn>
                <a:cxn ang="0">
                  <a:pos x="199" y="120"/>
                </a:cxn>
                <a:cxn ang="0">
                  <a:pos x="214" y="128"/>
                </a:cxn>
                <a:cxn ang="0">
                  <a:pos x="251" y="144"/>
                </a:cxn>
                <a:cxn ang="0">
                  <a:pos x="251" y="168"/>
                </a:cxn>
                <a:cxn ang="0">
                  <a:pos x="251" y="176"/>
                </a:cxn>
                <a:cxn ang="0">
                  <a:pos x="192" y="216"/>
                </a:cxn>
                <a:cxn ang="0">
                  <a:pos x="192" y="248"/>
                </a:cxn>
                <a:cxn ang="0">
                  <a:pos x="170" y="256"/>
                </a:cxn>
                <a:cxn ang="0">
                  <a:pos x="155" y="224"/>
                </a:cxn>
                <a:cxn ang="0">
                  <a:pos x="118" y="232"/>
                </a:cxn>
                <a:cxn ang="0">
                  <a:pos x="118" y="240"/>
                </a:cxn>
                <a:cxn ang="0">
                  <a:pos x="96" y="240"/>
                </a:cxn>
                <a:cxn ang="0">
                  <a:pos x="89" y="208"/>
                </a:cxn>
                <a:cxn ang="0">
                  <a:pos x="74" y="224"/>
                </a:cxn>
                <a:cxn ang="0">
                  <a:pos x="37" y="232"/>
                </a:cxn>
              </a:cxnLst>
              <a:rect l="0" t="0" r="r" b="b"/>
              <a:pathLst>
                <a:path w="252" h="257">
                  <a:moveTo>
                    <a:pt x="37" y="232"/>
                  </a:moveTo>
                  <a:lnTo>
                    <a:pt x="15" y="216"/>
                  </a:lnTo>
                  <a:lnTo>
                    <a:pt x="22" y="184"/>
                  </a:lnTo>
                  <a:lnTo>
                    <a:pt x="0" y="160"/>
                  </a:lnTo>
                  <a:lnTo>
                    <a:pt x="7" y="152"/>
                  </a:lnTo>
                  <a:lnTo>
                    <a:pt x="59" y="144"/>
                  </a:lnTo>
                  <a:lnTo>
                    <a:pt x="52" y="112"/>
                  </a:lnTo>
                  <a:lnTo>
                    <a:pt x="66" y="88"/>
                  </a:lnTo>
                  <a:lnTo>
                    <a:pt x="81" y="80"/>
                  </a:lnTo>
                  <a:lnTo>
                    <a:pt x="66" y="40"/>
                  </a:lnTo>
                  <a:lnTo>
                    <a:pt x="81" y="32"/>
                  </a:lnTo>
                  <a:lnTo>
                    <a:pt x="81" y="8"/>
                  </a:lnTo>
                  <a:lnTo>
                    <a:pt x="118" y="0"/>
                  </a:lnTo>
                  <a:lnTo>
                    <a:pt x="133" y="16"/>
                  </a:lnTo>
                  <a:lnTo>
                    <a:pt x="155" y="24"/>
                  </a:lnTo>
                  <a:lnTo>
                    <a:pt x="155" y="56"/>
                  </a:lnTo>
                  <a:lnTo>
                    <a:pt x="214" y="80"/>
                  </a:lnTo>
                  <a:lnTo>
                    <a:pt x="214" y="112"/>
                  </a:lnTo>
                  <a:lnTo>
                    <a:pt x="199" y="120"/>
                  </a:lnTo>
                  <a:lnTo>
                    <a:pt x="214" y="128"/>
                  </a:lnTo>
                  <a:lnTo>
                    <a:pt x="251" y="144"/>
                  </a:lnTo>
                  <a:lnTo>
                    <a:pt x="251" y="168"/>
                  </a:lnTo>
                  <a:lnTo>
                    <a:pt x="251" y="176"/>
                  </a:lnTo>
                  <a:lnTo>
                    <a:pt x="192" y="216"/>
                  </a:lnTo>
                  <a:lnTo>
                    <a:pt x="192" y="248"/>
                  </a:lnTo>
                  <a:lnTo>
                    <a:pt x="170" y="256"/>
                  </a:lnTo>
                  <a:lnTo>
                    <a:pt x="155" y="224"/>
                  </a:lnTo>
                  <a:lnTo>
                    <a:pt x="118" y="232"/>
                  </a:lnTo>
                  <a:lnTo>
                    <a:pt x="118" y="240"/>
                  </a:lnTo>
                  <a:lnTo>
                    <a:pt x="96" y="240"/>
                  </a:lnTo>
                  <a:lnTo>
                    <a:pt x="89" y="208"/>
                  </a:lnTo>
                  <a:lnTo>
                    <a:pt x="74" y="224"/>
                  </a:lnTo>
                  <a:lnTo>
                    <a:pt x="37" y="23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77" name="Freeform 47"/>
            <p:cNvSpPr>
              <a:spLocks/>
            </p:cNvSpPr>
            <p:nvPr/>
          </p:nvSpPr>
          <p:spPr bwMode="auto">
            <a:xfrm rot="704206">
              <a:off x="4474912" y="5003733"/>
              <a:ext cx="230291" cy="259555"/>
            </a:xfrm>
            <a:custGeom>
              <a:avLst/>
              <a:gdLst/>
              <a:ahLst/>
              <a:cxnLst>
                <a:cxn ang="0">
                  <a:pos x="111" y="24"/>
                </a:cxn>
                <a:cxn ang="0">
                  <a:pos x="147" y="16"/>
                </a:cxn>
                <a:cxn ang="0">
                  <a:pos x="162" y="0"/>
                </a:cxn>
                <a:cxn ang="0">
                  <a:pos x="169" y="32"/>
                </a:cxn>
                <a:cxn ang="0">
                  <a:pos x="192" y="32"/>
                </a:cxn>
                <a:cxn ang="0">
                  <a:pos x="184" y="48"/>
                </a:cxn>
                <a:cxn ang="0">
                  <a:pos x="192" y="96"/>
                </a:cxn>
                <a:cxn ang="0">
                  <a:pos x="221" y="120"/>
                </a:cxn>
                <a:cxn ang="0">
                  <a:pos x="199" y="128"/>
                </a:cxn>
                <a:cxn ang="0">
                  <a:pos x="199" y="168"/>
                </a:cxn>
                <a:cxn ang="0">
                  <a:pos x="169" y="168"/>
                </a:cxn>
                <a:cxn ang="0">
                  <a:pos x="177" y="200"/>
                </a:cxn>
                <a:cxn ang="0">
                  <a:pos x="155" y="216"/>
                </a:cxn>
                <a:cxn ang="0">
                  <a:pos x="169" y="224"/>
                </a:cxn>
                <a:cxn ang="0">
                  <a:pos x="118" y="256"/>
                </a:cxn>
                <a:cxn ang="0">
                  <a:pos x="111" y="232"/>
                </a:cxn>
                <a:cxn ang="0">
                  <a:pos x="88" y="224"/>
                </a:cxn>
                <a:cxn ang="0">
                  <a:pos x="81" y="176"/>
                </a:cxn>
                <a:cxn ang="0">
                  <a:pos x="74" y="152"/>
                </a:cxn>
                <a:cxn ang="0">
                  <a:pos x="52" y="120"/>
                </a:cxn>
                <a:cxn ang="0">
                  <a:pos x="29" y="88"/>
                </a:cxn>
                <a:cxn ang="0">
                  <a:pos x="15" y="80"/>
                </a:cxn>
                <a:cxn ang="0">
                  <a:pos x="0" y="40"/>
                </a:cxn>
                <a:cxn ang="0">
                  <a:pos x="15" y="32"/>
                </a:cxn>
                <a:cxn ang="0">
                  <a:pos x="29" y="56"/>
                </a:cxn>
                <a:cxn ang="0">
                  <a:pos x="44" y="56"/>
                </a:cxn>
                <a:cxn ang="0">
                  <a:pos x="37" y="80"/>
                </a:cxn>
                <a:cxn ang="0">
                  <a:pos x="52" y="80"/>
                </a:cxn>
                <a:cxn ang="0">
                  <a:pos x="74" y="96"/>
                </a:cxn>
                <a:cxn ang="0">
                  <a:pos x="133" y="56"/>
                </a:cxn>
                <a:cxn ang="0">
                  <a:pos x="125" y="40"/>
                </a:cxn>
                <a:cxn ang="0">
                  <a:pos x="103" y="40"/>
                </a:cxn>
                <a:cxn ang="0">
                  <a:pos x="111" y="24"/>
                </a:cxn>
              </a:cxnLst>
              <a:rect l="0" t="0" r="r" b="b"/>
              <a:pathLst>
                <a:path w="222" h="257">
                  <a:moveTo>
                    <a:pt x="111" y="24"/>
                  </a:moveTo>
                  <a:lnTo>
                    <a:pt x="147" y="16"/>
                  </a:lnTo>
                  <a:lnTo>
                    <a:pt x="162" y="0"/>
                  </a:lnTo>
                  <a:lnTo>
                    <a:pt x="169" y="32"/>
                  </a:lnTo>
                  <a:lnTo>
                    <a:pt x="192" y="32"/>
                  </a:lnTo>
                  <a:lnTo>
                    <a:pt x="184" y="48"/>
                  </a:lnTo>
                  <a:lnTo>
                    <a:pt x="192" y="96"/>
                  </a:lnTo>
                  <a:lnTo>
                    <a:pt x="221" y="120"/>
                  </a:lnTo>
                  <a:lnTo>
                    <a:pt x="199" y="128"/>
                  </a:lnTo>
                  <a:lnTo>
                    <a:pt x="199" y="168"/>
                  </a:lnTo>
                  <a:lnTo>
                    <a:pt x="169" y="168"/>
                  </a:lnTo>
                  <a:lnTo>
                    <a:pt x="177" y="200"/>
                  </a:lnTo>
                  <a:lnTo>
                    <a:pt x="155" y="216"/>
                  </a:lnTo>
                  <a:lnTo>
                    <a:pt x="169" y="224"/>
                  </a:lnTo>
                  <a:lnTo>
                    <a:pt x="118" y="256"/>
                  </a:lnTo>
                  <a:lnTo>
                    <a:pt x="111" y="232"/>
                  </a:lnTo>
                  <a:lnTo>
                    <a:pt x="88" y="224"/>
                  </a:lnTo>
                  <a:lnTo>
                    <a:pt x="81" y="176"/>
                  </a:lnTo>
                  <a:lnTo>
                    <a:pt x="74" y="152"/>
                  </a:lnTo>
                  <a:lnTo>
                    <a:pt x="52" y="120"/>
                  </a:lnTo>
                  <a:lnTo>
                    <a:pt x="29" y="88"/>
                  </a:lnTo>
                  <a:lnTo>
                    <a:pt x="15" y="80"/>
                  </a:lnTo>
                  <a:lnTo>
                    <a:pt x="0" y="40"/>
                  </a:lnTo>
                  <a:lnTo>
                    <a:pt x="15" y="32"/>
                  </a:lnTo>
                  <a:lnTo>
                    <a:pt x="29" y="56"/>
                  </a:lnTo>
                  <a:lnTo>
                    <a:pt x="44" y="56"/>
                  </a:lnTo>
                  <a:lnTo>
                    <a:pt x="37" y="80"/>
                  </a:lnTo>
                  <a:lnTo>
                    <a:pt x="52" y="80"/>
                  </a:lnTo>
                  <a:lnTo>
                    <a:pt x="74" y="96"/>
                  </a:lnTo>
                  <a:lnTo>
                    <a:pt x="133" y="56"/>
                  </a:lnTo>
                  <a:lnTo>
                    <a:pt x="125" y="40"/>
                  </a:lnTo>
                  <a:lnTo>
                    <a:pt x="103" y="40"/>
                  </a:lnTo>
                  <a:lnTo>
                    <a:pt x="111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78" name="Freeform 48"/>
            <p:cNvSpPr>
              <a:spLocks/>
            </p:cNvSpPr>
            <p:nvPr/>
          </p:nvSpPr>
          <p:spPr bwMode="auto">
            <a:xfrm rot="704206">
              <a:off x="5027089" y="3862233"/>
              <a:ext cx="331480" cy="421215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104" y="216"/>
                </a:cxn>
                <a:cxn ang="0">
                  <a:pos x="118" y="144"/>
                </a:cxn>
                <a:cxn ang="0">
                  <a:pos x="141" y="136"/>
                </a:cxn>
                <a:cxn ang="0">
                  <a:pos x="170" y="96"/>
                </a:cxn>
                <a:cxn ang="0">
                  <a:pos x="185" y="56"/>
                </a:cxn>
                <a:cxn ang="0">
                  <a:pos x="229" y="40"/>
                </a:cxn>
                <a:cxn ang="0">
                  <a:pos x="252" y="0"/>
                </a:cxn>
                <a:cxn ang="0">
                  <a:pos x="281" y="32"/>
                </a:cxn>
                <a:cxn ang="0">
                  <a:pos x="274" y="64"/>
                </a:cxn>
                <a:cxn ang="0">
                  <a:pos x="288" y="80"/>
                </a:cxn>
                <a:cxn ang="0">
                  <a:pos x="296" y="56"/>
                </a:cxn>
                <a:cxn ang="0">
                  <a:pos x="311" y="64"/>
                </a:cxn>
                <a:cxn ang="0">
                  <a:pos x="303" y="72"/>
                </a:cxn>
                <a:cxn ang="0">
                  <a:pos x="318" y="128"/>
                </a:cxn>
                <a:cxn ang="0">
                  <a:pos x="274" y="168"/>
                </a:cxn>
                <a:cxn ang="0">
                  <a:pos x="259" y="224"/>
                </a:cxn>
                <a:cxn ang="0">
                  <a:pos x="274" y="256"/>
                </a:cxn>
                <a:cxn ang="0">
                  <a:pos x="252" y="280"/>
                </a:cxn>
                <a:cxn ang="0">
                  <a:pos x="237" y="280"/>
                </a:cxn>
                <a:cxn ang="0">
                  <a:pos x="215" y="320"/>
                </a:cxn>
                <a:cxn ang="0">
                  <a:pos x="229" y="344"/>
                </a:cxn>
                <a:cxn ang="0">
                  <a:pos x="215" y="392"/>
                </a:cxn>
                <a:cxn ang="0">
                  <a:pos x="185" y="416"/>
                </a:cxn>
                <a:cxn ang="0">
                  <a:pos x="148" y="376"/>
                </a:cxn>
                <a:cxn ang="0">
                  <a:pos x="126" y="376"/>
                </a:cxn>
                <a:cxn ang="0">
                  <a:pos x="81" y="328"/>
                </a:cxn>
                <a:cxn ang="0">
                  <a:pos x="74" y="344"/>
                </a:cxn>
                <a:cxn ang="0">
                  <a:pos x="44" y="344"/>
                </a:cxn>
                <a:cxn ang="0">
                  <a:pos x="0" y="224"/>
                </a:cxn>
              </a:cxnLst>
              <a:rect l="0" t="0" r="r" b="b"/>
              <a:pathLst>
                <a:path w="319" h="417">
                  <a:moveTo>
                    <a:pt x="0" y="224"/>
                  </a:moveTo>
                  <a:lnTo>
                    <a:pt x="104" y="216"/>
                  </a:lnTo>
                  <a:lnTo>
                    <a:pt x="118" y="144"/>
                  </a:lnTo>
                  <a:lnTo>
                    <a:pt x="141" y="136"/>
                  </a:lnTo>
                  <a:lnTo>
                    <a:pt x="170" y="96"/>
                  </a:lnTo>
                  <a:lnTo>
                    <a:pt x="185" y="56"/>
                  </a:lnTo>
                  <a:lnTo>
                    <a:pt x="229" y="40"/>
                  </a:lnTo>
                  <a:lnTo>
                    <a:pt x="252" y="0"/>
                  </a:lnTo>
                  <a:lnTo>
                    <a:pt x="281" y="32"/>
                  </a:lnTo>
                  <a:lnTo>
                    <a:pt x="274" y="64"/>
                  </a:lnTo>
                  <a:lnTo>
                    <a:pt x="288" y="80"/>
                  </a:lnTo>
                  <a:lnTo>
                    <a:pt x="296" y="56"/>
                  </a:lnTo>
                  <a:lnTo>
                    <a:pt x="311" y="64"/>
                  </a:lnTo>
                  <a:lnTo>
                    <a:pt x="303" y="72"/>
                  </a:lnTo>
                  <a:lnTo>
                    <a:pt x="318" y="128"/>
                  </a:lnTo>
                  <a:lnTo>
                    <a:pt x="274" y="168"/>
                  </a:lnTo>
                  <a:lnTo>
                    <a:pt x="259" y="224"/>
                  </a:lnTo>
                  <a:lnTo>
                    <a:pt x="274" y="256"/>
                  </a:lnTo>
                  <a:lnTo>
                    <a:pt x="252" y="280"/>
                  </a:lnTo>
                  <a:lnTo>
                    <a:pt x="237" y="280"/>
                  </a:lnTo>
                  <a:lnTo>
                    <a:pt x="215" y="320"/>
                  </a:lnTo>
                  <a:lnTo>
                    <a:pt x="229" y="344"/>
                  </a:lnTo>
                  <a:lnTo>
                    <a:pt x="215" y="392"/>
                  </a:lnTo>
                  <a:lnTo>
                    <a:pt x="185" y="416"/>
                  </a:lnTo>
                  <a:lnTo>
                    <a:pt x="148" y="376"/>
                  </a:lnTo>
                  <a:lnTo>
                    <a:pt x="126" y="376"/>
                  </a:lnTo>
                  <a:lnTo>
                    <a:pt x="81" y="328"/>
                  </a:lnTo>
                  <a:lnTo>
                    <a:pt x="74" y="344"/>
                  </a:lnTo>
                  <a:lnTo>
                    <a:pt x="44" y="344"/>
                  </a:lnTo>
                  <a:lnTo>
                    <a:pt x="0" y="2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79" name="Freeform 49"/>
            <p:cNvSpPr>
              <a:spLocks/>
            </p:cNvSpPr>
            <p:nvPr/>
          </p:nvSpPr>
          <p:spPr bwMode="auto">
            <a:xfrm rot="704206">
              <a:off x="5315825" y="3783199"/>
              <a:ext cx="261695" cy="348467"/>
            </a:xfrm>
            <a:custGeom>
              <a:avLst/>
              <a:gdLst/>
              <a:ahLst/>
              <a:cxnLst>
                <a:cxn ang="0">
                  <a:pos x="22" y="96"/>
                </a:cxn>
                <a:cxn ang="0">
                  <a:pos x="74" y="80"/>
                </a:cxn>
                <a:cxn ang="0">
                  <a:pos x="59" y="40"/>
                </a:cxn>
                <a:cxn ang="0">
                  <a:pos x="96" y="8"/>
                </a:cxn>
                <a:cxn ang="0">
                  <a:pos x="140" y="0"/>
                </a:cxn>
                <a:cxn ang="0">
                  <a:pos x="162" y="0"/>
                </a:cxn>
                <a:cxn ang="0">
                  <a:pos x="185" y="24"/>
                </a:cxn>
                <a:cxn ang="0">
                  <a:pos x="214" y="56"/>
                </a:cxn>
                <a:cxn ang="0">
                  <a:pos x="185" y="64"/>
                </a:cxn>
                <a:cxn ang="0">
                  <a:pos x="222" y="112"/>
                </a:cxn>
                <a:cxn ang="0">
                  <a:pos x="229" y="192"/>
                </a:cxn>
                <a:cxn ang="0">
                  <a:pos x="251" y="280"/>
                </a:cxn>
                <a:cxn ang="0">
                  <a:pos x="192" y="344"/>
                </a:cxn>
                <a:cxn ang="0">
                  <a:pos x="148" y="336"/>
                </a:cxn>
                <a:cxn ang="0">
                  <a:pos x="81" y="216"/>
                </a:cxn>
                <a:cxn ang="0">
                  <a:pos x="81" y="168"/>
                </a:cxn>
                <a:cxn ang="0">
                  <a:pos x="59" y="192"/>
                </a:cxn>
                <a:cxn ang="0">
                  <a:pos x="44" y="184"/>
                </a:cxn>
                <a:cxn ang="0">
                  <a:pos x="37" y="208"/>
                </a:cxn>
                <a:cxn ang="0">
                  <a:pos x="22" y="192"/>
                </a:cxn>
                <a:cxn ang="0">
                  <a:pos x="30" y="160"/>
                </a:cxn>
                <a:cxn ang="0">
                  <a:pos x="0" y="128"/>
                </a:cxn>
                <a:cxn ang="0">
                  <a:pos x="22" y="96"/>
                </a:cxn>
              </a:cxnLst>
              <a:rect l="0" t="0" r="r" b="b"/>
              <a:pathLst>
                <a:path w="252" h="345">
                  <a:moveTo>
                    <a:pt x="22" y="96"/>
                  </a:moveTo>
                  <a:lnTo>
                    <a:pt x="74" y="80"/>
                  </a:lnTo>
                  <a:lnTo>
                    <a:pt x="59" y="40"/>
                  </a:lnTo>
                  <a:lnTo>
                    <a:pt x="96" y="8"/>
                  </a:lnTo>
                  <a:lnTo>
                    <a:pt x="140" y="0"/>
                  </a:lnTo>
                  <a:lnTo>
                    <a:pt x="162" y="0"/>
                  </a:lnTo>
                  <a:lnTo>
                    <a:pt x="185" y="24"/>
                  </a:lnTo>
                  <a:lnTo>
                    <a:pt x="214" y="56"/>
                  </a:lnTo>
                  <a:lnTo>
                    <a:pt x="185" y="64"/>
                  </a:lnTo>
                  <a:lnTo>
                    <a:pt x="222" y="112"/>
                  </a:lnTo>
                  <a:lnTo>
                    <a:pt x="229" y="192"/>
                  </a:lnTo>
                  <a:lnTo>
                    <a:pt x="251" y="280"/>
                  </a:lnTo>
                  <a:lnTo>
                    <a:pt x="192" y="344"/>
                  </a:lnTo>
                  <a:lnTo>
                    <a:pt x="148" y="336"/>
                  </a:lnTo>
                  <a:lnTo>
                    <a:pt x="81" y="216"/>
                  </a:lnTo>
                  <a:lnTo>
                    <a:pt x="81" y="168"/>
                  </a:lnTo>
                  <a:lnTo>
                    <a:pt x="59" y="192"/>
                  </a:lnTo>
                  <a:lnTo>
                    <a:pt x="44" y="184"/>
                  </a:lnTo>
                  <a:lnTo>
                    <a:pt x="37" y="208"/>
                  </a:lnTo>
                  <a:lnTo>
                    <a:pt x="22" y="192"/>
                  </a:lnTo>
                  <a:lnTo>
                    <a:pt x="30" y="160"/>
                  </a:lnTo>
                  <a:lnTo>
                    <a:pt x="0" y="128"/>
                  </a:lnTo>
                  <a:lnTo>
                    <a:pt x="22" y="9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80" name="Freeform 50"/>
            <p:cNvSpPr>
              <a:spLocks/>
            </p:cNvSpPr>
            <p:nvPr/>
          </p:nvSpPr>
          <p:spPr bwMode="auto">
            <a:xfrm rot="704206">
              <a:off x="4865710" y="4049040"/>
              <a:ext cx="269545" cy="236204"/>
            </a:xfrm>
            <a:custGeom>
              <a:avLst/>
              <a:gdLst/>
              <a:ahLst/>
              <a:cxnLst>
                <a:cxn ang="0">
                  <a:pos x="259" y="152"/>
                </a:cxn>
                <a:cxn ang="0">
                  <a:pos x="200" y="200"/>
                </a:cxn>
                <a:cxn ang="0">
                  <a:pos x="192" y="232"/>
                </a:cxn>
                <a:cxn ang="0">
                  <a:pos x="155" y="232"/>
                </a:cxn>
                <a:cxn ang="0">
                  <a:pos x="133" y="216"/>
                </a:cxn>
                <a:cxn ang="0">
                  <a:pos x="126" y="184"/>
                </a:cxn>
                <a:cxn ang="0">
                  <a:pos x="104" y="176"/>
                </a:cxn>
                <a:cxn ang="0">
                  <a:pos x="89" y="144"/>
                </a:cxn>
                <a:cxn ang="0">
                  <a:pos x="52" y="152"/>
                </a:cxn>
                <a:cxn ang="0">
                  <a:pos x="30" y="136"/>
                </a:cxn>
                <a:cxn ang="0">
                  <a:pos x="15" y="136"/>
                </a:cxn>
                <a:cxn ang="0">
                  <a:pos x="0" y="64"/>
                </a:cxn>
                <a:cxn ang="0">
                  <a:pos x="22" y="40"/>
                </a:cxn>
                <a:cxn ang="0">
                  <a:pos x="59" y="48"/>
                </a:cxn>
                <a:cxn ang="0">
                  <a:pos x="81" y="88"/>
                </a:cxn>
                <a:cxn ang="0">
                  <a:pos x="89" y="40"/>
                </a:cxn>
                <a:cxn ang="0">
                  <a:pos x="89" y="8"/>
                </a:cxn>
                <a:cxn ang="0">
                  <a:pos x="133" y="0"/>
                </a:cxn>
                <a:cxn ang="0">
                  <a:pos x="178" y="120"/>
                </a:cxn>
                <a:cxn ang="0">
                  <a:pos x="207" y="120"/>
                </a:cxn>
                <a:cxn ang="0">
                  <a:pos x="215" y="104"/>
                </a:cxn>
                <a:cxn ang="0">
                  <a:pos x="259" y="152"/>
                </a:cxn>
              </a:cxnLst>
              <a:rect l="0" t="0" r="r" b="b"/>
              <a:pathLst>
                <a:path w="260" h="233">
                  <a:moveTo>
                    <a:pt x="259" y="152"/>
                  </a:moveTo>
                  <a:lnTo>
                    <a:pt x="200" y="200"/>
                  </a:lnTo>
                  <a:lnTo>
                    <a:pt x="192" y="232"/>
                  </a:lnTo>
                  <a:lnTo>
                    <a:pt x="155" y="232"/>
                  </a:lnTo>
                  <a:lnTo>
                    <a:pt x="133" y="216"/>
                  </a:lnTo>
                  <a:lnTo>
                    <a:pt x="126" y="184"/>
                  </a:lnTo>
                  <a:lnTo>
                    <a:pt x="104" y="176"/>
                  </a:lnTo>
                  <a:lnTo>
                    <a:pt x="89" y="144"/>
                  </a:lnTo>
                  <a:lnTo>
                    <a:pt x="52" y="152"/>
                  </a:lnTo>
                  <a:lnTo>
                    <a:pt x="30" y="136"/>
                  </a:lnTo>
                  <a:lnTo>
                    <a:pt x="15" y="136"/>
                  </a:lnTo>
                  <a:lnTo>
                    <a:pt x="0" y="64"/>
                  </a:lnTo>
                  <a:lnTo>
                    <a:pt x="22" y="40"/>
                  </a:lnTo>
                  <a:lnTo>
                    <a:pt x="59" y="48"/>
                  </a:lnTo>
                  <a:lnTo>
                    <a:pt x="81" y="88"/>
                  </a:lnTo>
                  <a:lnTo>
                    <a:pt x="89" y="40"/>
                  </a:lnTo>
                  <a:lnTo>
                    <a:pt x="89" y="8"/>
                  </a:lnTo>
                  <a:lnTo>
                    <a:pt x="133" y="0"/>
                  </a:lnTo>
                  <a:lnTo>
                    <a:pt x="178" y="120"/>
                  </a:lnTo>
                  <a:lnTo>
                    <a:pt x="207" y="120"/>
                  </a:lnTo>
                  <a:lnTo>
                    <a:pt x="215" y="104"/>
                  </a:lnTo>
                  <a:lnTo>
                    <a:pt x="259" y="15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81" name="Freeform 51"/>
            <p:cNvSpPr>
              <a:spLocks/>
            </p:cNvSpPr>
            <p:nvPr/>
          </p:nvSpPr>
          <p:spPr bwMode="auto">
            <a:xfrm rot="704206">
              <a:off x="4720033" y="4064308"/>
              <a:ext cx="154400" cy="244286"/>
            </a:xfrm>
            <a:custGeom>
              <a:avLst/>
              <a:gdLst/>
              <a:ahLst/>
              <a:cxnLst>
                <a:cxn ang="0">
                  <a:pos x="96" y="184"/>
                </a:cxn>
                <a:cxn ang="0">
                  <a:pos x="89" y="192"/>
                </a:cxn>
                <a:cxn ang="0">
                  <a:pos x="89" y="224"/>
                </a:cxn>
                <a:cxn ang="0">
                  <a:pos x="67" y="240"/>
                </a:cxn>
                <a:cxn ang="0">
                  <a:pos x="44" y="240"/>
                </a:cxn>
                <a:cxn ang="0">
                  <a:pos x="30" y="200"/>
                </a:cxn>
                <a:cxn ang="0">
                  <a:pos x="15" y="192"/>
                </a:cxn>
                <a:cxn ang="0">
                  <a:pos x="22" y="176"/>
                </a:cxn>
                <a:cxn ang="0">
                  <a:pos x="0" y="144"/>
                </a:cxn>
                <a:cxn ang="0">
                  <a:pos x="0" y="136"/>
                </a:cxn>
                <a:cxn ang="0">
                  <a:pos x="30" y="112"/>
                </a:cxn>
                <a:cxn ang="0">
                  <a:pos x="30" y="88"/>
                </a:cxn>
                <a:cxn ang="0">
                  <a:pos x="44" y="80"/>
                </a:cxn>
                <a:cxn ang="0">
                  <a:pos x="52" y="56"/>
                </a:cxn>
                <a:cxn ang="0">
                  <a:pos x="74" y="48"/>
                </a:cxn>
                <a:cxn ang="0">
                  <a:pos x="111" y="0"/>
                </a:cxn>
                <a:cxn ang="0">
                  <a:pos x="133" y="8"/>
                </a:cxn>
                <a:cxn ang="0">
                  <a:pos x="148" y="80"/>
                </a:cxn>
                <a:cxn ang="0">
                  <a:pos x="126" y="88"/>
                </a:cxn>
                <a:cxn ang="0">
                  <a:pos x="126" y="136"/>
                </a:cxn>
                <a:cxn ang="0">
                  <a:pos x="96" y="184"/>
                </a:cxn>
              </a:cxnLst>
              <a:rect l="0" t="0" r="r" b="b"/>
              <a:pathLst>
                <a:path w="149" h="241">
                  <a:moveTo>
                    <a:pt x="96" y="184"/>
                  </a:moveTo>
                  <a:lnTo>
                    <a:pt x="89" y="192"/>
                  </a:lnTo>
                  <a:lnTo>
                    <a:pt x="89" y="224"/>
                  </a:lnTo>
                  <a:lnTo>
                    <a:pt x="67" y="240"/>
                  </a:lnTo>
                  <a:lnTo>
                    <a:pt x="44" y="240"/>
                  </a:lnTo>
                  <a:lnTo>
                    <a:pt x="30" y="200"/>
                  </a:lnTo>
                  <a:lnTo>
                    <a:pt x="15" y="192"/>
                  </a:lnTo>
                  <a:lnTo>
                    <a:pt x="22" y="176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30" y="112"/>
                  </a:lnTo>
                  <a:lnTo>
                    <a:pt x="30" y="88"/>
                  </a:lnTo>
                  <a:lnTo>
                    <a:pt x="44" y="80"/>
                  </a:lnTo>
                  <a:lnTo>
                    <a:pt x="52" y="56"/>
                  </a:lnTo>
                  <a:lnTo>
                    <a:pt x="74" y="48"/>
                  </a:lnTo>
                  <a:lnTo>
                    <a:pt x="111" y="0"/>
                  </a:lnTo>
                  <a:lnTo>
                    <a:pt x="133" y="8"/>
                  </a:lnTo>
                  <a:lnTo>
                    <a:pt x="148" y="80"/>
                  </a:lnTo>
                  <a:lnTo>
                    <a:pt x="126" y="88"/>
                  </a:lnTo>
                  <a:lnTo>
                    <a:pt x="126" y="136"/>
                  </a:lnTo>
                  <a:lnTo>
                    <a:pt x="96" y="18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82" name="Freeform 52"/>
            <p:cNvSpPr>
              <a:spLocks/>
            </p:cNvSpPr>
            <p:nvPr/>
          </p:nvSpPr>
          <p:spPr bwMode="auto">
            <a:xfrm rot="704206">
              <a:off x="4808137" y="4170285"/>
              <a:ext cx="217206" cy="164355"/>
            </a:xfrm>
            <a:custGeom>
              <a:avLst/>
              <a:gdLst/>
              <a:ahLst/>
              <a:cxnLst>
                <a:cxn ang="0">
                  <a:pos x="207" y="160"/>
                </a:cxn>
                <a:cxn ang="0">
                  <a:pos x="200" y="144"/>
                </a:cxn>
                <a:cxn ang="0">
                  <a:pos x="185" y="128"/>
                </a:cxn>
                <a:cxn ang="0">
                  <a:pos x="192" y="96"/>
                </a:cxn>
                <a:cxn ang="0">
                  <a:pos x="170" y="80"/>
                </a:cxn>
                <a:cxn ang="0">
                  <a:pos x="163" y="48"/>
                </a:cxn>
                <a:cxn ang="0">
                  <a:pos x="141" y="40"/>
                </a:cxn>
                <a:cxn ang="0">
                  <a:pos x="126" y="8"/>
                </a:cxn>
                <a:cxn ang="0">
                  <a:pos x="89" y="16"/>
                </a:cxn>
                <a:cxn ang="0">
                  <a:pos x="67" y="0"/>
                </a:cxn>
                <a:cxn ang="0">
                  <a:pos x="52" y="0"/>
                </a:cxn>
                <a:cxn ang="0">
                  <a:pos x="30" y="8"/>
                </a:cxn>
                <a:cxn ang="0">
                  <a:pos x="30" y="56"/>
                </a:cxn>
                <a:cxn ang="0">
                  <a:pos x="0" y="104"/>
                </a:cxn>
                <a:cxn ang="0">
                  <a:pos x="74" y="136"/>
                </a:cxn>
                <a:cxn ang="0">
                  <a:pos x="104" y="136"/>
                </a:cxn>
                <a:cxn ang="0">
                  <a:pos x="126" y="128"/>
                </a:cxn>
                <a:cxn ang="0">
                  <a:pos x="148" y="144"/>
                </a:cxn>
                <a:cxn ang="0">
                  <a:pos x="192" y="160"/>
                </a:cxn>
                <a:cxn ang="0">
                  <a:pos x="207" y="160"/>
                </a:cxn>
              </a:cxnLst>
              <a:rect l="0" t="0" r="r" b="b"/>
              <a:pathLst>
                <a:path w="208" h="161">
                  <a:moveTo>
                    <a:pt x="207" y="160"/>
                  </a:moveTo>
                  <a:lnTo>
                    <a:pt x="200" y="144"/>
                  </a:lnTo>
                  <a:lnTo>
                    <a:pt x="185" y="128"/>
                  </a:lnTo>
                  <a:lnTo>
                    <a:pt x="192" y="96"/>
                  </a:lnTo>
                  <a:lnTo>
                    <a:pt x="170" y="80"/>
                  </a:lnTo>
                  <a:lnTo>
                    <a:pt x="163" y="48"/>
                  </a:lnTo>
                  <a:lnTo>
                    <a:pt x="141" y="40"/>
                  </a:lnTo>
                  <a:lnTo>
                    <a:pt x="126" y="8"/>
                  </a:lnTo>
                  <a:lnTo>
                    <a:pt x="89" y="16"/>
                  </a:lnTo>
                  <a:lnTo>
                    <a:pt x="67" y="0"/>
                  </a:lnTo>
                  <a:lnTo>
                    <a:pt x="52" y="0"/>
                  </a:lnTo>
                  <a:lnTo>
                    <a:pt x="30" y="8"/>
                  </a:lnTo>
                  <a:lnTo>
                    <a:pt x="30" y="56"/>
                  </a:lnTo>
                  <a:lnTo>
                    <a:pt x="0" y="104"/>
                  </a:lnTo>
                  <a:lnTo>
                    <a:pt x="74" y="136"/>
                  </a:lnTo>
                  <a:lnTo>
                    <a:pt x="104" y="136"/>
                  </a:lnTo>
                  <a:lnTo>
                    <a:pt x="126" y="128"/>
                  </a:lnTo>
                  <a:lnTo>
                    <a:pt x="148" y="144"/>
                  </a:lnTo>
                  <a:lnTo>
                    <a:pt x="192" y="160"/>
                  </a:lnTo>
                  <a:lnTo>
                    <a:pt x="207" y="16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83" name="Freeform 53"/>
            <p:cNvSpPr>
              <a:spLocks/>
            </p:cNvSpPr>
            <p:nvPr/>
          </p:nvSpPr>
          <p:spPr bwMode="auto">
            <a:xfrm rot="704206">
              <a:off x="4754926" y="4272670"/>
              <a:ext cx="261695" cy="186807"/>
            </a:xfrm>
            <a:custGeom>
              <a:avLst/>
              <a:gdLst/>
              <a:ahLst/>
              <a:cxnLst>
                <a:cxn ang="0">
                  <a:pos x="96" y="152"/>
                </a:cxn>
                <a:cxn ang="0">
                  <a:pos x="111" y="136"/>
                </a:cxn>
                <a:cxn ang="0">
                  <a:pos x="148" y="168"/>
                </a:cxn>
                <a:cxn ang="0">
                  <a:pos x="170" y="168"/>
                </a:cxn>
                <a:cxn ang="0">
                  <a:pos x="192" y="184"/>
                </a:cxn>
                <a:cxn ang="0">
                  <a:pos x="222" y="160"/>
                </a:cxn>
                <a:cxn ang="0">
                  <a:pos x="214" y="128"/>
                </a:cxn>
                <a:cxn ang="0">
                  <a:pos x="251" y="96"/>
                </a:cxn>
                <a:cxn ang="0">
                  <a:pos x="251" y="56"/>
                </a:cxn>
                <a:cxn ang="0">
                  <a:pos x="236" y="56"/>
                </a:cxn>
                <a:cxn ang="0">
                  <a:pos x="222" y="56"/>
                </a:cxn>
                <a:cxn ang="0">
                  <a:pos x="177" y="40"/>
                </a:cxn>
                <a:cxn ang="0">
                  <a:pos x="155" y="24"/>
                </a:cxn>
                <a:cxn ang="0">
                  <a:pos x="133" y="32"/>
                </a:cxn>
                <a:cxn ang="0">
                  <a:pos x="103" y="32"/>
                </a:cxn>
                <a:cxn ang="0">
                  <a:pos x="30" y="0"/>
                </a:cxn>
                <a:cxn ang="0">
                  <a:pos x="22" y="8"/>
                </a:cxn>
                <a:cxn ang="0">
                  <a:pos x="22" y="40"/>
                </a:cxn>
                <a:cxn ang="0">
                  <a:pos x="0" y="56"/>
                </a:cxn>
                <a:cxn ang="0">
                  <a:pos x="30" y="112"/>
                </a:cxn>
                <a:cxn ang="0">
                  <a:pos x="74" y="112"/>
                </a:cxn>
                <a:cxn ang="0">
                  <a:pos x="96" y="152"/>
                </a:cxn>
              </a:cxnLst>
              <a:rect l="0" t="0" r="r" b="b"/>
              <a:pathLst>
                <a:path w="252" h="185">
                  <a:moveTo>
                    <a:pt x="96" y="152"/>
                  </a:moveTo>
                  <a:lnTo>
                    <a:pt x="111" y="136"/>
                  </a:lnTo>
                  <a:lnTo>
                    <a:pt x="148" y="168"/>
                  </a:lnTo>
                  <a:lnTo>
                    <a:pt x="170" y="168"/>
                  </a:lnTo>
                  <a:lnTo>
                    <a:pt x="192" y="184"/>
                  </a:lnTo>
                  <a:lnTo>
                    <a:pt x="222" y="160"/>
                  </a:lnTo>
                  <a:lnTo>
                    <a:pt x="214" y="128"/>
                  </a:lnTo>
                  <a:lnTo>
                    <a:pt x="251" y="96"/>
                  </a:lnTo>
                  <a:lnTo>
                    <a:pt x="251" y="56"/>
                  </a:lnTo>
                  <a:lnTo>
                    <a:pt x="236" y="56"/>
                  </a:lnTo>
                  <a:lnTo>
                    <a:pt x="222" y="56"/>
                  </a:lnTo>
                  <a:lnTo>
                    <a:pt x="177" y="40"/>
                  </a:lnTo>
                  <a:lnTo>
                    <a:pt x="155" y="24"/>
                  </a:lnTo>
                  <a:lnTo>
                    <a:pt x="133" y="32"/>
                  </a:lnTo>
                  <a:lnTo>
                    <a:pt x="103" y="32"/>
                  </a:lnTo>
                  <a:lnTo>
                    <a:pt x="30" y="0"/>
                  </a:lnTo>
                  <a:lnTo>
                    <a:pt x="22" y="8"/>
                  </a:lnTo>
                  <a:lnTo>
                    <a:pt x="22" y="40"/>
                  </a:lnTo>
                  <a:lnTo>
                    <a:pt x="0" y="56"/>
                  </a:lnTo>
                  <a:lnTo>
                    <a:pt x="30" y="112"/>
                  </a:lnTo>
                  <a:lnTo>
                    <a:pt x="74" y="112"/>
                  </a:lnTo>
                  <a:lnTo>
                    <a:pt x="96" y="15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84" name="Freeform 54"/>
            <p:cNvSpPr>
              <a:spLocks/>
            </p:cNvSpPr>
            <p:nvPr/>
          </p:nvSpPr>
          <p:spPr bwMode="auto">
            <a:xfrm rot="704206">
              <a:off x="4651120" y="4301409"/>
              <a:ext cx="200633" cy="146393"/>
            </a:xfrm>
            <a:custGeom>
              <a:avLst/>
              <a:gdLst/>
              <a:ahLst/>
              <a:cxnLst>
                <a:cxn ang="0">
                  <a:pos x="192" y="96"/>
                </a:cxn>
                <a:cxn ang="0">
                  <a:pos x="185" y="96"/>
                </a:cxn>
                <a:cxn ang="0">
                  <a:pos x="163" y="120"/>
                </a:cxn>
                <a:cxn ang="0">
                  <a:pos x="170" y="136"/>
                </a:cxn>
                <a:cxn ang="0">
                  <a:pos x="103" y="144"/>
                </a:cxn>
                <a:cxn ang="0">
                  <a:pos x="81" y="128"/>
                </a:cxn>
                <a:cxn ang="0">
                  <a:pos x="66" y="144"/>
                </a:cxn>
                <a:cxn ang="0">
                  <a:pos x="37" y="144"/>
                </a:cxn>
                <a:cxn ang="0">
                  <a:pos x="15" y="144"/>
                </a:cxn>
                <a:cxn ang="0">
                  <a:pos x="0" y="104"/>
                </a:cxn>
                <a:cxn ang="0">
                  <a:pos x="15" y="88"/>
                </a:cxn>
                <a:cxn ang="0">
                  <a:pos x="22" y="24"/>
                </a:cxn>
                <a:cxn ang="0">
                  <a:pos x="44" y="24"/>
                </a:cxn>
                <a:cxn ang="0">
                  <a:pos x="74" y="0"/>
                </a:cxn>
                <a:cxn ang="0">
                  <a:pos x="96" y="0"/>
                </a:cxn>
                <a:cxn ang="0">
                  <a:pos x="126" y="56"/>
                </a:cxn>
                <a:cxn ang="0">
                  <a:pos x="170" y="56"/>
                </a:cxn>
                <a:cxn ang="0">
                  <a:pos x="192" y="96"/>
                </a:cxn>
              </a:cxnLst>
              <a:rect l="0" t="0" r="r" b="b"/>
              <a:pathLst>
                <a:path w="193" h="145">
                  <a:moveTo>
                    <a:pt x="192" y="96"/>
                  </a:moveTo>
                  <a:lnTo>
                    <a:pt x="185" y="96"/>
                  </a:lnTo>
                  <a:lnTo>
                    <a:pt x="163" y="120"/>
                  </a:lnTo>
                  <a:lnTo>
                    <a:pt x="170" y="136"/>
                  </a:lnTo>
                  <a:lnTo>
                    <a:pt x="103" y="144"/>
                  </a:lnTo>
                  <a:lnTo>
                    <a:pt x="81" y="128"/>
                  </a:lnTo>
                  <a:lnTo>
                    <a:pt x="66" y="144"/>
                  </a:lnTo>
                  <a:lnTo>
                    <a:pt x="37" y="144"/>
                  </a:lnTo>
                  <a:lnTo>
                    <a:pt x="15" y="144"/>
                  </a:lnTo>
                  <a:lnTo>
                    <a:pt x="0" y="104"/>
                  </a:lnTo>
                  <a:lnTo>
                    <a:pt x="15" y="88"/>
                  </a:lnTo>
                  <a:lnTo>
                    <a:pt x="22" y="24"/>
                  </a:lnTo>
                  <a:lnTo>
                    <a:pt x="44" y="24"/>
                  </a:lnTo>
                  <a:lnTo>
                    <a:pt x="74" y="0"/>
                  </a:lnTo>
                  <a:lnTo>
                    <a:pt x="96" y="0"/>
                  </a:lnTo>
                  <a:lnTo>
                    <a:pt x="126" y="56"/>
                  </a:lnTo>
                  <a:lnTo>
                    <a:pt x="170" y="56"/>
                  </a:lnTo>
                  <a:lnTo>
                    <a:pt x="192" y="9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85" name="Freeform 55"/>
            <p:cNvSpPr>
              <a:spLocks/>
            </p:cNvSpPr>
            <p:nvPr/>
          </p:nvSpPr>
          <p:spPr bwMode="auto">
            <a:xfrm rot="704206">
              <a:off x="4551676" y="4400202"/>
              <a:ext cx="154400" cy="154475"/>
            </a:xfrm>
            <a:custGeom>
              <a:avLst/>
              <a:gdLst/>
              <a:ahLst/>
              <a:cxnLst>
                <a:cxn ang="0">
                  <a:pos x="89" y="24"/>
                </a:cxn>
                <a:cxn ang="0">
                  <a:pos x="111" y="24"/>
                </a:cxn>
                <a:cxn ang="0">
                  <a:pos x="141" y="24"/>
                </a:cxn>
                <a:cxn ang="0">
                  <a:pos x="148" y="64"/>
                </a:cxn>
                <a:cxn ang="0">
                  <a:pos x="133" y="72"/>
                </a:cxn>
                <a:cxn ang="0">
                  <a:pos x="148" y="104"/>
                </a:cxn>
                <a:cxn ang="0">
                  <a:pos x="118" y="112"/>
                </a:cxn>
                <a:cxn ang="0">
                  <a:pos x="104" y="144"/>
                </a:cxn>
                <a:cxn ang="0">
                  <a:pos x="74" y="152"/>
                </a:cxn>
                <a:cxn ang="0">
                  <a:pos x="52" y="144"/>
                </a:cxn>
                <a:cxn ang="0">
                  <a:pos x="67" y="136"/>
                </a:cxn>
                <a:cxn ang="0">
                  <a:pos x="67" y="112"/>
                </a:cxn>
                <a:cxn ang="0">
                  <a:pos x="59" y="104"/>
                </a:cxn>
                <a:cxn ang="0">
                  <a:pos x="44" y="72"/>
                </a:cxn>
                <a:cxn ang="0">
                  <a:pos x="15" y="72"/>
                </a:cxn>
                <a:cxn ang="0">
                  <a:pos x="0" y="40"/>
                </a:cxn>
                <a:cxn ang="0">
                  <a:pos x="7" y="40"/>
                </a:cxn>
                <a:cxn ang="0">
                  <a:pos x="37" y="0"/>
                </a:cxn>
                <a:cxn ang="0">
                  <a:pos x="89" y="24"/>
                </a:cxn>
              </a:cxnLst>
              <a:rect l="0" t="0" r="r" b="b"/>
              <a:pathLst>
                <a:path w="149" h="153">
                  <a:moveTo>
                    <a:pt x="89" y="24"/>
                  </a:moveTo>
                  <a:lnTo>
                    <a:pt x="111" y="24"/>
                  </a:lnTo>
                  <a:lnTo>
                    <a:pt x="141" y="24"/>
                  </a:lnTo>
                  <a:lnTo>
                    <a:pt x="148" y="64"/>
                  </a:lnTo>
                  <a:lnTo>
                    <a:pt x="133" y="72"/>
                  </a:lnTo>
                  <a:lnTo>
                    <a:pt x="148" y="104"/>
                  </a:lnTo>
                  <a:lnTo>
                    <a:pt x="118" y="112"/>
                  </a:lnTo>
                  <a:lnTo>
                    <a:pt x="104" y="144"/>
                  </a:lnTo>
                  <a:lnTo>
                    <a:pt x="74" y="152"/>
                  </a:lnTo>
                  <a:lnTo>
                    <a:pt x="52" y="144"/>
                  </a:lnTo>
                  <a:lnTo>
                    <a:pt x="67" y="136"/>
                  </a:lnTo>
                  <a:lnTo>
                    <a:pt x="67" y="112"/>
                  </a:lnTo>
                  <a:lnTo>
                    <a:pt x="59" y="104"/>
                  </a:lnTo>
                  <a:lnTo>
                    <a:pt x="44" y="72"/>
                  </a:lnTo>
                  <a:lnTo>
                    <a:pt x="15" y="72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37" y="0"/>
                  </a:lnTo>
                  <a:lnTo>
                    <a:pt x="89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86" name="Freeform 56"/>
            <p:cNvSpPr>
              <a:spLocks/>
            </p:cNvSpPr>
            <p:nvPr/>
          </p:nvSpPr>
          <p:spPr bwMode="auto">
            <a:xfrm rot="704206">
              <a:off x="4324874" y="5085461"/>
              <a:ext cx="85487" cy="89811"/>
            </a:xfrm>
            <a:custGeom>
              <a:avLst/>
              <a:gdLst/>
              <a:ahLst/>
              <a:cxnLst>
                <a:cxn ang="0">
                  <a:pos x="67" y="8"/>
                </a:cxn>
                <a:cxn ang="0">
                  <a:pos x="52" y="8"/>
                </a:cxn>
                <a:cxn ang="0">
                  <a:pos x="30" y="0"/>
                </a:cxn>
                <a:cxn ang="0">
                  <a:pos x="0" y="24"/>
                </a:cxn>
                <a:cxn ang="0">
                  <a:pos x="7" y="32"/>
                </a:cxn>
                <a:cxn ang="0">
                  <a:pos x="45" y="88"/>
                </a:cxn>
                <a:cxn ang="0">
                  <a:pos x="52" y="72"/>
                </a:cxn>
                <a:cxn ang="0">
                  <a:pos x="75" y="64"/>
                </a:cxn>
                <a:cxn ang="0">
                  <a:pos x="82" y="24"/>
                </a:cxn>
                <a:cxn ang="0">
                  <a:pos x="67" y="8"/>
                </a:cxn>
              </a:cxnLst>
              <a:rect l="0" t="0" r="r" b="b"/>
              <a:pathLst>
                <a:path w="83" h="89">
                  <a:moveTo>
                    <a:pt x="67" y="8"/>
                  </a:moveTo>
                  <a:lnTo>
                    <a:pt x="52" y="8"/>
                  </a:lnTo>
                  <a:lnTo>
                    <a:pt x="30" y="0"/>
                  </a:lnTo>
                  <a:lnTo>
                    <a:pt x="0" y="24"/>
                  </a:lnTo>
                  <a:lnTo>
                    <a:pt x="7" y="32"/>
                  </a:lnTo>
                  <a:lnTo>
                    <a:pt x="45" y="88"/>
                  </a:lnTo>
                  <a:lnTo>
                    <a:pt x="52" y="72"/>
                  </a:lnTo>
                  <a:lnTo>
                    <a:pt x="75" y="64"/>
                  </a:lnTo>
                  <a:lnTo>
                    <a:pt x="82" y="24"/>
                  </a:lnTo>
                  <a:lnTo>
                    <a:pt x="67" y="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87" name="Freeform 57"/>
            <p:cNvSpPr>
              <a:spLocks/>
            </p:cNvSpPr>
            <p:nvPr/>
          </p:nvSpPr>
          <p:spPr bwMode="auto">
            <a:xfrm rot="704206">
              <a:off x="4394659" y="5020797"/>
              <a:ext cx="170101" cy="227223"/>
            </a:xfrm>
            <a:custGeom>
              <a:avLst/>
              <a:gdLst/>
              <a:ahLst/>
              <a:cxnLst>
                <a:cxn ang="0">
                  <a:pos x="74" y="224"/>
                </a:cxn>
                <a:cxn ang="0">
                  <a:pos x="74" y="200"/>
                </a:cxn>
                <a:cxn ang="0">
                  <a:pos x="59" y="184"/>
                </a:cxn>
                <a:cxn ang="0">
                  <a:pos x="22" y="160"/>
                </a:cxn>
                <a:cxn ang="0">
                  <a:pos x="7" y="152"/>
                </a:cxn>
                <a:cxn ang="0">
                  <a:pos x="15" y="112"/>
                </a:cxn>
                <a:cxn ang="0">
                  <a:pos x="0" y="96"/>
                </a:cxn>
                <a:cxn ang="0">
                  <a:pos x="0" y="72"/>
                </a:cxn>
                <a:cxn ang="0">
                  <a:pos x="22" y="64"/>
                </a:cxn>
                <a:cxn ang="0">
                  <a:pos x="7" y="24"/>
                </a:cxn>
                <a:cxn ang="0">
                  <a:pos x="37" y="0"/>
                </a:cxn>
                <a:cxn ang="0">
                  <a:pos x="74" y="0"/>
                </a:cxn>
                <a:cxn ang="0">
                  <a:pos x="88" y="40"/>
                </a:cxn>
                <a:cxn ang="0">
                  <a:pos x="103" y="48"/>
                </a:cxn>
                <a:cxn ang="0">
                  <a:pos x="125" y="80"/>
                </a:cxn>
                <a:cxn ang="0">
                  <a:pos x="147" y="112"/>
                </a:cxn>
                <a:cxn ang="0">
                  <a:pos x="155" y="136"/>
                </a:cxn>
                <a:cxn ang="0">
                  <a:pos x="162" y="184"/>
                </a:cxn>
                <a:cxn ang="0">
                  <a:pos x="125" y="192"/>
                </a:cxn>
                <a:cxn ang="0">
                  <a:pos x="118" y="216"/>
                </a:cxn>
                <a:cxn ang="0">
                  <a:pos x="96" y="216"/>
                </a:cxn>
                <a:cxn ang="0">
                  <a:pos x="74" y="224"/>
                </a:cxn>
              </a:cxnLst>
              <a:rect l="0" t="0" r="r" b="b"/>
              <a:pathLst>
                <a:path w="163" h="225">
                  <a:moveTo>
                    <a:pt x="74" y="224"/>
                  </a:moveTo>
                  <a:lnTo>
                    <a:pt x="74" y="200"/>
                  </a:lnTo>
                  <a:lnTo>
                    <a:pt x="59" y="184"/>
                  </a:lnTo>
                  <a:lnTo>
                    <a:pt x="22" y="160"/>
                  </a:lnTo>
                  <a:lnTo>
                    <a:pt x="7" y="152"/>
                  </a:lnTo>
                  <a:lnTo>
                    <a:pt x="15" y="112"/>
                  </a:lnTo>
                  <a:lnTo>
                    <a:pt x="0" y="96"/>
                  </a:lnTo>
                  <a:lnTo>
                    <a:pt x="0" y="72"/>
                  </a:lnTo>
                  <a:lnTo>
                    <a:pt x="22" y="64"/>
                  </a:lnTo>
                  <a:lnTo>
                    <a:pt x="7" y="24"/>
                  </a:lnTo>
                  <a:lnTo>
                    <a:pt x="37" y="0"/>
                  </a:lnTo>
                  <a:lnTo>
                    <a:pt x="74" y="0"/>
                  </a:lnTo>
                  <a:lnTo>
                    <a:pt x="88" y="40"/>
                  </a:lnTo>
                  <a:lnTo>
                    <a:pt x="103" y="48"/>
                  </a:lnTo>
                  <a:lnTo>
                    <a:pt x="125" y="80"/>
                  </a:lnTo>
                  <a:lnTo>
                    <a:pt x="147" y="112"/>
                  </a:lnTo>
                  <a:lnTo>
                    <a:pt x="155" y="136"/>
                  </a:lnTo>
                  <a:lnTo>
                    <a:pt x="162" y="184"/>
                  </a:lnTo>
                  <a:lnTo>
                    <a:pt x="125" y="192"/>
                  </a:lnTo>
                  <a:lnTo>
                    <a:pt x="118" y="216"/>
                  </a:lnTo>
                  <a:lnTo>
                    <a:pt x="96" y="216"/>
                  </a:lnTo>
                  <a:lnTo>
                    <a:pt x="74" y="2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88" name="Freeform 58"/>
            <p:cNvSpPr>
              <a:spLocks/>
            </p:cNvSpPr>
            <p:nvPr/>
          </p:nvSpPr>
          <p:spPr bwMode="auto">
            <a:xfrm rot="704206">
              <a:off x="4358022" y="5160903"/>
              <a:ext cx="101189" cy="73645"/>
            </a:xfrm>
            <a:custGeom>
              <a:avLst/>
              <a:gdLst/>
              <a:ahLst/>
              <a:cxnLst>
                <a:cxn ang="0">
                  <a:pos x="74" y="64"/>
                </a:cxn>
                <a:cxn ang="0">
                  <a:pos x="52" y="64"/>
                </a:cxn>
                <a:cxn ang="0">
                  <a:pos x="37" y="72"/>
                </a:cxn>
                <a:cxn ang="0">
                  <a:pos x="7" y="32"/>
                </a:cxn>
                <a:cxn ang="0">
                  <a:pos x="0" y="24"/>
                </a:cxn>
                <a:cxn ang="0">
                  <a:pos x="7" y="8"/>
                </a:cxn>
                <a:cxn ang="0">
                  <a:pos x="30" y="0"/>
                </a:cxn>
                <a:cxn ang="0">
                  <a:pos x="44" y="8"/>
                </a:cxn>
                <a:cxn ang="0">
                  <a:pos x="81" y="32"/>
                </a:cxn>
                <a:cxn ang="0">
                  <a:pos x="96" y="48"/>
                </a:cxn>
                <a:cxn ang="0">
                  <a:pos x="74" y="64"/>
                </a:cxn>
              </a:cxnLst>
              <a:rect l="0" t="0" r="r" b="b"/>
              <a:pathLst>
                <a:path w="97" h="73">
                  <a:moveTo>
                    <a:pt x="74" y="64"/>
                  </a:moveTo>
                  <a:lnTo>
                    <a:pt x="52" y="64"/>
                  </a:lnTo>
                  <a:lnTo>
                    <a:pt x="37" y="72"/>
                  </a:lnTo>
                  <a:lnTo>
                    <a:pt x="7" y="32"/>
                  </a:lnTo>
                  <a:lnTo>
                    <a:pt x="0" y="24"/>
                  </a:lnTo>
                  <a:lnTo>
                    <a:pt x="7" y="8"/>
                  </a:lnTo>
                  <a:lnTo>
                    <a:pt x="30" y="0"/>
                  </a:lnTo>
                  <a:lnTo>
                    <a:pt x="44" y="8"/>
                  </a:lnTo>
                  <a:lnTo>
                    <a:pt x="81" y="32"/>
                  </a:lnTo>
                  <a:lnTo>
                    <a:pt x="96" y="48"/>
                  </a:lnTo>
                  <a:lnTo>
                    <a:pt x="74" y="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89" name="Freeform 59"/>
            <p:cNvSpPr>
              <a:spLocks/>
            </p:cNvSpPr>
            <p:nvPr/>
          </p:nvSpPr>
          <p:spPr bwMode="auto">
            <a:xfrm rot="704206">
              <a:off x="4395532" y="5237242"/>
              <a:ext cx="123869" cy="96996"/>
            </a:xfrm>
            <a:custGeom>
              <a:avLst/>
              <a:gdLst/>
              <a:ahLst/>
              <a:cxnLst>
                <a:cxn ang="0">
                  <a:pos x="44" y="96"/>
                </a:cxn>
                <a:cxn ang="0">
                  <a:pos x="89" y="80"/>
                </a:cxn>
                <a:cxn ang="0">
                  <a:pos x="89" y="64"/>
                </a:cxn>
                <a:cxn ang="0">
                  <a:pos x="111" y="56"/>
                </a:cxn>
                <a:cxn ang="0">
                  <a:pos x="118" y="32"/>
                </a:cxn>
                <a:cxn ang="0">
                  <a:pos x="96" y="24"/>
                </a:cxn>
                <a:cxn ang="0">
                  <a:pos x="89" y="0"/>
                </a:cxn>
                <a:cxn ang="0">
                  <a:pos x="66" y="0"/>
                </a:cxn>
                <a:cxn ang="0">
                  <a:pos x="44" y="8"/>
                </a:cxn>
                <a:cxn ang="0">
                  <a:pos x="30" y="8"/>
                </a:cxn>
                <a:cxn ang="0">
                  <a:pos x="30" y="16"/>
                </a:cxn>
                <a:cxn ang="0">
                  <a:pos x="30" y="56"/>
                </a:cxn>
                <a:cxn ang="0">
                  <a:pos x="7" y="56"/>
                </a:cxn>
                <a:cxn ang="0">
                  <a:pos x="0" y="56"/>
                </a:cxn>
                <a:cxn ang="0">
                  <a:pos x="44" y="96"/>
                </a:cxn>
              </a:cxnLst>
              <a:rect l="0" t="0" r="r" b="b"/>
              <a:pathLst>
                <a:path w="119" h="97">
                  <a:moveTo>
                    <a:pt x="44" y="96"/>
                  </a:moveTo>
                  <a:lnTo>
                    <a:pt x="89" y="80"/>
                  </a:lnTo>
                  <a:lnTo>
                    <a:pt x="89" y="64"/>
                  </a:lnTo>
                  <a:lnTo>
                    <a:pt x="111" y="56"/>
                  </a:lnTo>
                  <a:lnTo>
                    <a:pt x="118" y="32"/>
                  </a:lnTo>
                  <a:lnTo>
                    <a:pt x="96" y="24"/>
                  </a:lnTo>
                  <a:lnTo>
                    <a:pt x="89" y="0"/>
                  </a:lnTo>
                  <a:lnTo>
                    <a:pt x="66" y="0"/>
                  </a:lnTo>
                  <a:lnTo>
                    <a:pt x="44" y="8"/>
                  </a:lnTo>
                  <a:lnTo>
                    <a:pt x="30" y="8"/>
                  </a:lnTo>
                  <a:lnTo>
                    <a:pt x="30" y="16"/>
                  </a:lnTo>
                  <a:lnTo>
                    <a:pt x="30" y="56"/>
                  </a:lnTo>
                  <a:lnTo>
                    <a:pt x="7" y="56"/>
                  </a:lnTo>
                  <a:lnTo>
                    <a:pt x="0" y="56"/>
                  </a:lnTo>
                  <a:lnTo>
                    <a:pt x="44" y="9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90" name="Freeform 60"/>
            <p:cNvSpPr>
              <a:spLocks/>
            </p:cNvSpPr>
            <p:nvPr/>
          </p:nvSpPr>
          <p:spPr bwMode="auto">
            <a:xfrm rot="704206">
              <a:off x="4371107" y="5211197"/>
              <a:ext cx="78508" cy="73645"/>
            </a:xfrm>
            <a:custGeom>
              <a:avLst/>
              <a:gdLst/>
              <a:ahLst/>
              <a:cxnLst>
                <a:cxn ang="0">
                  <a:pos x="52" y="16"/>
                </a:cxn>
                <a:cxn ang="0">
                  <a:pos x="30" y="16"/>
                </a:cxn>
                <a:cxn ang="0">
                  <a:pos x="15" y="24"/>
                </a:cxn>
                <a:cxn ang="0">
                  <a:pos x="0" y="40"/>
                </a:cxn>
                <a:cxn ang="0">
                  <a:pos x="30" y="72"/>
                </a:cxn>
                <a:cxn ang="0">
                  <a:pos x="37" y="72"/>
                </a:cxn>
                <a:cxn ang="0">
                  <a:pos x="59" y="72"/>
                </a:cxn>
                <a:cxn ang="0">
                  <a:pos x="59" y="32"/>
                </a:cxn>
                <a:cxn ang="0">
                  <a:pos x="59" y="24"/>
                </a:cxn>
                <a:cxn ang="0">
                  <a:pos x="74" y="24"/>
                </a:cxn>
                <a:cxn ang="0">
                  <a:pos x="74" y="0"/>
                </a:cxn>
                <a:cxn ang="0">
                  <a:pos x="52" y="16"/>
                </a:cxn>
              </a:cxnLst>
              <a:rect l="0" t="0" r="r" b="b"/>
              <a:pathLst>
                <a:path w="75" h="73">
                  <a:moveTo>
                    <a:pt x="52" y="16"/>
                  </a:moveTo>
                  <a:lnTo>
                    <a:pt x="30" y="16"/>
                  </a:lnTo>
                  <a:lnTo>
                    <a:pt x="15" y="24"/>
                  </a:lnTo>
                  <a:lnTo>
                    <a:pt x="0" y="40"/>
                  </a:lnTo>
                  <a:lnTo>
                    <a:pt x="30" y="72"/>
                  </a:lnTo>
                  <a:lnTo>
                    <a:pt x="37" y="72"/>
                  </a:lnTo>
                  <a:lnTo>
                    <a:pt x="59" y="72"/>
                  </a:lnTo>
                  <a:lnTo>
                    <a:pt x="59" y="32"/>
                  </a:lnTo>
                  <a:lnTo>
                    <a:pt x="59" y="24"/>
                  </a:lnTo>
                  <a:lnTo>
                    <a:pt x="74" y="24"/>
                  </a:lnTo>
                  <a:lnTo>
                    <a:pt x="74" y="0"/>
                  </a:lnTo>
                  <a:lnTo>
                    <a:pt x="52" y="1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91" name="Freeform 61"/>
            <p:cNvSpPr>
              <a:spLocks/>
            </p:cNvSpPr>
            <p:nvPr/>
          </p:nvSpPr>
          <p:spPr bwMode="auto">
            <a:xfrm rot="704206">
              <a:off x="4634546" y="5042352"/>
              <a:ext cx="122996" cy="227223"/>
            </a:xfrm>
            <a:custGeom>
              <a:avLst/>
              <a:gdLst/>
              <a:ahLst/>
              <a:cxnLst>
                <a:cxn ang="0">
                  <a:pos x="15" y="208"/>
                </a:cxn>
                <a:cxn ang="0">
                  <a:pos x="0" y="200"/>
                </a:cxn>
                <a:cxn ang="0">
                  <a:pos x="22" y="184"/>
                </a:cxn>
                <a:cxn ang="0">
                  <a:pos x="15" y="152"/>
                </a:cxn>
                <a:cxn ang="0">
                  <a:pos x="44" y="152"/>
                </a:cxn>
                <a:cxn ang="0">
                  <a:pos x="44" y="112"/>
                </a:cxn>
                <a:cxn ang="0">
                  <a:pos x="66" y="104"/>
                </a:cxn>
                <a:cxn ang="0">
                  <a:pos x="37" y="80"/>
                </a:cxn>
                <a:cxn ang="0">
                  <a:pos x="30" y="32"/>
                </a:cxn>
                <a:cxn ang="0">
                  <a:pos x="37" y="16"/>
                </a:cxn>
                <a:cxn ang="0">
                  <a:pos x="37" y="8"/>
                </a:cxn>
                <a:cxn ang="0">
                  <a:pos x="74" y="0"/>
                </a:cxn>
                <a:cxn ang="0">
                  <a:pos x="89" y="32"/>
                </a:cxn>
                <a:cxn ang="0">
                  <a:pos x="74" y="32"/>
                </a:cxn>
                <a:cxn ang="0">
                  <a:pos x="96" y="72"/>
                </a:cxn>
                <a:cxn ang="0">
                  <a:pos x="81" y="96"/>
                </a:cxn>
                <a:cxn ang="0">
                  <a:pos x="118" y="120"/>
                </a:cxn>
                <a:cxn ang="0">
                  <a:pos x="96" y="184"/>
                </a:cxn>
                <a:cxn ang="0">
                  <a:pos x="74" y="184"/>
                </a:cxn>
                <a:cxn ang="0">
                  <a:pos x="81" y="216"/>
                </a:cxn>
                <a:cxn ang="0">
                  <a:pos x="59" y="224"/>
                </a:cxn>
                <a:cxn ang="0">
                  <a:pos x="15" y="208"/>
                </a:cxn>
              </a:cxnLst>
              <a:rect l="0" t="0" r="r" b="b"/>
              <a:pathLst>
                <a:path w="119" h="225">
                  <a:moveTo>
                    <a:pt x="15" y="208"/>
                  </a:moveTo>
                  <a:lnTo>
                    <a:pt x="0" y="200"/>
                  </a:lnTo>
                  <a:lnTo>
                    <a:pt x="22" y="184"/>
                  </a:lnTo>
                  <a:lnTo>
                    <a:pt x="15" y="152"/>
                  </a:lnTo>
                  <a:lnTo>
                    <a:pt x="44" y="152"/>
                  </a:lnTo>
                  <a:lnTo>
                    <a:pt x="44" y="112"/>
                  </a:lnTo>
                  <a:lnTo>
                    <a:pt x="66" y="104"/>
                  </a:lnTo>
                  <a:lnTo>
                    <a:pt x="37" y="80"/>
                  </a:lnTo>
                  <a:lnTo>
                    <a:pt x="30" y="32"/>
                  </a:lnTo>
                  <a:lnTo>
                    <a:pt x="37" y="16"/>
                  </a:lnTo>
                  <a:lnTo>
                    <a:pt x="37" y="8"/>
                  </a:lnTo>
                  <a:lnTo>
                    <a:pt x="74" y="0"/>
                  </a:lnTo>
                  <a:lnTo>
                    <a:pt x="89" y="32"/>
                  </a:lnTo>
                  <a:lnTo>
                    <a:pt x="74" y="32"/>
                  </a:lnTo>
                  <a:lnTo>
                    <a:pt x="96" y="72"/>
                  </a:lnTo>
                  <a:lnTo>
                    <a:pt x="81" y="96"/>
                  </a:lnTo>
                  <a:lnTo>
                    <a:pt x="118" y="120"/>
                  </a:lnTo>
                  <a:lnTo>
                    <a:pt x="96" y="184"/>
                  </a:lnTo>
                  <a:lnTo>
                    <a:pt x="74" y="184"/>
                  </a:lnTo>
                  <a:lnTo>
                    <a:pt x="81" y="216"/>
                  </a:lnTo>
                  <a:lnTo>
                    <a:pt x="59" y="224"/>
                  </a:lnTo>
                  <a:lnTo>
                    <a:pt x="15" y="20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92" name="Freeform 62"/>
            <p:cNvSpPr>
              <a:spLocks/>
            </p:cNvSpPr>
            <p:nvPr/>
          </p:nvSpPr>
          <p:spPr bwMode="auto">
            <a:xfrm rot="704206">
              <a:off x="4415595" y="5212095"/>
              <a:ext cx="138698" cy="267637"/>
            </a:xfrm>
            <a:custGeom>
              <a:avLst/>
              <a:gdLst/>
              <a:ahLst/>
              <a:cxnLst>
                <a:cxn ang="0">
                  <a:pos x="133" y="32"/>
                </a:cxn>
                <a:cxn ang="0">
                  <a:pos x="126" y="8"/>
                </a:cxn>
                <a:cxn ang="0">
                  <a:pos x="104" y="0"/>
                </a:cxn>
                <a:cxn ang="0">
                  <a:pos x="67" y="8"/>
                </a:cxn>
                <a:cxn ang="0">
                  <a:pos x="59" y="32"/>
                </a:cxn>
                <a:cxn ang="0">
                  <a:pos x="67" y="56"/>
                </a:cxn>
                <a:cxn ang="0">
                  <a:pos x="89" y="64"/>
                </a:cxn>
                <a:cxn ang="0">
                  <a:pos x="81" y="88"/>
                </a:cxn>
                <a:cxn ang="0">
                  <a:pos x="59" y="96"/>
                </a:cxn>
                <a:cxn ang="0">
                  <a:pos x="59" y="112"/>
                </a:cxn>
                <a:cxn ang="0">
                  <a:pos x="15" y="128"/>
                </a:cxn>
                <a:cxn ang="0">
                  <a:pos x="0" y="144"/>
                </a:cxn>
                <a:cxn ang="0">
                  <a:pos x="22" y="192"/>
                </a:cxn>
                <a:cxn ang="0">
                  <a:pos x="30" y="200"/>
                </a:cxn>
                <a:cxn ang="0">
                  <a:pos x="30" y="256"/>
                </a:cxn>
                <a:cxn ang="0">
                  <a:pos x="81" y="264"/>
                </a:cxn>
                <a:cxn ang="0">
                  <a:pos x="96" y="144"/>
                </a:cxn>
                <a:cxn ang="0">
                  <a:pos x="133" y="96"/>
                </a:cxn>
                <a:cxn ang="0">
                  <a:pos x="118" y="80"/>
                </a:cxn>
                <a:cxn ang="0">
                  <a:pos x="126" y="40"/>
                </a:cxn>
                <a:cxn ang="0">
                  <a:pos x="133" y="32"/>
                </a:cxn>
              </a:cxnLst>
              <a:rect l="0" t="0" r="r" b="b"/>
              <a:pathLst>
                <a:path w="134" h="265">
                  <a:moveTo>
                    <a:pt x="133" y="32"/>
                  </a:moveTo>
                  <a:lnTo>
                    <a:pt x="126" y="8"/>
                  </a:lnTo>
                  <a:lnTo>
                    <a:pt x="104" y="0"/>
                  </a:lnTo>
                  <a:lnTo>
                    <a:pt x="67" y="8"/>
                  </a:lnTo>
                  <a:lnTo>
                    <a:pt x="59" y="32"/>
                  </a:lnTo>
                  <a:lnTo>
                    <a:pt x="67" y="56"/>
                  </a:lnTo>
                  <a:lnTo>
                    <a:pt x="89" y="64"/>
                  </a:lnTo>
                  <a:lnTo>
                    <a:pt x="81" y="88"/>
                  </a:lnTo>
                  <a:lnTo>
                    <a:pt x="59" y="96"/>
                  </a:lnTo>
                  <a:lnTo>
                    <a:pt x="59" y="112"/>
                  </a:lnTo>
                  <a:lnTo>
                    <a:pt x="15" y="128"/>
                  </a:lnTo>
                  <a:lnTo>
                    <a:pt x="0" y="144"/>
                  </a:lnTo>
                  <a:lnTo>
                    <a:pt x="22" y="192"/>
                  </a:lnTo>
                  <a:lnTo>
                    <a:pt x="30" y="200"/>
                  </a:lnTo>
                  <a:lnTo>
                    <a:pt x="30" y="256"/>
                  </a:lnTo>
                  <a:lnTo>
                    <a:pt x="81" y="264"/>
                  </a:lnTo>
                  <a:lnTo>
                    <a:pt x="96" y="144"/>
                  </a:lnTo>
                  <a:lnTo>
                    <a:pt x="133" y="96"/>
                  </a:lnTo>
                  <a:lnTo>
                    <a:pt x="118" y="80"/>
                  </a:lnTo>
                  <a:lnTo>
                    <a:pt x="126" y="40"/>
                  </a:lnTo>
                  <a:lnTo>
                    <a:pt x="133" y="3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93" name="Freeform 63"/>
            <p:cNvSpPr>
              <a:spLocks/>
            </p:cNvSpPr>
            <p:nvPr/>
          </p:nvSpPr>
          <p:spPr bwMode="auto">
            <a:xfrm rot="704206">
              <a:off x="4285620" y="4850156"/>
              <a:ext cx="184931" cy="260452"/>
            </a:xfrm>
            <a:custGeom>
              <a:avLst/>
              <a:gdLst/>
              <a:ahLst/>
              <a:cxnLst>
                <a:cxn ang="0">
                  <a:pos x="170" y="144"/>
                </a:cxn>
                <a:cxn ang="0">
                  <a:pos x="177" y="112"/>
                </a:cxn>
                <a:cxn ang="0">
                  <a:pos x="148" y="96"/>
                </a:cxn>
                <a:cxn ang="0">
                  <a:pos x="155" y="72"/>
                </a:cxn>
                <a:cxn ang="0">
                  <a:pos x="170" y="64"/>
                </a:cxn>
                <a:cxn ang="0">
                  <a:pos x="162" y="40"/>
                </a:cxn>
                <a:cxn ang="0">
                  <a:pos x="133" y="40"/>
                </a:cxn>
                <a:cxn ang="0">
                  <a:pos x="125" y="8"/>
                </a:cxn>
                <a:cxn ang="0">
                  <a:pos x="81" y="0"/>
                </a:cxn>
                <a:cxn ang="0">
                  <a:pos x="89" y="40"/>
                </a:cxn>
                <a:cxn ang="0">
                  <a:pos x="44" y="40"/>
                </a:cxn>
                <a:cxn ang="0">
                  <a:pos x="37" y="56"/>
                </a:cxn>
                <a:cxn ang="0">
                  <a:pos x="7" y="32"/>
                </a:cxn>
                <a:cxn ang="0">
                  <a:pos x="0" y="64"/>
                </a:cxn>
                <a:cxn ang="0">
                  <a:pos x="30" y="232"/>
                </a:cxn>
                <a:cxn ang="0">
                  <a:pos x="44" y="224"/>
                </a:cxn>
                <a:cxn ang="0">
                  <a:pos x="66" y="256"/>
                </a:cxn>
                <a:cxn ang="0">
                  <a:pos x="96" y="232"/>
                </a:cxn>
                <a:cxn ang="0">
                  <a:pos x="118" y="240"/>
                </a:cxn>
                <a:cxn ang="0">
                  <a:pos x="133" y="240"/>
                </a:cxn>
                <a:cxn ang="0">
                  <a:pos x="133" y="216"/>
                </a:cxn>
                <a:cxn ang="0">
                  <a:pos x="155" y="208"/>
                </a:cxn>
                <a:cxn ang="0">
                  <a:pos x="140" y="168"/>
                </a:cxn>
                <a:cxn ang="0">
                  <a:pos x="170" y="144"/>
                </a:cxn>
              </a:cxnLst>
              <a:rect l="0" t="0" r="r" b="b"/>
              <a:pathLst>
                <a:path w="178" h="257">
                  <a:moveTo>
                    <a:pt x="170" y="144"/>
                  </a:moveTo>
                  <a:lnTo>
                    <a:pt x="177" y="112"/>
                  </a:lnTo>
                  <a:lnTo>
                    <a:pt x="148" y="96"/>
                  </a:lnTo>
                  <a:lnTo>
                    <a:pt x="155" y="72"/>
                  </a:lnTo>
                  <a:lnTo>
                    <a:pt x="170" y="64"/>
                  </a:lnTo>
                  <a:lnTo>
                    <a:pt x="162" y="40"/>
                  </a:lnTo>
                  <a:lnTo>
                    <a:pt x="133" y="40"/>
                  </a:lnTo>
                  <a:lnTo>
                    <a:pt x="125" y="8"/>
                  </a:lnTo>
                  <a:lnTo>
                    <a:pt x="81" y="0"/>
                  </a:lnTo>
                  <a:lnTo>
                    <a:pt x="89" y="40"/>
                  </a:lnTo>
                  <a:lnTo>
                    <a:pt x="44" y="40"/>
                  </a:lnTo>
                  <a:lnTo>
                    <a:pt x="37" y="56"/>
                  </a:lnTo>
                  <a:lnTo>
                    <a:pt x="7" y="32"/>
                  </a:lnTo>
                  <a:lnTo>
                    <a:pt x="0" y="64"/>
                  </a:lnTo>
                  <a:lnTo>
                    <a:pt x="30" y="232"/>
                  </a:lnTo>
                  <a:lnTo>
                    <a:pt x="44" y="224"/>
                  </a:lnTo>
                  <a:lnTo>
                    <a:pt x="66" y="256"/>
                  </a:lnTo>
                  <a:lnTo>
                    <a:pt x="96" y="232"/>
                  </a:lnTo>
                  <a:lnTo>
                    <a:pt x="118" y="240"/>
                  </a:lnTo>
                  <a:lnTo>
                    <a:pt x="133" y="240"/>
                  </a:lnTo>
                  <a:lnTo>
                    <a:pt x="133" y="216"/>
                  </a:lnTo>
                  <a:lnTo>
                    <a:pt x="155" y="208"/>
                  </a:lnTo>
                  <a:lnTo>
                    <a:pt x="140" y="168"/>
                  </a:lnTo>
                  <a:lnTo>
                    <a:pt x="170" y="14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94" name="Freeform 64"/>
            <p:cNvSpPr>
              <a:spLocks/>
            </p:cNvSpPr>
            <p:nvPr/>
          </p:nvSpPr>
          <p:spPr bwMode="auto">
            <a:xfrm rot="704206">
              <a:off x="4338831" y="4953439"/>
              <a:ext cx="46232" cy="130227"/>
            </a:xfrm>
            <a:custGeom>
              <a:avLst/>
              <a:gdLst/>
              <a:ahLst/>
              <a:cxnLst>
                <a:cxn ang="0">
                  <a:pos x="15" y="64"/>
                </a:cxn>
                <a:cxn ang="0">
                  <a:pos x="22" y="48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22" y="24"/>
                </a:cxn>
                <a:cxn ang="0">
                  <a:pos x="44" y="40"/>
                </a:cxn>
                <a:cxn ang="0">
                  <a:pos x="44" y="88"/>
                </a:cxn>
                <a:cxn ang="0">
                  <a:pos x="29" y="80"/>
                </a:cxn>
                <a:cxn ang="0">
                  <a:pos x="22" y="104"/>
                </a:cxn>
                <a:cxn ang="0">
                  <a:pos x="7" y="128"/>
                </a:cxn>
                <a:cxn ang="0">
                  <a:pos x="0" y="96"/>
                </a:cxn>
                <a:cxn ang="0">
                  <a:pos x="15" y="64"/>
                </a:cxn>
              </a:cxnLst>
              <a:rect l="0" t="0" r="r" b="b"/>
              <a:pathLst>
                <a:path w="45" h="129">
                  <a:moveTo>
                    <a:pt x="15" y="64"/>
                  </a:moveTo>
                  <a:lnTo>
                    <a:pt x="22" y="48"/>
                  </a:lnTo>
                  <a:lnTo>
                    <a:pt x="0" y="32"/>
                  </a:lnTo>
                  <a:lnTo>
                    <a:pt x="0" y="0"/>
                  </a:lnTo>
                  <a:lnTo>
                    <a:pt x="22" y="24"/>
                  </a:lnTo>
                  <a:lnTo>
                    <a:pt x="44" y="40"/>
                  </a:lnTo>
                  <a:lnTo>
                    <a:pt x="44" y="88"/>
                  </a:lnTo>
                  <a:lnTo>
                    <a:pt x="29" y="80"/>
                  </a:lnTo>
                  <a:lnTo>
                    <a:pt x="22" y="104"/>
                  </a:lnTo>
                  <a:lnTo>
                    <a:pt x="7" y="128"/>
                  </a:lnTo>
                  <a:lnTo>
                    <a:pt x="0" y="96"/>
                  </a:lnTo>
                  <a:lnTo>
                    <a:pt x="15" y="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95" name="Freeform 65"/>
            <p:cNvSpPr>
              <a:spLocks/>
            </p:cNvSpPr>
            <p:nvPr/>
          </p:nvSpPr>
          <p:spPr bwMode="auto">
            <a:xfrm rot="704206">
              <a:off x="4887518" y="4692088"/>
              <a:ext cx="145677" cy="123042"/>
            </a:xfrm>
            <a:custGeom>
              <a:avLst/>
              <a:gdLst/>
              <a:ahLst/>
              <a:cxnLst>
                <a:cxn ang="0">
                  <a:pos x="118" y="120"/>
                </a:cxn>
                <a:cxn ang="0">
                  <a:pos x="96" y="120"/>
                </a:cxn>
                <a:cxn ang="0">
                  <a:pos x="66" y="96"/>
                </a:cxn>
                <a:cxn ang="0">
                  <a:pos x="44" y="104"/>
                </a:cxn>
                <a:cxn ang="0">
                  <a:pos x="44" y="72"/>
                </a:cxn>
                <a:cxn ang="0">
                  <a:pos x="22" y="56"/>
                </a:cxn>
                <a:cxn ang="0">
                  <a:pos x="0" y="56"/>
                </a:cxn>
                <a:cxn ang="0">
                  <a:pos x="0" y="32"/>
                </a:cxn>
                <a:cxn ang="0">
                  <a:pos x="29" y="0"/>
                </a:cxn>
                <a:cxn ang="0">
                  <a:pos x="59" y="24"/>
                </a:cxn>
                <a:cxn ang="0">
                  <a:pos x="66" y="56"/>
                </a:cxn>
                <a:cxn ang="0">
                  <a:pos x="88" y="72"/>
                </a:cxn>
                <a:cxn ang="0">
                  <a:pos x="118" y="56"/>
                </a:cxn>
                <a:cxn ang="0">
                  <a:pos x="140" y="72"/>
                </a:cxn>
                <a:cxn ang="0">
                  <a:pos x="133" y="104"/>
                </a:cxn>
                <a:cxn ang="0">
                  <a:pos x="140" y="104"/>
                </a:cxn>
                <a:cxn ang="0">
                  <a:pos x="118" y="120"/>
                </a:cxn>
              </a:cxnLst>
              <a:rect l="0" t="0" r="r" b="b"/>
              <a:pathLst>
                <a:path w="141" h="121">
                  <a:moveTo>
                    <a:pt x="118" y="120"/>
                  </a:moveTo>
                  <a:lnTo>
                    <a:pt x="96" y="120"/>
                  </a:lnTo>
                  <a:lnTo>
                    <a:pt x="66" y="96"/>
                  </a:lnTo>
                  <a:lnTo>
                    <a:pt x="44" y="104"/>
                  </a:lnTo>
                  <a:lnTo>
                    <a:pt x="44" y="72"/>
                  </a:lnTo>
                  <a:lnTo>
                    <a:pt x="22" y="56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29" y="0"/>
                  </a:lnTo>
                  <a:lnTo>
                    <a:pt x="59" y="24"/>
                  </a:lnTo>
                  <a:lnTo>
                    <a:pt x="66" y="56"/>
                  </a:lnTo>
                  <a:lnTo>
                    <a:pt x="88" y="72"/>
                  </a:lnTo>
                  <a:lnTo>
                    <a:pt x="118" y="56"/>
                  </a:lnTo>
                  <a:lnTo>
                    <a:pt x="140" y="72"/>
                  </a:lnTo>
                  <a:lnTo>
                    <a:pt x="133" y="104"/>
                  </a:lnTo>
                  <a:lnTo>
                    <a:pt x="140" y="104"/>
                  </a:lnTo>
                  <a:lnTo>
                    <a:pt x="118" y="12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96" name="Freeform 66"/>
            <p:cNvSpPr>
              <a:spLocks/>
            </p:cNvSpPr>
            <p:nvPr/>
          </p:nvSpPr>
          <p:spPr bwMode="auto">
            <a:xfrm rot="704206">
              <a:off x="4837796" y="4715439"/>
              <a:ext cx="147421" cy="186807"/>
            </a:xfrm>
            <a:custGeom>
              <a:avLst/>
              <a:gdLst/>
              <a:ahLst/>
              <a:cxnLst>
                <a:cxn ang="0">
                  <a:pos x="134" y="88"/>
                </a:cxn>
                <a:cxn ang="0">
                  <a:pos x="104" y="64"/>
                </a:cxn>
                <a:cxn ang="0">
                  <a:pos x="82" y="72"/>
                </a:cxn>
                <a:cxn ang="0">
                  <a:pos x="82" y="40"/>
                </a:cxn>
                <a:cxn ang="0">
                  <a:pos x="59" y="24"/>
                </a:cxn>
                <a:cxn ang="0">
                  <a:pos x="37" y="24"/>
                </a:cxn>
                <a:cxn ang="0">
                  <a:pos x="37" y="0"/>
                </a:cxn>
                <a:cxn ang="0">
                  <a:pos x="30" y="8"/>
                </a:cxn>
                <a:cxn ang="0">
                  <a:pos x="0" y="104"/>
                </a:cxn>
                <a:cxn ang="0">
                  <a:pos x="30" y="136"/>
                </a:cxn>
                <a:cxn ang="0">
                  <a:pos x="45" y="136"/>
                </a:cxn>
                <a:cxn ang="0">
                  <a:pos x="74" y="168"/>
                </a:cxn>
                <a:cxn ang="0">
                  <a:pos x="97" y="168"/>
                </a:cxn>
                <a:cxn ang="0">
                  <a:pos x="111" y="184"/>
                </a:cxn>
                <a:cxn ang="0">
                  <a:pos x="134" y="152"/>
                </a:cxn>
                <a:cxn ang="0">
                  <a:pos x="126" y="128"/>
                </a:cxn>
                <a:cxn ang="0">
                  <a:pos x="141" y="112"/>
                </a:cxn>
                <a:cxn ang="0">
                  <a:pos x="134" y="88"/>
                </a:cxn>
              </a:cxnLst>
              <a:rect l="0" t="0" r="r" b="b"/>
              <a:pathLst>
                <a:path w="142" h="185">
                  <a:moveTo>
                    <a:pt x="134" y="88"/>
                  </a:moveTo>
                  <a:lnTo>
                    <a:pt x="104" y="64"/>
                  </a:lnTo>
                  <a:lnTo>
                    <a:pt x="82" y="72"/>
                  </a:lnTo>
                  <a:lnTo>
                    <a:pt x="82" y="40"/>
                  </a:lnTo>
                  <a:lnTo>
                    <a:pt x="59" y="24"/>
                  </a:lnTo>
                  <a:lnTo>
                    <a:pt x="37" y="24"/>
                  </a:lnTo>
                  <a:lnTo>
                    <a:pt x="37" y="0"/>
                  </a:lnTo>
                  <a:lnTo>
                    <a:pt x="30" y="8"/>
                  </a:lnTo>
                  <a:lnTo>
                    <a:pt x="0" y="104"/>
                  </a:lnTo>
                  <a:lnTo>
                    <a:pt x="30" y="136"/>
                  </a:lnTo>
                  <a:lnTo>
                    <a:pt x="45" y="136"/>
                  </a:lnTo>
                  <a:lnTo>
                    <a:pt x="74" y="168"/>
                  </a:lnTo>
                  <a:lnTo>
                    <a:pt x="97" y="168"/>
                  </a:lnTo>
                  <a:lnTo>
                    <a:pt x="111" y="184"/>
                  </a:lnTo>
                  <a:lnTo>
                    <a:pt x="134" y="152"/>
                  </a:lnTo>
                  <a:lnTo>
                    <a:pt x="126" y="128"/>
                  </a:lnTo>
                  <a:lnTo>
                    <a:pt x="141" y="112"/>
                  </a:lnTo>
                  <a:lnTo>
                    <a:pt x="134" y="8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97" name="Freeform 67"/>
            <p:cNvSpPr>
              <a:spLocks/>
            </p:cNvSpPr>
            <p:nvPr/>
          </p:nvSpPr>
          <p:spPr bwMode="auto">
            <a:xfrm rot="704206">
              <a:off x="4790691" y="4589704"/>
              <a:ext cx="146549" cy="122143"/>
            </a:xfrm>
            <a:custGeom>
              <a:avLst/>
              <a:gdLst/>
              <a:ahLst/>
              <a:cxnLst>
                <a:cxn ang="0">
                  <a:pos x="141" y="40"/>
                </a:cxn>
                <a:cxn ang="0">
                  <a:pos x="141" y="80"/>
                </a:cxn>
                <a:cxn ang="0">
                  <a:pos x="111" y="112"/>
                </a:cxn>
                <a:cxn ang="0">
                  <a:pos x="104" y="120"/>
                </a:cxn>
                <a:cxn ang="0">
                  <a:pos x="74" y="112"/>
                </a:cxn>
                <a:cxn ang="0">
                  <a:pos x="59" y="120"/>
                </a:cxn>
                <a:cxn ang="0">
                  <a:pos x="52" y="104"/>
                </a:cxn>
                <a:cxn ang="0">
                  <a:pos x="7" y="96"/>
                </a:cxn>
                <a:cxn ang="0">
                  <a:pos x="22" y="80"/>
                </a:cxn>
                <a:cxn ang="0">
                  <a:pos x="0" y="72"/>
                </a:cxn>
                <a:cxn ang="0">
                  <a:pos x="0" y="48"/>
                </a:cxn>
                <a:cxn ang="0">
                  <a:pos x="7" y="32"/>
                </a:cxn>
                <a:cxn ang="0">
                  <a:pos x="30" y="0"/>
                </a:cxn>
                <a:cxn ang="0">
                  <a:pos x="104" y="0"/>
                </a:cxn>
                <a:cxn ang="0">
                  <a:pos x="141" y="32"/>
                </a:cxn>
                <a:cxn ang="0">
                  <a:pos x="141" y="40"/>
                </a:cxn>
              </a:cxnLst>
              <a:rect l="0" t="0" r="r" b="b"/>
              <a:pathLst>
                <a:path w="142" h="121">
                  <a:moveTo>
                    <a:pt x="141" y="40"/>
                  </a:moveTo>
                  <a:lnTo>
                    <a:pt x="141" y="80"/>
                  </a:lnTo>
                  <a:lnTo>
                    <a:pt x="111" y="112"/>
                  </a:lnTo>
                  <a:lnTo>
                    <a:pt x="104" y="120"/>
                  </a:lnTo>
                  <a:lnTo>
                    <a:pt x="74" y="112"/>
                  </a:lnTo>
                  <a:lnTo>
                    <a:pt x="59" y="120"/>
                  </a:lnTo>
                  <a:lnTo>
                    <a:pt x="52" y="104"/>
                  </a:lnTo>
                  <a:lnTo>
                    <a:pt x="7" y="96"/>
                  </a:lnTo>
                  <a:lnTo>
                    <a:pt x="22" y="80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7" y="32"/>
                  </a:lnTo>
                  <a:lnTo>
                    <a:pt x="30" y="0"/>
                  </a:lnTo>
                  <a:lnTo>
                    <a:pt x="104" y="0"/>
                  </a:lnTo>
                  <a:lnTo>
                    <a:pt x="141" y="32"/>
                  </a:lnTo>
                  <a:lnTo>
                    <a:pt x="141" y="4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98" name="Freeform 68"/>
            <p:cNvSpPr>
              <a:spLocks/>
            </p:cNvSpPr>
            <p:nvPr/>
          </p:nvSpPr>
          <p:spPr bwMode="auto">
            <a:xfrm rot="704206">
              <a:off x="4932006" y="4600481"/>
              <a:ext cx="269545" cy="187706"/>
            </a:xfrm>
            <a:custGeom>
              <a:avLst/>
              <a:gdLst/>
              <a:ahLst/>
              <a:cxnLst>
                <a:cxn ang="0">
                  <a:pos x="133" y="144"/>
                </a:cxn>
                <a:cxn ang="0">
                  <a:pos x="133" y="160"/>
                </a:cxn>
                <a:cxn ang="0">
                  <a:pos x="111" y="184"/>
                </a:cxn>
                <a:cxn ang="0">
                  <a:pos x="88" y="168"/>
                </a:cxn>
                <a:cxn ang="0">
                  <a:pos x="59" y="184"/>
                </a:cxn>
                <a:cxn ang="0">
                  <a:pos x="37" y="168"/>
                </a:cxn>
                <a:cxn ang="0">
                  <a:pos x="29" y="136"/>
                </a:cxn>
                <a:cxn ang="0">
                  <a:pos x="0" y="112"/>
                </a:cxn>
                <a:cxn ang="0">
                  <a:pos x="0" y="72"/>
                </a:cxn>
                <a:cxn ang="0">
                  <a:pos x="59" y="48"/>
                </a:cxn>
                <a:cxn ang="0">
                  <a:pos x="74" y="40"/>
                </a:cxn>
                <a:cxn ang="0">
                  <a:pos x="81" y="24"/>
                </a:cxn>
                <a:cxn ang="0">
                  <a:pos x="118" y="32"/>
                </a:cxn>
                <a:cxn ang="0">
                  <a:pos x="125" y="0"/>
                </a:cxn>
                <a:cxn ang="0">
                  <a:pos x="155" y="16"/>
                </a:cxn>
                <a:cxn ang="0">
                  <a:pos x="184" y="0"/>
                </a:cxn>
                <a:cxn ang="0">
                  <a:pos x="214" y="16"/>
                </a:cxn>
                <a:cxn ang="0">
                  <a:pos x="236" y="16"/>
                </a:cxn>
                <a:cxn ang="0">
                  <a:pos x="258" y="48"/>
                </a:cxn>
                <a:cxn ang="0">
                  <a:pos x="243" y="72"/>
                </a:cxn>
                <a:cxn ang="0">
                  <a:pos x="206" y="64"/>
                </a:cxn>
                <a:cxn ang="0">
                  <a:pos x="199" y="88"/>
                </a:cxn>
                <a:cxn ang="0">
                  <a:pos x="177" y="80"/>
                </a:cxn>
                <a:cxn ang="0">
                  <a:pos x="147" y="96"/>
                </a:cxn>
                <a:cxn ang="0">
                  <a:pos x="147" y="136"/>
                </a:cxn>
                <a:cxn ang="0">
                  <a:pos x="133" y="144"/>
                </a:cxn>
              </a:cxnLst>
              <a:rect l="0" t="0" r="r" b="b"/>
              <a:pathLst>
                <a:path w="259" h="185">
                  <a:moveTo>
                    <a:pt x="133" y="144"/>
                  </a:moveTo>
                  <a:lnTo>
                    <a:pt x="133" y="160"/>
                  </a:lnTo>
                  <a:lnTo>
                    <a:pt x="111" y="184"/>
                  </a:lnTo>
                  <a:lnTo>
                    <a:pt x="88" y="168"/>
                  </a:lnTo>
                  <a:lnTo>
                    <a:pt x="59" y="184"/>
                  </a:lnTo>
                  <a:lnTo>
                    <a:pt x="37" y="168"/>
                  </a:lnTo>
                  <a:lnTo>
                    <a:pt x="29" y="136"/>
                  </a:lnTo>
                  <a:lnTo>
                    <a:pt x="0" y="112"/>
                  </a:lnTo>
                  <a:lnTo>
                    <a:pt x="0" y="72"/>
                  </a:lnTo>
                  <a:lnTo>
                    <a:pt x="59" y="48"/>
                  </a:lnTo>
                  <a:lnTo>
                    <a:pt x="74" y="40"/>
                  </a:lnTo>
                  <a:lnTo>
                    <a:pt x="81" y="24"/>
                  </a:lnTo>
                  <a:lnTo>
                    <a:pt x="118" y="32"/>
                  </a:lnTo>
                  <a:lnTo>
                    <a:pt x="125" y="0"/>
                  </a:lnTo>
                  <a:lnTo>
                    <a:pt x="155" y="16"/>
                  </a:lnTo>
                  <a:lnTo>
                    <a:pt x="184" y="0"/>
                  </a:lnTo>
                  <a:lnTo>
                    <a:pt x="214" y="16"/>
                  </a:lnTo>
                  <a:lnTo>
                    <a:pt x="236" y="16"/>
                  </a:lnTo>
                  <a:lnTo>
                    <a:pt x="258" y="48"/>
                  </a:lnTo>
                  <a:lnTo>
                    <a:pt x="243" y="72"/>
                  </a:lnTo>
                  <a:lnTo>
                    <a:pt x="206" y="64"/>
                  </a:lnTo>
                  <a:lnTo>
                    <a:pt x="199" y="88"/>
                  </a:lnTo>
                  <a:lnTo>
                    <a:pt x="177" y="80"/>
                  </a:lnTo>
                  <a:lnTo>
                    <a:pt x="147" y="96"/>
                  </a:lnTo>
                  <a:lnTo>
                    <a:pt x="147" y="136"/>
                  </a:lnTo>
                  <a:lnTo>
                    <a:pt x="133" y="14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99" name="Freeform 69"/>
            <p:cNvSpPr>
              <a:spLocks/>
            </p:cNvSpPr>
            <p:nvPr/>
          </p:nvSpPr>
          <p:spPr bwMode="auto">
            <a:xfrm rot="704206">
              <a:off x="5014004" y="4483726"/>
              <a:ext cx="262567" cy="147290"/>
            </a:xfrm>
            <a:custGeom>
              <a:avLst/>
              <a:gdLst/>
              <a:ahLst/>
              <a:cxnLst>
                <a:cxn ang="0">
                  <a:pos x="74" y="128"/>
                </a:cxn>
                <a:cxn ang="0">
                  <a:pos x="66" y="104"/>
                </a:cxn>
                <a:cxn ang="0">
                  <a:pos x="37" y="72"/>
                </a:cxn>
                <a:cxn ang="0">
                  <a:pos x="15" y="80"/>
                </a:cxn>
                <a:cxn ang="0">
                  <a:pos x="0" y="56"/>
                </a:cxn>
                <a:cxn ang="0">
                  <a:pos x="59" y="8"/>
                </a:cxn>
                <a:cxn ang="0">
                  <a:pos x="111" y="0"/>
                </a:cxn>
                <a:cxn ang="0">
                  <a:pos x="192" y="80"/>
                </a:cxn>
                <a:cxn ang="0">
                  <a:pos x="251" y="72"/>
                </a:cxn>
                <a:cxn ang="0">
                  <a:pos x="236" y="128"/>
                </a:cxn>
                <a:cxn ang="0">
                  <a:pos x="207" y="128"/>
                </a:cxn>
                <a:cxn ang="0">
                  <a:pos x="185" y="144"/>
                </a:cxn>
                <a:cxn ang="0">
                  <a:pos x="162" y="144"/>
                </a:cxn>
                <a:cxn ang="0">
                  <a:pos x="133" y="128"/>
                </a:cxn>
                <a:cxn ang="0">
                  <a:pos x="103" y="144"/>
                </a:cxn>
                <a:cxn ang="0">
                  <a:pos x="74" y="128"/>
                </a:cxn>
              </a:cxnLst>
              <a:rect l="0" t="0" r="r" b="b"/>
              <a:pathLst>
                <a:path w="252" h="145">
                  <a:moveTo>
                    <a:pt x="74" y="128"/>
                  </a:moveTo>
                  <a:lnTo>
                    <a:pt x="66" y="104"/>
                  </a:lnTo>
                  <a:lnTo>
                    <a:pt x="37" y="72"/>
                  </a:lnTo>
                  <a:lnTo>
                    <a:pt x="15" y="80"/>
                  </a:lnTo>
                  <a:lnTo>
                    <a:pt x="0" y="56"/>
                  </a:lnTo>
                  <a:lnTo>
                    <a:pt x="59" y="8"/>
                  </a:lnTo>
                  <a:lnTo>
                    <a:pt x="111" y="0"/>
                  </a:lnTo>
                  <a:lnTo>
                    <a:pt x="192" y="80"/>
                  </a:lnTo>
                  <a:lnTo>
                    <a:pt x="251" y="72"/>
                  </a:lnTo>
                  <a:lnTo>
                    <a:pt x="236" y="128"/>
                  </a:lnTo>
                  <a:lnTo>
                    <a:pt x="207" y="128"/>
                  </a:lnTo>
                  <a:lnTo>
                    <a:pt x="185" y="144"/>
                  </a:lnTo>
                  <a:lnTo>
                    <a:pt x="162" y="144"/>
                  </a:lnTo>
                  <a:lnTo>
                    <a:pt x="133" y="128"/>
                  </a:lnTo>
                  <a:lnTo>
                    <a:pt x="103" y="144"/>
                  </a:lnTo>
                  <a:lnTo>
                    <a:pt x="74" y="12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00" name="Freeform 70"/>
            <p:cNvSpPr>
              <a:spLocks/>
            </p:cNvSpPr>
            <p:nvPr/>
          </p:nvSpPr>
          <p:spPr bwMode="auto">
            <a:xfrm rot="704206">
              <a:off x="4938112" y="4398405"/>
              <a:ext cx="152655" cy="138309"/>
            </a:xfrm>
            <a:custGeom>
              <a:avLst/>
              <a:gdLst/>
              <a:ahLst/>
              <a:cxnLst>
                <a:cxn ang="0">
                  <a:pos x="44" y="112"/>
                </a:cxn>
                <a:cxn ang="0">
                  <a:pos x="51" y="112"/>
                </a:cxn>
                <a:cxn ang="0">
                  <a:pos x="81" y="120"/>
                </a:cxn>
                <a:cxn ang="0">
                  <a:pos x="88" y="112"/>
                </a:cxn>
                <a:cxn ang="0">
                  <a:pos x="147" y="64"/>
                </a:cxn>
                <a:cxn ang="0">
                  <a:pos x="125" y="56"/>
                </a:cxn>
                <a:cxn ang="0">
                  <a:pos x="125" y="32"/>
                </a:cxn>
                <a:cxn ang="0">
                  <a:pos x="140" y="16"/>
                </a:cxn>
                <a:cxn ang="0">
                  <a:pos x="132" y="0"/>
                </a:cxn>
                <a:cxn ang="0">
                  <a:pos x="59" y="0"/>
                </a:cxn>
                <a:cxn ang="0">
                  <a:pos x="22" y="32"/>
                </a:cxn>
                <a:cxn ang="0">
                  <a:pos x="29" y="64"/>
                </a:cxn>
                <a:cxn ang="0">
                  <a:pos x="0" y="88"/>
                </a:cxn>
                <a:cxn ang="0">
                  <a:pos x="0" y="120"/>
                </a:cxn>
                <a:cxn ang="0">
                  <a:pos x="22" y="136"/>
                </a:cxn>
                <a:cxn ang="0">
                  <a:pos x="44" y="112"/>
                </a:cxn>
              </a:cxnLst>
              <a:rect l="0" t="0" r="r" b="b"/>
              <a:pathLst>
                <a:path w="148" h="137">
                  <a:moveTo>
                    <a:pt x="44" y="112"/>
                  </a:moveTo>
                  <a:lnTo>
                    <a:pt x="51" y="112"/>
                  </a:lnTo>
                  <a:lnTo>
                    <a:pt x="81" y="120"/>
                  </a:lnTo>
                  <a:lnTo>
                    <a:pt x="88" y="112"/>
                  </a:lnTo>
                  <a:lnTo>
                    <a:pt x="147" y="64"/>
                  </a:lnTo>
                  <a:lnTo>
                    <a:pt x="125" y="56"/>
                  </a:lnTo>
                  <a:lnTo>
                    <a:pt x="125" y="32"/>
                  </a:lnTo>
                  <a:lnTo>
                    <a:pt x="140" y="16"/>
                  </a:lnTo>
                  <a:lnTo>
                    <a:pt x="132" y="0"/>
                  </a:lnTo>
                  <a:lnTo>
                    <a:pt x="59" y="0"/>
                  </a:lnTo>
                  <a:lnTo>
                    <a:pt x="22" y="32"/>
                  </a:lnTo>
                  <a:lnTo>
                    <a:pt x="29" y="64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22" y="136"/>
                  </a:lnTo>
                  <a:lnTo>
                    <a:pt x="44" y="11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01" name="Freeform 71"/>
            <p:cNvSpPr>
              <a:spLocks/>
            </p:cNvSpPr>
            <p:nvPr/>
          </p:nvSpPr>
          <p:spPr bwMode="auto">
            <a:xfrm rot="704206">
              <a:off x="4963409" y="4516058"/>
              <a:ext cx="122996" cy="114061"/>
            </a:xfrm>
            <a:custGeom>
              <a:avLst/>
              <a:gdLst/>
              <a:ahLst/>
              <a:cxnLst>
                <a:cxn ang="0">
                  <a:pos x="66" y="112"/>
                </a:cxn>
                <a:cxn ang="0">
                  <a:pos x="44" y="88"/>
                </a:cxn>
                <a:cxn ang="0">
                  <a:pos x="37" y="72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37" y="8"/>
                </a:cxn>
                <a:cxn ang="0">
                  <a:pos x="44" y="0"/>
                </a:cxn>
                <a:cxn ang="0">
                  <a:pos x="59" y="24"/>
                </a:cxn>
                <a:cxn ang="0">
                  <a:pos x="81" y="16"/>
                </a:cxn>
                <a:cxn ang="0">
                  <a:pos x="111" y="48"/>
                </a:cxn>
                <a:cxn ang="0">
                  <a:pos x="118" y="72"/>
                </a:cxn>
                <a:cxn ang="0">
                  <a:pos x="111" y="104"/>
                </a:cxn>
                <a:cxn ang="0">
                  <a:pos x="74" y="96"/>
                </a:cxn>
                <a:cxn ang="0">
                  <a:pos x="66" y="112"/>
                </a:cxn>
              </a:cxnLst>
              <a:rect l="0" t="0" r="r" b="b"/>
              <a:pathLst>
                <a:path w="119" h="113">
                  <a:moveTo>
                    <a:pt x="66" y="112"/>
                  </a:moveTo>
                  <a:lnTo>
                    <a:pt x="44" y="88"/>
                  </a:lnTo>
                  <a:lnTo>
                    <a:pt x="37" y="72"/>
                  </a:lnTo>
                  <a:lnTo>
                    <a:pt x="0" y="48"/>
                  </a:lnTo>
                  <a:lnTo>
                    <a:pt x="0" y="0"/>
                  </a:lnTo>
                  <a:lnTo>
                    <a:pt x="7" y="0"/>
                  </a:lnTo>
                  <a:lnTo>
                    <a:pt x="37" y="8"/>
                  </a:lnTo>
                  <a:lnTo>
                    <a:pt x="44" y="0"/>
                  </a:lnTo>
                  <a:lnTo>
                    <a:pt x="59" y="24"/>
                  </a:lnTo>
                  <a:lnTo>
                    <a:pt x="81" y="16"/>
                  </a:lnTo>
                  <a:lnTo>
                    <a:pt x="111" y="48"/>
                  </a:lnTo>
                  <a:lnTo>
                    <a:pt x="118" y="72"/>
                  </a:lnTo>
                  <a:lnTo>
                    <a:pt x="111" y="104"/>
                  </a:lnTo>
                  <a:lnTo>
                    <a:pt x="74" y="96"/>
                  </a:lnTo>
                  <a:lnTo>
                    <a:pt x="66" y="11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02" name="Freeform 72"/>
            <p:cNvSpPr>
              <a:spLocks/>
            </p:cNvSpPr>
            <p:nvPr/>
          </p:nvSpPr>
          <p:spPr bwMode="auto">
            <a:xfrm rot="704206">
              <a:off x="4898858" y="4503485"/>
              <a:ext cx="132592" cy="146393"/>
            </a:xfrm>
            <a:custGeom>
              <a:avLst/>
              <a:gdLst/>
              <a:ahLst/>
              <a:cxnLst>
                <a:cxn ang="0">
                  <a:pos x="15" y="104"/>
                </a:cxn>
                <a:cxn ang="0">
                  <a:pos x="52" y="136"/>
                </a:cxn>
                <a:cxn ang="0">
                  <a:pos x="52" y="144"/>
                </a:cxn>
                <a:cxn ang="0">
                  <a:pos x="111" y="120"/>
                </a:cxn>
                <a:cxn ang="0">
                  <a:pos x="126" y="112"/>
                </a:cxn>
                <a:cxn ang="0">
                  <a:pos x="104" y="88"/>
                </a:cxn>
                <a:cxn ang="0">
                  <a:pos x="96" y="72"/>
                </a:cxn>
                <a:cxn ang="0">
                  <a:pos x="59" y="48"/>
                </a:cxn>
                <a:cxn ang="0">
                  <a:pos x="59" y="0"/>
                </a:cxn>
                <a:cxn ang="0">
                  <a:pos x="37" y="24"/>
                </a:cxn>
                <a:cxn ang="0">
                  <a:pos x="15" y="8"/>
                </a:cxn>
                <a:cxn ang="0">
                  <a:pos x="0" y="32"/>
                </a:cxn>
                <a:cxn ang="0">
                  <a:pos x="22" y="64"/>
                </a:cxn>
                <a:cxn ang="0">
                  <a:pos x="15" y="88"/>
                </a:cxn>
                <a:cxn ang="0">
                  <a:pos x="15" y="104"/>
                </a:cxn>
              </a:cxnLst>
              <a:rect l="0" t="0" r="r" b="b"/>
              <a:pathLst>
                <a:path w="127" h="145">
                  <a:moveTo>
                    <a:pt x="15" y="104"/>
                  </a:moveTo>
                  <a:lnTo>
                    <a:pt x="52" y="136"/>
                  </a:lnTo>
                  <a:lnTo>
                    <a:pt x="52" y="144"/>
                  </a:lnTo>
                  <a:lnTo>
                    <a:pt x="111" y="120"/>
                  </a:lnTo>
                  <a:lnTo>
                    <a:pt x="126" y="112"/>
                  </a:lnTo>
                  <a:lnTo>
                    <a:pt x="104" y="88"/>
                  </a:lnTo>
                  <a:lnTo>
                    <a:pt x="96" y="72"/>
                  </a:lnTo>
                  <a:lnTo>
                    <a:pt x="59" y="48"/>
                  </a:lnTo>
                  <a:lnTo>
                    <a:pt x="59" y="0"/>
                  </a:lnTo>
                  <a:lnTo>
                    <a:pt x="37" y="24"/>
                  </a:lnTo>
                  <a:lnTo>
                    <a:pt x="15" y="8"/>
                  </a:lnTo>
                  <a:lnTo>
                    <a:pt x="0" y="32"/>
                  </a:lnTo>
                  <a:lnTo>
                    <a:pt x="22" y="64"/>
                  </a:lnTo>
                  <a:lnTo>
                    <a:pt x="15" y="88"/>
                  </a:lnTo>
                  <a:lnTo>
                    <a:pt x="15" y="10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03" name="Freeform 73"/>
            <p:cNvSpPr>
              <a:spLocks/>
            </p:cNvSpPr>
            <p:nvPr/>
          </p:nvSpPr>
          <p:spPr bwMode="auto">
            <a:xfrm rot="704206">
              <a:off x="4747075" y="4677719"/>
              <a:ext cx="132592" cy="138309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7" y="32"/>
                </a:cxn>
                <a:cxn ang="0">
                  <a:pos x="22" y="56"/>
                </a:cxn>
                <a:cxn ang="0">
                  <a:pos x="0" y="72"/>
                </a:cxn>
                <a:cxn ang="0">
                  <a:pos x="7" y="96"/>
                </a:cxn>
                <a:cxn ang="0">
                  <a:pos x="44" y="136"/>
                </a:cxn>
                <a:cxn ang="0">
                  <a:pos x="67" y="136"/>
                </a:cxn>
                <a:cxn ang="0">
                  <a:pos x="89" y="120"/>
                </a:cxn>
                <a:cxn ang="0">
                  <a:pos x="96" y="120"/>
                </a:cxn>
                <a:cxn ang="0">
                  <a:pos x="126" y="24"/>
                </a:cxn>
                <a:cxn ang="0">
                  <a:pos x="96" y="16"/>
                </a:cxn>
                <a:cxn ang="0">
                  <a:pos x="82" y="24"/>
                </a:cxn>
                <a:cxn ang="0">
                  <a:pos x="74" y="8"/>
                </a:cxn>
                <a:cxn ang="0">
                  <a:pos x="30" y="0"/>
                </a:cxn>
              </a:cxnLst>
              <a:rect l="0" t="0" r="r" b="b"/>
              <a:pathLst>
                <a:path w="127" h="137">
                  <a:moveTo>
                    <a:pt x="30" y="0"/>
                  </a:moveTo>
                  <a:lnTo>
                    <a:pt x="7" y="32"/>
                  </a:lnTo>
                  <a:lnTo>
                    <a:pt x="22" y="56"/>
                  </a:lnTo>
                  <a:lnTo>
                    <a:pt x="0" y="72"/>
                  </a:lnTo>
                  <a:lnTo>
                    <a:pt x="7" y="96"/>
                  </a:lnTo>
                  <a:lnTo>
                    <a:pt x="44" y="136"/>
                  </a:lnTo>
                  <a:lnTo>
                    <a:pt x="67" y="136"/>
                  </a:lnTo>
                  <a:lnTo>
                    <a:pt x="89" y="120"/>
                  </a:lnTo>
                  <a:lnTo>
                    <a:pt x="96" y="120"/>
                  </a:lnTo>
                  <a:lnTo>
                    <a:pt x="126" y="24"/>
                  </a:lnTo>
                  <a:lnTo>
                    <a:pt x="96" y="16"/>
                  </a:lnTo>
                  <a:lnTo>
                    <a:pt x="82" y="24"/>
                  </a:lnTo>
                  <a:lnTo>
                    <a:pt x="74" y="8"/>
                  </a:lnTo>
                  <a:lnTo>
                    <a:pt x="30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04" name="Freeform 74"/>
            <p:cNvSpPr>
              <a:spLocks/>
            </p:cNvSpPr>
            <p:nvPr/>
          </p:nvSpPr>
          <p:spPr bwMode="auto">
            <a:xfrm rot="704206">
              <a:off x="4718289" y="4520549"/>
              <a:ext cx="116018" cy="123042"/>
            </a:xfrm>
            <a:custGeom>
              <a:avLst/>
              <a:gdLst/>
              <a:ahLst/>
              <a:cxnLst>
                <a:cxn ang="0">
                  <a:pos x="81" y="96"/>
                </a:cxn>
                <a:cxn ang="0">
                  <a:pos x="89" y="80"/>
                </a:cxn>
                <a:cxn ang="0">
                  <a:pos x="111" y="48"/>
                </a:cxn>
                <a:cxn ang="0">
                  <a:pos x="89" y="0"/>
                </a:cxn>
                <a:cxn ang="0">
                  <a:pos x="52" y="16"/>
                </a:cxn>
                <a:cxn ang="0">
                  <a:pos x="30" y="0"/>
                </a:cxn>
                <a:cxn ang="0">
                  <a:pos x="0" y="16"/>
                </a:cxn>
                <a:cxn ang="0">
                  <a:pos x="7" y="40"/>
                </a:cxn>
                <a:cxn ang="0">
                  <a:pos x="22" y="64"/>
                </a:cxn>
                <a:cxn ang="0">
                  <a:pos x="37" y="104"/>
                </a:cxn>
                <a:cxn ang="0">
                  <a:pos x="44" y="120"/>
                </a:cxn>
                <a:cxn ang="0">
                  <a:pos x="59" y="96"/>
                </a:cxn>
                <a:cxn ang="0">
                  <a:pos x="81" y="96"/>
                </a:cxn>
              </a:cxnLst>
              <a:rect l="0" t="0" r="r" b="b"/>
              <a:pathLst>
                <a:path w="112" h="121">
                  <a:moveTo>
                    <a:pt x="81" y="96"/>
                  </a:moveTo>
                  <a:lnTo>
                    <a:pt x="89" y="80"/>
                  </a:lnTo>
                  <a:lnTo>
                    <a:pt x="111" y="48"/>
                  </a:lnTo>
                  <a:lnTo>
                    <a:pt x="89" y="0"/>
                  </a:lnTo>
                  <a:lnTo>
                    <a:pt x="52" y="16"/>
                  </a:lnTo>
                  <a:lnTo>
                    <a:pt x="30" y="0"/>
                  </a:lnTo>
                  <a:lnTo>
                    <a:pt x="0" y="16"/>
                  </a:lnTo>
                  <a:lnTo>
                    <a:pt x="7" y="40"/>
                  </a:lnTo>
                  <a:lnTo>
                    <a:pt x="22" y="64"/>
                  </a:lnTo>
                  <a:lnTo>
                    <a:pt x="37" y="104"/>
                  </a:lnTo>
                  <a:lnTo>
                    <a:pt x="44" y="120"/>
                  </a:lnTo>
                  <a:lnTo>
                    <a:pt x="59" y="96"/>
                  </a:lnTo>
                  <a:lnTo>
                    <a:pt x="81" y="9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05" name="Freeform 75"/>
            <p:cNvSpPr>
              <a:spLocks/>
            </p:cNvSpPr>
            <p:nvPr/>
          </p:nvSpPr>
          <p:spPr bwMode="auto">
            <a:xfrm rot="704206">
              <a:off x="4692119" y="4435228"/>
              <a:ext cx="138698" cy="97894"/>
            </a:xfrm>
            <a:custGeom>
              <a:avLst/>
              <a:gdLst/>
              <a:ahLst/>
              <a:cxnLst>
                <a:cxn ang="0">
                  <a:pos x="15" y="96"/>
                </a:cxn>
                <a:cxn ang="0">
                  <a:pos x="0" y="64"/>
                </a:cxn>
                <a:cxn ang="0">
                  <a:pos x="15" y="56"/>
                </a:cxn>
                <a:cxn ang="0">
                  <a:pos x="7" y="16"/>
                </a:cxn>
                <a:cxn ang="0">
                  <a:pos x="22" y="0"/>
                </a:cxn>
                <a:cxn ang="0">
                  <a:pos x="44" y="16"/>
                </a:cxn>
                <a:cxn ang="0">
                  <a:pos x="111" y="8"/>
                </a:cxn>
                <a:cxn ang="0">
                  <a:pos x="118" y="24"/>
                </a:cxn>
                <a:cxn ang="0">
                  <a:pos x="133" y="40"/>
                </a:cxn>
                <a:cxn ang="0">
                  <a:pos x="133" y="80"/>
                </a:cxn>
                <a:cxn ang="0">
                  <a:pos x="96" y="96"/>
                </a:cxn>
                <a:cxn ang="0">
                  <a:pos x="74" y="80"/>
                </a:cxn>
                <a:cxn ang="0">
                  <a:pos x="44" y="96"/>
                </a:cxn>
                <a:cxn ang="0">
                  <a:pos x="15" y="96"/>
                </a:cxn>
              </a:cxnLst>
              <a:rect l="0" t="0" r="r" b="b"/>
              <a:pathLst>
                <a:path w="134" h="97">
                  <a:moveTo>
                    <a:pt x="15" y="96"/>
                  </a:moveTo>
                  <a:lnTo>
                    <a:pt x="0" y="64"/>
                  </a:lnTo>
                  <a:lnTo>
                    <a:pt x="15" y="56"/>
                  </a:lnTo>
                  <a:lnTo>
                    <a:pt x="7" y="16"/>
                  </a:lnTo>
                  <a:lnTo>
                    <a:pt x="22" y="0"/>
                  </a:lnTo>
                  <a:lnTo>
                    <a:pt x="44" y="16"/>
                  </a:lnTo>
                  <a:lnTo>
                    <a:pt x="111" y="8"/>
                  </a:lnTo>
                  <a:lnTo>
                    <a:pt x="118" y="24"/>
                  </a:lnTo>
                  <a:lnTo>
                    <a:pt x="133" y="40"/>
                  </a:lnTo>
                  <a:lnTo>
                    <a:pt x="133" y="80"/>
                  </a:lnTo>
                  <a:lnTo>
                    <a:pt x="96" y="96"/>
                  </a:lnTo>
                  <a:lnTo>
                    <a:pt x="74" y="80"/>
                  </a:lnTo>
                  <a:lnTo>
                    <a:pt x="44" y="96"/>
                  </a:lnTo>
                  <a:lnTo>
                    <a:pt x="15" y="9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06" name="Freeform 76"/>
            <p:cNvSpPr>
              <a:spLocks/>
            </p:cNvSpPr>
            <p:nvPr/>
          </p:nvSpPr>
          <p:spPr bwMode="auto">
            <a:xfrm rot="704206">
              <a:off x="4797669" y="4409183"/>
              <a:ext cx="139571" cy="179622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126" y="176"/>
                </a:cxn>
                <a:cxn ang="0">
                  <a:pos x="126" y="160"/>
                </a:cxn>
                <a:cxn ang="0">
                  <a:pos x="133" y="136"/>
                </a:cxn>
                <a:cxn ang="0">
                  <a:pos x="111" y="104"/>
                </a:cxn>
                <a:cxn ang="0">
                  <a:pos x="126" y="80"/>
                </a:cxn>
                <a:cxn ang="0">
                  <a:pos x="126" y="48"/>
                </a:cxn>
                <a:cxn ang="0">
                  <a:pos x="104" y="32"/>
                </a:cxn>
                <a:cxn ang="0">
                  <a:pos x="81" y="32"/>
                </a:cxn>
                <a:cxn ang="0">
                  <a:pos x="44" y="0"/>
                </a:cxn>
                <a:cxn ang="0">
                  <a:pos x="30" y="16"/>
                </a:cxn>
                <a:cxn ang="0">
                  <a:pos x="22" y="16"/>
                </a:cxn>
                <a:cxn ang="0">
                  <a:pos x="0" y="40"/>
                </a:cxn>
                <a:cxn ang="0">
                  <a:pos x="7" y="56"/>
                </a:cxn>
                <a:cxn ang="0">
                  <a:pos x="15" y="72"/>
                </a:cxn>
                <a:cxn ang="0">
                  <a:pos x="30" y="88"/>
                </a:cxn>
                <a:cxn ang="0">
                  <a:pos x="30" y="128"/>
                </a:cxn>
                <a:cxn ang="0">
                  <a:pos x="52" y="176"/>
                </a:cxn>
              </a:cxnLst>
              <a:rect l="0" t="0" r="r" b="b"/>
              <a:pathLst>
                <a:path w="134" h="177">
                  <a:moveTo>
                    <a:pt x="52" y="176"/>
                  </a:moveTo>
                  <a:lnTo>
                    <a:pt x="126" y="176"/>
                  </a:lnTo>
                  <a:lnTo>
                    <a:pt x="126" y="160"/>
                  </a:lnTo>
                  <a:lnTo>
                    <a:pt x="133" y="136"/>
                  </a:lnTo>
                  <a:lnTo>
                    <a:pt x="111" y="104"/>
                  </a:lnTo>
                  <a:lnTo>
                    <a:pt x="126" y="80"/>
                  </a:lnTo>
                  <a:lnTo>
                    <a:pt x="126" y="48"/>
                  </a:lnTo>
                  <a:lnTo>
                    <a:pt x="104" y="32"/>
                  </a:lnTo>
                  <a:lnTo>
                    <a:pt x="81" y="32"/>
                  </a:lnTo>
                  <a:lnTo>
                    <a:pt x="44" y="0"/>
                  </a:lnTo>
                  <a:lnTo>
                    <a:pt x="30" y="16"/>
                  </a:lnTo>
                  <a:lnTo>
                    <a:pt x="22" y="16"/>
                  </a:lnTo>
                  <a:lnTo>
                    <a:pt x="0" y="40"/>
                  </a:lnTo>
                  <a:lnTo>
                    <a:pt x="7" y="56"/>
                  </a:lnTo>
                  <a:lnTo>
                    <a:pt x="15" y="72"/>
                  </a:lnTo>
                  <a:lnTo>
                    <a:pt x="30" y="88"/>
                  </a:lnTo>
                  <a:lnTo>
                    <a:pt x="30" y="128"/>
                  </a:lnTo>
                  <a:lnTo>
                    <a:pt x="52" y="17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07" name="Freeform 77"/>
            <p:cNvSpPr>
              <a:spLocks/>
            </p:cNvSpPr>
            <p:nvPr/>
          </p:nvSpPr>
          <p:spPr bwMode="auto">
            <a:xfrm rot="704206">
              <a:off x="4638908" y="4520549"/>
              <a:ext cx="116018" cy="130227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81" y="24"/>
                </a:cxn>
                <a:cxn ang="0">
                  <a:pos x="96" y="48"/>
                </a:cxn>
                <a:cxn ang="0">
                  <a:pos x="111" y="88"/>
                </a:cxn>
                <a:cxn ang="0">
                  <a:pos x="81" y="112"/>
                </a:cxn>
                <a:cxn ang="0">
                  <a:pos x="81" y="120"/>
                </a:cxn>
                <a:cxn ang="0">
                  <a:pos x="59" y="128"/>
                </a:cxn>
                <a:cxn ang="0">
                  <a:pos x="37" y="120"/>
                </a:cxn>
                <a:cxn ang="0">
                  <a:pos x="44" y="80"/>
                </a:cxn>
                <a:cxn ang="0">
                  <a:pos x="22" y="72"/>
                </a:cxn>
                <a:cxn ang="0">
                  <a:pos x="0" y="40"/>
                </a:cxn>
                <a:cxn ang="0">
                  <a:pos x="15" y="8"/>
                </a:cxn>
                <a:cxn ang="0">
                  <a:pos x="44" y="0"/>
                </a:cxn>
                <a:cxn ang="0">
                  <a:pos x="74" y="0"/>
                </a:cxn>
              </a:cxnLst>
              <a:rect l="0" t="0" r="r" b="b"/>
              <a:pathLst>
                <a:path w="112" h="129">
                  <a:moveTo>
                    <a:pt x="74" y="0"/>
                  </a:moveTo>
                  <a:lnTo>
                    <a:pt x="81" y="24"/>
                  </a:lnTo>
                  <a:lnTo>
                    <a:pt x="96" y="48"/>
                  </a:lnTo>
                  <a:lnTo>
                    <a:pt x="111" y="88"/>
                  </a:lnTo>
                  <a:lnTo>
                    <a:pt x="81" y="112"/>
                  </a:lnTo>
                  <a:lnTo>
                    <a:pt x="81" y="120"/>
                  </a:lnTo>
                  <a:lnTo>
                    <a:pt x="59" y="128"/>
                  </a:lnTo>
                  <a:lnTo>
                    <a:pt x="37" y="120"/>
                  </a:lnTo>
                  <a:lnTo>
                    <a:pt x="44" y="80"/>
                  </a:lnTo>
                  <a:lnTo>
                    <a:pt x="22" y="72"/>
                  </a:lnTo>
                  <a:lnTo>
                    <a:pt x="0" y="40"/>
                  </a:lnTo>
                  <a:lnTo>
                    <a:pt x="15" y="8"/>
                  </a:lnTo>
                  <a:lnTo>
                    <a:pt x="44" y="0"/>
                  </a:lnTo>
                  <a:lnTo>
                    <a:pt x="74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08" name="Freeform 78"/>
            <p:cNvSpPr>
              <a:spLocks/>
            </p:cNvSpPr>
            <p:nvPr/>
          </p:nvSpPr>
          <p:spPr bwMode="auto">
            <a:xfrm rot="704206">
              <a:off x="4683396" y="4613952"/>
              <a:ext cx="124741" cy="121245"/>
            </a:xfrm>
            <a:custGeom>
              <a:avLst/>
              <a:gdLst/>
              <a:ahLst/>
              <a:cxnLst>
                <a:cxn ang="0">
                  <a:pos x="74" y="120"/>
                </a:cxn>
                <a:cxn ang="0">
                  <a:pos x="74" y="120"/>
                </a:cxn>
                <a:cxn ang="0">
                  <a:pos x="37" y="80"/>
                </a:cxn>
                <a:cxn ang="0">
                  <a:pos x="0" y="64"/>
                </a:cxn>
                <a:cxn ang="0">
                  <a:pos x="0" y="48"/>
                </a:cxn>
                <a:cxn ang="0">
                  <a:pos x="22" y="40"/>
                </a:cxn>
                <a:cxn ang="0">
                  <a:pos x="22" y="32"/>
                </a:cxn>
                <a:cxn ang="0">
                  <a:pos x="52" y="8"/>
                </a:cxn>
                <a:cxn ang="0">
                  <a:pos x="60" y="24"/>
                </a:cxn>
                <a:cxn ang="0">
                  <a:pos x="74" y="0"/>
                </a:cxn>
                <a:cxn ang="0">
                  <a:pos x="97" y="0"/>
                </a:cxn>
                <a:cxn ang="0">
                  <a:pos x="97" y="24"/>
                </a:cxn>
                <a:cxn ang="0">
                  <a:pos x="119" y="32"/>
                </a:cxn>
                <a:cxn ang="0">
                  <a:pos x="104" y="48"/>
                </a:cxn>
                <a:cxn ang="0">
                  <a:pos x="82" y="80"/>
                </a:cxn>
                <a:cxn ang="0">
                  <a:pos x="97" y="104"/>
                </a:cxn>
                <a:cxn ang="0">
                  <a:pos x="74" y="120"/>
                </a:cxn>
              </a:cxnLst>
              <a:rect l="0" t="0" r="r" b="b"/>
              <a:pathLst>
                <a:path w="120" h="121">
                  <a:moveTo>
                    <a:pt x="74" y="120"/>
                  </a:moveTo>
                  <a:lnTo>
                    <a:pt x="74" y="120"/>
                  </a:lnTo>
                  <a:lnTo>
                    <a:pt x="37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22" y="40"/>
                  </a:lnTo>
                  <a:lnTo>
                    <a:pt x="22" y="32"/>
                  </a:lnTo>
                  <a:lnTo>
                    <a:pt x="52" y="8"/>
                  </a:lnTo>
                  <a:lnTo>
                    <a:pt x="60" y="24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24"/>
                  </a:lnTo>
                  <a:lnTo>
                    <a:pt x="119" y="32"/>
                  </a:lnTo>
                  <a:lnTo>
                    <a:pt x="104" y="48"/>
                  </a:lnTo>
                  <a:lnTo>
                    <a:pt x="82" y="80"/>
                  </a:lnTo>
                  <a:lnTo>
                    <a:pt x="97" y="104"/>
                  </a:lnTo>
                  <a:lnTo>
                    <a:pt x="74" y="12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09" name="Freeform 79"/>
            <p:cNvSpPr>
              <a:spLocks/>
            </p:cNvSpPr>
            <p:nvPr/>
          </p:nvSpPr>
          <p:spPr bwMode="auto">
            <a:xfrm rot="704206">
              <a:off x="4547315" y="4545696"/>
              <a:ext cx="146549" cy="138309"/>
            </a:xfrm>
            <a:custGeom>
              <a:avLst/>
              <a:gdLst/>
              <a:ahLst/>
              <a:cxnLst>
                <a:cxn ang="0">
                  <a:pos x="125" y="136"/>
                </a:cxn>
                <a:cxn ang="0">
                  <a:pos x="140" y="120"/>
                </a:cxn>
                <a:cxn ang="0">
                  <a:pos x="140" y="104"/>
                </a:cxn>
                <a:cxn ang="0">
                  <a:pos x="140" y="88"/>
                </a:cxn>
                <a:cxn ang="0">
                  <a:pos x="118" y="80"/>
                </a:cxn>
                <a:cxn ang="0">
                  <a:pos x="125" y="40"/>
                </a:cxn>
                <a:cxn ang="0">
                  <a:pos x="103" y="32"/>
                </a:cxn>
                <a:cxn ang="0">
                  <a:pos x="81" y="0"/>
                </a:cxn>
                <a:cxn ang="0">
                  <a:pos x="52" y="8"/>
                </a:cxn>
                <a:cxn ang="0">
                  <a:pos x="29" y="0"/>
                </a:cxn>
                <a:cxn ang="0">
                  <a:pos x="0" y="16"/>
                </a:cxn>
                <a:cxn ang="0">
                  <a:pos x="22" y="48"/>
                </a:cxn>
                <a:cxn ang="0">
                  <a:pos x="15" y="64"/>
                </a:cxn>
                <a:cxn ang="0">
                  <a:pos x="74" y="104"/>
                </a:cxn>
                <a:cxn ang="0">
                  <a:pos x="103" y="104"/>
                </a:cxn>
                <a:cxn ang="0">
                  <a:pos x="125" y="136"/>
                </a:cxn>
              </a:cxnLst>
              <a:rect l="0" t="0" r="r" b="b"/>
              <a:pathLst>
                <a:path w="141" h="137">
                  <a:moveTo>
                    <a:pt x="125" y="136"/>
                  </a:moveTo>
                  <a:lnTo>
                    <a:pt x="140" y="120"/>
                  </a:lnTo>
                  <a:lnTo>
                    <a:pt x="140" y="104"/>
                  </a:lnTo>
                  <a:lnTo>
                    <a:pt x="140" y="88"/>
                  </a:lnTo>
                  <a:lnTo>
                    <a:pt x="118" y="80"/>
                  </a:lnTo>
                  <a:lnTo>
                    <a:pt x="125" y="40"/>
                  </a:lnTo>
                  <a:lnTo>
                    <a:pt x="103" y="32"/>
                  </a:lnTo>
                  <a:lnTo>
                    <a:pt x="81" y="0"/>
                  </a:lnTo>
                  <a:lnTo>
                    <a:pt x="52" y="8"/>
                  </a:lnTo>
                  <a:lnTo>
                    <a:pt x="29" y="0"/>
                  </a:lnTo>
                  <a:lnTo>
                    <a:pt x="0" y="16"/>
                  </a:lnTo>
                  <a:lnTo>
                    <a:pt x="22" y="48"/>
                  </a:lnTo>
                  <a:lnTo>
                    <a:pt x="15" y="64"/>
                  </a:lnTo>
                  <a:lnTo>
                    <a:pt x="74" y="104"/>
                  </a:lnTo>
                  <a:lnTo>
                    <a:pt x="103" y="104"/>
                  </a:lnTo>
                  <a:lnTo>
                    <a:pt x="125" y="13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10" name="Freeform 80"/>
            <p:cNvSpPr>
              <a:spLocks/>
            </p:cNvSpPr>
            <p:nvPr/>
          </p:nvSpPr>
          <p:spPr bwMode="auto">
            <a:xfrm rot="704206">
              <a:off x="4610994" y="4670534"/>
              <a:ext cx="177952" cy="194891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16"/>
                </a:cxn>
                <a:cxn ang="0">
                  <a:pos x="37" y="32"/>
                </a:cxn>
                <a:cxn ang="0">
                  <a:pos x="30" y="88"/>
                </a:cxn>
                <a:cxn ang="0">
                  <a:pos x="0" y="128"/>
                </a:cxn>
                <a:cxn ang="0">
                  <a:pos x="15" y="168"/>
                </a:cxn>
                <a:cxn ang="0">
                  <a:pos x="30" y="168"/>
                </a:cxn>
                <a:cxn ang="0">
                  <a:pos x="52" y="192"/>
                </a:cxn>
                <a:cxn ang="0">
                  <a:pos x="81" y="176"/>
                </a:cxn>
                <a:cxn ang="0">
                  <a:pos x="96" y="168"/>
                </a:cxn>
                <a:cxn ang="0">
                  <a:pos x="96" y="144"/>
                </a:cxn>
                <a:cxn ang="0">
                  <a:pos x="133" y="136"/>
                </a:cxn>
                <a:cxn ang="0">
                  <a:pos x="148" y="152"/>
                </a:cxn>
                <a:cxn ang="0">
                  <a:pos x="170" y="160"/>
                </a:cxn>
                <a:cxn ang="0">
                  <a:pos x="170" y="120"/>
                </a:cxn>
                <a:cxn ang="0">
                  <a:pos x="133" y="80"/>
                </a:cxn>
                <a:cxn ang="0">
                  <a:pos x="126" y="56"/>
                </a:cxn>
                <a:cxn ang="0">
                  <a:pos x="89" y="16"/>
                </a:cxn>
                <a:cxn ang="0">
                  <a:pos x="52" y="0"/>
                </a:cxn>
              </a:cxnLst>
              <a:rect l="0" t="0" r="r" b="b"/>
              <a:pathLst>
                <a:path w="171" h="193">
                  <a:moveTo>
                    <a:pt x="52" y="0"/>
                  </a:moveTo>
                  <a:lnTo>
                    <a:pt x="52" y="16"/>
                  </a:lnTo>
                  <a:lnTo>
                    <a:pt x="37" y="32"/>
                  </a:lnTo>
                  <a:lnTo>
                    <a:pt x="30" y="88"/>
                  </a:lnTo>
                  <a:lnTo>
                    <a:pt x="0" y="128"/>
                  </a:lnTo>
                  <a:lnTo>
                    <a:pt x="15" y="168"/>
                  </a:lnTo>
                  <a:lnTo>
                    <a:pt x="30" y="168"/>
                  </a:lnTo>
                  <a:lnTo>
                    <a:pt x="52" y="192"/>
                  </a:lnTo>
                  <a:lnTo>
                    <a:pt x="81" y="176"/>
                  </a:lnTo>
                  <a:lnTo>
                    <a:pt x="96" y="168"/>
                  </a:lnTo>
                  <a:lnTo>
                    <a:pt x="96" y="144"/>
                  </a:lnTo>
                  <a:lnTo>
                    <a:pt x="133" y="136"/>
                  </a:lnTo>
                  <a:lnTo>
                    <a:pt x="148" y="152"/>
                  </a:lnTo>
                  <a:lnTo>
                    <a:pt x="170" y="160"/>
                  </a:lnTo>
                  <a:lnTo>
                    <a:pt x="170" y="120"/>
                  </a:lnTo>
                  <a:lnTo>
                    <a:pt x="133" y="80"/>
                  </a:lnTo>
                  <a:lnTo>
                    <a:pt x="126" y="56"/>
                  </a:lnTo>
                  <a:lnTo>
                    <a:pt x="89" y="16"/>
                  </a:lnTo>
                  <a:lnTo>
                    <a:pt x="52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11" name="Freeform 81"/>
            <p:cNvSpPr>
              <a:spLocks/>
            </p:cNvSpPr>
            <p:nvPr/>
          </p:nvSpPr>
          <p:spPr bwMode="auto">
            <a:xfrm rot="704206">
              <a:off x="4426935" y="4812435"/>
              <a:ext cx="245993" cy="275721"/>
            </a:xfrm>
            <a:custGeom>
              <a:avLst/>
              <a:gdLst/>
              <a:ahLst/>
              <a:cxnLst>
                <a:cxn ang="0">
                  <a:pos x="192" y="200"/>
                </a:cxn>
                <a:cxn ang="0">
                  <a:pos x="170" y="184"/>
                </a:cxn>
                <a:cxn ang="0">
                  <a:pos x="177" y="152"/>
                </a:cxn>
                <a:cxn ang="0">
                  <a:pos x="155" y="128"/>
                </a:cxn>
                <a:cxn ang="0">
                  <a:pos x="162" y="120"/>
                </a:cxn>
                <a:cxn ang="0">
                  <a:pos x="214" y="112"/>
                </a:cxn>
                <a:cxn ang="0">
                  <a:pos x="207" y="80"/>
                </a:cxn>
                <a:cxn ang="0">
                  <a:pos x="221" y="56"/>
                </a:cxn>
                <a:cxn ang="0">
                  <a:pos x="236" y="48"/>
                </a:cxn>
                <a:cxn ang="0">
                  <a:pos x="221" y="8"/>
                </a:cxn>
                <a:cxn ang="0">
                  <a:pos x="192" y="24"/>
                </a:cxn>
                <a:cxn ang="0">
                  <a:pos x="170" y="0"/>
                </a:cxn>
                <a:cxn ang="0">
                  <a:pos x="155" y="0"/>
                </a:cxn>
                <a:cxn ang="0">
                  <a:pos x="118" y="16"/>
                </a:cxn>
                <a:cxn ang="0">
                  <a:pos x="118" y="32"/>
                </a:cxn>
                <a:cxn ang="0">
                  <a:pos x="81" y="72"/>
                </a:cxn>
                <a:cxn ang="0">
                  <a:pos x="52" y="56"/>
                </a:cxn>
                <a:cxn ang="0">
                  <a:pos x="15" y="48"/>
                </a:cxn>
                <a:cxn ang="0">
                  <a:pos x="0" y="64"/>
                </a:cxn>
                <a:cxn ang="0">
                  <a:pos x="22" y="80"/>
                </a:cxn>
                <a:cxn ang="0">
                  <a:pos x="0" y="80"/>
                </a:cxn>
                <a:cxn ang="0">
                  <a:pos x="7" y="112"/>
                </a:cxn>
                <a:cxn ang="0">
                  <a:pos x="37" y="112"/>
                </a:cxn>
                <a:cxn ang="0">
                  <a:pos x="44" y="136"/>
                </a:cxn>
                <a:cxn ang="0">
                  <a:pos x="30" y="144"/>
                </a:cxn>
                <a:cxn ang="0">
                  <a:pos x="22" y="168"/>
                </a:cxn>
                <a:cxn ang="0">
                  <a:pos x="52" y="184"/>
                </a:cxn>
                <a:cxn ang="0">
                  <a:pos x="44" y="216"/>
                </a:cxn>
                <a:cxn ang="0">
                  <a:pos x="81" y="216"/>
                </a:cxn>
                <a:cxn ang="0">
                  <a:pos x="96" y="208"/>
                </a:cxn>
                <a:cxn ang="0">
                  <a:pos x="111" y="232"/>
                </a:cxn>
                <a:cxn ang="0">
                  <a:pos x="125" y="232"/>
                </a:cxn>
                <a:cxn ang="0">
                  <a:pos x="118" y="256"/>
                </a:cxn>
                <a:cxn ang="0">
                  <a:pos x="133" y="256"/>
                </a:cxn>
                <a:cxn ang="0">
                  <a:pos x="155" y="272"/>
                </a:cxn>
                <a:cxn ang="0">
                  <a:pos x="214" y="232"/>
                </a:cxn>
                <a:cxn ang="0">
                  <a:pos x="207" y="216"/>
                </a:cxn>
                <a:cxn ang="0">
                  <a:pos x="184" y="216"/>
                </a:cxn>
                <a:cxn ang="0">
                  <a:pos x="192" y="200"/>
                </a:cxn>
              </a:cxnLst>
              <a:rect l="0" t="0" r="r" b="b"/>
              <a:pathLst>
                <a:path w="237" h="273">
                  <a:moveTo>
                    <a:pt x="192" y="200"/>
                  </a:moveTo>
                  <a:lnTo>
                    <a:pt x="170" y="184"/>
                  </a:lnTo>
                  <a:lnTo>
                    <a:pt x="177" y="152"/>
                  </a:lnTo>
                  <a:lnTo>
                    <a:pt x="155" y="128"/>
                  </a:lnTo>
                  <a:lnTo>
                    <a:pt x="162" y="120"/>
                  </a:lnTo>
                  <a:lnTo>
                    <a:pt x="214" y="112"/>
                  </a:lnTo>
                  <a:lnTo>
                    <a:pt x="207" y="80"/>
                  </a:lnTo>
                  <a:lnTo>
                    <a:pt x="221" y="56"/>
                  </a:lnTo>
                  <a:lnTo>
                    <a:pt x="236" y="48"/>
                  </a:lnTo>
                  <a:lnTo>
                    <a:pt x="221" y="8"/>
                  </a:lnTo>
                  <a:lnTo>
                    <a:pt x="192" y="24"/>
                  </a:lnTo>
                  <a:lnTo>
                    <a:pt x="170" y="0"/>
                  </a:lnTo>
                  <a:lnTo>
                    <a:pt x="155" y="0"/>
                  </a:lnTo>
                  <a:lnTo>
                    <a:pt x="118" y="16"/>
                  </a:lnTo>
                  <a:lnTo>
                    <a:pt x="118" y="32"/>
                  </a:lnTo>
                  <a:lnTo>
                    <a:pt x="81" y="72"/>
                  </a:lnTo>
                  <a:lnTo>
                    <a:pt x="52" y="56"/>
                  </a:lnTo>
                  <a:lnTo>
                    <a:pt x="15" y="48"/>
                  </a:lnTo>
                  <a:lnTo>
                    <a:pt x="0" y="64"/>
                  </a:lnTo>
                  <a:lnTo>
                    <a:pt x="22" y="80"/>
                  </a:lnTo>
                  <a:lnTo>
                    <a:pt x="0" y="80"/>
                  </a:lnTo>
                  <a:lnTo>
                    <a:pt x="7" y="112"/>
                  </a:lnTo>
                  <a:lnTo>
                    <a:pt x="37" y="112"/>
                  </a:lnTo>
                  <a:lnTo>
                    <a:pt x="44" y="136"/>
                  </a:lnTo>
                  <a:lnTo>
                    <a:pt x="30" y="144"/>
                  </a:lnTo>
                  <a:lnTo>
                    <a:pt x="22" y="168"/>
                  </a:lnTo>
                  <a:lnTo>
                    <a:pt x="52" y="184"/>
                  </a:lnTo>
                  <a:lnTo>
                    <a:pt x="44" y="216"/>
                  </a:lnTo>
                  <a:lnTo>
                    <a:pt x="81" y="216"/>
                  </a:lnTo>
                  <a:lnTo>
                    <a:pt x="96" y="208"/>
                  </a:lnTo>
                  <a:lnTo>
                    <a:pt x="111" y="232"/>
                  </a:lnTo>
                  <a:lnTo>
                    <a:pt x="125" y="232"/>
                  </a:lnTo>
                  <a:lnTo>
                    <a:pt x="118" y="256"/>
                  </a:lnTo>
                  <a:lnTo>
                    <a:pt x="133" y="256"/>
                  </a:lnTo>
                  <a:lnTo>
                    <a:pt x="155" y="272"/>
                  </a:lnTo>
                  <a:lnTo>
                    <a:pt x="214" y="232"/>
                  </a:lnTo>
                  <a:lnTo>
                    <a:pt x="207" y="216"/>
                  </a:lnTo>
                  <a:lnTo>
                    <a:pt x="184" y="216"/>
                  </a:lnTo>
                  <a:lnTo>
                    <a:pt x="192" y="20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12" name="Freeform 82"/>
            <p:cNvSpPr>
              <a:spLocks/>
            </p:cNvSpPr>
            <p:nvPr/>
          </p:nvSpPr>
          <p:spPr bwMode="auto">
            <a:xfrm rot="704206">
              <a:off x="4538592" y="4607666"/>
              <a:ext cx="123869" cy="170641"/>
            </a:xfrm>
            <a:custGeom>
              <a:avLst/>
              <a:gdLst/>
              <a:ahLst/>
              <a:cxnLst>
                <a:cxn ang="0">
                  <a:pos x="118" y="72"/>
                </a:cxn>
                <a:cxn ang="0">
                  <a:pos x="118" y="72"/>
                </a:cxn>
                <a:cxn ang="0">
                  <a:pos x="96" y="40"/>
                </a:cxn>
                <a:cxn ang="0">
                  <a:pos x="66" y="40"/>
                </a:cxn>
                <a:cxn ang="0">
                  <a:pos x="7" y="0"/>
                </a:cxn>
                <a:cxn ang="0">
                  <a:pos x="0" y="32"/>
                </a:cxn>
                <a:cxn ang="0">
                  <a:pos x="15" y="72"/>
                </a:cxn>
                <a:cxn ang="0">
                  <a:pos x="44" y="88"/>
                </a:cxn>
                <a:cxn ang="0">
                  <a:pos x="52" y="136"/>
                </a:cxn>
                <a:cxn ang="0">
                  <a:pos x="66" y="144"/>
                </a:cxn>
                <a:cxn ang="0">
                  <a:pos x="81" y="168"/>
                </a:cxn>
                <a:cxn ang="0">
                  <a:pos x="111" y="128"/>
                </a:cxn>
                <a:cxn ang="0">
                  <a:pos x="118" y="72"/>
                </a:cxn>
              </a:cxnLst>
              <a:rect l="0" t="0" r="r" b="b"/>
              <a:pathLst>
                <a:path w="119" h="169">
                  <a:moveTo>
                    <a:pt x="118" y="72"/>
                  </a:moveTo>
                  <a:lnTo>
                    <a:pt x="118" y="72"/>
                  </a:lnTo>
                  <a:lnTo>
                    <a:pt x="96" y="40"/>
                  </a:lnTo>
                  <a:lnTo>
                    <a:pt x="66" y="40"/>
                  </a:lnTo>
                  <a:lnTo>
                    <a:pt x="7" y="0"/>
                  </a:lnTo>
                  <a:lnTo>
                    <a:pt x="0" y="32"/>
                  </a:lnTo>
                  <a:lnTo>
                    <a:pt x="15" y="72"/>
                  </a:lnTo>
                  <a:lnTo>
                    <a:pt x="44" y="88"/>
                  </a:lnTo>
                  <a:lnTo>
                    <a:pt x="52" y="136"/>
                  </a:lnTo>
                  <a:lnTo>
                    <a:pt x="66" y="144"/>
                  </a:lnTo>
                  <a:lnTo>
                    <a:pt x="81" y="168"/>
                  </a:lnTo>
                  <a:lnTo>
                    <a:pt x="111" y="128"/>
                  </a:lnTo>
                  <a:lnTo>
                    <a:pt x="118" y="7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13" name="Freeform 83"/>
            <p:cNvSpPr>
              <a:spLocks/>
            </p:cNvSpPr>
            <p:nvPr/>
          </p:nvSpPr>
          <p:spPr bwMode="auto">
            <a:xfrm rot="704206">
              <a:off x="4498465" y="3942165"/>
              <a:ext cx="85487" cy="114061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2" y="112"/>
                </a:cxn>
                <a:cxn ang="0">
                  <a:pos x="59" y="96"/>
                </a:cxn>
                <a:cxn ang="0">
                  <a:pos x="74" y="96"/>
                </a:cxn>
                <a:cxn ang="0">
                  <a:pos x="81" y="88"/>
                </a:cxn>
                <a:cxn ang="0">
                  <a:pos x="66" y="72"/>
                </a:cxn>
                <a:cxn ang="0">
                  <a:pos x="66" y="24"/>
                </a:cxn>
                <a:cxn ang="0">
                  <a:pos x="59" y="32"/>
                </a:cxn>
                <a:cxn ang="0">
                  <a:pos x="29" y="0"/>
                </a:cxn>
                <a:cxn ang="0">
                  <a:pos x="15" y="0"/>
                </a:cxn>
                <a:cxn ang="0">
                  <a:pos x="0" y="24"/>
                </a:cxn>
              </a:cxnLst>
              <a:rect l="0" t="0" r="r" b="b"/>
              <a:pathLst>
                <a:path w="82" h="113">
                  <a:moveTo>
                    <a:pt x="0" y="24"/>
                  </a:moveTo>
                  <a:lnTo>
                    <a:pt x="52" y="112"/>
                  </a:lnTo>
                  <a:lnTo>
                    <a:pt x="59" y="96"/>
                  </a:lnTo>
                  <a:lnTo>
                    <a:pt x="74" y="96"/>
                  </a:lnTo>
                  <a:lnTo>
                    <a:pt x="81" y="88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59" y="32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14" name="Freeform 84"/>
            <p:cNvSpPr>
              <a:spLocks/>
            </p:cNvSpPr>
            <p:nvPr/>
          </p:nvSpPr>
          <p:spPr bwMode="auto">
            <a:xfrm rot="704206">
              <a:off x="5387355" y="4731605"/>
              <a:ext cx="331480" cy="396966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22" y="272"/>
                </a:cxn>
                <a:cxn ang="0">
                  <a:pos x="52" y="264"/>
                </a:cxn>
                <a:cxn ang="0">
                  <a:pos x="59" y="240"/>
                </a:cxn>
                <a:cxn ang="0">
                  <a:pos x="67" y="240"/>
                </a:cxn>
                <a:cxn ang="0">
                  <a:pos x="89" y="240"/>
                </a:cxn>
                <a:cxn ang="0">
                  <a:pos x="96" y="216"/>
                </a:cxn>
                <a:cxn ang="0">
                  <a:pos x="126" y="208"/>
                </a:cxn>
                <a:cxn ang="0">
                  <a:pos x="133" y="192"/>
                </a:cxn>
                <a:cxn ang="0">
                  <a:pos x="118" y="184"/>
                </a:cxn>
                <a:cxn ang="0">
                  <a:pos x="126" y="176"/>
                </a:cxn>
                <a:cxn ang="0">
                  <a:pos x="126" y="152"/>
                </a:cxn>
                <a:cxn ang="0">
                  <a:pos x="118" y="136"/>
                </a:cxn>
                <a:cxn ang="0">
                  <a:pos x="126" y="120"/>
                </a:cxn>
                <a:cxn ang="0">
                  <a:pos x="148" y="104"/>
                </a:cxn>
                <a:cxn ang="0">
                  <a:pos x="192" y="72"/>
                </a:cxn>
                <a:cxn ang="0">
                  <a:pos x="192" y="24"/>
                </a:cxn>
                <a:cxn ang="0">
                  <a:pos x="222" y="0"/>
                </a:cxn>
                <a:cxn ang="0">
                  <a:pos x="229" y="16"/>
                </a:cxn>
                <a:cxn ang="0">
                  <a:pos x="259" y="48"/>
                </a:cxn>
                <a:cxn ang="0">
                  <a:pos x="274" y="96"/>
                </a:cxn>
                <a:cxn ang="0">
                  <a:pos x="274" y="144"/>
                </a:cxn>
                <a:cxn ang="0">
                  <a:pos x="281" y="176"/>
                </a:cxn>
                <a:cxn ang="0">
                  <a:pos x="274" y="208"/>
                </a:cxn>
                <a:cxn ang="0">
                  <a:pos x="311" y="240"/>
                </a:cxn>
                <a:cxn ang="0">
                  <a:pos x="318" y="288"/>
                </a:cxn>
                <a:cxn ang="0">
                  <a:pos x="318" y="296"/>
                </a:cxn>
                <a:cxn ang="0">
                  <a:pos x="296" y="328"/>
                </a:cxn>
                <a:cxn ang="0">
                  <a:pos x="274" y="328"/>
                </a:cxn>
                <a:cxn ang="0">
                  <a:pos x="259" y="392"/>
                </a:cxn>
                <a:cxn ang="0">
                  <a:pos x="244" y="384"/>
                </a:cxn>
                <a:cxn ang="0">
                  <a:pos x="215" y="392"/>
                </a:cxn>
                <a:cxn ang="0">
                  <a:pos x="185" y="368"/>
                </a:cxn>
                <a:cxn ang="0">
                  <a:pos x="170" y="368"/>
                </a:cxn>
                <a:cxn ang="0">
                  <a:pos x="148" y="384"/>
                </a:cxn>
                <a:cxn ang="0">
                  <a:pos x="126" y="360"/>
                </a:cxn>
                <a:cxn ang="0">
                  <a:pos x="96" y="360"/>
                </a:cxn>
                <a:cxn ang="0">
                  <a:pos x="67" y="328"/>
                </a:cxn>
                <a:cxn ang="0">
                  <a:pos x="59" y="344"/>
                </a:cxn>
                <a:cxn ang="0">
                  <a:pos x="15" y="328"/>
                </a:cxn>
                <a:cxn ang="0">
                  <a:pos x="0" y="304"/>
                </a:cxn>
              </a:cxnLst>
              <a:rect l="0" t="0" r="r" b="b"/>
              <a:pathLst>
                <a:path w="319" h="393">
                  <a:moveTo>
                    <a:pt x="0" y="304"/>
                  </a:moveTo>
                  <a:lnTo>
                    <a:pt x="22" y="272"/>
                  </a:lnTo>
                  <a:lnTo>
                    <a:pt x="52" y="264"/>
                  </a:lnTo>
                  <a:lnTo>
                    <a:pt x="59" y="240"/>
                  </a:lnTo>
                  <a:lnTo>
                    <a:pt x="67" y="240"/>
                  </a:lnTo>
                  <a:lnTo>
                    <a:pt x="89" y="240"/>
                  </a:lnTo>
                  <a:lnTo>
                    <a:pt x="96" y="216"/>
                  </a:lnTo>
                  <a:lnTo>
                    <a:pt x="126" y="208"/>
                  </a:lnTo>
                  <a:lnTo>
                    <a:pt x="133" y="192"/>
                  </a:lnTo>
                  <a:lnTo>
                    <a:pt x="118" y="184"/>
                  </a:lnTo>
                  <a:lnTo>
                    <a:pt x="126" y="176"/>
                  </a:lnTo>
                  <a:lnTo>
                    <a:pt x="126" y="152"/>
                  </a:lnTo>
                  <a:lnTo>
                    <a:pt x="118" y="136"/>
                  </a:lnTo>
                  <a:lnTo>
                    <a:pt x="126" y="120"/>
                  </a:lnTo>
                  <a:lnTo>
                    <a:pt x="148" y="104"/>
                  </a:lnTo>
                  <a:lnTo>
                    <a:pt x="192" y="72"/>
                  </a:lnTo>
                  <a:lnTo>
                    <a:pt x="192" y="24"/>
                  </a:lnTo>
                  <a:lnTo>
                    <a:pt x="222" y="0"/>
                  </a:lnTo>
                  <a:lnTo>
                    <a:pt x="229" y="16"/>
                  </a:lnTo>
                  <a:lnTo>
                    <a:pt x="259" y="48"/>
                  </a:lnTo>
                  <a:lnTo>
                    <a:pt x="274" y="96"/>
                  </a:lnTo>
                  <a:lnTo>
                    <a:pt x="274" y="144"/>
                  </a:lnTo>
                  <a:lnTo>
                    <a:pt x="281" y="176"/>
                  </a:lnTo>
                  <a:lnTo>
                    <a:pt x="274" y="208"/>
                  </a:lnTo>
                  <a:lnTo>
                    <a:pt x="311" y="240"/>
                  </a:lnTo>
                  <a:lnTo>
                    <a:pt x="318" y="288"/>
                  </a:lnTo>
                  <a:lnTo>
                    <a:pt x="318" y="296"/>
                  </a:lnTo>
                  <a:lnTo>
                    <a:pt x="296" y="328"/>
                  </a:lnTo>
                  <a:lnTo>
                    <a:pt x="274" y="328"/>
                  </a:lnTo>
                  <a:lnTo>
                    <a:pt x="259" y="392"/>
                  </a:lnTo>
                  <a:lnTo>
                    <a:pt x="244" y="384"/>
                  </a:lnTo>
                  <a:lnTo>
                    <a:pt x="215" y="392"/>
                  </a:lnTo>
                  <a:lnTo>
                    <a:pt x="185" y="368"/>
                  </a:lnTo>
                  <a:lnTo>
                    <a:pt x="170" y="368"/>
                  </a:lnTo>
                  <a:lnTo>
                    <a:pt x="148" y="384"/>
                  </a:lnTo>
                  <a:lnTo>
                    <a:pt x="126" y="360"/>
                  </a:lnTo>
                  <a:lnTo>
                    <a:pt x="96" y="360"/>
                  </a:lnTo>
                  <a:lnTo>
                    <a:pt x="67" y="328"/>
                  </a:lnTo>
                  <a:lnTo>
                    <a:pt x="59" y="344"/>
                  </a:lnTo>
                  <a:lnTo>
                    <a:pt x="15" y="328"/>
                  </a:lnTo>
                  <a:lnTo>
                    <a:pt x="0" y="30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15" name="Freeform 85"/>
            <p:cNvSpPr>
              <a:spLocks/>
            </p:cNvSpPr>
            <p:nvPr/>
          </p:nvSpPr>
          <p:spPr bwMode="auto">
            <a:xfrm rot="704206">
              <a:off x="5303613" y="4659756"/>
              <a:ext cx="300077" cy="356551"/>
            </a:xfrm>
            <a:custGeom>
              <a:avLst/>
              <a:gdLst/>
              <a:ahLst/>
              <a:cxnLst>
                <a:cxn ang="0">
                  <a:pos x="74" y="160"/>
                </a:cxn>
                <a:cxn ang="0">
                  <a:pos x="81" y="96"/>
                </a:cxn>
                <a:cxn ang="0">
                  <a:pos x="111" y="64"/>
                </a:cxn>
                <a:cxn ang="0">
                  <a:pos x="81" y="48"/>
                </a:cxn>
                <a:cxn ang="0">
                  <a:pos x="81" y="40"/>
                </a:cxn>
                <a:cxn ang="0">
                  <a:pos x="74" y="0"/>
                </a:cxn>
                <a:cxn ang="0">
                  <a:pos x="118" y="0"/>
                </a:cxn>
                <a:cxn ang="0">
                  <a:pos x="126" y="24"/>
                </a:cxn>
                <a:cxn ang="0">
                  <a:pos x="170" y="40"/>
                </a:cxn>
                <a:cxn ang="0">
                  <a:pos x="229" y="40"/>
                </a:cxn>
                <a:cxn ang="0">
                  <a:pos x="288" y="72"/>
                </a:cxn>
                <a:cxn ang="0">
                  <a:pos x="288" y="120"/>
                </a:cxn>
                <a:cxn ang="0">
                  <a:pos x="244" y="152"/>
                </a:cxn>
                <a:cxn ang="0">
                  <a:pos x="222" y="168"/>
                </a:cxn>
                <a:cxn ang="0">
                  <a:pos x="214" y="184"/>
                </a:cxn>
                <a:cxn ang="0">
                  <a:pos x="222" y="200"/>
                </a:cxn>
                <a:cxn ang="0">
                  <a:pos x="222" y="224"/>
                </a:cxn>
                <a:cxn ang="0">
                  <a:pos x="214" y="232"/>
                </a:cxn>
                <a:cxn ang="0">
                  <a:pos x="229" y="240"/>
                </a:cxn>
                <a:cxn ang="0">
                  <a:pos x="222" y="256"/>
                </a:cxn>
                <a:cxn ang="0">
                  <a:pos x="192" y="264"/>
                </a:cxn>
                <a:cxn ang="0">
                  <a:pos x="185" y="288"/>
                </a:cxn>
                <a:cxn ang="0">
                  <a:pos x="163" y="288"/>
                </a:cxn>
                <a:cxn ang="0">
                  <a:pos x="155" y="288"/>
                </a:cxn>
                <a:cxn ang="0">
                  <a:pos x="148" y="312"/>
                </a:cxn>
                <a:cxn ang="0">
                  <a:pos x="118" y="320"/>
                </a:cxn>
                <a:cxn ang="0">
                  <a:pos x="96" y="352"/>
                </a:cxn>
                <a:cxn ang="0">
                  <a:pos x="74" y="344"/>
                </a:cxn>
                <a:cxn ang="0">
                  <a:pos x="74" y="328"/>
                </a:cxn>
                <a:cxn ang="0">
                  <a:pos x="44" y="328"/>
                </a:cxn>
                <a:cxn ang="0">
                  <a:pos x="44" y="312"/>
                </a:cxn>
                <a:cxn ang="0">
                  <a:pos x="30" y="304"/>
                </a:cxn>
                <a:cxn ang="0">
                  <a:pos x="30" y="288"/>
                </a:cxn>
                <a:cxn ang="0">
                  <a:pos x="22" y="288"/>
                </a:cxn>
                <a:cxn ang="0">
                  <a:pos x="0" y="264"/>
                </a:cxn>
                <a:cxn ang="0">
                  <a:pos x="44" y="248"/>
                </a:cxn>
                <a:cxn ang="0">
                  <a:pos x="44" y="216"/>
                </a:cxn>
                <a:cxn ang="0">
                  <a:pos x="59" y="200"/>
                </a:cxn>
                <a:cxn ang="0">
                  <a:pos x="52" y="168"/>
                </a:cxn>
                <a:cxn ang="0">
                  <a:pos x="74" y="160"/>
                </a:cxn>
              </a:cxnLst>
              <a:rect l="0" t="0" r="r" b="b"/>
              <a:pathLst>
                <a:path w="289" h="353">
                  <a:moveTo>
                    <a:pt x="74" y="160"/>
                  </a:moveTo>
                  <a:lnTo>
                    <a:pt x="81" y="96"/>
                  </a:lnTo>
                  <a:lnTo>
                    <a:pt x="111" y="64"/>
                  </a:lnTo>
                  <a:lnTo>
                    <a:pt x="81" y="48"/>
                  </a:lnTo>
                  <a:lnTo>
                    <a:pt x="81" y="40"/>
                  </a:lnTo>
                  <a:lnTo>
                    <a:pt x="74" y="0"/>
                  </a:lnTo>
                  <a:lnTo>
                    <a:pt x="118" y="0"/>
                  </a:lnTo>
                  <a:lnTo>
                    <a:pt x="126" y="24"/>
                  </a:lnTo>
                  <a:lnTo>
                    <a:pt x="170" y="40"/>
                  </a:lnTo>
                  <a:lnTo>
                    <a:pt x="229" y="40"/>
                  </a:lnTo>
                  <a:lnTo>
                    <a:pt x="288" y="72"/>
                  </a:lnTo>
                  <a:lnTo>
                    <a:pt x="288" y="120"/>
                  </a:lnTo>
                  <a:lnTo>
                    <a:pt x="244" y="152"/>
                  </a:lnTo>
                  <a:lnTo>
                    <a:pt x="222" y="168"/>
                  </a:lnTo>
                  <a:lnTo>
                    <a:pt x="214" y="184"/>
                  </a:lnTo>
                  <a:lnTo>
                    <a:pt x="222" y="200"/>
                  </a:lnTo>
                  <a:lnTo>
                    <a:pt x="222" y="224"/>
                  </a:lnTo>
                  <a:lnTo>
                    <a:pt x="214" y="232"/>
                  </a:lnTo>
                  <a:lnTo>
                    <a:pt x="229" y="240"/>
                  </a:lnTo>
                  <a:lnTo>
                    <a:pt x="222" y="256"/>
                  </a:lnTo>
                  <a:lnTo>
                    <a:pt x="192" y="264"/>
                  </a:lnTo>
                  <a:lnTo>
                    <a:pt x="185" y="288"/>
                  </a:lnTo>
                  <a:lnTo>
                    <a:pt x="163" y="288"/>
                  </a:lnTo>
                  <a:lnTo>
                    <a:pt x="155" y="288"/>
                  </a:lnTo>
                  <a:lnTo>
                    <a:pt x="148" y="312"/>
                  </a:lnTo>
                  <a:lnTo>
                    <a:pt x="118" y="320"/>
                  </a:lnTo>
                  <a:lnTo>
                    <a:pt x="96" y="352"/>
                  </a:lnTo>
                  <a:lnTo>
                    <a:pt x="74" y="344"/>
                  </a:lnTo>
                  <a:lnTo>
                    <a:pt x="74" y="328"/>
                  </a:lnTo>
                  <a:lnTo>
                    <a:pt x="44" y="328"/>
                  </a:lnTo>
                  <a:lnTo>
                    <a:pt x="44" y="312"/>
                  </a:lnTo>
                  <a:lnTo>
                    <a:pt x="30" y="304"/>
                  </a:lnTo>
                  <a:lnTo>
                    <a:pt x="30" y="288"/>
                  </a:lnTo>
                  <a:lnTo>
                    <a:pt x="22" y="288"/>
                  </a:lnTo>
                  <a:lnTo>
                    <a:pt x="0" y="264"/>
                  </a:lnTo>
                  <a:lnTo>
                    <a:pt x="44" y="248"/>
                  </a:lnTo>
                  <a:lnTo>
                    <a:pt x="44" y="216"/>
                  </a:lnTo>
                  <a:lnTo>
                    <a:pt x="59" y="200"/>
                  </a:lnTo>
                  <a:lnTo>
                    <a:pt x="52" y="168"/>
                  </a:lnTo>
                  <a:lnTo>
                    <a:pt x="74" y="16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17" name="Freeform 88"/>
            <p:cNvSpPr>
              <a:spLocks/>
            </p:cNvSpPr>
            <p:nvPr/>
          </p:nvSpPr>
          <p:spPr bwMode="auto">
            <a:xfrm rot="704206">
              <a:off x="8589627" y="4651673"/>
              <a:ext cx="68041" cy="275721"/>
            </a:xfrm>
            <a:custGeom>
              <a:avLst/>
              <a:gdLst/>
              <a:ahLst/>
              <a:cxnLst>
                <a:cxn ang="0">
                  <a:pos x="7" y="272"/>
                </a:cxn>
                <a:cxn ang="0">
                  <a:pos x="7" y="272"/>
                </a:cxn>
                <a:cxn ang="0">
                  <a:pos x="51" y="232"/>
                </a:cxn>
                <a:cxn ang="0">
                  <a:pos x="44" y="200"/>
                </a:cxn>
                <a:cxn ang="0">
                  <a:pos x="7" y="200"/>
                </a:cxn>
                <a:cxn ang="0">
                  <a:pos x="0" y="160"/>
                </a:cxn>
                <a:cxn ang="0">
                  <a:pos x="29" y="152"/>
                </a:cxn>
                <a:cxn ang="0">
                  <a:pos x="37" y="128"/>
                </a:cxn>
                <a:cxn ang="0">
                  <a:pos x="15" y="72"/>
                </a:cxn>
                <a:cxn ang="0">
                  <a:pos x="66" y="0"/>
                </a:cxn>
              </a:cxnLst>
              <a:rect l="0" t="0" r="r" b="b"/>
              <a:pathLst>
                <a:path w="67" h="273">
                  <a:moveTo>
                    <a:pt x="7" y="272"/>
                  </a:moveTo>
                  <a:lnTo>
                    <a:pt x="7" y="272"/>
                  </a:lnTo>
                  <a:lnTo>
                    <a:pt x="51" y="232"/>
                  </a:lnTo>
                  <a:lnTo>
                    <a:pt x="44" y="200"/>
                  </a:lnTo>
                  <a:lnTo>
                    <a:pt x="7" y="200"/>
                  </a:lnTo>
                  <a:lnTo>
                    <a:pt x="0" y="160"/>
                  </a:lnTo>
                  <a:lnTo>
                    <a:pt x="29" y="152"/>
                  </a:lnTo>
                  <a:lnTo>
                    <a:pt x="37" y="128"/>
                  </a:lnTo>
                  <a:lnTo>
                    <a:pt x="15" y="72"/>
                  </a:lnTo>
                  <a:lnTo>
                    <a:pt x="66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18" name="Freeform 89"/>
            <p:cNvSpPr>
              <a:spLocks/>
            </p:cNvSpPr>
            <p:nvPr/>
          </p:nvSpPr>
          <p:spPr bwMode="auto">
            <a:xfrm rot="704206">
              <a:off x="6948801" y="4006829"/>
              <a:ext cx="1145351" cy="1448655"/>
            </a:xfrm>
            <a:custGeom>
              <a:avLst/>
              <a:gdLst/>
              <a:ahLst/>
              <a:cxnLst>
                <a:cxn ang="0">
                  <a:pos x="236" y="352"/>
                </a:cxn>
                <a:cxn ang="0">
                  <a:pos x="347" y="352"/>
                </a:cxn>
                <a:cxn ang="0">
                  <a:pos x="458" y="472"/>
                </a:cxn>
                <a:cxn ang="0">
                  <a:pos x="502" y="360"/>
                </a:cxn>
                <a:cxn ang="0">
                  <a:pos x="539" y="232"/>
                </a:cxn>
                <a:cxn ang="0">
                  <a:pos x="642" y="152"/>
                </a:cxn>
                <a:cxn ang="0">
                  <a:pos x="724" y="152"/>
                </a:cxn>
                <a:cxn ang="0">
                  <a:pos x="812" y="80"/>
                </a:cxn>
                <a:cxn ang="0">
                  <a:pos x="945" y="32"/>
                </a:cxn>
                <a:cxn ang="0">
                  <a:pos x="1004" y="16"/>
                </a:cxn>
                <a:cxn ang="0">
                  <a:pos x="997" y="136"/>
                </a:cxn>
                <a:cxn ang="0">
                  <a:pos x="1071" y="176"/>
                </a:cxn>
                <a:cxn ang="0">
                  <a:pos x="1048" y="288"/>
                </a:cxn>
                <a:cxn ang="0">
                  <a:pos x="1071" y="384"/>
                </a:cxn>
                <a:cxn ang="0">
                  <a:pos x="1056" y="472"/>
                </a:cxn>
                <a:cxn ang="0">
                  <a:pos x="997" y="560"/>
                </a:cxn>
                <a:cxn ang="0">
                  <a:pos x="1056" y="696"/>
                </a:cxn>
                <a:cxn ang="0">
                  <a:pos x="997" y="760"/>
                </a:cxn>
                <a:cxn ang="0">
                  <a:pos x="982" y="816"/>
                </a:cxn>
                <a:cxn ang="0">
                  <a:pos x="982" y="1008"/>
                </a:cxn>
                <a:cxn ang="0">
                  <a:pos x="901" y="1072"/>
                </a:cxn>
                <a:cxn ang="0">
                  <a:pos x="930" y="1192"/>
                </a:cxn>
                <a:cxn ang="0">
                  <a:pos x="952" y="1280"/>
                </a:cxn>
                <a:cxn ang="0">
                  <a:pos x="916" y="1376"/>
                </a:cxn>
                <a:cxn ang="0">
                  <a:pos x="834" y="1416"/>
                </a:cxn>
                <a:cxn ang="0">
                  <a:pos x="738" y="1408"/>
                </a:cxn>
                <a:cxn ang="0">
                  <a:pos x="664" y="1432"/>
                </a:cxn>
                <a:cxn ang="0">
                  <a:pos x="576" y="1408"/>
                </a:cxn>
                <a:cxn ang="0">
                  <a:pos x="517" y="1328"/>
                </a:cxn>
                <a:cxn ang="0">
                  <a:pos x="473" y="1320"/>
                </a:cxn>
                <a:cxn ang="0">
                  <a:pos x="377" y="1312"/>
                </a:cxn>
                <a:cxn ang="0">
                  <a:pos x="325" y="1376"/>
                </a:cxn>
                <a:cxn ang="0">
                  <a:pos x="266" y="1424"/>
                </a:cxn>
                <a:cxn ang="0">
                  <a:pos x="244" y="1296"/>
                </a:cxn>
                <a:cxn ang="0">
                  <a:pos x="207" y="1224"/>
                </a:cxn>
                <a:cxn ang="0">
                  <a:pos x="148" y="1144"/>
                </a:cxn>
                <a:cxn ang="0">
                  <a:pos x="66" y="1104"/>
                </a:cxn>
                <a:cxn ang="0">
                  <a:pos x="52" y="1000"/>
                </a:cxn>
                <a:cxn ang="0">
                  <a:pos x="52" y="912"/>
                </a:cxn>
                <a:cxn ang="0">
                  <a:pos x="22" y="816"/>
                </a:cxn>
                <a:cxn ang="0">
                  <a:pos x="59" y="744"/>
                </a:cxn>
                <a:cxn ang="0">
                  <a:pos x="81" y="608"/>
                </a:cxn>
                <a:cxn ang="0">
                  <a:pos x="30" y="496"/>
                </a:cxn>
                <a:cxn ang="0">
                  <a:pos x="59" y="440"/>
                </a:cxn>
                <a:cxn ang="0">
                  <a:pos x="162" y="448"/>
                </a:cxn>
              </a:cxnLst>
              <a:rect l="0" t="0" r="r" b="b"/>
              <a:pathLst>
                <a:path w="1101" h="1433">
                  <a:moveTo>
                    <a:pt x="251" y="432"/>
                  </a:moveTo>
                  <a:lnTo>
                    <a:pt x="236" y="392"/>
                  </a:lnTo>
                  <a:lnTo>
                    <a:pt x="236" y="352"/>
                  </a:lnTo>
                  <a:lnTo>
                    <a:pt x="273" y="360"/>
                  </a:lnTo>
                  <a:lnTo>
                    <a:pt x="303" y="344"/>
                  </a:lnTo>
                  <a:lnTo>
                    <a:pt x="347" y="352"/>
                  </a:lnTo>
                  <a:lnTo>
                    <a:pt x="325" y="408"/>
                  </a:lnTo>
                  <a:lnTo>
                    <a:pt x="369" y="432"/>
                  </a:lnTo>
                  <a:lnTo>
                    <a:pt x="458" y="472"/>
                  </a:lnTo>
                  <a:lnTo>
                    <a:pt x="450" y="400"/>
                  </a:lnTo>
                  <a:lnTo>
                    <a:pt x="495" y="392"/>
                  </a:lnTo>
                  <a:lnTo>
                    <a:pt x="502" y="360"/>
                  </a:lnTo>
                  <a:lnTo>
                    <a:pt x="576" y="312"/>
                  </a:lnTo>
                  <a:lnTo>
                    <a:pt x="524" y="272"/>
                  </a:lnTo>
                  <a:lnTo>
                    <a:pt x="539" y="232"/>
                  </a:lnTo>
                  <a:lnTo>
                    <a:pt x="598" y="176"/>
                  </a:lnTo>
                  <a:lnTo>
                    <a:pt x="628" y="192"/>
                  </a:lnTo>
                  <a:lnTo>
                    <a:pt x="642" y="152"/>
                  </a:lnTo>
                  <a:lnTo>
                    <a:pt x="694" y="120"/>
                  </a:lnTo>
                  <a:lnTo>
                    <a:pt x="694" y="152"/>
                  </a:lnTo>
                  <a:lnTo>
                    <a:pt x="724" y="152"/>
                  </a:lnTo>
                  <a:lnTo>
                    <a:pt x="738" y="136"/>
                  </a:lnTo>
                  <a:lnTo>
                    <a:pt x="812" y="136"/>
                  </a:lnTo>
                  <a:lnTo>
                    <a:pt x="812" y="80"/>
                  </a:lnTo>
                  <a:lnTo>
                    <a:pt x="871" y="16"/>
                  </a:lnTo>
                  <a:lnTo>
                    <a:pt x="923" y="40"/>
                  </a:lnTo>
                  <a:lnTo>
                    <a:pt x="945" y="32"/>
                  </a:lnTo>
                  <a:lnTo>
                    <a:pt x="982" y="40"/>
                  </a:lnTo>
                  <a:lnTo>
                    <a:pt x="975" y="0"/>
                  </a:lnTo>
                  <a:lnTo>
                    <a:pt x="1004" y="16"/>
                  </a:lnTo>
                  <a:lnTo>
                    <a:pt x="1034" y="48"/>
                  </a:lnTo>
                  <a:lnTo>
                    <a:pt x="1004" y="112"/>
                  </a:lnTo>
                  <a:lnTo>
                    <a:pt x="997" y="136"/>
                  </a:lnTo>
                  <a:lnTo>
                    <a:pt x="1019" y="176"/>
                  </a:lnTo>
                  <a:lnTo>
                    <a:pt x="1056" y="176"/>
                  </a:lnTo>
                  <a:lnTo>
                    <a:pt x="1071" y="176"/>
                  </a:lnTo>
                  <a:lnTo>
                    <a:pt x="1093" y="200"/>
                  </a:lnTo>
                  <a:lnTo>
                    <a:pt x="1085" y="248"/>
                  </a:lnTo>
                  <a:lnTo>
                    <a:pt x="1048" y="288"/>
                  </a:lnTo>
                  <a:lnTo>
                    <a:pt x="1056" y="336"/>
                  </a:lnTo>
                  <a:lnTo>
                    <a:pt x="1078" y="352"/>
                  </a:lnTo>
                  <a:lnTo>
                    <a:pt x="1071" y="384"/>
                  </a:lnTo>
                  <a:lnTo>
                    <a:pt x="1100" y="400"/>
                  </a:lnTo>
                  <a:lnTo>
                    <a:pt x="1078" y="464"/>
                  </a:lnTo>
                  <a:lnTo>
                    <a:pt x="1056" y="472"/>
                  </a:lnTo>
                  <a:lnTo>
                    <a:pt x="1011" y="496"/>
                  </a:lnTo>
                  <a:lnTo>
                    <a:pt x="1034" y="528"/>
                  </a:lnTo>
                  <a:lnTo>
                    <a:pt x="997" y="560"/>
                  </a:lnTo>
                  <a:lnTo>
                    <a:pt x="1004" y="592"/>
                  </a:lnTo>
                  <a:lnTo>
                    <a:pt x="1056" y="664"/>
                  </a:lnTo>
                  <a:lnTo>
                    <a:pt x="1056" y="696"/>
                  </a:lnTo>
                  <a:lnTo>
                    <a:pt x="1063" y="720"/>
                  </a:lnTo>
                  <a:lnTo>
                    <a:pt x="1026" y="736"/>
                  </a:lnTo>
                  <a:lnTo>
                    <a:pt x="997" y="760"/>
                  </a:lnTo>
                  <a:lnTo>
                    <a:pt x="960" y="744"/>
                  </a:lnTo>
                  <a:lnTo>
                    <a:pt x="952" y="784"/>
                  </a:lnTo>
                  <a:lnTo>
                    <a:pt x="982" y="816"/>
                  </a:lnTo>
                  <a:lnTo>
                    <a:pt x="967" y="872"/>
                  </a:lnTo>
                  <a:lnTo>
                    <a:pt x="1011" y="952"/>
                  </a:lnTo>
                  <a:lnTo>
                    <a:pt x="982" y="1008"/>
                  </a:lnTo>
                  <a:lnTo>
                    <a:pt x="960" y="1008"/>
                  </a:lnTo>
                  <a:lnTo>
                    <a:pt x="960" y="1040"/>
                  </a:lnTo>
                  <a:lnTo>
                    <a:pt x="901" y="1072"/>
                  </a:lnTo>
                  <a:lnTo>
                    <a:pt x="916" y="1144"/>
                  </a:lnTo>
                  <a:lnTo>
                    <a:pt x="908" y="1168"/>
                  </a:lnTo>
                  <a:lnTo>
                    <a:pt x="930" y="1192"/>
                  </a:lnTo>
                  <a:lnTo>
                    <a:pt x="930" y="1232"/>
                  </a:lnTo>
                  <a:lnTo>
                    <a:pt x="960" y="1232"/>
                  </a:lnTo>
                  <a:lnTo>
                    <a:pt x="952" y="1280"/>
                  </a:lnTo>
                  <a:lnTo>
                    <a:pt x="967" y="1312"/>
                  </a:lnTo>
                  <a:lnTo>
                    <a:pt x="923" y="1336"/>
                  </a:lnTo>
                  <a:lnTo>
                    <a:pt x="916" y="1376"/>
                  </a:lnTo>
                  <a:lnTo>
                    <a:pt x="886" y="1376"/>
                  </a:lnTo>
                  <a:lnTo>
                    <a:pt x="849" y="1400"/>
                  </a:lnTo>
                  <a:lnTo>
                    <a:pt x="834" y="1416"/>
                  </a:lnTo>
                  <a:lnTo>
                    <a:pt x="797" y="1416"/>
                  </a:lnTo>
                  <a:lnTo>
                    <a:pt x="775" y="1432"/>
                  </a:lnTo>
                  <a:lnTo>
                    <a:pt x="738" y="1408"/>
                  </a:lnTo>
                  <a:lnTo>
                    <a:pt x="709" y="1424"/>
                  </a:lnTo>
                  <a:lnTo>
                    <a:pt x="679" y="1416"/>
                  </a:lnTo>
                  <a:lnTo>
                    <a:pt x="664" y="1432"/>
                  </a:lnTo>
                  <a:lnTo>
                    <a:pt x="642" y="1416"/>
                  </a:lnTo>
                  <a:lnTo>
                    <a:pt x="605" y="1432"/>
                  </a:lnTo>
                  <a:lnTo>
                    <a:pt x="576" y="1408"/>
                  </a:lnTo>
                  <a:lnTo>
                    <a:pt x="554" y="1392"/>
                  </a:lnTo>
                  <a:lnTo>
                    <a:pt x="546" y="1376"/>
                  </a:lnTo>
                  <a:lnTo>
                    <a:pt x="517" y="1328"/>
                  </a:lnTo>
                  <a:lnTo>
                    <a:pt x="509" y="1304"/>
                  </a:lnTo>
                  <a:lnTo>
                    <a:pt x="495" y="1296"/>
                  </a:lnTo>
                  <a:lnTo>
                    <a:pt x="473" y="1320"/>
                  </a:lnTo>
                  <a:lnTo>
                    <a:pt x="450" y="1296"/>
                  </a:lnTo>
                  <a:lnTo>
                    <a:pt x="413" y="1272"/>
                  </a:lnTo>
                  <a:lnTo>
                    <a:pt x="377" y="1312"/>
                  </a:lnTo>
                  <a:lnTo>
                    <a:pt x="369" y="1360"/>
                  </a:lnTo>
                  <a:lnTo>
                    <a:pt x="340" y="1400"/>
                  </a:lnTo>
                  <a:lnTo>
                    <a:pt x="325" y="1376"/>
                  </a:lnTo>
                  <a:lnTo>
                    <a:pt x="317" y="1392"/>
                  </a:lnTo>
                  <a:lnTo>
                    <a:pt x="273" y="1408"/>
                  </a:lnTo>
                  <a:lnTo>
                    <a:pt x="266" y="1424"/>
                  </a:lnTo>
                  <a:lnTo>
                    <a:pt x="244" y="1424"/>
                  </a:lnTo>
                  <a:lnTo>
                    <a:pt x="236" y="1384"/>
                  </a:lnTo>
                  <a:lnTo>
                    <a:pt x="244" y="1296"/>
                  </a:lnTo>
                  <a:lnTo>
                    <a:pt x="214" y="1272"/>
                  </a:lnTo>
                  <a:lnTo>
                    <a:pt x="199" y="1248"/>
                  </a:lnTo>
                  <a:lnTo>
                    <a:pt x="207" y="1224"/>
                  </a:lnTo>
                  <a:lnTo>
                    <a:pt x="185" y="1216"/>
                  </a:lnTo>
                  <a:lnTo>
                    <a:pt x="185" y="1176"/>
                  </a:lnTo>
                  <a:lnTo>
                    <a:pt x="148" y="1144"/>
                  </a:lnTo>
                  <a:lnTo>
                    <a:pt x="140" y="1128"/>
                  </a:lnTo>
                  <a:lnTo>
                    <a:pt x="133" y="1104"/>
                  </a:lnTo>
                  <a:lnTo>
                    <a:pt x="66" y="1104"/>
                  </a:lnTo>
                  <a:lnTo>
                    <a:pt x="59" y="1064"/>
                  </a:lnTo>
                  <a:lnTo>
                    <a:pt x="74" y="1032"/>
                  </a:lnTo>
                  <a:lnTo>
                    <a:pt x="52" y="1000"/>
                  </a:lnTo>
                  <a:lnTo>
                    <a:pt x="44" y="960"/>
                  </a:lnTo>
                  <a:lnTo>
                    <a:pt x="22" y="952"/>
                  </a:lnTo>
                  <a:lnTo>
                    <a:pt x="52" y="912"/>
                  </a:lnTo>
                  <a:lnTo>
                    <a:pt x="37" y="888"/>
                  </a:lnTo>
                  <a:lnTo>
                    <a:pt x="37" y="856"/>
                  </a:lnTo>
                  <a:lnTo>
                    <a:pt x="22" y="816"/>
                  </a:lnTo>
                  <a:lnTo>
                    <a:pt x="0" y="784"/>
                  </a:lnTo>
                  <a:lnTo>
                    <a:pt x="30" y="752"/>
                  </a:lnTo>
                  <a:lnTo>
                    <a:pt x="59" y="744"/>
                  </a:lnTo>
                  <a:lnTo>
                    <a:pt x="59" y="696"/>
                  </a:lnTo>
                  <a:lnTo>
                    <a:pt x="103" y="632"/>
                  </a:lnTo>
                  <a:lnTo>
                    <a:pt x="81" y="608"/>
                  </a:lnTo>
                  <a:lnTo>
                    <a:pt x="81" y="576"/>
                  </a:lnTo>
                  <a:lnTo>
                    <a:pt x="44" y="544"/>
                  </a:lnTo>
                  <a:lnTo>
                    <a:pt x="30" y="496"/>
                  </a:lnTo>
                  <a:lnTo>
                    <a:pt x="37" y="456"/>
                  </a:lnTo>
                  <a:lnTo>
                    <a:pt x="44" y="464"/>
                  </a:lnTo>
                  <a:lnTo>
                    <a:pt x="59" y="440"/>
                  </a:lnTo>
                  <a:lnTo>
                    <a:pt x="81" y="464"/>
                  </a:lnTo>
                  <a:lnTo>
                    <a:pt x="155" y="416"/>
                  </a:lnTo>
                  <a:lnTo>
                    <a:pt x="162" y="448"/>
                  </a:lnTo>
                  <a:lnTo>
                    <a:pt x="251" y="43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19" name="Freeform 91"/>
            <p:cNvSpPr>
              <a:spLocks/>
            </p:cNvSpPr>
            <p:nvPr/>
          </p:nvSpPr>
          <p:spPr bwMode="auto">
            <a:xfrm rot="704206">
              <a:off x="6762125" y="3804754"/>
              <a:ext cx="69785" cy="97894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22" y="96"/>
                </a:cxn>
                <a:cxn ang="0">
                  <a:pos x="66" y="72"/>
                </a:cxn>
                <a:cxn ang="0">
                  <a:pos x="66" y="24"/>
                </a:cxn>
                <a:cxn ang="0">
                  <a:pos x="37" y="0"/>
                </a:cxn>
                <a:cxn ang="0">
                  <a:pos x="7" y="24"/>
                </a:cxn>
                <a:cxn ang="0">
                  <a:pos x="0" y="80"/>
                </a:cxn>
              </a:cxnLst>
              <a:rect l="0" t="0" r="r" b="b"/>
              <a:pathLst>
                <a:path w="67" h="97">
                  <a:moveTo>
                    <a:pt x="0" y="80"/>
                  </a:moveTo>
                  <a:lnTo>
                    <a:pt x="22" y="96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37" y="0"/>
                  </a:lnTo>
                  <a:lnTo>
                    <a:pt x="7" y="24"/>
                  </a:lnTo>
                  <a:lnTo>
                    <a:pt x="0" y="8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20" name="Freeform 92"/>
            <p:cNvSpPr>
              <a:spLocks/>
            </p:cNvSpPr>
            <p:nvPr/>
          </p:nvSpPr>
          <p:spPr bwMode="auto">
            <a:xfrm rot="704206">
              <a:off x="6773465" y="3906240"/>
              <a:ext cx="69785" cy="89811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7" y="16"/>
                </a:cxn>
                <a:cxn ang="0">
                  <a:pos x="37" y="0"/>
                </a:cxn>
                <a:cxn ang="0">
                  <a:pos x="37" y="24"/>
                </a:cxn>
                <a:cxn ang="0">
                  <a:pos x="59" y="0"/>
                </a:cxn>
                <a:cxn ang="0">
                  <a:pos x="66" y="56"/>
                </a:cxn>
                <a:cxn ang="0">
                  <a:pos x="59" y="88"/>
                </a:cxn>
                <a:cxn ang="0">
                  <a:pos x="0" y="48"/>
                </a:cxn>
              </a:cxnLst>
              <a:rect l="0" t="0" r="r" b="b"/>
              <a:pathLst>
                <a:path w="67" h="89">
                  <a:moveTo>
                    <a:pt x="0" y="48"/>
                  </a:moveTo>
                  <a:lnTo>
                    <a:pt x="7" y="16"/>
                  </a:lnTo>
                  <a:lnTo>
                    <a:pt x="37" y="0"/>
                  </a:lnTo>
                  <a:lnTo>
                    <a:pt x="37" y="24"/>
                  </a:lnTo>
                  <a:lnTo>
                    <a:pt x="59" y="0"/>
                  </a:lnTo>
                  <a:lnTo>
                    <a:pt x="66" y="56"/>
                  </a:lnTo>
                  <a:lnTo>
                    <a:pt x="59" y="88"/>
                  </a:lnTo>
                  <a:lnTo>
                    <a:pt x="0" y="4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21" name="Freeform 93"/>
            <p:cNvSpPr>
              <a:spLocks/>
            </p:cNvSpPr>
            <p:nvPr/>
          </p:nvSpPr>
          <p:spPr bwMode="auto">
            <a:xfrm rot="704206">
              <a:off x="6854590" y="3958331"/>
              <a:ext cx="78508" cy="114061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2" y="0"/>
                </a:cxn>
                <a:cxn ang="0">
                  <a:pos x="30" y="32"/>
                </a:cxn>
                <a:cxn ang="0">
                  <a:pos x="44" y="24"/>
                </a:cxn>
                <a:cxn ang="0">
                  <a:pos x="74" y="64"/>
                </a:cxn>
                <a:cxn ang="0">
                  <a:pos x="0" y="112"/>
                </a:cxn>
                <a:cxn ang="0">
                  <a:pos x="0" y="24"/>
                </a:cxn>
              </a:cxnLst>
              <a:rect l="0" t="0" r="r" b="b"/>
              <a:pathLst>
                <a:path w="75" h="113">
                  <a:moveTo>
                    <a:pt x="0" y="24"/>
                  </a:moveTo>
                  <a:lnTo>
                    <a:pt x="22" y="0"/>
                  </a:lnTo>
                  <a:lnTo>
                    <a:pt x="30" y="32"/>
                  </a:lnTo>
                  <a:lnTo>
                    <a:pt x="44" y="24"/>
                  </a:lnTo>
                  <a:lnTo>
                    <a:pt x="74" y="64"/>
                  </a:lnTo>
                  <a:lnTo>
                    <a:pt x="0" y="112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22" name="Freeform 94"/>
            <p:cNvSpPr>
              <a:spLocks/>
            </p:cNvSpPr>
            <p:nvPr/>
          </p:nvSpPr>
          <p:spPr bwMode="auto">
            <a:xfrm rot="704206">
              <a:off x="6734211" y="3892769"/>
              <a:ext cx="33148" cy="2604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0" y="8"/>
                </a:cxn>
                <a:cxn ang="0">
                  <a:pos x="15" y="24"/>
                </a:cxn>
                <a:cxn ang="0">
                  <a:pos x="0" y="16"/>
                </a:cxn>
                <a:cxn ang="0">
                  <a:pos x="8" y="0"/>
                </a:cxn>
              </a:cxnLst>
              <a:rect l="0" t="0" r="r" b="b"/>
              <a:pathLst>
                <a:path w="31" h="25">
                  <a:moveTo>
                    <a:pt x="8" y="0"/>
                  </a:moveTo>
                  <a:lnTo>
                    <a:pt x="30" y="8"/>
                  </a:lnTo>
                  <a:lnTo>
                    <a:pt x="15" y="24"/>
                  </a:lnTo>
                  <a:lnTo>
                    <a:pt x="0" y="16"/>
                  </a:lnTo>
                  <a:lnTo>
                    <a:pt x="8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23" name="Freeform 95"/>
            <p:cNvSpPr>
              <a:spLocks/>
            </p:cNvSpPr>
            <p:nvPr/>
          </p:nvSpPr>
          <p:spPr bwMode="auto">
            <a:xfrm rot="704206">
              <a:off x="5722324" y="4165795"/>
              <a:ext cx="47105" cy="4939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7" y="48"/>
                </a:cxn>
                <a:cxn ang="0">
                  <a:pos x="44" y="32"/>
                </a:cxn>
                <a:cxn ang="0">
                  <a:pos x="22" y="0"/>
                </a:cxn>
                <a:cxn ang="0">
                  <a:pos x="7" y="8"/>
                </a:cxn>
                <a:cxn ang="0">
                  <a:pos x="0" y="40"/>
                </a:cxn>
              </a:cxnLst>
              <a:rect l="0" t="0" r="r" b="b"/>
              <a:pathLst>
                <a:path w="45" h="49">
                  <a:moveTo>
                    <a:pt x="0" y="40"/>
                  </a:moveTo>
                  <a:lnTo>
                    <a:pt x="37" y="48"/>
                  </a:lnTo>
                  <a:lnTo>
                    <a:pt x="44" y="32"/>
                  </a:lnTo>
                  <a:lnTo>
                    <a:pt x="22" y="0"/>
                  </a:lnTo>
                  <a:lnTo>
                    <a:pt x="7" y="8"/>
                  </a:lnTo>
                  <a:lnTo>
                    <a:pt x="0" y="4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24" name="Freeform 107"/>
            <p:cNvSpPr>
              <a:spLocks/>
            </p:cNvSpPr>
            <p:nvPr/>
          </p:nvSpPr>
          <p:spPr bwMode="auto">
            <a:xfrm rot="704206">
              <a:off x="5909000" y="3936776"/>
              <a:ext cx="437030" cy="332301"/>
            </a:xfrm>
            <a:custGeom>
              <a:avLst/>
              <a:gdLst/>
              <a:ahLst/>
              <a:cxnLst>
                <a:cxn ang="0">
                  <a:pos x="66" y="328"/>
                </a:cxn>
                <a:cxn ang="0">
                  <a:pos x="74" y="232"/>
                </a:cxn>
                <a:cxn ang="0">
                  <a:pos x="133" y="176"/>
                </a:cxn>
                <a:cxn ang="0">
                  <a:pos x="214" y="104"/>
                </a:cxn>
                <a:cxn ang="0">
                  <a:pos x="310" y="72"/>
                </a:cxn>
                <a:cxn ang="0">
                  <a:pos x="405" y="48"/>
                </a:cxn>
                <a:cxn ang="0">
                  <a:pos x="420" y="8"/>
                </a:cxn>
                <a:cxn ang="0">
                  <a:pos x="391" y="0"/>
                </a:cxn>
                <a:cxn ang="0">
                  <a:pos x="332" y="24"/>
                </a:cxn>
                <a:cxn ang="0">
                  <a:pos x="302" y="16"/>
                </a:cxn>
                <a:cxn ang="0">
                  <a:pos x="273" y="8"/>
                </a:cxn>
                <a:cxn ang="0">
                  <a:pos x="251" y="32"/>
                </a:cxn>
                <a:cxn ang="0">
                  <a:pos x="214" y="32"/>
                </a:cxn>
                <a:cxn ang="0">
                  <a:pos x="184" y="48"/>
                </a:cxn>
                <a:cxn ang="0">
                  <a:pos x="177" y="64"/>
                </a:cxn>
                <a:cxn ang="0">
                  <a:pos x="140" y="96"/>
                </a:cxn>
                <a:cxn ang="0">
                  <a:pos x="111" y="96"/>
                </a:cxn>
                <a:cxn ang="0">
                  <a:pos x="103" y="120"/>
                </a:cxn>
                <a:cxn ang="0">
                  <a:pos x="125" y="152"/>
                </a:cxn>
                <a:cxn ang="0">
                  <a:pos x="118" y="160"/>
                </a:cxn>
                <a:cxn ang="0">
                  <a:pos x="81" y="136"/>
                </a:cxn>
                <a:cxn ang="0">
                  <a:pos x="52" y="152"/>
                </a:cxn>
                <a:cxn ang="0">
                  <a:pos x="37" y="184"/>
                </a:cxn>
                <a:cxn ang="0">
                  <a:pos x="7" y="184"/>
                </a:cxn>
                <a:cxn ang="0">
                  <a:pos x="0" y="232"/>
                </a:cxn>
                <a:cxn ang="0">
                  <a:pos x="29" y="248"/>
                </a:cxn>
                <a:cxn ang="0">
                  <a:pos x="15" y="304"/>
                </a:cxn>
                <a:cxn ang="0">
                  <a:pos x="44" y="328"/>
                </a:cxn>
                <a:cxn ang="0">
                  <a:pos x="66" y="328"/>
                </a:cxn>
              </a:cxnLst>
              <a:rect l="0" t="0" r="r" b="b"/>
              <a:pathLst>
                <a:path w="421" h="329">
                  <a:moveTo>
                    <a:pt x="66" y="328"/>
                  </a:moveTo>
                  <a:lnTo>
                    <a:pt x="74" y="232"/>
                  </a:lnTo>
                  <a:lnTo>
                    <a:pt x="133" y="176"/>
                  </a:lnTo>
                  <a:lnTo>
                    <a:pt x="214" y="104"/>
                  </a:lnTo>
                  <a:lnTo>
                    <a:pt x="310" y="72"/>
                  </a:lnTo>
                  <a:lnTo>
                    <a:pt x="405" y="48"/>
                  </a:lnTo>
                  <a:lnTo>
                    <a:pt x="420" y="8"/>
                  </a:lnTo>
                  <a:lnTo>
                    <a:pt x="391" y="0"/>
                  </a:lnTo>
                  <a:lnTo>
                    <a:pt x="332" y="24"/>
                  </a:lnTo>
                  <a:lnTo>
                    <a:pt x="302" y="16"/>
                  </a:lnTo>
                  <a:lnTo>
                    <a:pt x="273" y="8"/>
                  </a:lnTo>
                  <a:lnTo>
                    <a:pt x="251" y="32"/>
                  </a:lnTo>
                  <a:lnTo>
                    <a:pt x="214" y="32"/>
                  </a:lnTo>
                  <a:lnTo>
                    <a:pt x="184" y="48"/>
                  </a:lnTo>
                  <a:lnTo>
                    <a:pt x="177" y="64"/>
                  </a:lnTo>
                  <a:lnTo>
                    <a:pt x="140" y="96"/>
                  </a:lnTo>
                  <a:lnTo>
                    <a:pt x="111" y="96"/>
                  </a:lnTo>
                  <a:lnTo>
                    <a:pt x="103" y="120"/>
                  </a:lnTo>
                  <a:lnTo>
                    <a:pt x="125" y="152"/>
                  </a:lnTo>
                  <a:lnTo>
                    <a:pt x="118" y="160"/>
                  </a:lnTo>
                  <a:lnTo>
                    <a:pt x="81" y="136"/>
                  </a:lnTo>
                  <a:lnTo>
                    <a:pt x="52" y="152"/>
                  </a:lnTo>
                  <a:lnTo>
                    <a:pt x="37" y="184"/>
                  </a:lnTo>
                  <a:lnTo>
                    <a:pt x="7" y="184"/>
                  </a:lnTo>
                  <a:lnTo>
                    <a:pt x="0" y="232"/>
                  </a:lnTo>
                  <a:lnTo>
                    <a:pt x="29" y="248"/>
                  </a:lnTo>
                  <a:lnTo>
                    <a:pt x="15" y="304"/>
                  </a:lnTo>
                  <a:lnTo>
                    <a:pt x="44" y="328"/>
                  </a:lnTo>
                  <a:lnTo>
                    <a:pt x="66" y="32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25" name="Freeform 108"/>
            <p:cNvSpPr>
              <a:spLocks/>
            </p:cNvSpPr>
            <p:nvPr/>
          </p:nvSpPr>
          <p:spPr bwMode="auto">
            <a:xfrm rot="704206">
              <a:off x="8195341" y="5330646"/>
              <a:ext cx="384691" cy="436482"/>
            </a:xfrm>
            <a:custGeom>
              <a:avLst/>
              <a:gdLst/>
              <a:ahLst/>
              <a:cxnLst>
                <a:cxn ang="0">
                  <a:pos x="96" y="64"/>
                </a:cxn>
                <a:cxn ang="0">
                  <a:pos x="59" y="24"/>
                </a:cxn>
                <a:cxn ang="0">
                  <a:pos x="44" y="32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22" y="32"/>
                </a:cxn>
                <a:cxn ang="0">
                  <a:pos x="37" y="56"/>
                </a:cxn>
                <a:cxn ang="0">
                  <a:pos x="15" y="56"/>
                </a:cxn>
                <a:cxn ang="0">
                  <a:pos x="22" y="80"/>
                </a:cxn>
                <a:cxn ang="0">
                  <a:pos x="44" y="104"/>
                </a:cxn>
                <a:cxn ang="0">
                  <a:pos x="74" y="152"/>
                </a:cxn>
                <a:cxn ang="0">
                  <a:pos x="103" y="152"/>
                </a:cxn>
                <a:cxn ang="0">
                  <a:pos x="133" y="192"/>
                </a:cxn>
                <a:cxn ang="0">
                  <a:pos x="148" y="224"/>
                </a:cxn>
                <a:cxn ang="0">
                  <a:pos x="177" y="240"/>
                </a:cxn>
                <a:cxn ang="0">
                  <a:pos x="199" y="288"/>
                </a:cxn>
                <a:cxn ang="0">
                  <a:pos x="251" y="328"/>
                </a:cxn>
                <a:cxn ang="0">
                  <a:pos x="251" y="360"/>
                </a:cxn>
                <a:cxn ang="0">
                  <a:pos x="303" y="416"/>
                </a:cxn>
                <a:cxn ang="0">
                  <a:pos x="340" y="432"/>
                </a:cxn>
                <a:cxn ang="0">
                  <a:pos x="317" y="384"/>
                </a:cxn>
                <a:cxn ang="0">
                  <a:pos x="325" y="376"/>
                </a:cxn>
                <a:cxn ang="0">
                  <a:pos x="347" y="368"/>
                </a:cxn>
                <a:cxn ang="0">
                  <a:pos x="362" y="384"/>
                </a:cxn>
                <a:cxn ang="0">
                  <a:pos x="369" y="360"/>
                </a:cxn>
                <a:cxn ang="0">
                  <a:pos x="347" y="336"/>
                </a:cxn>
                <a:cxn ang="0">
                  <a:pos x="288" y="320"/>
                </a:cxn>
                <a:cxn ang="0">
                  <a:pos x="266" y="312"/>
                </a:cxn>
                <a:cxn ang="0">
                  <a:pos x="244" y="256"/>
                </a:cxn>
                <a:cxn ang="0">
                  <a:pos x="229" y="240"/>
                </a:cxn>
                <a:cxn ang="0">
                  <a:pos x="251" y="216"/>
                </a:cxn>
                <a:cxn ang="0">
                  <a:pos x="273" y="208"/>
                </a:cxn>
                <a:cxn ang="0">
                  <a:pos x="229" y="176"/>
                </a:cxn>
                <a:cxn ang="0">
                  <a:pos x="170" y="128"/>
                </a:cxn>
                <a:cxn ang="0">
                  <a:pos x="140" y="112"/>
                </a:cxn>
                <a:cxn ang="0">
                  <a:pos x="96" y="64"/>
                </a:cxn>
              </a:cxnLst>
              <a:rect l="0" t="0" r="r" b="b"/>
              <a:pathLst>
                <a:path w="370" h="433">
                  <a:moveTo>
                    <a:pt x="96" y="64"/>
                  </a:moveTo>
                  <a:lnTo>
                    <a:pt x="59" y="24"/>
                  </a:lnTo>
                  <a:lnTo>
                    <a:pt x="44" y="32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22" y="32"/>
                  </a:lnTo>
                  <a:lnTo>
                    <a:pt x="37" y="56"/>
                  </a:lnTo>
                  <a:lnTo>
                    <a:pt x="15" y="56"/>
                  </a:lnTo>
                  <a:lnTo>
                    <a:pt x="22" y="80"/>
                  </a:lnTo>
                  <a:lnTo>
                    <a:pt x="44" y="104"/>
                  </a:lnTo>
                  <a:lnTo>
                    <a:pt x="74" y="152"/>
                  </a:lnTo>
                  <a:lnTo>
                    <a:pt x="103" y="152"/>
                  </a:lnTo>
                  <a:lnTo>
                    <a:pt x="133" y="192"/>
                  </a:lnTo>
                  <a:lnTo>
                    <a:pt x="148" y="224"/>
                  </a:lnTo>
                  <a:lnTo>
                    <a:pt x="177" y="240"/>
                  </a:lnTo>
                  <a:lnTo>
                    <a:pt x="199" y="288"/>
                  </a:lnTo>
                  <a:lnTo>
                    <a:pt x="251" y="328"/>
                  </a:lnTo>
                  <a:lnTo>
                    <a:pt x="251" y="360"/>
                  </a:lnTo>
                  <a:lnTo>
                    <a:pt x="303" y="416"/>
                  </a:lnTo>
                  <a:lnTo>
                    <a:pt x="340" y="432"/>
                  </a:lnTo>
                  <a:lnTo>
                    <a:pt x="317" y="384"/>
                  </a:lnTo>
                  <a:lnTo>
                    <a:pt x="325" y="376"/>
                  </a:lnTo>
                  <a:lnTo>
                    <a:pt x="347" y="368"/>
                  </a:lnTo>
                  <a:lnTo>
                    <a:pt x="362" y="384"/>
                  </a:lnTo>
                  <a:lnTo>
                    <a:pt x="369" y="360"/>
                  </a:lnTo>
                  <a:lnTo>
                    <a:pt x="347" y="336"/>
                  </a:lnTo>
                  <a:lnTo>
                    <a:pt x="288" y="320"/>
                  </a:lnTo>
                  <a:lnTo>
                    <a:pt x="266" y="312"/>
                  </a:lnTo>
                  <a:lnTo>
                    <a:pt x="244" y="256"/>
                  </a:lnTo>
                  <a:lnTo>
                    <a:pt x="229" y="240"/>
                  </a:lnTo>
                  <a:lnTo>
                    <a:pt x="251" y="216"/>
                  </a:lnTo>
                  <a:lnTo>
                    <a:pt x="273" y="208"/>
                  </a:lnTo>
                  <a:lnTo>
                    <a:pt x="229" y="176"/>
                  </a:lnTo>
                  <a:lnTo>
                    <a:pt x="170" y="128"/>
                  </a:lnTo>
                  <a:lnTo>
                    <a:pt x="140" y="112"/>
                  </a:lnTo>
                  <a:lnTo>
                    <a:pt x="96" y="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26" name="Freeform 109"/>
            <p:cNvSpPr>
              <a:spLocks/>
            </p:cNvSpPr>
            <p:nvPr/>
          </p:nvSpPr>
          <p:spPr bwMode="auto">
            <a:xfrm rot="704206">
              <a:off x="8766707" y="3661056"/>
              <a:ext cx="47105" cy="105977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0" y="40"/>
                </a:cxn>
                <a:cxn ang="0">
                  <a:pos x="0" y="88"/>
                </a:cxn>
                <a:cxn ang="0">
                  <a:pos x="22" y="104"/>
                </a:cxn>
                <a:cxn ang="0">
                  <a:pos x="29" y="56"/>
                </a:cxn>
                <a:cxn ang="0">
                  <a:pos x="44" y="48"/>
                </a:cxn>
                <a:cxn ang="0">
                  <a:pos x="44" y="0"/>
                </a:cxn>
              </a:cxnLst>
              <a:rect l="0" t="0" r="r" b="b"/>
              <a:pathLst>
                <a:path w="45" h="105">
                  <a:moveTo>
                    <a:pt x="44" y="0"/>
                  </a:moveTo>
                  <a:lnTo>
                    <a:pt x="0" y="40"/>
                  </a:lnTo>
                  <a:lnTo>
                    <a:pt x="0" y="88"/>
                  </a:lnTo>
                  <a:lnTo>
                    <a:pt x="22" y="104"/>
                  </a:lnTo>
                  <a:lnTo>
                    <a:pt x="29" y="56"/>
                  </a:lnTo>
                  <a:lnTo>
                    <a:pt x="44" y="48"/>
                  </a:lnTo>
                  <a:lnTo>
                    <a:pt x="44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27" name="Freeform 110"/>
            <p:cNvSpPr>
              <a:spLocks/>
            </p:cNvSpPr>
            <p:nvPr/>
          </p:nvSpPr>
          <p:spPr bwMode="auto">
            <a:xfrm rot="704206">
              <a:off x="8217148" y="3667342"/>
              <a:ext cx="46232" cy="97894"/>
            </a:xfrm>
            <a:custGeom>
              <a:avLst/>
              <a:gdLst/>
              <a:ahLst/>
              <a:cxnLst>
                <a:cxn ang="0">
                  <a:pos x="44" y="24"/>
                </a:cxn>
                <a:cxn ang="0">
                  <a:pos x="29" y="64"/>
                </a:cxn>
                <a:cxn ang="0">
                  <a:pos x="37" y="96"/>
                </a:cxn>
                <a:cxn ang="0">
                  <a:pos x="22" y="96"/>
                </a:cxn>
                <a:cxn ang="0">
                  <a:pos x="0" y="40"/>
                </a:cxn>
                <a:cxn ang="0">
                  <a:pos x="29" y="0"/>
                </a:cxn>
                <a:cxn ang="0">
                  <a:pos x="44" y="24"/>
                </a:cxn>
              </a:cxnLst>
              <a:rect l="0" t="0" r="r" b="b"/>
              <a:pathLst>
                <a:path w="45" h="97">
                  <a:moveTo>
                    <a:pt x="44" y="24"/>
                  </a:moveTo>
                  <a:lnTo>
                    <a:pt x="29" y="64"/>
                  </a:lnTo>
                  <a:lnTo>
                    <a:pt x="37" y="96"/>
                  </a:lnTo>
                  <a:lnTo>
                    <a:pt x="22" y="96"/>
                  </a:lnTo>
                  <a:lnTo>
                    <a:pt x="0" y="40"/>
                  </a:lnTo>
                  <a:lnTo>
                    <a:pt x="29" y="0"/>
                  </a:lnTo>
                  <a:lnTo>
                    <a:pt x="44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28" name="Freeform 111"/>
            <p:cNvSpPr>
              <a:spLocks/>
            </p:cNvSpPr>
            <p:nvPr/>
          </p:nvSpPr>
          <p:spPr bwMode="auto">
            <a:xfrm rot="704206">
              <a:off x="8160448" y="3982580"/>
              <a:ext cx="23552" cy="2514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2" y="24"/>
                </a:cxn>
                <a:cxn ang="0">
                  <a:pos x="22" y="0"/>
                </a:cxn>
                <a:cxn ang="0">
                  <a:pos x="7" y="0"/>
                </a:cxn>
                <a:cxn ang="0">
                  <a:pos x="0" y="24"/>
                </a:cxn>
              </a:cxnLst>
              <a:rect l="0" t="0" r="r" b="b"/>
              <a:pathLst>
                <a:path w="23" h="25">
                  <a:moveTo>
                    <a:pt x="0" y="24"/>
                  </a:moveTo>
                  <a:lnTo>
                    <a:pt x="22" y="24"/>
                  </a:lnTo>
                  <a:lnTo>
                    <a:pt x="22" y="0"/>
                  </a:lnTo>
                  <a:lnTo>
                    <a:pt x="7" y="0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29" name="Freeform 112"/>
            <p:cNvSpPr>
              <a:spLocks/>
            </p:cNvSpPr>
            <p:nvPr/>
          </p:nvSpPr>
          <p:spPr bwMode="auto">
            <a:xfrm rot="704206">
              <a:off x="8840854" y="4651673"/>
              <a:ext cx="54084" cy="2514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9" y="0"/>
                </a:cxn>
                <a:cxn ang="0">
                  <a:pos x="51" y="16"/>
                </a:cxn>
                <a:cxn ang="0">
                  <a:pos x="22" y="24"/>
                </a:cxn>
                <a:cxn ang="0">
                  <a:pos x="0" y="16"/>
                </a:cxn>
              </a:cxnLst>
              <a:rect l="0" t="0" r="r" b="b"/>
              <a:pathLst>
                <a:path w="52" h="25">
                  <a:moveTo>
                    <a:pt x="0" y="16"/>
                  </a:moveTo>
                  <a:lnTo>
                    <a:pt x="29" y="0"/>
                  </a:lnTo>
                  <a:lnTo>
                    <a:pt x="51" y="16"/>
                  </a:lnTo>
                  <a:lnTo>
                    <a:pt x="22" y="24"/>
                  </a:lnTo>
                  <a:lnTo>
                    <a:pt x="0" y="1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30" name="Freeform 115"/>
            <p:cNvSpPr>
              <a:spLocks/>
            </p:cNvSpPr>
            <p:nvPr/>
          </p:nvSpPr>
          <p:spPr bwMode="auto">
            <a:xfrm rot="704206">
              <a:off x="8797239" y="5250714"/>
              <a:ext cx="23552" cy="33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2"/>
                </a:cxn>
                <a:cxn ang="0">
                  <a:pos x="22" y="8"/>
                </a:cxn>
                <a:cxn ang="0">
                  <a:pos x="0" y="0"/>
                </a:cxn>
              </a:cxnLst>
              <a:rect l="0" t="0" r="r" b="b"/>
              <a:pathLst>
                <a:path w="23" h="33">
                  <a:moveTo>
                    <a:pt x="0" y="0"/>
                  </a:moveTo>
                  <a:lnTo>
                    <a:pt x="7" y="32"/>
                  </a:lnTo>
                  <a:lnTo>
                    <a:pt x="22" y="8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31" name="Freeform 117"/>
            <p:cNvSpPr>
              <a:spLocks/>
            </p:cNvSpPr>
            <p:nvPr/>
          </p:nvSpPr>
          <p:spPr bwMode="auto">
            <a:xfrm rot="704206">
              <a:off x="8805089" y="5293823"/>
              <a:ext cx="16574" cy="1706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0"/>
                </a:cxn>
                <a:cxn ang="0">
                  <a:pos x="15" y="16"/>
                </a:cxn>
                <a:cxn ang="0">
                  <a:pos x="0" y="16"/>
                </a:cxn>
              </a:cxnLst>
              <a:rect l="0" t="0" r="r" b="b"/>
              <a:pathLst>
                <a:path w="16" h="17">
                  <a:moveTo>
                    <a:pt x="0" y="16"/>
                  </a:moveTo>
                  <a:lnTo>
                    <a:pt x="8" y="0"/>
                  </a:lnTo>
                  <a:lnTo>
                    <a:pt x="15" y="16"/>
                  </a:lnTo>
                  <a:lnTo>
                    <a:pt x="0" y="1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32" name="Freeform 118"/>
            <p:cNvSpPr>
              <a:spLocks/>
            </p:cNvSpPr>
            <p:nvPr/>
          </p:nvSpPr>
          <p:spPr bwMode="auto">
            <a:xfrm rot="704206">
              <a:off x="8808578" y="5318072"/>
              <a:ext cx="16574" cy="1706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0" y="16"/>
                </a:cxn>
              </a:cxnLst>
              <a:rect l="0" t="0" r="r" b="b"/>
              <a:pathLst>
                <a:path w="15" h="17">
                  <a:moveTo>
                    <a:pt x="0" y="16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0" y="1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33" name="Freeform 119"/>
            <p:cNvSpPr>
              <a:spLocks/>
            </p:cNvSpPr>
            <p:nvPr/>
          </p:nvSpPr>
          <p:spPr bwMode="auto">
            <a:xfrm rot="704206">
              <a:off x="8810323" y="5450993"/>
              <a:ext cx="16574" cy="422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40"/>
                </a:cxn>
                <a:cxn ang="0">
                  <a:pos x="0" y="32"/>
                </a:cxn>
                <a:cxn ang="0">
                  <a:pos x="8" y="0"/>
                </a:cxn>
              </a:cxnLst>
              <a:rect l="0" t="0" r="r" b="b"/>
              <a:pathLst>
                <a:path w="16" h="41">
                  <a:moveTo>
                    <a:pt x="8" y="0"/>
                  </a:moveTo>
                  <a:lnTo>
                    <a:pt x="15" y="40"/>
                  </a:lnTo>
                  <a:lnTo>
                    <a:pt x="0" y="32"/>
                  </a:lnTo>
                  <a:lnTo>
                    <a:pt x="8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34" name="Freeform 120"/>
            <p:cNvSpPr>
              <a:spLocks/>
            </p:cNvSpPr>
            <p:nvPr/>
          </p:nvSpPr>
          <p:spPr bwMode="auto">
            <a:xfrm rot="704206">
              <a:off x="8779792" y="5553378"/>
              <a:ext cx="23552" cy="65562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5" y="64"/>
                </a:cxn>
                <a:cxn ang="0">
                  <a:pos x="22" y="40"/>
                </a:cxn>
                <a:cxn ang="0">
                  <a:pos x="7" y="0"/>
                </a:cxn>
                <a:cxn ang="0">
                  <a:pos x="0" y="8"/>
                </a:cxn>
                <a:cxn ang="0">
                  <a:pos x="0" y="56"/>
                </a:cxn>
              </a:cxnLst>
              <a:rect l="0" t="0" r="r" b="b"/>
              <a:pathLst>
                <a:path w="23" h="65">
                  <a:moveTo>
                    <a:pt x="0" y="56"/>
                  </a:moveTo>
                  <a:lnTo>
                    <a:pt x="15" y="64"/>
                  </a:lnTo>
                  <a:lnTo>
                    <a:pt x="22" y="40"/>
                  </a:lnTo>
                  <a:lnTo>
                    <a:pt x="7" y="0"/>
                  </a:lnTo>
                  <a:lnTo>
                    <a:pt x="0" y="8"/>
                  </a:lnTo>
                  <a:lnTo>
                    <a:pt x="0" y="5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35" name="Freeform 121"/>
            <p:cNvSpPr>
              <a:spLocks/>
            </p:cNvSpPr>
            <p:nvPr/>
          </p:nvSpPr>
          <p:spPr bwMode="auto">
            <a:xfrm rot="704206">
              <a:off x="8717858" y="5640495"/>
              <a:ext cx="40127" cy="114958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30" y="0"/>
                </a:cxn>
                <a:cxn ang="0">
                  <a:pos x="37" y="32"/>
                </a:cxn>
                <a:cxn ang="0">
                  <a:pos x="30" y="48"/>
                </a:cxn>
                <a:cxn ang="0">
                  <a:pos x="30" y="96"/>
                </a:cxn>
                <a:cxn ang="0">
                  <a:pos x="22" y="112"/>
                </a:cxn>
                <a:cxn ang="0">
                  <a:pos x="15" y="80"/>
                </a:cxn>
                <a:cxn ang="0">
                  <a:pos x="0" y="56"/>
                </a:cxn>
                <a:cxn ang="0">
                  <a:pos x="0" y="32"/>
                </a:cxn>
                <a:cxn ang="0">
                  <a:pos x="15" y="16"/>
                </a:cxn>
                <a:cxn ang="0">
                  <a:pos x="22" y="24"/>
                </a:cxn>
              </a:cxnLst>
              <a:rect l="0" t="0" r="r" b="b"/>
              <a:pathLst>
                <a:path w="38" h="113">
                  <a:moveTo>
                    <a:pt x="22" y="24"/>
                  </a:moveTo>
                  <a:lnTo>
                    <a:pt x="30" y="0"/>
                  </a:lnTo>
                  <a:lnTo>
                    <a:pt x="37" y="32"/>
                  </a:lnTo>
                  <a:lnTo>
                    <a:pt x="30" y="48"/>
                  </a:lnTo>
                  <a:lnTo>
                    <a:pt x="30" y="96"/>
                  </a:lnTo>
                  <a:lnTo>
                    <a:pt x="22" y="112"/>
                  </a:lnTo>
                  <a:lnTo>
                    <a:pt x="15" y="80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15" y="16"/>
                  </a:lnTo>
                  <a:lnTo>
                    <a:pt x="22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36" name="Freeform 122"/>
            <p:cNvSpPr>
              <a:spLocks/>
            </p:cNvSpPr>
            <p:nvPr/>
          </p:nvSpPr>
          <p:spPr bwMode="auto">
            <a:xfrm rot="704206">
              <a:off x="8692561" y="5757249"/>
              <a:ext cx="23552" cy="57479"/>
            </a:xfrm>
            <a:custGeom>
              <a:avLst/>
              <a:gdLst/>
              <a:ahLst/>
              <a:cxnLst>
                <a:cxn ang="0">
                  <a:pos x="15" y="56"/>
                </a:cxn>
                <a:cxn ang="0">
                  <a:pos x="22" y="24"/>
                </a:cxn>
                <a:cxn ang="0">
                  <a:pos x="15" y="0"/>
                </a:cxn>
                <a:cxn ang="0">
                  <a:pos x="0" y="8"/>
                </a:cxn>
                <a:cxn ang="0">
                  <a:pos x="0" y="32"/>
                </a:cxn>
                <a:cxn ang="0">
                  <a:pos x="7" y="56"/>
                </a:cxn>
                <a:cxn ang="0">
                  <a:pos x="15" y="56"/>
                </a:cxn>
              </a:cxnLst>
              <a:rect l="0" t="0" r="r" b="b"/>
              <a:pathLst>
                <a:path w="23" h="57">
                  <a:moveTo>
                    <a:pt x="15" y="56"/>
                  </a:moveTo>
                  <a:lnTo>
                    <a:pt x="22" y="24"/>
                  </a:lnTo>
                  <a:lnTo>
                    <a:pt x="15" y="0"/>
                  </a:lnTo>
                  <a:lnTo>
                    <a:pt x="0" y="8"/>
                  </a:lnTo>
                  <a:lnTo>
                    <a:pt x="0" y="32"/>
                  </a:lnTo>
                  <a:lnTo>
                    <a:pt x="7" y="56"/>
                  </a:lnTo>
                  <a:lnTo>
                    <a:pt x="15" y="5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37" name="Freeform 123"/>
            <p:cNvSpPr>
              <a:spLocks/>
            </p:cNvSpPr>
            <p:nvPr/>
          </p:nvSpPr>
          <p:spPr bwMode="auto">
            <a:xfrm rot="704206">
              <a:off x="8617541" y="4527734"/>
              <a:ext cx="31403" cy="73645"/>
            </a:xfrm>
            <a:custGeom>
              <a:avLst/>
              <a:gdLst/>
              <a:ahLst/>
              <a:cxnLst>
                <a:cxn ang="0">
                  <a:pos x="29" y="40"/>
                </a:cxn>
                <a:cxn ang="0">
                  <a:pos x="29" y="8"/>
                </a:cxn>
                <a:cxn ang="0">
                  <a:pos x="15" y="0"/>
                </a:cxn>
                <a:cxn ang="0">
                  <a:pos x="0" y="32"/>
                </a:cxn>
                <a:cxn ang="0">
                  <a:pos x="29" y="72"/>
                </a:cxn>
                <a:cxn ang="0">
                  <a:pos x="29" y="40"/>
                </a:cxn>
              </a:cxnLst>
              <a:rect l="0" t="0" r="r" b="b"/>
              <a:pathLst>
                <a:path w="30" h="73">
                  <a:moveTo>
                    <a:pt x="29" y="40"/>
                  </a:moveTo>
                  <a:lnTo>
                    <a:pt x="29" y="8"/>
                  </a:lnTo>
                  <a:lnTo>
                    <a:pt x="15" y="0"/>
                  </a:lnTo>
                  <a:lnTo>
                    <a:pt x="0" y="32"/>
                  </a:lnTo>
                  <a:lnTo>
                    <a:pt x="29" y="72"/>
                  </a:lnTo>
                  <a:lnTo>
                    <a:pt x="29" y="4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38" name="Freeform 124"/>
            <p:cNvSpPr>
              <a:spLocks/>
            </p:cNvSpPr>
            <p:nvPr/>
          </p:nvSpPr>
          <p:spPr bwMode="auto">
            <a:xfrm rot="704206">
              <a:off x="7569890" y="4174776"/>
              <a:ext cx="62807" cy="4939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9" y="16"/>
                </a:cxn>
                <a:cxn ang="0">
                  <a:pos x="44" y="0"/>
                </a:cxn>
                <a:cxn ang="0">
                  <a:pos x="7" y="0"/>
                </a:cxn>
                <a:cxn ang="0">
                  <a:pos x="0" y="48"/>
                </a:cxn>
              </a:cxnLst>
              <a:rect l="0" t="0" r="r" b="b"/>
              <a:pathLst>
                <a:path w="60" h="49">
                  <a:moveTo>
                    <a:pt x="0" y="48"/>
                  </a:moveTo>
                  <a:lnTo>
                    <a:pt x="59" y="16"/>
                  </a:lnTo>
                  <a:lnTo>
                    <a:pt x="44" y="0"/>
                  </a:lnTo>
                  <a:lnTo>
                    <a:pt x="7" y="0"/>
                  </a:lnTo>
                  <a:lnTo>
                    <a:pt x="0" y="4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39" name="Freeform 125"/>
            <p:cNvSpPr>
              <a:spLocks/>
            </p:cNvSpPr>
            <p:nvPr/>
          </p:nvSpPr>
          <p:spPr bwMode="auto">
            <a:xfrm rot="704206">
              <a:off x="7536742" y="4155915"/>
              <a:ext cx="31403" cy="33230"/>
            </a:xfrm>
            <a:custGeom>
              <a:avLst/>
              <a:gdLst/>
              <a:ahLst/>
              <a:cxnLst>
                <a:cxn ang="0">
                  <a:pos x="30" y="32"/>
                </a:cxn>
                <a:cxn ang="0">
                  <a:pos x="23" y="8"/>
                </a:cxn>
                <a:cxn ang="0">
                  <a:pos x="8" y="0"/>
                </a:cxn>
                <a:cxn ang="0">
                  <a:pos x="0" y="24"/>
                </a:cxn>
                <a:cxn ang="0">
                  <a:pos x="30" y="32"/>
                </a:cxn>
              </a:cxnLst>
              <a:rect l="0" t="0" r="r" b="b"/>
              <a:pathLst>
                <a:path w="31" h="33">
                  <a:moveTo>
                    <a:pt x="30" y="32"/>
                  </a:moveTo>
                  <a:lnTo>
                    <a:pt x="23" y="8"/>
                  </a:lnTo>
                  <a:lnTo>
                    <a:pt x="8" y="0"/>
                  </a:lnTo>
                  <a:lnTo>
                    <a:pt x="0" y="24"/>
                  </a:lnTo>
                  <a:lnTo>
                    <a:pt x="30" y="3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40" name="Freeform 126"/>
            <p:cNvSpPr>
              <a:spLocks/>
            </p:cNvSpPr>
            <p:nvPr/>
          </p:nvSpPr>
          <p:spPr bwMode="auto">
            <a:xfrm rot="704206">
              <a:off x="7451255" y="4031976"/>
              <a:ext cx="116890" cy="12124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88"/>
                </a:cxn>
                <a:cxn ang="0">
                  <a:pos x="37" y="120"/>
                </a:cxn>
                <a:cxn ang="0">
                  <a:pos x="59" y="120"/>
                </a:cxn>
                <a:cxn ang="0">
                  <a:pos x="111" y="48"/>
                </a:cxn>
                <a:cxn ang="0">
                  <a:pos x="111" y="0"/>
                </a:cxn>
                <a:cxn ang="0">
                  <a:pos x="37" y="0"/>
                </a:cxn>
                <a:cxn ang="0">
                  <a:pos x="30" y="24"/>
                </a:cxn>
                <a:cxn ang="0">
                  <a:pos x="37" y="40"/>
                </a:cxn>
                <a:cxn ang="0">
                  <a:pos x="15" y="40"/>
                </a:cxn>
                <a:cxn ang="0">
                  <a:pos x="0" y="64"/>
                </a:cxn>
              </a:cxnLst>
              <a:rect l="0" t="0" r="r" b="b"/>
              <a:pathLst>
                <a:path w="112" h="121">
                  <a:moveTo>
                    <a:pt x="0" y="64"/>
                  </a:moveTo>
                  <a:lnTo>
                    <a:pt x="0" y="88"/>
                  </a:lnTo>
                  <a:lnTo>
                    <a:pt x="37" y="120"/>
                  </a:lnTo>
                  <a:lnTo>
                    <a:pt x="59" y="120"/>
                  </a:lnTo>
                  <a:lnTo>
                    <a:pt x="111" y="48"/>
                  </a:lnTo>
                  <a:lnTo>
                    <a:pt x="111" y="0"/>
                  </a:lnTo>
                  <a:lnTo>
                    <a:pt x="37" y="0"/>
                  </a:lnTo>
                  <a:lnTo>
                    <a:pt x="30" y="24"/>
                  </a:lnTo>
                  <a:lnTo>
                    <a:pt x="37" y="40"/>
                  </a:lnTo>
                  <a:lnTo>
                    <a:pt x="15" y="40"/>
                  </a:lnTo>
                  <a:lnTo>
                    <a:pt x="0" y="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41" name="Freeform 127"/>
            <p:cNvSpPr>
              <a:spLocks/>
            </p:cNvSpPr>
            <p:nvPr/>
          </p:nvSpPr>
          <p:spPr bwMode="auto">
            <a:xfrm rot="704206">
              <a:off x="7588209" y="3999644"/>
              <a:ext cx="93338" cy="5837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0" y="24"/>
                </a:cxn>
                <a:cxn ang="0">
                  <a:pos x="67" y="0"/>
                </a:cxn>
                <a:cxn ang="0">
                  <a:pos x="89" y="16"/>
                </a:cxn>
                <a:cxn ang="0">
                  <a:pos x="45" y="56"/>
                </a:cxn>
                <a:cxn ang="0">
                  <a:pos x="15" y="56"/>
                </a:cxn>
                <a:cxn ang="0">
                  <a:pos x="0" y="24"/>
                </a:cxn>
              </a:cxnLst>
              <a:rect l="0" t="0" r="r" b="b"/>
              <a:pathLst>
                <a:path w="90" h="57">
                  <a:moveTo>
                    <a:pt x="0" y="24"/>
                  </a:moveTo>
                  <a:lnTo>
                    <a:pt x="30" y="24"/>
                  </a:lnTo>
                  <a:lnTo>
                    <a:pt x="67" y="0"/>
                  </a:lnTo>
                  <a:lnTo>
                    <a:pt x="89" y="16"/>
                  </a:lnTo>
                  <a:lnTo>
                    <a:pt x="45" y="56"/>
                  </a:lnTo>
                  <a:lnTo>
                    <a:pt x="15" y="56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42" name="Freeform 128"/>
            <p:cNvSpPr>
              <a:spLocks/>
            </p:cNvSpPr>
            <p:nvPr/>
          </p:nvSpPr>
          <p:spPr bwMode="auto">
            <a:xfrm rot="704206">
              <a:off x="7421596" y="4104723"/>
              <a:ext cx="24425" cy="251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4"/>
                </a:cxn>
                <a:cxn ang="0">
                  <a:pos x="7" y="24"/>
                </a:cxn>
                <a:cxn ang="0">
                  <a:pos x="0" y="16"/>
                </a:cxn>
                <a:cxn ang="0">
                  <a:pos x="0" y="0"/>
                </a:cxn>
              </a:cxnLst>
              <a:rect l="0" t="0" r="r" b="b"/>
              <a:pathLst>
                <a:path w="23" h="25">
                  <a:moveTo>
                    <a:pt x="0" y="0"/>
                  </a:moveTo>
                  <a:lnTo>
                    <a:pt x="22" y="24"/>
                  </a:lnTo>
                  <a:lnTo>
                    <a:pt x="7" y="24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43" name="Freeform 130"/>
            <p:cNvSpPr>
              <a:spLocks/>
            </p:cNvSpPr>
            <p:nvPr/>
          </p:nvSpPr>
          <p:spPr bwMode="auto">
            <a:xfrm rot="704206">
              <a:off x="7043011" y="4305900"/>
              <a:ext cx="32275" cy="3412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5" y="32"/>
                </a:cxn>
                <a:cxn ang="0">
                  <a:pos x="30" y="16"/>
                </a:cxn>
                <a:cxn ang="0">
                  <a:pos x="30" y="0"/>
                </a:cxn>
                <a:cxn ang="0">
                  <a:pos x="0" y="8"/>
                </a:cxn>
                <a:cxn ang="0">
                  <a:pos x="0" y="24"/>
                </a:cxn>
              </a:cxnLst>
              <a:rect l="0" t="0" r="r" b="b"/>
              <a:pathLst>
                <a:path w="31" h="33">
                  <a:moveTo>
                    <a:pt x="0" y="24"/>
                  </a:moveTo>
                  <a:lnTo>
                    <a:pt x="15" y="32"/>
                  </a:lnTo>
                  <a:lnTo>
                    <a:pt x="30" y="16"/>
                  </a:lnTo>
                  <a:lnTo>
                    <a:pt x="30" y="0"/>
                  </a:lnTo>
                  <a:lnTo>
                    <a:pt x="0" y="8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44" name="Freeform 133"/>
            <p:cNvSpPr>
              <a:spLocks/>
            </p:cNvSpPr>
            <p:nvPr/>
          </p:nvSpPr>
          <p:spPr bwMode="auto">
            <a:xfrm rot="704206">
              <a:off x="5697899" y="5028880"/>
              <a:ext cx="283502" cy="138309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5" y="56"/>
                </a:cxn>
                <a:cxn ang="0">
                  <a:pos x="37" y="40"/>
                </a:cxn>
                <a:cxn ang="0">
                  <a:pos x="74" y="40"/>
                </a:cxn>
                <a:cxn ang="0">
                  <a:pos x="96" y="32"/>
                </a:cxn>
                <a:cxn ang="0">
                  <a:pos x="125" y="0"/>
                </a:cxn>
                <a:cxn ang="0">
                  <a:pos x="148" y="24"/>
                </a:cxn>
                <a:cxn ang="0">
                  <a:pos x="162" y="16"/>
                </a:cxn>
                <a:cxn ang="0">
                  <a:pos x="229" y="120"/>
                </a:cxn>
                <a:cxn ang="0">
                  <a:pos x="251" y="120"/>
                </a:cxn>
                <a:cxn ang="0">
                  <a:pos x="273" y="136"/>
                </a:cxn>
              </a:cxnLst>
              <a:rect l="0" t="0" r="r" b="b"/>
              <a:pathLst>
                <a:path w="274" h="137">
                  <a:moveTo>
                    <a:pt x="0" y="56"/>
                  </a:moveTo>
                  <a:lnTo>
                    <a:pt x="15" y="56"/>
                  </a:lnTo>
                  <a:lnTo>
                    <a:pt x="37" y="40"/>
                  </a:lnTo>
                  <a:lnTo>
                    <a:pt x="74" y="40"/>
                  </a:lnTo>
                  <a:lnTo>
                    <a:pt x="96" y="32"/>
                  </a:lnTo>
                  <a:lnTo>
                    <a:pt x="125" y="0"/>
                  </a:lnTo>
                  <a:lnTo>
                    <a:pt x="148" y="24"/>
                  </a:lnTo>
                  <a:lnTo>
                    <a:pt x="162" y="16"/>
                  </a:lnTo>
                  <a:lnTo>
                    <a:pt x="229" y="120"/>
                  </a:lnTo>
                  <a:lnTo>
                    <a:pt x="251" y="120"/>
                  </a:lnTo>
                  <a:lnTo>
                    <a:pt x="273" y="13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45" name="Freeform 134"/>
            <p:cNvSpPr>
              <a:spLocks/>
            </p:cNvSpPr>
            <p:nvPr/>
          </p:nvSpPr>
          <p:spPr bwMode="auto">
            <a:xfrm rot="704206">
              <a:off x="8170916" y="4305002"/>
              <a:ext cx="153528" cy="64664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44" y="64"/>
                </a:cxn>
                <a:cxn ang="0">
                  <a:pos x="96" y="32"/>
                </a:cxn>
                <a:cxn ang="0">
                  <a:pos x="118" y="32"/>
                </a:cxn>
                <a:cxn ang="0">
                  <a:pos x="147" y="0"/>
                </a:cxn>
              </a:cxnLst>
              <a:rect l="0" t="0" r="r" b="b"/>
              <a:pathLst>
                <a:path w="148" h="65">
                  <a:moveTo>
                    <a:pt x="0" y="40"/>
                  </a:moveTo>
                  <a:lnTo>
                    <a:pt x="44" y="64"/>
                  </a:lnTo>
                  <a:lnTo>
                    <a:pt x="96" y="32"/>
                  </a:lnTo>
                  <a:lnTo>
                    <a:pt x="118" y="32"/>
                  </a:lnTo>
                  <a:lnTo>
                    <a:pt x="147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46" name="Freeform 140"/>
            <p:cNvSpPr>
              <a:spLocks/>
            </p:cNvSpPr>
            <p:nvPr/>
          </p:nvSpPr>
          <p:spPr bwMode="auto">
            <a:xfrm rot="704206">
              <a:off x="6715020" y="5409680"/>
              <a:ext cx="608877" cy="583773"/>
            </a:xfrm>
            <a:custGeom>
              <a:avLst/>
              <a:gdLst/>
              <a:ahLst/>
              <a:cxnLst>
                <a:cxn ang="0">
                  <a:pos x="503" y="24"/>
                </a:cxn>
                <a:cxn ang="0">
                  <a:pos x="510" y="48"/>
                </a:cxn>
                <a:cxn ang="0">
                  <a:pos x="540" y="72"/>
                </a:cxn>
                <a:cxn ang="0">
                  <a:pos x="555" y="112"/>
                </a:cxn>
                <a:cxn ang="0">
                  <a:pos x="584" y="120"/>
                </a:cxn>
                <a:cxn ang="0">
                  <a:pos x="584" y="152"/>
                </a:cxn>
                <a:cxn ang="0">
                  <a:pos x="569" y="160"/>
                </a:cxn>
                <a:cxn ang="0">
                  <a:pos x="540" y="216"/>
                </a:cxn>
                <a:cxn ang="0">
                  <a:pos x="518" y="248"/>
                </a:cxn>
                <a:cxn ang="0">
                  <a:pos x="518" y="272"/>
                </a:cxn>
                <a:cxn ang="0">
                  <a:pos x="547" y="272"/>
                </a:cxn>
                <a:cxn ang="0">
                  <a:pos x="540" y="304"/>
                </a:cxn>
                <a:cxn ang="0">
                  <a:pos x="503" y="352"/>
                </a:cxn>
                <a:cxn ang="0">
                  <a:pos x="488" y="352"/>
                </a:cxn>
                <a:cxn ang="0">
                  <a:pos x="458" y="392"/>
                </a:cxn>
                <a:cxn ang="0">
                  <a:pos x="444" y="432"/>
                </a:cxn>
                <a:cxn ang="0">
                  <a:pos x="414" y="432"/>
                </a:cxn>
                <a:cxn ang="0">
                  <a:pos x="407" y="440"/>
                </a:cxn>
                <a:cxn ang="0">
                  <a:pos x="362" y="440"/>
                </a:cxn>
                <a:cxn ang="0">
                  <a:pos x="362" y="504"/>
                </a:cxn>
                <a:cxn ang="0">
                  <a:pos x="377" y="504"/>
                </a:cxn>
                <a:cxn ang="0">
                  <a:pos x="384" y="520"/>
                </a:cxn>
                <a:cxn ang="0">
                  <a:pos x="355" y="544"/>
                </a:cxn>
                <a:cxn ang="0">
                  <a:pos x="355" y="552"/>
                </a:cxn>
                <a:cxn ang="0">
                  <a:pos x="259" y="544"/>
                </a:cxn>
                <a:cxn ang="0">
                  <a:pos x="192" y="576"/>
                </a:cxn>
                <a:cxn ang="0">
                  <a:pos x="155" y="568"/>
                </a:cxn>
                <a:cxn ang="0">
                  <a:pos x="126" y="504"/>
                </a:cxn>
                <a:cxn ang="0">
                  <a:pos x="67" y="504"/>
                </a:cxn>
                <a:cxn ang="0">
                  <a:pos x="0" y="464"/>
                </a:cxn>
                <a:cxn ang="0">
                  <a:pos x="0" y="424"/>
                </a:cxn>
                <a:cxn ang="0">
                  <a:pos x="7" y="424"/>
                </a:cxn>
                <a:cxn ang="0">
                  <a:pos x="44" y="400"/>
                </a:cxn>
                <a:cxn ang="0">
                  <a:pos x="81" y="440"/>
                </a:cxn>
                <a:cxn ang="0">
                  <a:pos x="118" y="448"/>
                </a:cxn>
                <a:cxn ang="0">
                  <a:pos x="133" y="448"/>
                </a:cxn>
                <a:cxn ang="0">
                  <a:pos x="155" y="496"/>
                </a:cxn>
                <a:cxn ang="0">
                  <a:pos x="200" y="520"/>
                </a:cxn>
                <a:cxn ang="0">
                  <a:pos x="222" y="512"/>
                </a:cxn>
                <a:cxn ang="0">
                  <a:pos x="229" y="488"/>
                </a:cxn>
                <a:cxn ang="0">
                  <a:pos x="237" y="448"/>
                </a:cxn>
                <a:cxn ang="0">
                  <a:pos x="274" y="408"/>
                </a:cxn>
                <a:cxn ang="0">
                  <a:pos x="311" y="352"/>
                </a:cxn>
                <a:cxn ang="0">
                  <a:pos x="333" y="304"/>
                </a:cxn>
                <a:cxn ang="0">
                  <a:pos x="325" y="248"/>
                </a:cxn>
                <a:cxn ang="0">
                  <a:pos x="303" y="248"/>
                </a:cxn>
                <a:cxn ang="0">
                  <a:pos x="303" y="184"/>
                </a:cxn>
                <a:cxn ang="0">
                  <a:pos x="325" y="160"/>
                </a:cxn>
                <a:cxn ang="0">
                  <a:pos x="318" y="152"/>
                </a:cxn>
                <a:cxn ang="0">
                  <a:pos x="288" y="152"/>
                </a:cxn>
                <a:cxn ang="0">
                  <a:pos x="288" y="136"/>
                </a:cxn>
                <a:cxn ang="0">
                  <a:pos x="333" y="80"/>
                </a:cxn>
                <a:cxn ang="0">
                  <a:pos x="362" y="80"/>
                </a:cxn>
                <a:cxn ang="0">
                  <a:pos x="370" y="64"/>
                </a:cxn>
                <a:cxn ang="0">
                  <a:pos x="399" y="56"/>
                </a:cxn>
                <a:cxn ang="0">
                  <a:pos x="421" y="72"/>
                </a:cxn>
                <a:cxn ang="0">
                  <a:pos x="481" y="48"/>
                </a:cxn>
                <a:cxn ang="0">
                  <a:pos x="488" y="16"/>
                </a:cxn>
                <a:cxn ang="0">
                  <a:pos x="518" y="0"/>
                </a:cxn>
                <a:cxn ang="0">
                  <a:pos x="518" y="8"/>
                </a:cxn>
                <a:cxn ang="0">
                  <a:pos x="503" y="24"/>
                </a:cxn>
              </a:cxnLst>
              <a:rect l="0" t="0" r="r" b="b"/>
              <a:pathLst>
                <a:path w="585" h="577">
                  <a:moveTo>
                    <a:pt x="503" y="24"/>
                  </a:moveTo>
                  <a:lnTo>
                    <a:pt x="510" y="48"/>
                  </a:lnTo>
                  <a:lnTo>
                    <a:pt x="540" y="72"/>
                  </a:lnTo>
                  <a:lnTo>
                    <a:pt x="555" y="112"/>
                  </a:lnTo>
                  <a:lnTo>
                    <a:pt x="584" y="120"/>
                  </a:lnTo>
                  <a:lnTo>
                    <a:pt x="584" y="152"/>
                  </a:lnTo>
                  <a:lnTo>
                    <a:pt x="569" y="160"/>
                  </a:lnTo>
                  <a:lnTo>
                    <a:pt x="540" y="216"/>
                  </a:lnTo>
                  <a:lnTo>
                    <a:pt x="518" y="248"/>
                  </a:lnTo>
                  <a:lnTo>
                    <a:pt x="518" y="272"/>
                  </a:lnTo>
                  <a:lnTo>
                    <a:pt x="547" y="272"/>
                  </a:lnTo>
                  <a:lnTo>
                    <a:pt x="540" y="304"/>
                  </a:lnTo>
                  <a:lnTo>
                    <a:pt x="503" y="352"/>
                  </a:lnTo>
                  <a:lnTo>
                    <a:pt x="488" y="352"/>
                  </a:lnTo>
                  <a:lnTo>
                    <a:pt x="458" y="392"/>
                  </a:lnTo>
                  <a:lnTo>
                    <a:pt x="444" y="432"/>
                  </a:lnTo>
                  <a:lnTo>
                    <a:pt x="414" y="432"/>
                  </a:lnTo>
                  <a:lnTo>
                    <a:pt x="407" y="440"/>
                  </a:lnTo>
                  <a:lnTo>
                    <a:pt x="362" y="440"/>
                  </a:lnTo>
                  <a:lnTo>
                    <a:pt x="362" y="504"/>
                  </a:lnTo>
                  <a:lnTo>
                    <a:pt x="377" y="504"/>
                  </a:lnTo>
                  <a:lnTo>
                    <a:pt x="384" y="520"/>
                  </a:lnTo>
                  <a:lnTo>
                    <a:pt x="355" y="544"/>
                  </a:lnTo>
                  <a:lnTo>
                    <a:pt x="355" y="552"/>
                  </a:lnTo>
                  <a:lnTo>
                    <a:pt x="259" y="544"/>
                  </a:lnTo>
                  <a:lnTo>
                    <a:pt x="192" y="576"/>
                  </a:lnTo>
                  <a:lnTo>
                    <a:pt x="155" y="568"/>
                  </a:lnTo>
                  <a:lnTo>
                    <a:pt x="126" y="504"/>
                  </a:lnTo>
                  <a:lnTo>
                    <a:pt x="67" y="504"/>
                  </a:lnTo>
                  <a:lnTo>
                    <a:pt x="0" y="464"/>
                  </a:lnTo>
                  <a:lnTo>
                    <a:pt x="0" y="424"/>
                  </a:lnTo>
                  <a:lnTo>
                    <a:pt x="7" y="424"/>
                  </a:lnTo>
                  <a:lnTo>
                    <a:pt x="44" y="400"/>
                  </a:lnTo>
                  <a:lnTo>
                    <a:pt x="81" y="440"/>
                  </a:lnTo>
                  <a:lnTo>
                    <a:pt x="118" y="448"/>
                  </a:lnTo>
                  <a:lnTo>
                    <a:pt x="133" y="448"/>
                  </a:lnTo>
                  <a:lnTo>
                    <a:pt x="155" y="496"/>
                  </a:lnTo>
                  <a:lnTo>
                    <a:pt x="200" y="520"/>
                  </a:lnTo>
                  <a:lnTo>
                    <a:pt x="222" y="512"/>
                  </a:lnTo>
                  <a:lnTo>
                    <a:pt x="229" y="488"/>
                  </a:lnTo>
                  <a:lnTo>
                    <a:pt x="237" y="448"/>
                  </a:lnTo>
                  <a:lnTo>
                    <a:pt x="274" y="408"/>
                  </a:lnTo>
                  <a:lnTo>
                    <a:pt x="311" y="352"/>
                  </a:lnTo>
                  <a:lnTo>
                    <a:pt x="333" y="304"/>
                  </a:lnTo>
                  <a:lnTo>
                    <a:pt x="325" y="248"/>
                  </a:lnTo>
                  <a:lnTo>
                    <a:pt x="303" y="248"/>
                  </a:lnTo>
                  <a:lnTo>
                    <a:pt x="303" y="184"/>
                  </a:lnTo>
                  <a:lnTo>
                    <a:pt x="325" y="160"/>
                  </a:lnTo>
                  <a:lnTo>
                    <a:pt x="318" y="152"/>
                  </a:lnTo>
                  <a:lnTo>
                    <a:pt x="288" y="152"/>
                  </a:lnTo>
                  <a:lnTo>
                    <a:pt x="288" y="136"/>
                  </a:lnTo>
                  <a:lnTo>
                    <a:pt x="333" y="80"/>
                  </a:lnTo>
                  <a:lnTo>
                    <a:pt x="362" y="80"/>
                  </a:lnTo>
                  <a:lnTo>
                    <a:pt x="370" y="64"/>
                  </a:lnTo>
                  <a:lnTo>
                    <a:pt x="399" y="56"/>
                  </a:lnTo>
                  <a:lnTo>
                    <a:pt x="421" y="72"/>
                  </a:lnTo>
                  <a:lnTo>
                    <a:pt x="481" y="48"/>
                  </a:lnTo>
                  <a:lnTo>
                    <a:pt x="488" y="16"/>
                  </a:lnTo>
                  <a:lnTo>
                    <a:pt x="518" y="0"/>
                  </a:lnTo>
                  <a:lnTo>
                    <a:pt x="518" y="8"/>
                  </a:lnTo>
                  <a:lnTo>
                    <a:pt x="503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47" name="Freeform 144"/>
            <p:cNvSpPr>
              <a:spLocks/>
            </p:cNvSpPr>
            <p:nvPr/>
          </p:nvSpPr>
          <p:spPr bwMode="auto">
            <a:xfrm rot="704206">
              <a:off x="6298053" y="5690789"/>
              <a:ext cx="382946" cy="259555"/>
            </a:xfrm>
            <a:custGeom>
              <a:avLst/>
              <a:gdLst/>
              <a:ahLst/>
              <a:cxnLst>
                <a:cxn ang="0">
                  <a:pos x="7" y="152"/>
                </a:cxn>
                <a:cxn ang="0">
                  <a:pos x="0" y="184"/>
                </a:cxn>
                <a:cxn ang="0">
                  <a:pos x="37" y="224"/>
                </a:cxn>
                <a:cxn ang="0">
                  <a:pos x="15" y="232"/>
                </a:cxn>
                <a:cxn ang="0">
                  <a:pos x="15" y="248"/>
                </a:cxn>
                <a:cxn ang="0">
                  <a:pos x="22" y="256"/>
                </a:cxn>
                <a:cxn ang="0">
                  <a:pos x="133" y="200"/>
                </a:cxn>
                <a:cxn ang="0">
                  <a:pos x="162" y="224"/>
                </a:cxn>
                <a:cxn ang="0">
                  <a:pos x="207" y="216"/>
                </a:cxn>
                <a:cxn ang="0">
                  <a:pos x="229" y="256"/>
                </a:cxn>
                <a:cxn ang="0">
                  <a:pos x="325" y="256"/>
                </a:cxn>
                <a:cxn ang="0">
                  <a:pos x="369" y="216"/>
                </a:cxn>
                <a:cxn ang="0">
                  <a:pos x="347" y="168"/>
                </a:cxn>
                <a:cxn ang="0">
                  <a:pos x="369" y="112"/>
                </a:cxn>
                <a:cxn ang="0">
                  <a:pos x="369" y="80"/>
                </a:cxn>
                <a:cxn ang="0">
                  <a:pos x="369" y="40"/>
                </a:cxn>
                <a:cxn ang="0">
                  <a:pos x="354" y="32"/>
                </a:cxn>
                <a:cxn ang="0">
                  <a:pos x="317" y="24"/>
                </a:cxn>
                <a:cxn ang="0">
                  <a:pos x="295" y="0"/>
                </a:cxn>
                <a:cxn ang="0">
                  <a:pos x="280" y="0"/>
                </a:cxn>
                <a:cxn ang="0">
                  <a:pos x="273" y="8"/>
                </a:cxn>
                <a:cxn ang="0">
                  <a:pos x="236" y="24"/>
                </a:cxn>
                <a:cxn ang="0">
                  <a:pos x="199" y="64"/>
                </a:cxn>
                <a:cxn ang="0">
                  <a:pos x="177" y="112"/>
                </a:cxn>
                <a:cxn ang="0">
                  <a:pos x="155" y="120"/>
                </a:cxn>
                <a:cxn ang="0">
                  <a:pos x="140" y="144"/>
                </a:cxn>
                <a:cxn ang="0">
                  <a:pos x="74" y="128"/>
                </a:cxn>
                <a:cxn ang="0">
                  <a:pos x="59" y="112"/>
                </a:cxn>
                <a:cxn ang="0">
                  <a:pos x="44" y="120"/>
                </a:cxn>
                <a:cxn ang="0">
                  <a:pos x="30" y="152"/>
                </a:cxn>
                <a:cxn ang="0">
                  <a:pos x="7" y="152"/>
                </a:cxn>
              </a:cxnLst>
              <a:rect l="0" t="0" r="r" b="b"/>
              <a:pathLst>
                <a:path w="370" h="257">
                  <a:moveTo>
                    <a:pt x="7" y="152"/>
                  </a:moveTo>
                  <a:lnTo>
                    <a:pt x="0" y="184"/>
                  </a:lnTo>
                  <a:lnTo>
                    <a:pt x="37" y="224"/>
                  </a:lnTo>
                  <a:lnTo>
                    <a:pt x="15" y="232"/>
                  </a:lnTo>
                  <a:lnTo>
                    <a:pt x="15" y="248"/>
                  </a:lnTo>
                  <a:lnTo>
                    <a:pt x="22" y="256"/>
                  </a:lnTo>
                  <a:lnTo>
                    <a:pt x="133" y="200"/>
                  </a:lnTo>
                  <a:lnTo>
                    <a:pt x="162" y="224"/>
                  </a:lnTo>
                  <a:lnTo>
                    <a:pt x="207" y="216"/>
                  </a:lnTo>
                  <a:lnTo>
                    <a:pt x="229" y="256"/>
                  </a:lnTo>
                  <a:lnTo>
                    <a:pt x="325" y="256"/>
                  </a:lnTo>
                  <a:lnTo>
                    <a:pt x="369" y="216"/>
                  </a:lnTo>
                  <a:lnTo>
                    <a:pt x="347" y="168"/>
                  </a:lnTo>
                  <a:lnTo>
                    <a:pt x="369" y="112"/>
                  </a:lnTo>
                  <a:lnTo>
                    <a:pt x="369" y="80"/>
                  </a:lnTo>
                  <a:lnTo>
                    <a:pt x="369" y="40"/>
                  </a:lnTo>
                  <a:lnTo>
                    <a:pt x="354" y="32"/>
                  </a:lnTo>
                  <a:lnTo>
                    <a:pt x="317" y="24"/>
                  </a:lnTo>
                  <a:lnTo>
                    <a:pt x="295" y="0"/>
                  </a:lnTo>
                  <a:lnTo>
                    <a:pt x="280" y="0"/>
                  </a:lnTo>
                  <a:lnTo>
                    <a:pt x="273" y="8"/>
                  </a:lnTo>
                  <a:lnTo>
                    <a:pt x="236" y="24"/>
                  </a:lnTo>
                  <a:lnTo>
                    <a:pt x="199" y="64"/>
                  </a:lnTo>
                  <a:lnTo>
                    <a:pt x="177" y="112"/>
                  </a:lnTo>
                  <a:lnTo>
                    <a:pt x="155" y="120"/>
                  </a:lnTo>
                  <a:lnTo>
                    <a:pt x="140" y="144"/>
                  </a:lnTo>
                  <a:lnTo>
                    <a:pt x="74" y="128"/>
                  </a:lnTo>
                  <a:lnTo>
                    <a:pt x="59" y="112"/>
                  </a:lnTo>
                  <a:lnTo>
                    <a:pt x="44" y="120"/>
                  </a:lnTo>
                  <a:lnTo>
                    <a:pt x="30" y="152"/>
                  </a:lnTo>
                  <a:lnTo>
                    <a:pt x="7" y="15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48" name="Freeform 146"/>
            <p:cNvSpPr>
              <a:spLocks/>
            </p:cNvSpPr>
            <p:nvPr/>
          </p:nvSpPr>
          <p:spPr bwMode="auto">
            <a:xfrm rot="704206">
              <a:off x="5947382" y="5121386"/>
              <a:ext cx="470178" cy="364633"/>
            </a:xfrm>
            <a:custGeom>
              <a:avLst/>
              <a:gdLst/>
              <a:ahLst/>
              <a:cxnLst>
                <a:cxn ang="0">
                  <a:pos x="303" y="32"/>
                </a:cxn>
                <a:cxn ang="0">
                  <a:pos x="311" y="56"/>
                </a:cxn>
                <a:cxn ang="0">
                  <a:pos x="311" y="88"/>
                </a:cxn>
                <a:cxn ang="0">
                  <a:pos x="362" y="88"/>
                </a:cxn>
                <a:cxn ang="0">
                  <a:pos x="392" y="104"/>
                </a:cxn>
                <a:cxn ang="0">
                  <a:pos x="399" y="136"/>
                </a:cxn>
                <a:cxn ang="0">
                  <a:pos x="436" y="136"/>
                </a:cxn>
                <a:cxn ang="0">
                  <a:pos x="436" y="152"/>
                </a:cxn>
                <a:cxn ang="0">
                  <a:pos x="414" y="168"/>
                </a:cxn>
                <a:cxn ang="0">
                  <a:pos x="399" y="200"/>
                </a:cxn>
                <a:cxn ang="0">
                  <a:pos x="444" y="224"/>
                </a:cxn>
                <a:cxn ang="0">
                  <a:pos x="451" y="248"/>
                </a:cxn>
                <a:cxn ang="0">
                  <a:pos x="421" y="272"/>
                </a:cxn>
                <a:cxn ang="0">
                  <a:pos x="421" y="296"/>
                </a:cxn>
                <a:cxn ang="0">
                  <a:pos x="392" y="320"/>
                </a:cxn>
                <a:cxn ang="0">
                  <a:pos x="370" y="304"/>
                </a:cxn>
                <a:cxn ang="0">
                  <a:pos x="340" y="312"/>
                </a:cxn>
                <a:cxn ang="0">
                  <a:pos x="318" y="336"/>
                </a:cxn>
                <a:cxn ang="0">
                  <a:pos x="281" y="336"/>
                </a:cxn>
                <a:cxn ang="0">
                  <a:pos x="244" y="360"/>
                </a:cxn>
                <a:cxn ang="0">
                  <a:pos x="229" y="328"/>
                </a:cxn>
                <a:cxn ang="0">
                  <a:pos x="251" y="320"/>
                </a:cxn>
                <a:cxn ang="0">
                  <a:pos x="222" y="304"/>
                </a:cxn>
                <a:cxn ang="0">
                  <a:pos x="200" y="312"/>
                </a:cxn>
                <a:cxn ang="0">
                  <a:pos x="177" y="296"/>
                </a:cxn>
                <a:cxn ang="0">
                  <a:pos x="155" y="296"/>
                </a:cxn>
                <a:cxn ang="0">
                  <a:pos x="104" y="248"/>
                </a:cxn>
                <a:cxn ang="0">
                  <a:pos x="44" y="232"/>
                </a:cxn>
                <a:cxn ang="0">
                  <a:pos x="15" y="232"/>
                </a:cxn>
                <a:cxn ang="0">
                  <a:pos x="7" y="184"/>
                </a:cxn>
                <a:cxn ang="0">
                  <a:pos x="0" y="128"/>
                </a:cxn>
                <a:cxn ang="0">
                  <a:pos x="30" y="88"/>
                </a:cxn>
                <a:cxn ang="0">
                  <a:pos x="37" y="72"/>
                </a:cxn>
                <a:cxn ang="0">
                  <a:pos x="74" y="64"/>
                </a:cxn>
                <a:cxn ang="0">
                  <a:pos x="67" y="40"/>
                </a:cxn>
                <a:cxn ang="0">
                  <a:pos x="89" y="0"/>
                </a:cxn>
                <a:cxn ang="0">
                  <a:pos x="140" y="0"/>
                </a:cxn>
                <a:cxn ang="0">
                  <a:pos x="163" y="16"/>
                </a:cxn>
                <a:cxn ang="0">
                  <a:pos x="192" y="16"/>
                </a:cxn>
                <a:cxn ang="0">
                  <a:pos x="207" y="24"/>
                </a:cxn>
                <a:cxn ang="0">
                  <a:pos x="237" y="40"/>
                </a:cxn>
                <a:cxn ang="0">
                  <a:pos x="259" y="16"/>
                </a:cxn>
                <a:cxn ang="0">
                  <a:pos x="274" y="8"/>
                </a:cxn>
                <a:cxn ang="0">
                  <a:pos x="303" y="32"/>
                </a:cxn>
              </a:cxnLst>
              <a:rect l="0" t="0" r="r" b="b"/>
              <a:pathLst>
                <a:path w="452" h="361">
                  <a:moveTo>
                    <a:pt x="303" y="32"/>
                  </a:moveTo>
                  <a:lnTo>
                    <a:pt x="311" y="56"/>
                  </a:lnTo>
                  <a:lnTo>
                    <a:pt x="311" y="88"/>
                  </a:lnTo>
                  <a:lnTo>
                    <a:pt x="362" y="88"/>
                  </a:lnTo>
                  <a:lnTo>
                    <a:pt x="392" y="104"/>
                  </a:lnTo>
                  <a:lnTo>
                    <a:pt x="399" y="136"/>
                  </a:lnTo>
                  <a:lnTo>
                    <a:pt x="436" y="136"/>
                  </a:lnTo>
                  <a:lnTo>
                    <a:pt x="436" y="152"/>
                  </a:lnTo>
                  <a:lnTo>
                    <a:pt x="414" y="168"/>
                  </a:lnTo>
                  <a:lnTo>
                    <a:pt x="399" y="200"/>
                  </a:lnTo>
                  <a:lnTo>
                    <a:pt x="444" y="224"/>
                  </a:lnTo>
                  <a:lnTo>
                    <a:pt x="451" y="248"/>
                  </a:lnTo>
                  <a:lnTo>
                    <a:pt x="421" y="272"/>
                  </a:lnTo>
                  <a:lnTo>
                    <a:pt x="421" y="296"/>
                  </a:lnTo>
                  <a:lnTo>
                    <a:pt x="392" y="320"/>
                  </a:lnTo>
                  <a:lnTo>
                    <a:pt x="370" y="304"/>
                  </a:lnTo>
                  <a:lnTo>
                    <a:pt x="340" y="312"/>
                  </a:lnTo>
                  <a:lnTo>
                    <a:pt x="318" y="336"/>
                  </a:lnTo>
                  <a:lnTo>
                    <a:pt x="281" y="336"/>
                  </a:lnTo>
                  <a:lnTo>
                    <a:pt x="244" y="360"/>
                  </a:lnTo>
                  <a:lnTo>
                    <a:pt x="229" y="328"/>
                  </a:lnTo>
                  <a:lnTo>
                    <a:pt x="251" y="320"/>
                  </a:lnTo>
                  <a:lnTo>
                    <a:pt x="222" y="304"/>
                  </a:lnTo>
                  <a:lnTo>
                    <a:pt x="200" y="312"/>
                  </a:lnTo>
                  <a:lnTo>
                    <a:pt x="177" y="296"/>
                  </a:lnTo>
                  <a:lnTo>
                    <a:pt x="155" y="296"/>
                  </a:lnTo>
                  <a:lnTo>
                    <a:pt x="104" y="248"/>
                  </a:lnTo>
                  <a:lnTo>
                    <a:pt x="44" y="232"/>
                  </a:lnTo>
                  <a:lnTo>
                    <a:pt x="15" y="232"/>
                  </a:lnTo>
                  <a:lnTo>
                    <a:pt x="7" y="184"/>
                  </a:lnTo>
                  <a:lnTo>
                    <a:pt x="0" y="128"/>
                  </a:lnTo>
                  <a:lnTo>
                    <a:pt x="30" y="88"/>
                  </a:lnTo>
                  <a:lnTo>
                    <a:pt x="37" y="72"/>
                  </a:lnTo>
                  <a:lnTo>
                    <a:pt x="74" y="64"/>
                  </a:lnTo>
                  <a:lnTo>
                    <a:pt x="67" y="40"/>
                  </a:lnTo>
                  <a:lnTo>
                    <a:pt x="89" y="0"/>
                  </a:lnTo>
                  <a:lnTo>
                    <a:pt x="140" y="0"/>
                  </a:lnTo>
                  <a:lnTo>
                    <a:pt x="163" y="16"/>
                  </a:lnTo>
                  <a:lnTo>
                    <a:pt x="192" y="16"/>
                  </a:lnTo>
                  <a:lnTo>
                    <a:pt x="207" y="24"/>
                  </a:lnTo>
                  <a:lnTo>
                    <a:pt x="237" y="40"/>
                  </a:lnTo>
                  <a:lnTo>
                    <a:pt x="259" y="16"/>
                  </a:lnTo>
                  <a:lnTo>
                    <a:pt x="274" y="8"/>
                  </a:lnTo>
                  <a:lnTo>
                    <a:pt x="303" y="3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49" name="Freeform 154"/>
            <p:cNvSpPr>
              <a:spLocks/>
            </p:cNvSpPr>
            <p:nvPr/>
          </p:nvSpPr>
          <p:spPr bwMode="auto">
            <a:xfrm rot="704206">
              <a:off x="5874980" y="5331544"/>
              <a:ext cx="345437" cy="266740"/>
            </a:xfrm>
            <a:custGeom>
              <a:avLst/>
              <a:gdLst/>
              <a:ahLst/>
              <a:cxnLst>
                <a:cxn ang="0">
                  <a:pos x="66" y="240"/>
                </a:cxn>
                <a:cxn ang="0">
                  <a:pos x="22" y="200"/>
                </a:cxn>
                <a:cxn ang="0">
                  <a:pos x="52" y="184"/>
                </a:cxn>
                <a:cxn ang="0">
                  <a:pos x="7" y="176"/>
                </a:cxn>
                <a:cxn ang="0">
                  <a:pos x="0" y="176"/>
                </a:cxn>
                <a:cxn ang="0">
                  <a:pos x="0" y="160"/>
                </a:cxn>
                <a:cxn ang="0">
                  <a:pos x="15" y="144"/>
                </a:cxn>
                <a:cxn ang="0">
                  <a:pos x="0" y="112"/>
                </a:cxn>
                <a:cxn ang="0">
                  <a:pos x="0" y="80"/>
                </a:cxn>
                <a:cxn ang="0">
                  <a:pos x="52" y="56"/>
                </a:cxn>
                <a:cxn ang="0">
                  <a:pos x="44" y="32"/>
                </a:cxn>
                <a:cxn ang="0">
                  <a:pos x="52" y="8"/>
                </a:cxn>
                <a:cxn ang="0">
                  <a:pos x="52" y="0"/>
                </a:cxn>
                <a:cxn ang="0">
                  <a:pos x="81" y="0"/>
                </a:cxn>
                <a:cxn ang="0">
                  <a:pos x="140" y="16"/>
                </a:cxn>
                <a:cxn ang="0">
                  <a:pos x="191" y="64"/>
                </a:cxn>
                <a:cxn ang="0">
                  <a:pos x="213" y="64"/>
                </a:cxn>
                <a:cxn ang="0">
                  <a:pos x="235" y="80"/>
                </a:cxn>
                <a:cxn ang="0">
                  <a:pos x="258" y="72"/>
                </a:cxn>
                <a:cxn ang="0">
                  <a:pos x="287" y="88"/>
                </a:cxn>
                <a:cxn ang="0">
                  <a:pos x="265" y="96"/>
                </a:cxn>
                <a:cxn ang="0">
                  <a:pos x="280" y="128"/>
                </a:cxn>
                <a:cxn ang="0">
                  <a:pos x="316" y="104"/>
                </a:cxn>
                <a:cxn ang="0">
                  <a:pos x="331" y="128"/>
                </a:cxn>
                <a:cxn ang="0">
                  <a:pos x="331" y="208"/>
                </a:cxn>
                <a:cxn ang="0">
                  <a:pos x="316" y="224"/>
                </a:cxn>
                <a:cxn ang="0">
                  <a:pos x="309" y="240"/>
                </a:cxn>
                <a:cxn ang="0">
                  <a:pos x="265" y="240"/>
                </a:cxn>
                <a:cxn ang="0">
                  <a:pos x="235" y="264"/>
                </a:cxn>
                <a:cxn ang="0">
                  <a:pos x="213" y="248"/>
                </a:cxn>
                <a:cxn ang="0">
                  <a:pos x="206" y="224"/>
                </a:cxn>
                <a:cxn ang="0">
                  <a:pos x="177" y="208"/>
                </a:cxn>
                <a:cxn ang="0">
                  <a:pos x="110" y="240"/>
                </a:cxn>
                <a:cxn ang="0">
                  <a:pos x="88" y="232"/>
                </a:cxn>
                <a:cxn ang="0">
                  <a:pos x="66" y="240"/>
                </a:cxn>
              </a:cxnLst>
              <a:rect l="0" t="0" r="r" b="b"/>
              <a:pathLst>
                <a:path w="332" h="265">
                  <a:moveTo>
                    <a:pt x="66" y="240"/>
                  </a:moveTo>
                  <a:lnTo>
                    <a:pt x="22" y="200"/>
                  </a:lnTo>
                  <a:lnTo>
                    <a:pt x="52" y="184"/>
                  </a:lnTo>
                  <a:lnTo>
                    <a:pt x="7" y="176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15" y="144"/>
                  </a:lnTo>
                  <a:lnTo>
                    <a:pt x="0" y="112"/>
                  </a:lnTo>
                  <a:lnTo>
                    <a:pt x="0" y="80"/>
                  </a:lnTo>
                  <a:lnTo>
                    <a:pt x="52" y="56"/>
                  </a:lnTo>
                  <a:lnTo>
                    <a:pt x="44" y="32"/>
                  </a:lnTo>
                  <a:lnTo>
                    <a:pt x="52" y="8"/>
                  </a:lnTo>
                  <a:lnTo>
                    <a:pt x="52" y="0"/>
                  </a:lnTo>
                  <a:lnTo>
                    <a:pt x="81" y="0"/>
                  </a:lnTo>
                  <a:lnTo>
                    <a:pt x="140" y="16"/>
                  </a:lnTo>
                  <a:lnTo>
                    <a:pt x="191" y="64"/>
                  </a:lnTo>
                  <a:lnTo>
                    <a:pt x="213" y="64"/>
                  </a:lnTo>
                  <a:lnTo>
                    <a:pt x="235" y="80"/>
                  </a:lnTo>
                  <a:lnTo>
                    <a:pt x="258" y="72"/>
                  </a:lnTo>
                  <a:lnTo>
                    <a:pt x="287" y="88"/>
                  </a:lnTo>
                  <a:lnTo>
                    <a:pt x="265" y="96"/>
                  </a:lnTo>
                  <a:lnTo>
                    <a:pt x="280" y="128"/>
                  </a:lnTo>
                  <a:lnTo>
                    <a:pt x="316" y="104"/>
                  </a:lnTo>
                  <a:lnTo>
                    <a:pt x="331" y="128"/>
                  </a:lnTo>
                  <a:lnTo>
                    <a:pt x="331" y="208"/>
                  </a:lnTo>
                  <a:lnTo>
                    <a:pt x="316" y="224"/>
                  </a:lnTo>
                  <a:lnTo>
                    <a:pt x="309" y="240"/>
                  </a:lnTo>
                  <a:lnTo>
                    <a:pt x="265" y="240"/>
                  </a:lnTo>
                  <a:lnTo>
                    <a:pt x="235" y="264"/>
                  </a:lnTo>
                  <a:lnTo>
                    <a:pt x="213" y="248"/>
                  </a:lnTo>
                  <a:lnTo>
                    <a:pt x="206" y="224"/>
                  </a:lnTo>
                  <a:lnTo>
                    <a:pt x="177" y="208"/>
                  </a:lnTo>
                  <a:lnTo>
                    <a:pt x="110" y="240"/>
                  </a:lnTo>
                  <a:lnTo>
                    <a:pt x="88" y="232"/>
                  </a:lnTo>
                  <a:lnTo>
                    <a:pt x="66" y="24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50" name="Freeform 155"/>
            <p:cNvSpPr>
              <a:spLocks/>
            </p:cNvSpPr>
            <p:nvPr/>
          </p:nvSpPr>
          <p:spPr bwMode="auto">
            <a:xfrm rot="704206">
              <a:off x="5889809" y="5562359"/>
              <a:ext cx="454476" cy="364633"/>
            </a:xfrm>
            <a:custGeom>
              <a:avLst/>
              <a:gdLst/>
              <a:ahLst/>
              <a:cxnLst>
                <a:cxn ang="0">
                  <a:pos x="214" y="264"/>
                </a:cxn>
                <a:cxn ang="0">
                  <a:pos x="200" y="232"/>
                </a:cxn>
                <a:cxn ang="0">
                  <a:pos x="177" y="232"/>
                </a:cxn>
                <a:cxn ang="0">
                  <a:pos x="118" y="232"/>
                </a:cxn>
                <a:cxn ang="0">
                  <a:pos x="103" y="200"/>
                </a:cxn>
                <a:cxn ang="0">
                  <a:pos x="89" y="192"/>
                </a:cxn>
                <a:cxn ang="0">
                  <a:pos x="74" y="208"/>
                </a:cxn>
                <a:cxn ang="0">
                  <a:pos x="52" y="208"/>
                </a:cxn>
                <a:cxn ang="0">
                  <a:pos x="0" y="32"/>
                </a:cxn>
                <a:cxn ang="0">
                  <a:pos x="22" y="24"/>
                </a:cxn>
                <a:cxn ang="0">
                  <a:pos x="44" y="32"/>
                </a:cxn>
                <a:cxn ang="0">
                  <a:pos x="111" y="0"/>
                </a:cxn>
                <a:cxn ang="0">
                  <a:pos x="140" y="16"/>
                </a:cxn>
                <a:cxn ang="0">
                  <a:pos x="148" y="40"/>
                </a:cxn>
                <a:cxn ang="0">
                  <a:pos x="170" y="56"/>
                </a:cxn>
                <a:cxn ang="0">
                  <a:pos x="200" y="32"/>
                </a:cxn>
                <a:cxn ang="0">
                  <a:pos x="244" y="32"/>
                </a:cxn>
                <a:cxn ang="0">
                  <a:pos x="251" y="16"/>
                </a:cxn>
                <a:cxn ang="0">
                  <a:pos x="266" y="0"/>
                </a:cxn>
                <a:cxn ang="0">
                  <a:pos x="273" y="0"/>
                </a:cxn>
                <a:cxn ang="0">
                  <a:pos x="288" y="32"/>
                </a:cxn>
                <a:cxn ang="0">
                  <a:pos x="325" y="64"/>
                </a:cxn>
                <a:cxn ang="0">
                  <a:pos x="325" y="96"/>
                </a:cxn>
                <a:cxn ang="0">
                  <a:pos x="340" y="120"/>
                </a:cxn>
                <a:cxn ang="0">
                  <a:pos x="340" y="128"/>
                </a:cxn>
                <a:cxn ang="0">
                  <a:pos x="392" y="144"/>
                </a:cxn>
                <a:cxn ang="0">
                  <a:pos x="355" y="192"/>
                </a:cxn>
                <a:cxn ang="0">
                  <a:pos x="384" y="224"/>
                </a:cxn>
                <a:cxn ang="0">
                  <a:pos x="392" y="200"/>
                </a:cxn>
                <a:cxn ang="0">
                  <a:pos x="407" y="200"/>
                </a:cxn>
                <a:cxn ang="0">
                  <a:pos x="399" y="232"/>
                </a:cxn>
                <a:cxn ang="0">
                  <a:pos x="436" y="272"/>
                </a:cxn>
                <a:cxn ang="0">
                  <a:pos x="414" y="280"/>
                </a:cxn>
                <a:cxn ang="0">
                  <a:pos x="414" y="296"/>
                </a:cxn>
                <a:cxn ang="0">
                  <a:pos x="421" y="304"/>
                </a:cxn>
                <a:cxn ang="0">
                  <a:pos x="414" y="336"/>
                </a:cxn>
                <a:cxn ang="0">
                  <a:pos x="370" y="336"/>
                </a:cxn>
                <a:cxn ang="0">
                  <a:pos x="333" y="360"/>
                </a:cxn>
                <a:cxn ang="0">
                  <a:pos x="318" y="344"/>
                </a:cxn>
                <a:cxn ang="0">
                  <a:pos x="303" y="320"/>
                </a:cxn>
                <a:cxn ang="0">
                  <a:pos x="281" y="336"/>
                </a:cxn>
                <a:cxn ang="0">
                  <a:pos x="251" y="312"/>
                </a:cxn>
                <a:cxn ang="0">
                  <a:pos x="244" y="288"/>
                </a:cxn>
                <a:cxn ang="0">
                  <a:pos x="229" y="280"/>
                </a:cxn>
                <a:cxn ang="0">
                  <a:pos x="214" y="264"/>
                </a:cxn>
              </a:cxnLst>
              <a:rect l="0" t="0" r="r" b="b"/>
              <a:pathLst>
                <a:path w="437" h="361">
                  <a:moveTo>
                    <a:pt x="214" y="264"/>
                  </a:moveTo>
                  <a:lnTo>
                    <a:pt x="200" y="232"/>
                  </a:lnTo>
                  <a:lnTo>
                    <a:pt x="177" y="232"/>
                  </a:lnTo>
                  <a:lnTo>
                    <a:pt x="118" y="232"/>
                  </a:lnTo>
                  <a:lnTo>
                    <a:pt x="103" y="200"/>
                  </a:lnTo>
                  <a:lnTo>
                    <a:pt x="89" y="192"/>
                  </a:lnTo>
                  <a:lnTo>
                    <a:pt x="74" y="208"/>
                  </a:lnTo>
                  <a:lnTo>
                    <a:pt x="52" y="208"/>
                  </a:lnTo>
                  <a:lnTo>
                    <a:pt x="0" y="32"/>
                  </a:lnTo>
                  <a:lnTo>
                    <a:pt x="22" y="24"/>
                  </a:lnTo>
                  <a:lnTo>
                    <a:pt x="44" y="32"/>
                  </a:lnTo>
                  <a:lnTo>
                    <a:pt x="111" y="0"/>
                  </a:lnTo>
                  <a:lnTo>
                    <a:pt x="140" y="16"/>
                  </a:lnTo>
                  <a:lnTo>
                    <a:pt x="148" y="40"/>
                  </a:lnTo>
                  <a:lnTo>
                    <a:pt x="170" y="56"/>
                  </a:lnTo>
                  <a:lnTo>
                    <a:pt x="200" y="32"/>
                  </a:lnTo>
                  <a:lnTo>
                    <a:pt x="244" y="32"/>
                  </a:lnTo>
                  <a:lnTo>
                    <a:pt x="251" y="16"/>
                  </a:lnTo>
                  <a:lnTo>
                    <a:pt x="266" y="0"/>
                  </a:lnTo>
                  <a:lnTo>
                    <a:pt x="273" y="0"/>
                  </a:lnTo>
                  <a:lnTo>
                    <a:pt x="288" y="32"/>
                  </a:lnTo>
                  <a:lnTo>
                    <a:pt x="325" y="64"/>
                  </a:lnTo>
                  <a:lnTo>
                    <a:pt x="325" y="96"/>
                  </a:lnTo>
                  <a:lnTo>
                    <a:pt x="340" y="120"/>
                  </a:lnTo>
                  <a:lnTo>
                    <a:pt x="340" y="128"/>
                  </a:lnTo>
                  <a:lnTo>
                    <a:pt x="392" y="144"/>
                  </a:lnTo>
                  <a:lnTo>
                    <a:pt x="355" y="192"/>
                  </a:lnTo>
                  <a:lnTo>
                    <a:pt x="384" y="224"/>
                  </a:lnTo>
                  <a:lnTo>
                    <a:pt x="392" y="200"/>
                  </a:lnTo>
                  <a:lnTo>
                    <a:pt x="407" y="200"/>
                  </a:lnTo>
                  <a:lnTo>
                    <a:pt x="399" y="232"/>
                  </a:lnTo>
                  <a:lnTo>
                    <a:pt x="436" y="272"/>
                  </a:lnTo>
                  <a:lnTo>
                    <a:pt x="414" y="280"/>
                  </a:lnTo>
                  <a:lnTo>
                    <a:pt x="414" y="296"/>
                  </a:lnTo>
                  <a:lnTo>
                    <a:pt x="421" y="304"/>
                  </a:lnTo>
                  <a:lnTo>
                    <a:pt x="414" y="336"/>
                  </a:lnTo>
                  <a:lnTo>
                    <a:pt x="370" y="336"/>
                  </a:lnTo>
                  <a:lnTo>
                    <a:pt x="333" y="360"/>
                  </a:lnTo>
                  <a:lnTo>
                    <a:pt x="318" y="344"/>
                  </a:lnTo>
                  <a:lnTo>
                    <a:pt x="303" y="320"/>
                  </a:lnTo>
                  <a:lnTo>
                    <a:pt x="281" y="336"/>
                  </a:lnTo>
                  <a:lnTo>
                    <a:pt x="251" y="312"/>
                  </a:lnTo>
                  <a:lnTo>
                    <a:pt x="244" y="288"/>
                  </a:lnTo>
                  <a:lnTo>
                    <a:pt x="229" y="280"/>
                  </a:lnTo>
                  <a:lnTo>
                    <a:pt x="214" y="2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51" name="Freeform 156"/>
            <p:cNvSpPr>
              <a:spLocks/>
            </p:cNvSpPr>
            <p:nvPr/>
          </p:nvSpPr>
          <p:spPr bwMode="auto">
            <a:xfrm rot="704206">
              <a:off x="6107888" y="5704260"/>
              <a:ext cx="131719" cy="138309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18" y="8"/>
                </a:cxn>
                <a:cxn ang="0">
                  <a:pos x="103" y="8"/>
                </a:cxn>
                <a:cxn ang="0">
                  <a:pos x="88" y="40"/>
                </a:cxn>
                <a:cxn ang="0">
                  <a:pos x="52" y="72"/>
                </a:cxn>
                <a:cxn ang="0">
                  <a:pos x="15" y="80"/>
                </a:cxn>
                <a:cxn ang="0">
                  <a:pos x="7" y="96"/>
                </a:cxn>
                <a:cxn ang="0">
                  <a:pos x="22" y="112"/>
                </a:cxn>
                <a:cxn ang="0">
                  <a:pos x="0" y="136"/>
                </a:cxn>
              </a:cxnLst>
              <a:rect l="0" t="0" r="r" b="b"/>
              <a:pathLst>
                <a:path w="126" h="137">
                  <a:moveTo>
                    <a:pt x="125" y="0"/>
                  </a:moveTo>
                  <a:lnTo>
                    <a:pt x="118" y="8"/>
                  </a:lnTo>
                  <a:lnTo>
                    <a:pt x="103" y="8"/>
                  </a:lnTo>
                  <a:lnTo>
                    <a:pt x="88" y="40"/>
                  </a:lnTo>
                  <a:lnTo>
                    <a:pt x="52" y="72"/>
                  </a:lnTo>
                  <a:lnTo>
                    <a:pt x="15" y="80"/>
                  </a:lnTo>
                  <a:lnTo>
                    <a:pt x="7" y="96"/>
                  </a:lnTo>
                  <a:lnTo>
                    <a:pt x="22" y="112"/>
                  </a:lnTo>
                  <a:lnTo>
                    <a:pt x="0" y="13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52" name="Freeform 157"/>
            <p:cNvSpPr>
              <a:spLocks/>
            </p:cNvSpPr>
            <p:nvPr/>
          </p:nvSpPr>
          <p:spPr bwMode="auto">
            <a:xfrm rot="704206">
              <a:off x="5729303" y="5148329"/>
              <a:ext cx="225058" cy="347570"/>
            </a:xfrm>
            <a:custGeom>
              <a:avLst/>
              <a:gdLst/>
              <a:ahLst/>
              <a:cxnLst>
                <a:cxn ang="0">
                  <a:pos x="215" y="136"/>
                </a:cxn>
                <a:cxn ang="0">
                  <a:pos x="215" y="144"/>
                </a:cxn>
                <a:cxn ang="0">
                  <a:pos x="208" y="168"/>
                </a:cxn>
                <a:cxn ang="0">
                  <a:pos x="215" y="192"/>
                </a:cxn>
                <a:cxn ang="0">
                  <a:pos x="163" y="216"/>
                </a:cxn>
                <a:cxn ang="0">
                  <a:pos x="163" y="248"/>
                </a:cxn>
                <a:cxn ang="0">
                  <a:pos x="178" y="280"/>
                </a:cxn>
                <a:cxn ang="0">
                  <a:pos x="163" y="296"/>
                </a:cxn>
                <a:cxn ang="0">
                  <a:pos x="163" y="312"/>
                </a:cxn>
                <a:cxn ang="0">
                  <a:pos x="104" y="344"/>
                </a:cxn>
                <a:cxn ang="0">
                  <a:pos x="82" y="336"/>
                </a:cxn>
                <a:cxn ang="0">
                  <a:pos x="82" y="312"/>
                </a:cxn>
                <a:cxn ang="0">
                  <a:pos x="104" y="312"/>
                </a:cxn>
                <a:cxn ang="0">
                  <a:pos x="37" y="264"/>
                </a:cxn>
                <a:cxn ang="0">
                  <a:pos x="0" y="272"/>
                </a:cxn>
                <a:cxn ang="0">
                  <a:pos x="22" y="240"/>
                </a:cxn>
                <a:cxn ang="0">
                  <a:pos x="15" y="200"/>
                </a:cxn>
                <a:cxn ang="0">
                  <a:pos x="7" y="192"/>
                </a:cxn>
                <a:cxn ang="0">
                  <a:pos x="15" y="160"/>
                </a:cxn>
                <a:cxn ang="0">
                  <a:pos x="37" y="152"/>
                </a:cxn>
                <a:cxn ang="0">
                  <a:pos x="37" y="128"/>
                </a:cxn>
                <a:cxn ang="0">
                  <a:pos x="67" y="120"/>
                </a:cxn>
                <a:cxn ang="0">
                  <a:pos x="67" y="88"/>
                </a:cxn>
                <a:cxn ang="0">
                  <a:pos x="44" y="64"/>
                </a:cxn>
                <a:cxn ang="0">
                  <a:pos x="44" y="24"/>
                </a:cxn>
                <a:cxn ang="0">
                  <a:pos x="74" y="0"/>
                </a:cxn>
                <a:cxn ang="0">
                  <a:pos x="82" y="8"/>
                </a:cxn>
                <a:cxn ang="0">
                  <a:pos x="82" y="40"/>
                </a:cxn>
                <a:cxn ang="0">
                  <a:pos x="126" y="56"/>
                </a:cxn>
                <a:cxn ang="0">
                  <a:pos x="141" y="40"/>
                </a:cxn>
                <a:cxn ang="0">
                  <a:pos x="163" y="56"/>
                </a:cxn>
                <a:cxn ang="0">
                  <a:pos x="200" y="24"/>
                </a:cxn>
                <a:cxn ang="0">
                  <a:pos x="200" y="32"/>
                </a:cxn>
                <a:cxn ang="0">
                  <a:pos x="208" y="88"/>
                </a:cxn>
                <a:cxn ang="0">
                  <a:pos x="215" y="136"/>
                </a:cxn>
              </a:cxnLst>
              <a:rect l="0" t="0" r="r" b="b"/>
              <a:pathLst>
                <a:path w="216" h="345">
                  <a:moveTo>
                    <a:pt x="215" y="136"/>
                  </a:moveTo>
                  <a:lnTo>
                    <a:pt x="215" y="144"/>
                  </a:lnTo>
                  <a:lnTo>
                    <a:pt x="208" y="168"/>
                  </a:lnTo>
                  <a:lnTo>
                    <a:pt x="215" y="192"/>
                  </a:lnTo>
                  <a:lnTo>
                    <a:pt x="163" y="216"/>
                  </a:lnTo>
                  <a:lnTo>
                    <a:pt x="163" y="248"/>
                  </a:lnTo>
                  <a:lnTo>
                    <a:pt x="178" y="280"/>
                  </a:lnTo>
                  <a:lnTo>
                    <a:pt x="163" y="296"/>
                  </a:lnTo>
                  <a:lnTo>
                    <a:pt x="163" y="312"/>
                  </a:lnTo>
                  <a:lnTo>
                    <a:pt x="104" y="344"/>
                  </a:lnTo>
                  <a:lnTo>
                    <a:pt x="82" y="336"/>
                  </a:lnTo>
                  <a:lnTo>
                    <a:pt x="82" y="312"/>
                  </a:lnTo>
                  <a:lnTo>
                    <a:pt x="104" y="312"/>
                  </a:lnTo>
                  <a:lnTo>
                    <a:pt x="37" y="264"/>
                  </a:lnTo>
                  <a:lnTo>
                    <a:pt x="0" y="272"/>
                  </a:lnTo>
                  <a:lnTo>
                    <a:pt x="22" y="240"/>
                  </a:lnTo>
                  <a:lnTo>
                    <a:pt x="15" y="200"/>
                  </a:lnTo>
                  <a:lnTo>
                    <a:pt x="7" y="192"/>
                  </a:lnTo>
                  <a:lnTo>
                    <a:pt x="15" y="160"/>
                  </a:lnTo>
                  <a:lnTo>
                    <a:pt x="37" y="152"/>
                  </a:lnTo>
                  <a:lnTo>
                    <a:pt x="37" y="128"/>
                  </a:lnTo>
                  <a:lnTo>
                    <a:pt x="67" y="120"/>
                  </a:lnTo>
                  <a:lnTo>
                    <a:pt x="67" y="88"/>
                  </a:lnTo>
                  <a:lnTo>
                    <a:pt x="44" y="64"/>
                  </a:lnTo>
                  <a:lnTo>
                    <a:pt x="44" y="24"/>
                  </a:lnTo>
                  <a:lnTo>
                    <a:pt x="74" y="0"/>
                  </a:lnTo>
                  <a:lnTo>
                    <a:pt x="82" y="8"/>
                  </a:lnTo>
                  <a:lnTo>
                    <a:pt x="82" y="40"/>
                  </a:lnTo>
                  <a:lnTo>
                    <a:pt x="126" y="56"/>
                  </a:lnTo>
                  <a:lnTo>
                    <a:pt x="141" y="40"/>
                  </a:lnTo>
                  <a:lnTo>
                    <a:pt x="163" y="56"/>
                  </a:lnTo>
                  <a:lnTo>
                    <a:pt x="200" y="24"/>
                  </a:lnTo>
                  <a:lnTo>
                    <a:pt x="200" y="32"/>
                  </a:lnTo>
                  <a:lnTo>
                    <a:pt x="208" y="88"/>
                  </a:lnTo>
                  <a:lnTo>
                    <a:pt x="215" y="13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53" name="Freeform 158"/>
            <p:cNvSpPr>
              <a:spLocks/>
            </p:cNvSpPr>
            <p:nvPr/>
          </p:nvSpPr>
          <p:spPr bwMode="auto">
            <a:xfrm rot="704206">
              <a:off x="5323676" y="4342723"/>
              <a:ext cx="677789" cy="430196"/>
            </a:xfrm>
            <a:custGeom>
              <a:avLst/>
              <a:gdLst/>
              <a:ahLst/>
              <a:cxnLst>
                <a:cxn ang="0">
                  <a:pos x="643" y="64"/>
                </a:cxn>
                <a:cxn ang="0">
                  <a:pos x="643" y="96"/>
                </a:cxn>
                <a:cxn ang="0">
                  <a:pos x="650" y="120"/>
                </a:cxn>
                <a:cxn ang="0">
                  <a:pos x="598" y="160"/>
                </a:cxn>
                <a:cxn ang="0">
                  <a:pos x="561" y="168"/>
                </a:cxn>
                <a:cxn ang="0">
                  <a:pos x="517" y="200"/>
                </a:cxn>
                <a:cxn ang="0">
                  <a:pos x="502" y="208"/>
                </a:cxn>
                <a:cxn ang="0">
                  <a:pos x="488" y="208"/>
                </a:cxn>
                <a:cxn ang="0">
                  <a:pos x="473" y="232"/>
                </a:cxn>
                <a:cxn ang="0">
                  <a:pos x="458" y="232"/>
                </a:cxn>
                <a:cxn ang="0">
                  <a:pos x="436" y="224"/>
                </a:cxn>
                <a:cxn ang="0">
                  <a:pos x="414" y="248"/>
                </a:cxn>
                <a:cxn ang="0">
                  <a:pos x="414" y="280"/>
                </a:cxn>
                <a:cxn ang="0">
                  <a:pos x="384" y="304"/>
                </a:cxn>
                <a:cxn ang="0">
                  <a:pos x="362" y="392"/>
                </a:cxn>
                <a:cxn ang="0">
                  <a:pos x="355" y="400"/>
                </a:cxn>
                <a:cxn ang="0">
                  <a:pos x="325" y="424"/>
                </a:cxn>
                <a:cxn ang="0">
                  <a:pos x="266" y="392"/>
                </a:cxn>
                <a:cxn ang="0">
                  <a:pos x="207" y="392"/>
                </a:cxn>
                <a:cxn ang="0">
                  <a:pos x="163" y="376"/>
                </a:cxn>
                <a:cxn ang="0">
                  <a:pos x="155" y="352"/>
                </a:cxn>
                <a:cxn ang="0">
                  <a:pos x="111" y="352"/>
                </a:cxn>
                <a:cxn ang="0">
                  <a:pos x="118" y="392"/>
                </a:cxn>
                <a:cxn ang="0">
                  <a:pos x="89" y="392"/>
                </a:cxn>
                <a:cxn ang="0">
                  <a:pos x="74" y="384"/>
                </a:cxn>
                <a:cxn ang="0">
                  <a:pos x="37" y="384"/>
                </a:cxn>
                <a:cxn ang="0">
                  <a:pos x="22" y="400"/>
                </a:cxn>
                <a:cxn ang="0">
                  <a:pos x="7" y="400"/>
                </a:cxn>
                <a:cxn ang="0">
                  <a:pos x="0" y="344"/>
                </a:cxn>
                <a:cxn ang="0">
                  <a:pos x="30" y="296"/>
                </a:cxn>
                <a:cxn ang="0">
                  <a:pos x="44" y="280"/>
                </a:cxn>
                <a:cxn ang="0">
                  <a:pos x="81" y="280"/>
                </a:cxn>
                <a:cxn ang="0">
                  <a:pos x="74" y="248"/>
                </a:cxn>
                <a:cxn ang="0">
                  <a:pos x="133" y="208"/>
                </a:cxn>
                <a:cxn ang="0">
                  <a:pos x="103" y="192"/>
                </a:cxn>
                <a:cxn ang="0">
                  <a:pos x="81" y="208"/>
                </a:cxn>
                <a:cxn ang="0">
                  <a:pos x="59" y="184"/>
                </a:cxn>
                <a:cxn ang="0">
                  <a:pos x="81" y="160"/>
                </a:cxn>
                <a:cxn ang="0">
                  <a:pos x="103" y="104"/>
                </a:cxn>
                <a:cxn ang="0">
                  <a:pos x="81" y="72"/>
                </a:cxn>
                <a:cxn ang="0">
                  <a:pos x="89" y="56"/>
                </a:cxn>
                <a:cxn ang="0">
                  <a:pos x="133" y="80"/>
                </a:cxn>
                <a:cxn ang="0">
                  <a:pos x="155" y="112"/>
                </a:cxn>
                <a:cxn ang="0">
                  <a:pos x="185" y="104"/>
                </a:cxn>
                <a:cxn ang="0">
                  <a:pos x="199" y="120"/>
                </a:cxn>
                <a:cxn ang="0">
                  <a:pos x="214" y="104"/>
                </a:cxn>
                <a:cxn ang="0">
                  <a:pos x="214" y="64"/>
                </a:cxn>
                <a:cxn ang="0">
                  <a:pos x="199" y="48"/>
                </a:cxn>
                <a:cxn ang="0">
                  <a:pos x="229" y="16"/>
                </a:cxn>
                <a:cxn ang="0">
                  <a:pos x="303" y="8"/>
                </a:cxn>
                <a:cxn ang="0">
                  <a:pos x="310" y="0"/>
                </a:cxn>
                <a:cxn ang="0">
                  <a:pos x="332" y="8"/>
                </a:cxn>
                <a:cxn ang="0">
                  <a:pos x="421" y="64"/>
                </a:cxn>
                <a:cxn ang="0">
                  <a:pos x="510" y="104"/>
                </a:cxn>
                <a:cxn ang="0">
                  <a:pos x="554" y="104"/>
                </a:cxn>
                <a:cxn ang="0">
                  <a:pos x="569" y="88"/>
                </a:cxn>
                <a:cxn ang="0">
                  <a:pos x="598" y="88"/>
                </a:cxn>
                <a:cxn ang="0">
                  <a:pos x="613" y="72"/>
                </a:cxn>
                <a:cxn ang="0">
                  <a:pos x="643" y="64"/>
                </a:cxn>
              </a:cxnLst>
              <a:rect l="0" t="0" r="r" b="b"/>
              <a:pathLst>
                <a:path w="651" h="425">
                  <a:moveTo>
                    <a:pt x="643" y="64"/>
                  </a:moveTo>
                  <a:lnTo>
                    <a:pt x="643" y="96"/>
                  </a:lnTo>
                  <a:lnTo>
                    <a:pt x="650" y="120"/>
                  </a:lnTo>
                  <a:lnTo>
                    <a:pt x="598" y="160"/>
                  </a:lnTo>
                  <a:lnTo>
                    <a:pt x="561" y="168"/>
                  </a:lnTo>
                  <a:lnTo>
                    <a:pt x="517" y="200"/>
                  </a:lnTo>
                  <a:lnTo>
                    <a:pt x="502" y="208"/>
                  </a:lnTo>
                  <a:lnTo>
                    <a:pt x="488" y="208"/>
                  </a:lnTo>
                  <a:lnTo>
                    <a:pt x="473" y="232"/>
                  </a:lnTo>
                  <a:lnTo>
                    <a:pt x="458" y="232"/>
                  </a:lnTo>
                  <a:lnTo>
                    <a:pt x="436" y="224"/>
                  </a:lnTo>
                  <a:lnTo>
                    <a:pt x="414" y="248"/>
                  </a:lnTo>
                  <a:lnTo>
                    <a:pt x="414" y="280"/>
                  </a:lnTo>
                  <a:lnTo>
                    <a:pt x="384" y="304"/>
                  </a:lnTo>
                  <a:lnTo>
                    <a:pt x="362" y="392"/>
                  </a:lnTo>
                  <a:lnTo>
                    <a:pt x="355" y="400"/>
                  </a:lnTo>
                  <a:lnTo>
                    <a:pt x="325" y="424"/>
                  </a:lnTo>
                  <a:lnTo>
                    <a:pt x="266" y="392"/>
                  </a:lnTo>
                  <a:lnTo>
                    <a:pt x="207" y="392"/>
                  </a:lnTo>
                  <a:lnTo>
                    <a:pt x="163" y="376"/>
                  </a:lnTo>
                  <a:lnTo>
                    <a:pt x="155" y="352"/>
                  </a:lnTo>
                  <a:lnTo>
                    <a:pt x="111" y="352"/>
                  </a:lnTo>
                  <a:lnTo>
                    <a:pt x="118" y="392"/>
                  </a:lnTo>
                  <a:lnTo>
                    <a:pt x="89" y="392"/>
                  </a:lnTo>
                  <a:lnTo>
                    <a:pt x="74" y="384"/>
                  </a:lnTo>
                  <a:lnTo>
                    <a:pt x="37" y="384"/>
                  </a:lnTo>
                  <a:lnTo>
                    <a:pt x="22" y="400"/>
                  </a:lnTo>
                  <a:lnTo>
                    <a:pt x="7" y="400"/>
                  </a:lnTo>
                  <a:lnTo>
                    <a:pt x="0" y="344"/>
                  </a:lnTo>
                  <a:lnTo>
                    <a:pt x="30" y="296"/>
                  </a:lnTo>
                  <a:lnTo>
                    <a:pt x="44" y="280"/>
                  </a:lnTo>
                  <a:lnTo>
                    <a:pt x="81" y="280"/>
                  </a:lnTo>
                  <a:lnTo>
                    <a:pt x="74" y="248"/>
                  </a:lnTo>
                  <a:lnTo>
                    <a:pt x="133" y="208"/>
                  </a:lnTo>
                  <a:lnTo>
                    <a:pt x="103" y="192"/>
                  </a:lnTo>
                  <a:lnTo>
                    <a:pt x="81" y="208"/>
                  </a:lnTo>
                  <a:lnTo>
                    <a:pt x="59" y="184"/>
                  </a:lnTo>
                  <a:lnTo>
                    <a:pt x="81" y="160"/>
                  </a:lnTo>
                  <a:lnTo>
                    <a:pt x="103" y="104"/>
                  </a:lnTo>
                  <a:lnTo>
                    <a:pt x="81" y="72"/>
                  </a:lnTo>
                  <a:lnTo>
                    <a:pt x="89" y="56"/>
                  </a:lnTo>
                  <a:lnTo>
                    <a:pt x="133" y="80"/>
                  </a:lnTo>
                  <a:lnTo>
                    <a:pt x="155" y="112"/>
                  </a:lnTo>
                  <a:lnTo>
                    <a:pt x="185" y="104"/>
                  </a:lnTo>
                  <a:lnTo>
                    <a:pt x="199" y="120"/>
                  </a:lnTo>
                  <a:lnTo>
                    <a:pt x="214" y="104"/>
                  </a:lnTo>
                  <a:lnTo>
                    <a:pt x="214" y="64"/>
                  </a:lnTo>
                  <a:lnTo>
                    <a:pt x="199" y="48"/>
                  </a:lnTo>
                  <a:lnTo>
                    <a:pt x="229" y="16"/>
                  </a:lnTo>
                  <a:lnTo>
                    <a:pt x="303" y="8"/>
                  </a:lnTo>
                  <a:lnTo>
                    <a:pt x="310" y="0"/>
                  </a:lnTo>
                  <a:lnTo>
                    <a:pt x="332" y="8"/>
                  </a:lnTo>
                  <a:lnTo>
                    <a:pt x="421" y="64"/>
                  </a:lnTo>
                  <a:lnTo>
                    <a:pt x="510" y="104"/>
                  </a:lnTo>
                  <a:lnTo>
                    <a:pt x="554" y="104"/>
                  </a:lnTo>
                  <a:lnTo>
                    <a:pt x="569" y="88"/>
                  </a:lnTo>
                  <a:lnTo>
                    <a:pt x="598" y="88"/>
                  </a:lnTo>
                  <a:lnTo>
                    <a:pt x="613" y="72"/>
                  </a:lnTo>
                  <a:lnTo>
                    <a:pt x="643" y="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54" name="Freeform 159"/>
            <p:cNvSpPr>
              <a:spLocks/>
            </p:cNvSpPr>
            <p:nvPr/>
          </p:nvSpPr>
          <p:spPr bwMode="auto">
            <a:xfrm rot="704206">
              <a:off x="5155319" y="4091251"/>
              <a:ext cx="892379" cy="534377"/>
            </a:xfrm>
            <a:custGeom>
              <a:avLst/>
              <a:gdLst/>
              <a:ahLst/>
              <a:cxnLst>
                <a:cxn ang="0">
                  <a:pos x="503" y="240"/>
                </a:cxn>
                <a:cxn ang="0">
                  <a:pos x="533" y="240"/>
                </a:cxn>
                <a:cxn ang="0">
                  <a:pos x="710" y="336"/>
                </a:cxn>
                <a:cxn ang="0">
                  <a:pos x="769" y="320"/>
                </a:cxn>
                <a:cxn ang="0">
                  <a:pos x="814" y="304"/>
                </a:cxn>
                <a:cxn ang="0">
                  <a:pos x="851" y="296"/>
                </a:cxn>
                <a:cxn ang="0">
                  <a:pos x="843" y="264"/>
                </a:cxn>
                <a:cxn ang="0">
                  <a:pos x="858" y="216"/>
                </a:cxn>
                <a:cxn ang="0">
                  <a:pos x="777" y="168"/>
                </a:cxn>
                <a:cxn ang="0">
                  <a:pos x="747" y="96"/>
                </a:cxn>
                <a:cxn ang="0">
                  <a:pos x="762" y="176"/>
                </a:cxn>
                <a:cxn ang="0">
                  <a:pos x="740" y="232"/>
                </a:cxn>
                <a:cxn ang="0">
                  <a:pos x="703" y="240"/>
                </a:cxn>
                <a:cxn ang="0">
                  <a:pos x="718" y="192"/>
                </a:cxn>
                <a:cxn ang="0">
                  <a:pos x="636" y="184"/>
                </a:cxn>
                <a:cxn ang="0">
                  <a:pos x="584" y="176"/>
                </a:cxn>
                <a:cxn ang="0">
                  <a:pos x="629" y="144"/>
                </a:cxn>
                <a:cxn ang="0">
                  <a:pos x="570" y="160"/>
                </a:cxn>
                <a:cxn ang="0">
                  <a:pos x="488" y="136"/>
                </a:cxn>
                <a:cxn ang="0">
                  <a:pos x="451" y="136"/>
                </a:cxn>
                <a:cxn ang="0">
                  <a:pos x="392" y="152"/>
                </a:cxn>
                <a:cxn ang="0">
                  <a:pos x="444" y="112"/>
                </a:cxn>
                <a:cxn ang="0">
                  <a:pos x="399" y="0"/>
                </a:cxn>
                <a:cxn ang="0">
                  <a:pos x="362" y="88"/>
                </a:cxn>
                <a:cxn ang="0">
                  <a:pos x="340" y="144"/>
                </a:cxn>
                <a:cxn ang="0">
                  <a:pos x="303" y="104"/>
                </a:cxn>
                <a:cxn ang="0">
                  <a:pos x="207" y="128"/>
                </a:cxn>
                <a:cxn ang="0">
                  <a:pos x="163" y="128"/>
                </a:cxn>
                <a:cxn ang="0">
                  <a:pos x="118" y="104"/>
                </a:cxn>
                <a:cxn ang="0">
                  <a:pos x="81" y="144"/>
                </a:cxn>
                <a:cxn ang="0">
                  <a:pos x="44" y="184"/>
                </a:cxn>
                <a:cxn ang="0">
                  <a:pos x="44" y="256"/>
                </a:cxn>
                <a:cxn ang="0">
                  <a:pos x="0" y="288"/>
                </a:cxn>
                <a:cxn ang="0">
                  <a:pos x="59" y="392"/>
                </a:cxn>
                <a:cxn ang="0">
                  <a:pos x="96" y="416"/>
                </a:cxn>
                <a:cxn ang="0">
                  <a:pos x="178" y="456"/>
                </a:cxn>
                <a:cxn ang="0">
                  <a:pos x="229" y="496"/>
                </a:cxn>
                <a:cxn ang="0">
                  <a:pos x="244" y="512"/>
                </a:cxn>
                <a:cxn ang="0">
                  <a:pos x="274" y="480"/>
                </a:cxn>
                <a:cxn ang="0">
                  <a:pos x="303" y="424"/>
                </a:cxn>
                <a:cxn ang="0">
                  <a:pos x="259" y="416"/>
                </a:cxn>
                <a:cxn ang="0">
                  <a:pos x="303" y="336"/>
                </a:cxn>
                <a:cxn ang="0">
                  <a:pos x="288" y="288"/>
                </a:cxn>
                <a:cxn ang="0">
                  <a:pos x="355" y="344"/>
                </a:cxn>
                <a:cxn ang="0">
                  <a:pos x="399" y="352"/>
                </a:cxn>
                <a:cxn ang="0">
                  <a:pos x="414" y="296"/>
                </a:cxn>
                <a:cxn ang="0">
                  <a:pos x="429" y="248"/>
                </a:cxn>
              </a:cxnLst>
              <a:rect l="0" t="0" r="r" b="b"/>
              <a:pathLst>
                <a:path w="859" h="529">
                  <a:moveTo>
                    <a:pt x="429" y="248"/>
                  </a:moveTo>
                  <a:lnTo>
                    <a:pt x="503" y="240"/>
                  </a:lnTo>
                  <a:lnTo>
                    <a:pt x="510" y="232"/>
                  </a:lnTo>
                  <a:lnTo>
                    <a:pt x="533" y="240"/>
                  </a:lnTo>
                  <a:lnTo>
                    <a:pt x="621" y="296"/>
                  </a:lnTo>
                  <a:lnTo>
                    <a:pt x="710" y="336"/>
                  </a:lnTo>
                  <a:lnTo>
                    <a:pt x="755" y="336"/>
                  </a:lnTo>
                  <a:lnTo>
                    <a:pt x="769" y="320"/>
                  </a:lnTo>
                  <a:lnTo>
                    <a:pt x="799" y="320"/>
                  </a:lnTo>
                  <a:lnTo>
                    <a:pt x="814" y="304"/>
                  </a:lnTo>
                  <a:lnTo>
                    <a:pt x="843" y="296"/>
                  </a:lnTo>
                  <a:lnTo>
                    <a:pt x="851" y="296"/>
                  </a:lnTo>
                  <a:lnTo>
                    <a:pt x="858" y="280"/>
                  </a:lnTo>
                  <a:lnTo>
                    <a:pt x="843" y="264"/>
                  </a:lnTo>
                  <a:lnTo>
                    <a:pt x="858" y="248"/>
                  </a:lnTo>
                  <a:lnTo>
                    <a:pt x="858" y="216"/>
                  </a:lnTo>
                  <a:lnTo>
                    <a:pt x="806" y="168"/>
                  </a:lnTo>
                  <a:lnTo>
                    <a:pt x="777" y="168"/>
                  </a:lnTo>
                  <a:lnTo>
                    <a:pt x="777" y="120"/>
                  </a:lnTo>
                  <a:lnTo>
                    <a:pt x="747" y="96"/>
                  </a:lnTo>
                  <a:lnTo>
                    <a:pt x="747" y="128"/>
                  </a:lnTo>
                  <a:lnTo>
                    <a:pt x="762" y="176"/>
                  </a:lnTo>
                  <a:lnTo>
                    <a:pt x="762" y="216"/>
                  </a:lnTo>
                  <a:lnTo>
                    <a:pt x="740" y="232"/>
                  </a:lnTo>
                  <a:lnTo>
                    <a:pt x="725" y="256"/>
                  </a:lnTo>
                  <a:lnTo>
                    <a:pt x="703" y="240"/>
                  </a:lnTo>
                  <a:lnTo>
                    <a:pt x="725" y="224"/>
                  </a:lnTo>
                  <a:lnTo>
                    <a:pt x="718" y="192"/>
                  </a:lnTo>
                  <a:lnTo>
                    <a:pt x="673" y="200"/>
                  </a:lnTo>
                  <a:lnTo>
                    <a:pt x="636" y="184"/>
                  </a:lnTo>
                  <a:lnTo>
                    <a:pt x="607" y="200"/>
                  </a:lnTo>
                  <a:lnTo>
                    <a:pt x="584" y="176"/>
                  </a:lnTo>
                  <a:lnTo>
                    <a:pt x="629" y="168"/>
                  </a:lnTo>
                  <a:lnTo>
                    <a:pt x="629" y="144"/>
                  </a:lnTo>
                  <a:lnTo>
                    <a:pt x="584" y="136"/>
                  </a:lnTo>
                  <a:lnTo>
                    <a:pt x="570" y="160"/>
                  </a:lnTo>
                  <a:lnTo>
                    <a:pt x="555" y="144"/>
                  </a:lnTo>
                  <a:lnTo>
                    <a:pt x="488" y="136"/>
                  </a:lnTo>
                  <a:lnTo>
                    <a:pt x="473" y="152"/>
                  </a:lnTo>
                  <a:lnTo>
                    <a:pt x="451" y="136"/>
                  </a:lnTo>
                  <a:lnTo>
                    <a:pt x="429" y="168"/>
                  </a:lnTo>
                  <a:lnTo>
                    <a:pt x="392" y="152"/>
                  </a:lnTo>
                  <a:lnTo>
                    <a:pt x="407" y="104"/>
                  </a:lnTo>
                  <a:lnTo>
                    <a:pt x="444" y="112"/>
                  </a:lnTo>
                  <a:lnTo>
                    <a:pt x="451" y="56"/>
                  </a:lnTo>
                  <a:lnTo>
                    <a:pt x="399" y="0"/>
                  </a:lnTo>
                  <a:lnTo>
                    <a:pt x="407" y="56"/>
                  </a:lnTo>
                  <a:lnTo>
                    <a:pt x="362" y="88"/>
                  </a:lnTo>
                  <a:lnTo>
                    <a:pt x="355" y="136"/>
                  </a:lnTo>
                  <a:lnTo>
                    <a:pt x="340" y="144"/>
                  </a:lnTo>
                  <a:lnTo>
                    <a:pt x="333" y="152"/>
                  </a:lnTo>
                  <a:lnTo>
                    <a:pt x="303" y="104"/>
                  </a:lnTo>
                  <a:lnTo>
                    <a:pt x="244" y="104"/>
                  </a:lnTo>
                  <a:lnTo>
                    <a:pt x="207" y="128"/>
                  </a:lnTo>
                  <a:lnTo>
                    <a:pt x="192" y="168"/>
                  </a:lnTo>
                  <a:lnTo>
                    <a:pt x="163" y="128"/>
                  </a:lnTo>
                  <a:lnTo>
                    <a:pt x="141" y="80"/>
                  </a:lnTo>
                  <a:lnTo>
                    <a:pt x="118" y="104"/>
                  </a:lnTo>
                  <a:lnTo>
                    <a:pt x="126" y="152"/>
                  </a:lnTo>
                  <a:lnTo>
                    <a:pt x="81" y="144"/>
                  </a:lnTo>
                  <a:lnTo>
                    <a:pt x="67" y="144"/>
                  </a:lnTo>
                  <a:lnTo>
                    <a:pt x="44" y="184"/>
                  </a:lnTo>
                  <a:lnTo>
                    <a:pt x="59" y="208"/>
                  </a:lnTo>
                  <a:lnTo>
                    <a:pt x="44" y="256"/>
                  </a:lnTo>
                  <a:lnTo>
                    <a:pt x="15" y="280"/>
                  </a:lnTo>
                  <a:lnTo>
                    <a:pt x="0" y="288"/>
                  </a:lnTo>
                  <a:lnTo>
                    <a:pt x="7" y="336"/>
                  </a:lnTo>
                  <a:lnTo>
                    <a:pt x="59" y="392"/>
                  </a:lnTo>
                  <a:lnTo>
                    <a:pt x="89" y="392"/>
                  </a:lnTo>
                  <a:lnTo>
                    <a:pt x="96" y="416"/>
                  </a:lnTo>
                  <a:lnTo>
                    <a:pt x="126" y="424"/>
                  </a:lnTo>
                  <a:lnTo>
                    <a:pt x="178" y="456"/>
                  </a:lnTo>
                  <a:lnTo>
                    <a:pt x="192" y="488"/>
                  </a:lnTo>
                  <a:lnTo>
                    <a:pt x="229" y="496"/>
                  </a:lnTo>
                  <a:lnTo>
                    <a:pt x="229" y="528"/>
                  </a:lnTo>
                  <a:lnTo>
                    <a:pt x="244" y="512"/>
                  </a:lnTo>
                  <a:lnTo>
                    <a:pt x="281" y="512"/>
                  </a:lnTo>
                  <a:lnTo>
                    <a:pt x="274" y="480"/>
                  </a:lnTo>
                  <a:lnTo>
                    <a:pt x="333" y="440"/>
                  </a:lnTo>
                  <a:lnTo>
                    <a:pt x="303" y="424"/>
                  </a:lnTo>
                  <a:lnTo>
                    <a:pt x="281" y="440"/>
                  </a:lnTo>
                  <a:lnTo>
                    <a:pt x="259" y="416"/>
                  </a:lnTo>
                  <a:lnTo>
                    <a:pt x="281" y="392"/>
                  </a:lnTo>
                  <a:lnTo>
                    <a:pt x="303" y="336"/>
                  </a:lnTo>
                  <a:lnTo>
                    <a:pt x="281" y="304"/>
                  </a:lnTo>
                  <a:lnTo>
                    <a:pt x="288" y="288"/>
                  </a:lnTo>
                  <a:lnTo>
                    <a:pt x="333" y="312"/>
                  </a:lnTo>
                  <a:lnTo>
                    <a:pt x="355" y="344"/>
                  </a:lnTo>
                  <a:lnTo>
                    <a:pt x="385" y="336"/>
                  </a:lnTo>
                  <a:lnTo>
                    <a:pt x="399" y="352"/>
                  </a:lnTo>
                  <a:lnTo>
                    <a:pt x="414" y="336"/>
                  </a:lnTo>
                  <a:lnTo>
                    <a:pt x="414" y="296"/>
                  </a:lnTo>
                  <a:lnTo>
                    <a:pt x="399" y="280"/>
                  </a:lnTo>
                  <a:lnTo>
                    <a:pt x="429" y="24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55" name="Freeform 160"/>
            <p:cNvSpPr>
              <a:spLocks/>
            </p:cNvSpPr>
            <p:nvPr/>
          </p:nvSpPr>
          <p:spPr bwMode="auto">
            <a:xfrm rot="704206">
              <a:off x="5455396" y="5113303"/>
              <a:ext cx="231163" cy="177826"/>
            </a:xfrm>
            <a:custGeom>
              <a:avLst/>
              <a:gdLst/>
              <a:ahLst/>
              <a:cxnLst>
                <a:cxn ang="0">
                  <a:pos x="214" y="120"/>
                </a:cxn>
                <a:cxn ang="0">
                  <a:pos x="192" y="112"/>
                </a:cxn>
                <a:cxn ang="0">
                  <a:pos x="184" y="88"/>
                </a:cxn>
                <a:cxn ang="0">
                  <a:pos x="155" y="88"/>
                </a:cxn>
                <a:cxn ang="0">
                  <a:pos x="140" y="56"/>
                </a:cxn>
                <a:cxn ang="0">
                  <a:pos x="140" y="24"/>
                </a:cxn>
                <a:cxn ang="0">
                  <a:pos x="125" y="16"/>
                </a:cxn>
                <a:cxn ang="0">
                  <a:pos x="96" y="24"/>
                </a:cxn>
                <a:cxn ang="0">
                  <a:pos x="66" y="0"/>
                </a:cxn>
                <a:cxn ang="0">
                  <a:pos x="52" y="0"/>
                </a:cxn>
                <a:cxn ang="0">
                  <a:pos x="29" y="16"/>
                </a:cxn>
                <a:cxn ang="0">
                  <a:pos x="22" y="56"/>
                </a:cxn>
                <a:cxn ang="0">
                  <a:pos x="0" y="80"/>
                </a:cxn>
                <a:cxn ang="0">
                  <a:pos x="7" y="112"/>
                </a:cxn>
                <a:cxn ang="0">
                  <a:pos x="22" y="120"/>
                </a:cxn>
                <a:cxn ang="0">
                  <a:pos x="22" y="152"/>
                </a:cxn>
                <a:cxn ang="0">
                  <a:pos x="59" y="152"/>
                </a:cxn>
                <a:cxn ang="0">
                  <a:pos x="81" y="176"/>
                </a:cxn>
                <a:cxn ang="0">
                  <a:pos x="103" y="152"/>
                </a:cxn>
                <a:cxn ang="0">
                  <a:pos x="184" y="160"/>
                </a:cxn>
                <a:cxn ang="0">
                  <a:pos x="221" y="144"/>
                </a:cxn>
                <a:cxn ang="0">
                  <a:pos x="214" y="120"/>
                </a:cxn>
              </a:cxnLst>
              <a:rect l="0" t="0" r="r" b="b"/>
              <a:pathLst>
                <a:path w="222" h="177">
                  <a:moveTo>
                    <a:pt x="214" y="120"/>
                  </a:moveTo>
                  <a:lnTo>
                    <a:pt x="192" y="112"/>
                  </a:lnTo>
                  <a:lnTo>
                    <a:pt x="184" y="88"/>
                  </a:lnTo>
                  <a:lnTo>
                    <a:pt x="155" y="88"/>
                  </a:lnTo>
                  <a:lnTo>
                    <a:pt x="140" y="56"/>
                  </a:lnTo>
                  <a:lnTo>
                    <a:pt x="140" y="24"/>
                  </a:lnTo>
                  <a:lnTo>
                    <a:pt x="125" y="16"/>
                  </a:lnTo>
                  <a:lnTo>
                    <a:pt x="96" y="24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29" y="16"/>
                  </a:lnTo>
                  <a:lnTo>
                    <a:pt x="22" y="56"/>
                  </a:lnTo>
                  <a:lnTo>
                    <a:pt x="0" y="80"/>
                  </a:lnTo>
                  <a:lnTo>
                    <a:pt x="7" y="112"/>
                  </a:lnTo>
                  <a:lnTo>
                    <a:pt x="22" y="120"/>
                  </a:lnTo>
                  <a:lnTo>
                    <a:pt x="22" y="152"/>
                  </a:lnTo>
                  <a:lnTo>
                    <a:pt x="59" y="152"/>
                  </a:lnTo>
                  <a:lnTo>
                    <a:pt x="81" y="176"/>
                  </a:lnTo>
                  <a:lnTo>
                    <a:pt x="103" y="152"/>
                  </a:lnTo>
                  <a:lnTo>
                    <a:pt x="184" y="160"/>
                  </a:lnTo>
                  <a:lnTo>
                    <a:pt x="221" y="144"/>
                  </a:lnTo>
                  <a:lnTo>
                    <a:pt x="214" y="12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56" name="Freeform 161"/>
            <p:cNvSpPr>
              <a:spLocks/>
            </p:cNvSpPr>
            <p:nvPr/>
          </p:nvSpPr>
          <p:spPr bwMode="auto">
            <a:xfrm rot="704206">
              <a:off x="5289656" y="5034269"/>
              <a:ext cx="201505" cy="267637"/>
            </a:xfrm>
            <a:custGeom>
              <a:avLst/>
              <a:gdLst/>
              <a:ahLst/>
              <a:cxnLst>
                <a:cxn ang="0">
                  <a:pos x="0" y="232"/>
                </a:cxn>
                <a:cxn ang="0">
                  <a:pos x="0" y="200"/>
                </a:cxn>
                <a:cxn ang="0">
                  <a:pos x="37" y="136"/>
                </a:cxn>
                <a:cxn ang="0">
                  <a:pos x="66" y="136"/>
                </a:cxn>
                <a:cxn ang="0">
                  <a:pos x="89" y="104"/>
                </a:cxn>
                <a:cxn ang="0">
                  <a:pos x="22" y="96"/>
                </a:cxn>
                <a:cxn ang="0">
                  <a:pos x="15" y="72"/>
                </a:cxn>
                <a:cxn ang="0">
                  <a:pos x="7" y="48"/>
                </a:cxn>
                <a:cxn ang="0">
                  <a:pos x="22" y="32"/>
                </a:cxn>
                <a:cxn ang="0">
                  <a:pos x="52" y="48"/>
                </a:cxn>
                <a:cxn ang="0">
                  <a:pos x="37" y="64"/>
                </a:cxn>
                <a:cxn ang="0">
                  <a:pos x="66" y="64"/>
                </a:cxn>
                <a:cxn ang="0">
                  <a:pos x="103" y="56"/>
                </a:cxn>
                <a:cxn ang="0">
                  <a:pos x="103" y="16"/>
                </a:cxn>
                <a:cxn ang="0">
                  <a:pos x="111" y="0"/>
                </a:cxn>
                <a:cxn ang="0">
                  <a:pos x="140" y="32"/>
                </a:cxn>
                <a:cxn ang="0">
                  <a:pos x="170" y="32"/>
                </a:cxn>
                <a:cxn ang="0">
                  <a:pos x="192" y="56"/>
                </a:cxn>
                <a:cxn ang="0">
                  <a:pos x="185" y="96"/>
                </a:cxn>
                <a:cxn ang="0">
                  <a:pos x="163" y="120"/>
                </a:cxn>
                <a:cxn ang="0">
                  <a:pos x="170" y="152"/>
                </a:cxn>
                <a:cxn ang="0">
                  <a:pos x="185" y="160"/>
                </a:cxn>
                <a:cxn ang="0">
                  <a:pos x="185" y="192"/>
                </a:cxn>
                <a:cxn ang="0">
                  <a:pos x="140" y="192"/>
                </a:cxn>
                <a:cxn ang="0">
                  <a:pos x="111" y="168"/>
                </a:cxn>
                <a:cxn ang="0">
                  <a:pos x="96" y="208"/>
                </a:cxn>
                <a:cxn ang="0">
                  <a:pos x="111" y="256"/>
                </a:cxn>
                <a:cxn ang="0">
                  <a:pos x="59" y="240"/>
                </a:cxn>
                <a:cxn ang="0">
                  <a:pos x="59" y="264"/>
                </a:cxn>
                <a:cxn ang="0">
                  <a:pos x="22" y="264"/>
                </a:cxn>
                <a:cxn ang="0">
                  <a:pos x="37" y="248"/>
                </a:cxn>
                <a:cxn ang="0">
                  <a:pos x="22" y="232"/>
                </a:cxn>
                <a:cxn ang="0">
                  <a:pos x="0" y="232"/>
                </a:cxn>
              </a:cxnLst>
              <a:rect l="0" t="0" r="r" b="b"/>
              <a:pathLst>
                <a:path w="193" h="265">
                  <a:moveTo>
                    <a:pt x="0" y="232"/>
                  </a:moveTo>
                  <a:lnTo>
                    <a:pt x="0" y="200"/>
                  </a:lnTo>
                  <a:lnTo>
                    <a:pt x="37" y="136"/>
                  </a:lnTo>
                  <a:lnTo>
                    <a:pt x="66" y="136"/>
                  </a:lnTo>
                  <a:lnTo>
                    <a:pt x="89" y="104"/>
                  </a:lnTo>
                  <a:lnTo>
                    <a:pt x="22" y="96"/>
                  </a:lnTo>
                  <a:lnTo>
                    <a:pt x="15" y="72"/>
                  </a:lnTo>
                  <a:lnTo>
                    <a:pt x="7" y="48"/>
                  </a:lnTo>
                  <a:lnTo>
                    <a:pt x="22" y="32"/>
                  </a:lnTo>
                  <a:lnTo>
                    <a:pt x="52" y="48"/>
                  </a:lnTo>
                  <a:lnTo>
                    <a:pt x="37" y="64"/>
                  </a:lnTo>
                  <a:lnTo>
                    <a:pt x="66" y="64"/>
                  </a:lnTo>
                  <a:lnTo>
                    <a:pt x="103" y="56"/>
                  </a:lnTo>
                  <a:lnTo>
                    <a:pt x="103" y="16"/>
                  </a:lnTo>
                  <a:lnTo>
                    <a:pt x="111" y="0"/>
                  </a:lnTo>
                  <a:lnTo>
                    <a:pt x="140" y="32"/>
                  </a:lnTo>
                  <a:lnTo>
                    <a:pt x="170" y="32"/>
                  </a:lnTo>
                  <a:lnTo>
                    <a:pt x="192" y="56"/>
                  </a:lnTo>
                  <a:lnTo>
                    <a:pt x="185" y="96"/>
                  </a:lnTo>
                  <a:lnTo>
                    <a:pt x="163" y="120"/>
                  </a:lnTo>
                  <a:lnTo>
                    <a:pt x="170" y="152"/>
                  </a:lnTo>
                  <a:lnTo>
                    <a:pt x="185" y="160"/>
                  </a:lnTo>
                  <a:lnTo>
                    <a:pt x="185" y="192"/>
                  </a:lnTo>
                  <a:lnTo>
                    <a:pt x="140" y="192"/>
                  </a:lnTo>
                  <a:lnTo>
                    <a:pt x="111" y="168"/>
                  </a:lnTo>
                  <a:lnTo>
                    <a:pt x="96" y="208"/>
                  </a:lnTo>
                  <a:lnTo>
                    <a:pt x="111" y="256"/>
                  </a:lnTo>
                  <a:lnTo>
                    <a:pt x="59" y="240"/>
                  </a:lnTo>
                  <a:lnTo>
                    <a:pt x="59" y="264"/>
                  </a:lnTo>
                  <a:lnTo>
                    <a:pt x="22" y="264"/>
                  </a:lnTo>
                  <a:lnTo>
                    <a:pt x="37" y="248"/>
                  </a:lnTo>
                  <a:lnTo>
                    <a:pt x="22" y="232"/>
                  </a:lnTo>
                  <a:lnTo>
                    <a:pt x="0" y="23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57" name="Freeform 162"/>
            <p:cNvSpPr>
              <a:spLocks/>
            </p:cNvSpPr>
            <p:nvPr/>
          </p:nvSpPr>
          <p:spPr bwMode="auto">
            <a:xfrm rot="704206">
              <a:off x="5170149" y="4922903"/>
              <a:ext cx="239015" cy="356551"/>
            </a:xfrm>
            <a:custGeom>
              <a:avLst/>
              <a:gdLst/>
              <a:ahLst/>
              <a:cxnLst>
                <a:cxn ang="0">
                  <a:pos x="126" y="320"/>
                </a:cxn>
                <a:cxn ang="0">
                  <a:pos x="118" y="320"/>
                </a:cxn>
                <a:cxn ang="0">
                  <a:pos x="96" y="344"/>
                </a:cxn>
                <a:cxn ang="0">
                  <a:pos x="81" y="352"/>
                </a:cxn>
                <a:cxn ang="0">
                  <a:pos x="74" y="336"/>
                </a:cxn>
                <a:cxn ang="0">
                  <a:pos x="59" y="328"/>
                </a:cxn>
                <a:cxn ang="0">
                  <a:pos x="37" y="336"/>
                </a:cxn>
                <a:cxn ang="0">
                  <a:pos x="30" y="320"/>
                </a:cxn>
                <a:cxn ang="0">
                  <a:pos x="30" y="288"/>
                </a:cxn>
                <a:cxn ang="0">
                  <a:pos x="44" y="272"/>
                </a:cxn>
                <a:cxn ang="0">
                  <a:pos x="30" y="256"/>
                </a:cxn>
                <a:cxn ang="0">
                  <a:pos x="15" y="272"/>
                </a:cxn>
                <a:cxn ang="0">
                  <a:pos x="7" y="240"/>
                </a:cxn>
                <a:cxn ang="0">
                  <a:pos x="15" y="208"/>
                </a:cxn>
                <a:cxn ang="0">
                  <a:pos x="0" y="168"/>
                </a:cxn>
                <a:cxn ang="0">
                  <a:pos x="0" y="104"/>
                </a:cxn>
                <a:cxn ang="0">
                  <a:pos x="22" y="80"/>
                </a:cxn>
                <a:cxn ang="0">
                  <a:pos x="15" y="56"/>
                </a:cxn>
                <a:cxn ang="0">
                  <a:pos x="52" y="56"/>
                </a:cxn>
                <a:cxn ang="0">
                  <a:pos x="59" y="24"/>
                </a:cxn>
                <a:cxn ang="0">
                  <a:pos x="96" y="0"/>
                </a:cxn>
                <a:cxn ang="0">
                  <a:pos x="103" y="0"/>
                </a:cxn>
                <a:cxn ang="0">
                  <a:pos x="103" y="16"/>
                </a:cxn>
                <a:cxn ang="0">
                  <a:pos x="118" y="24"/>
                </a:cxn>
                <a:cxn ang="0">
                  <a:pos x="118" y="40"/>
                </a:cxn>
                <a:cxn ang="0">
                  <a:pos x="148" y="40"/>
                </a:cxn>
                <a:cxn ang="0">
                  <a:pos x="148" y="56"/>
                </a:cxn>
                <a:cxn ang="0">
                  <a:pos x="170" y="64"/>
                </a:cxn>
                <a:cxn ang="0">
                  <a:pos x="185" y="88"/>
                </a:cxn>
                <a:cxn ang="0">
                  <a:pos x="229" y="104"/>
                </a:cxn>
                <a:cxn ang="0">
                  <a:pos x="229" y="144"/>
                </a:cxn>
                <a:cxn ang="0">
                  <a:pos x="192" y="152"/>
                </a:cxn>
                <a:cxn ang="0">
                  <a:pos x="163" y="152"/>
                </a:cxn>
                <a:cxn ang="0">
                  <a:pos x="177" y="136"/>
                </a:cxn>
                <a:cxn ang="0">
                  <a:pos x="148" y="120"/>
                </a:cxn>
                <a:cxn ang="0">
                  <a:pos x="133" y="136"/>
                </a:cxn>
                <a:cxn ang="0">
                  <a:pos x="140" y="160"/>
                </a:cxn>
                <a:cxn ang="0">
                  <a:pos x="148" y="184"/>
                </a:cxn>
                <a:cxn ang="0">
                  <a:pos x="214" y="192"/>
                </a:cxn>
                <a:cxn ang="0">
                  <a:pos x="192" y="224"/>
                </a:cxn>
                <a:cxn ang="0">
                  <a:pos x="163" y="224"/>
                </a:cxn>
                <a:cxn ang="0">
                  <a:pos x="126" y="288"/>
                </a:cxn>
                <a:cxn ang="0">
                  <a:pos x="126" y="320"/>
                </a:cxn>
              </a:cxnLst>
              <a:rect l="0" t="0" r="r" b="b"/>
              <a:pathLst>
                <a:path w="230" h="353">
                  <a:moveTo>
                    <a:pt x="126" y="320"/>
                  </a:moveTo>
                  <a:lnTo>
                    <a:pt x="118" y="320"/>
                  </a:lnTo>
                  <a:lnTo>
                    <a:pt x="96" y="344"/>
                  </a:lnTo>
                  <a:lnTo>
                    <a:pt x="81" y="352"/>
                  </a:lnTo>
                  <a:lnTo>
                    <a:pt x="74" y="336"/>
                  </a:lnTo>
                  <a:lnTo>
                    <a:pt x="59" y="328"/>
                  </a:lnTo>
                  <a:lnTo>
                    <a:pt x="37" y="336"/>
                  </a:lnTo>
                  <a:lnTo>
                    <a:pt x="30" y="320"/>
                  </a:lnTo>
                  <a:lnTo>
                    <a:pt x="30" y="288"/>
                  </a:lnTo>
                  <a:lnTo>
                    <a:pt x="44" y="272"/>
                  </a:lnTo>
                  <a:lnTo>
                    <a:pt x="30" y="256"/>
                  </a:lnTo>
                  <a:lnTo>
                    <a:pt x="15" y="272"/>
                  </a:lnTo>
                  <a:lnTo>
                    <a:pt x="7" y="240"/>
                  </a:lnTo>
                  <a:lnTo>
                    <a:pt x="15" y="208"/>
                  </a:lnTo>
                  <a:lnTo>
                    <a:pt x="0" y="168"/>
                  </a:lnTo>
                  <a:lnTo>
                    <a:pt x="0" y="104"/>
                  </a:lnTo>
                  <a:lnTo>
                    <a:pt x="22" y="80"/>
                  </a:lnTo>
                  <a:lnTo>
                    <a:pt x="15" y="56"/>
                  </a:lnTo>
                  <a:lnTo>
                    <a:pt x="52" y="56"/>
                  </a:lnTo>
                  <a:lnTo>
                    <a:pt x="59" y="24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03" y="16"/>
                  </a:lnTo>
                  <a:lnTo>
                    <a:pt x="118" y="24"/>
                  </a:lnTo>
                  <a:lnTo>
                    <a:pt x="118" y="40"/>
                  </a:lnTo>
                  <a:lnTo>
                    <a:pt x="148" y="40"/>
                  </a:lnTo>
                  <a:lnTo>
                    <a:pt x="148" y="56"/>
                  </a:lnTo>
                  <a:lnTo>
                    <a:pt x="170" y="64"/>
                  </a:lnTo>
                  <a:lnTo>
                    <a:pt x="185" y="88"/>
                  </a:lnTo>
                  <a:lnTo>
                    <a:pt x="229" y="104"/>
                  </a:lnTo>
                  <a:lnTo>
                    <a:pt x="229" y="144"/>
                  </a:lnTo>
                  <a:lnTo>
                    <a:pt x="192" y="152"/>
                  </a:lnTo>
                  <a:lnTo>
                    <a:pt x="163" y="152"/>
                  </a:lnTo>
                  <a:lnTo>
                    <a:pt x="177" y="136"/>
                  </a:lnTo>
                  <a:lnTo>
                    <a:pt x="148" y="120"/>
                  </a:lnTo>
                  <a:lnTo>
                    <a:pt x="133" y="136"/>
                  </a:lnTo>
                  <a:lnTo>
                    <a:pt x="140" y="160"/>
                  </a:lnTo>
                  <a:lnTo>
                    <a:pt x="148" y="184"/>
                  </a:lnTo>
                  <a:lnTo>
                    <a:pt x="214" y="192"/>
                  </a:lnTo>
                  <a:lnTo>
                    <a:pt x="192" y="224"/>
                  </a:lnTo>
                  <a:lnTo>
                    <a:pt x="163" y="224"/>
                  </a:lnTo>
                  <a:lnTo>
                    <a:pt x="126" y="288"/>
                  </a:lnTo>
                  <a:lnTo>
                    <a:pt x="126" y="32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58" name="Freeform 163"/>
            <p:cNvSpPr>
              <a:spLocks/>
            </p:cNvSpPr>
            <p:nvPr/>
          </p:nvSpPr>
          <p:spPr bwMode="auto">
            <a:xfrm rot="704206">
              <a:off x="4984345" y="4987567"/>
              <a:ext cx="360266" cy="380799"/>
            </a:xfrm>
            <a:custGeom>
              <a:avLst/>
              <a:gdLst/>
              <a:ahLst/>
              <a:cxnLst>
                <a:cxn ang="0">
                  <a:pos x="288" y="232"/>
                </a:cxn>
                <a:cxn ang="0">
                  <a:pos x="310" y="232"/>
                </a:cxn>
                <a:cxn ang="0">
                  <a:pos x="325" y="248"/>
                </a:cxn>
                <a:cxn ang="0">
                  <a:pos x="310" y="264"/>
                </a:cxn>
                <a:cxn ang="0">
                  <a:pos x="347" y="336"/>
                </a:cxn>
                <a:cxn ang="0">
                  <a:pos x="318" y="376"/>
                </a:cxn>
                <a:cxn ang="0">
                  <a:pos x="281" y="336"/>
                </a:cxn>
                <a:cxn ang="0">
                  <a:pos x="251" y="352"/>
                </a:cxn>
                <a:cxn ang="0">
                  <a:pos x="229" y="288"/>
                </a:cxn>
                <a:cxn ang="0">
                  <a:pos x="192" y="288"/>
                </a:cxn>
                <a:cxn ang="0">
                  <a:pos x="177" y="272"/>
                </a:cxn>
                <a:cxn ang="0">
                  <a:pos x="111" y="272"/>
                </a:cxn>
                <a:cxn ang="0">
                  <a:pos x="118" y="248"/>
                </a:cxn>
                <a:cxn ang="0">
                  <a:pos x="81" y="208"/>
                </a:cxn>
                <a:cxn ang="0">
                  <a:pos x="74" y="168"/>
                </a:cxn>
                <a:cxn ang="0">
                  <a:pos x="44" y="168"/>
                </a:cxn>
                <a:cxn ang="0">
                  <a:pos x="52" y="144"/>
                </a:cxn>
                <a:cxn ang="0">
                  <a:pos x="15" y="136"/>
                </a:cxn>
                <a:cxn ang="0">
                  <a:pos x="0" y="112"/>
                </a:cxn>
                <a:cxn ang="0">
                  <a:pos x="30" y="112"/>
                </a:cxn>
                <a:cxn ang="0">
                  <a:pos x="44" y="80"/>
                </a:cxn>
                <a:cxn ang="0">
                  <a:pos x="81" y="72"/>
                </a:cxn>
                <a:cxn ang="0">
                  <a:pos x="89" y="40"/>
                </a:cxn>
                <a:cxn ang="0">
                  <a:pos x="111" y="32"/>
                </a:cxn>
                <a:cxn ang="0">
                  <a:pos x="133" y="0"/>
                </a:cxn>
                <a:cxn ang="0">
                  <a:pos x="162" y="16"/>
                </a:cxn>
                <a:cxn ang="0">
                  <a:pos x="162" y="80"/>
                </a:cxn>
                <a:cxn ang="0">
                  <a:pos x="177" y="120"/>
                </a:cxn>
                <a:cxn ang="0">
                  <a:pos x="170" y="152"/>
                </a:cxn>
                <a:cxn ang="0">
                  <a:pos x="177" y="184"/>
                </a:cxn>
                <a:cxn ang="0">
                  <a:pos x="192" y="168"/>
                </a:cxn>
                <a:cxn ang="0">
                  <a:pos x="207" y="184"/>
                </a:cxn>
                <a:cxn ang="0">
                  <a:pos x="192" y="200"/>
                </a:cxn>
                <a:cxn ang="0">
                  <a:pos x="192" y="232"/>
                </a:cxn>
                <a:cxn ang="0">
                  <a:pos x="199" y="248"/>
                </a:cxn>
                <a:cxn ang="0">
                  <a:pos x="222" y="240"/>
                </a:cxn>
                <a:cxn ang="0">
                  <a:pos x="236" y="248"/>
                </a:cxn>
                <a:cxn ang="0">
                  <a:pos x="244" y="264"/>
                </a:cxn>
                <a:cxn ang="0">
                  <a:pos x="258" y="256"/>
                </a:cxn>
                <a:cxn ang="0">
                  <a:pos x="281" y="232"/>
                </a:cxn>
                <a:cxn ang="0">
                  <a:pos x="288" y="232"/>
                </a:cxn>
              </a:cxnLst>
              <a:rect l="0" t="0" r="r" b="b"/>
              <a:pathLst>
                <a:path w="348" h="377">
                  <a:moveTo>
                    <a:pt x="288" y="232"/>
                  </a:moveTo>
                  <a:lnTo>
                    <a:pt x="310" y="232"/>
                  </a:lnTo>
                  <a:lnTo>
                    <a:pt x="325" y="248"/>
                  </a:lnTo>
                  <a:lnTo>
                    <a:pt x="310" y="264"/>
                  </a:lnTo>
                  <a:lnTo>
                    <a:pt x="347" y="336"/>
                  </a:lnTo>
                  <a:lnTo>
                    <a:pt x="318" y="376"/>
                  </a:lnTo>
                  <a:lnTo>
                    <a:pt x="281" y="336"/>
                  </a:lnTo>
                  <a:lnTo>
                    <a:pt x="251" y="352"/>
                  </a:lnTo>
                  <a:lnTo>
                    <a:pt x="229" y="288"/>
                  </a:lnTo>
                  <a:lnTo>
                    <a:pt x="192" y="288"/>
                  </a:lnTo>
                  <a:lnTo>
                    <a:pt x="177" y="272"/>
                  </a:lnTo>
                  <a:lnTo>
                    <a:pt x="111" y="272"/>
                  </a:lnTo>
                  <a:lnTo>
                    <a:pt x="118" y="248"/>
                  </a:lnTo>
                  <a:lnTo>
                    <a:pt x="81" y="208"/>
                  </a:lnTo>
                  <a:lnTo>
                    <a:pt x="74" y="168"/>
                  </a:lnTo>
                  <a:lnTo>
                    <a:pt x="44" y="168"/>
                  </a:lnTo>
                  <a:lnTo>
                    <a:pt x="52" y="144"/>
                  </a:lnTo>
                  <a:lnTo>
                    <a:pt x="15" y="136"/>
                  </a:lnTo>
                  <a:lnTo>
                    <a:pt x="0" y="112"/>
                  </a:lnTo>
                  <a:lnTo>
                    <a:pt x="30" y="112"/>
                  </a:lnTo>
                  <a:lnTo>
                    <a:pt x="44" y="80"/>
                  </a:lnTo>
                  <a:lnTo>
                    <a:pt x="81" y="72"/>
                  </a:lnTo>
                  <a:lnTo>
                    <a:pt x="89" y="40"/>
                  </a:lnTo>
                  <a:lnTo>
                    <a:pt x="111" y="32"/>
                  </a:lnTo>
                  <a:lnTo>
                    <a:pt x="133" y="0"/>
                  </a:lnTo>
                  <a:lnTo>
                    <a:pt x="162" y="16"/>
                  </a:lnTo>
                  <a:lnTo>
                    <a:pt x="162" y="80"/>
                  </a:lnTo>
                  <a:lnTo>
                    <a:pt x="177" y="120"/>
                  </a:lnTo>
                  <a:lnTo>
                    <a:pt x="170" y="152"/>
                  </a:lnTo>
                  <a:lnTo>
                    <a:pt x="177" y="184"/>
                  </a:lnTo>
                  <a:lnTo>
                    <a:pt x="192" y="168"/>
                  </a:lnTo>
                  <a:lnTo>
                    <a:pt x="207" y="184"/>
                  </a:lnTo>
                  <a:lnTo>
                    <a:pt x="192" y="200"/>
                  </a:lnTo>
                  <a:lnTo>
                    <a:pt x="192" y="232"/>
                  </a:lnTo>
                  <a:lnTo>
                    <a:pt x="199" y="248"/>
                  </a:lnTo>
                  <a:lnTo>
                    <a:pt x="222" y="240"/>
                  </a:lnTo>
                  <a:lnTo>
                    <a:pt x="236" y="248"/>
                  </a:lnTo>
                  <a:lnTo>
                    <a:pt x="244" y="264"/>
                  </a:lnTo>
                  <a:lnTo>
                    <a:pt x="258" y="256"/>
                  </a:lnTo>
                  <a:lnTo>
                    <a:pt x="281" y="232"/>
                  </a:lnTo>
                  <a:lnTo>
                    <a:pt x="288" y="23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59" name="Freeform 164"/>
            <p:cNvSpPr>
              <a:spLocks/>
            </p:cNvSpPr>
            <p:nvPr/>
          </p:nvSpPr>
          <p:spPr bwMode="auto">
            <a:xfrm rot="704206">
              <a:off x="4975622" y="4241236"/>
              <a:ext cx="360266" cy="324219"/>
            </a:xfrm>
            <a:custGeom>
              <a:avLst/>
              <a:gdLst/>
              <a:ahLst/>
              <a:cxnLst>
                <a:cxn ang="0">
                  <a:pos x="22" y="144"/>
                </a:cxn>
                <a:cxn ang="0">
                  <a:pos x="15" y="128"/>
                </a:cxn>
                <a:cxn ang="0">
                  <a:pos x="0" y="112"/>
                </a:cxn>
                <a:cxn ang="0">
                  <a:pos x="7" y="80"/>
                </a:cxn>
                <a:cxn ang="0">
                  <a:pos x="44" y="80"/>
                </a:cxn>
                <a:cxn ang="0">
                  <a:pos x="52" y="48"/>
                </a:cxn>
                <a:cxn ang="0">
                  <a:pos x="111" y="0"/>
                </a:cxn>
                <a:cxn ang="0">
                  <a:pos x="133" y="0"/>
                </a:cxn>
                <a:cxn ang="0">
                  <a:pos x="170" y="40"/>
                </a:cxn>
                <a:cxn ang="0">
                  <a:pos x="155" y="48"/>
                </a:cxn>
                <a:cxn ang="0">
                  <a:pos x="162" y="96"/>
                </a:cxn>
                <a:cxn ang="0">
                  <a:pos x="214" y="152"/>
                </a:cxn>
                <a:cxn ang="0">
                  <a:pos x="244" y="152"/>
                </a:cxn>
                <a:cxn ang="0">
                  <a:pos x="251" y="176"/>
                </a:cxn>
                <a:cxn ang="0">
                  <a:pos x="281" y="184"/>
                </a:cxn>
                <a:cxn ang="0">
                  <a:pos x="332" y="216"/>
                </a:cxn>
                <a:cxn ang="0">
                  <a:pos x="347" y="248"/>
                </a:cxn>
                <a:cxn ang="0">
                  <a:pos x="347" y="264"/>
                </a:cxn>
                <a:cxn ang="0">
                  <a:pos x="325" y="288"/>
                </a:cxn>
                <a:cxn ang="0">
                  <a:pos x="318" y="312"/>
                </a:cxn>
                <a:cxn ang="0">
                  <a:pos x="258" y="320"/>
                </a:cxn>
                <a:cxn ang="0">
                  <a:pos x="177" y="240"/>
                </a:cxn>
                <a:cxn ang="0">
                  <a:pos x="126" y="248"/>
                </a:cxn>
                <a:cxn ang="0">
                  <a:pos x="103" y="240"/>
                </a:cxn>
                <a:cxn ang="0">
                  <a:pos x="103" y="216"/>
                </a:cxn>
                <a:cxn ang="0">
                  <a:pos x="118" y="200"/>
                </a:cxn>
                <a:cxn ang="0">
                  <a:pos x="111" y="184"/>
                </a:cxn>
                <a:cxn ang="0">
                  <a:pos x="37" y="184"/>
                </a:cxn>
                <a:cxn ang="0">
                  <a:pos x="37" y="144"/>
                </a:cxn>
                <a:cxn ang="0">
                  <a:pos x="22" y="144"/>
                </a:cxn>
              </a:cxnLst>
              <a:rect l="0" t="0" r="r" b="b"/>
              <a:pathLst>
                <a:path w="348" h="321">
                  <a:moveTo>
                    <a:pt x="22" y="144"/>
                  </a:moveTo>
                  <a:lnTo>
                    <a:pt x="15" y="128"/>
                  </a:lnTo>
                  <a:lnTo>
                    <a:pt x="0" y="112"/>
                  </a:lnTo>
                  <a:lnTo>
                    <a:pt x="7" y="80"/>
                  </a:lnTo>
                  <a:lnTo>
                    <a:pt x="44" y="80"/>
                  </a:lnTo>
                  <a:lnTo>
                    <a:pt x="52" y="48"/>
                  </a:lnTo>
                  <a:lnTo>
                    <a:pt x="111" y="0"/>
                  </a:lnTo>
                  <a:lnTo>
                    <a:pt x="133" y="0"/>
                  </a:lnTo>
                  <a:lnTo>
                    <a:pt x="170" y="40"/>
                  </a:lnTo>
                  <a:lnTo>
                    <a:pt x="155" y="48"/>
                  </a:lnTo>
                  <a:lnTo>
                    <a:pt x="162" y="96"/>
                  </a:lnTo>
                  <a:lnTo>
                    <a:pt x="214" y="152"/>
                  </a:lnTo>
                  <a:lnTo>
                    <a:pt x="244" y="152"/>
                  </a:lnTo>
                  <a:lnTo>
                    <a:pt x="251" y="176"/>
                  </a:lnTo>
                  <a:lnTo>
                    <a:pt x="281" y="184"/>
                  </a:lnTo>
                  <a:lnTo>
                    <a:pt x="332" y="216"/>
                  </a:lnTo>
                  <a:lnTo>
                    <a:pt x="347" y="248"/>
                  </a:lnTo>
                  <a:lnTo>
                    <a:pt x="347" y="264"/>
                  </a:lnTo>
                  <a:lnTo>
                    <a:pt x="325" y="288"/>
                  </a:lnTo>
                  <a:lnTo>
                    <a:pt x="318" y="312"/>
                  </a:lnTo>
                  <a:lnTo>
                    <a:pt x="258" y="320"/>
                  </a:lnTo>
                  <a:lnTo>
                    <a:pt x="177" y="240"/>
                  </a:lnTo>
                  <a:lnTo>
                    <a:pt x="126" y="248"/>
                  </a:lnTo>
                  <a:lnTo>
                    <a:pt x="103" y="240"/>
                  </a:lnTo>
                  <a:lnTo>
                    <a:pt x="103" y="216"/>
                  </a:lnTo>
                  <a:lnTo>
                    <a:pt x="118" y="200"/>
                  </a:lnTo>
                  <a:lnTo>
                    <a:pt x="111" y="184"/>
                  </a:lnTo>
                  <a:lnTo>
                    <a:pt x="37" y="184"/>
                  </a:lnTo>
                  <a:lnTo>
                    <a:pt x="37" y="144"/>
                  </a:lnTo>
                  <a:lnTo>
                    <a:pt x="22" y="14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60" name="Freeform 165"/>
            <p:cNvSpPr>
              <a:spLocks/>
            </p:cNvSpPr>
            <p:nvPr/>
          </p:nvSpPr>
          <p:spPr bwMode="auto">
            <a:xfrm rot="704206">
              <a:off x="5140490" y="4525937"/>
              <a:ext cx="300077" cy="357449"/>
            </a:xfrm>
            <a:custGeom>
              <a:avLst/>
              <a:gdLst/>
              <a:ahLst/>
              <a:cxnLst>
                <a:cxn ang="0">
                  <a:pos x="251" y="256"/>
                </a:cxn>
                <a:cxn ang="0">
                  <a:pos x="229" y="264"/>
                </a:cxn>
                <a:cxn ang="0">
                  <a:pos x="214" y="264"/>
                </a:cxn>
                <a:cxn ang="0">
                  <a:pos x="199" y="240"/>
                </a:cxn>
                <a:cxn ang="0">
                  <a:pos x="177" y="232"/>
                </a:cxn>
                <a:cxn ang="0">
                  <a:pos x="163" y="272"/>
                </a:cxn>
                <a:cxn ang="0">
                  <a:pos x="133" y="280"/>
                </a:cxn>
                <a:cxn ang="0">
                  <a:pos x="126" y="312"/>
                </a:cxn>
                <a:cxn ang="0">
                  <a:pos x="96" y="352"/>
                </a:cxn>
                <a:cxn ang="0">
                  <a:pos x="89" y="312"/>
                </a:cxn>
                <a:cxn ang="0">
                  <a:pos x="81" y="304"/>
                </a:cxn>
                <a:cxn ang="0">
                  <a:pos x="81" y="296"/>
                </a:cxn>
                <a:cxn ang="0">
                  <a:pos x="74" y="272"/>
                </a:cxn>
                <a:cxn ang="0">
                  <a:pos x="81" y="248"/>
                </a:cxn>
                <a:cxn ang="0">
                  <a:pos x="37" y="240"/>
                </a:cxn>
                <a:cxn ang="0">
                  <a:pos x="0" y="216"/>
                </a:cxn>
                <a:cxn ang="0">
                  <a:pos x="0" y="208"/>
                </a:cxn>
                <a:cxn ang="0">
                  <a:pos x="7" y="184"/>
                </a:cxn>
                <a:cxn ang="0">
                  <a:pos x="44" y="192"/>
                </a:cxn>
                <a:cxn ang="0">
                  <a:pos x="59" y="168"/>
                </a:cxn>
                <a:cxn ang="0">
                  <a:pos x="37" y="136"/>
                </a:cxn>
                <a:cxn ang="0">
                  <a:pos x="59" y="120"/>
                </a:cxn>
                <a:cxn ang="0">
                  <a:pos x="89" y="120"/>
                </a:cxn>
                <a:cxn ang="0">
                  <a:pos x="103" y="64"/>
                </a:cxn>
                <a:cxn ang="0">
                  <a:pos x="111" y="40"/>
                </a:cxn>
                <a:cxn ang="0">
                  <a:pos x="133" y="16"/>
                </a:cxn>
                <a:cxn ang="0">
                  <a:pos x="133" y="0"/>
                </a:cxn>
                <a:cxn ang="0">
                  <a:pos x="170" y="8"/>
                </a:cxn>
                <a:cxn ang="0">
                  <a:pos x="170" y="40"/>
                </a:cxn>
                <a:cxn ang="0">
                  <a:pos x="140" y="88"/>
                </a:cxn>
                <a:cxn ang="0">
                  <a:pos x="148" y="144"/>
                </a:cxn>
                <a:cxn ang="0">
                  <a:pos x="163" y="144"/>
                </a:cxn>
                <a:cxn ang="0">
                  <a:pos x="177" y="128"/>
                </a:cxn>
                <a:cxn ang="0">
                  <a:pos x="214" y="128"/>
                </a:cxn>
                <a:cxn ang="0">
                  <a:pos x="229" y="136"/>
                </a:cxn>
                <a:cxn ang="0">
                  <a:pos x="259" y="136"/>
                </a:cxn>
                <a:cxn ang="0">
                  <a:pos x="259" y="144"/>
                </a:cxn>
                <a:cxn ang="0">
                  <a:pos x="288" y="160"/>
                </a:cxn>
                <a:cxn ang="0">
                  <a:pos x="259" y="192"/>
                </a:cxn>
                <a:cxn ang="0">
                  <a:pos x="251" y="256"/>
                </a:cxn>
              </a:cxnLst>
              <a:rect l="0" t="0" r="r" b="b"/>
              <a:pathLst>
                <a:path w="289" h="353">
                  <a:moveTo>
                    <a:pt x="251" y="256"/>
                  </a:moveTo>
                  <a:lnTo>
                    <a:pt x="229" y="264"/>
                  </a:lnTo>
                  <a:lnTo>
                    <a:pt x="214" y="264"/>
                  </a:lnTo>
                  <a:lnTo>
                    <a:pt x="199" y="240"/>
                  </a:lnTo>
                  <a:lnTo>
                    <a:pt x="177" y="232"/>
                  </a:lnTo>
                  <a:lnTo>
                    <a:pt x="163" y="272"/>
                  </a:lnTo>
                  <a:lnTo>
                    <a:pt x="133" y="280"/>
                  </a:lnTo>
                  <a:lnTo>
                    <a:pt x="126" y="312"/>
                  </a:lnTo>
                  <a:lnTo>
                    <a:pt x="96" y="352"/>
                  </a:lnTo>
                  <a:lnTo>
                    <a:pt x="89" y="312"/>
                  </a:lnTo>
                  <a:lnTo>
                    <a:pt x="81" y="304"/>
                  </a:lnTo>
                  <a:lnTo>
                    <a:pt x="81" y="296"/>
                  </a:lnTo>
                  <a:lnTo>
                    <a:pt x="74" y="272"/>
                  </a:lnTo>
                  <a:lnTo>
                    <a:pt x="81" y="248"/>
                  </a:lnTo>
                  <a:lnTo>
                    <a:pt x="37" y="240"/>
                  </a:lnTo>
                  <a:lnTo>
                    <a:pt x="0" y="216"/>
                  </a:lnTo>
                  <a:lnTo>
                    <a:pt x="0" y="208"/>
                  </a:lnTo>
                  <a:lnTo>
                    <a:pt x="7" y="184"/>
                  </a:lnTo>
                  <a:lnTo>
                    <a:pt x="44" y="192"/>
                  </a:lnTo>
                  <a:lnTo>
                    <a:pt x="59" y="168"/>
                  </a:lnTo>
                  <a:lnTo>
                    <a:pt x="37" y="136"/>
                  </a:lnTo>
                  <a:lnTo>
                    <a:pt x="59" y="120"/>
                  </a:lnTo>
                  <a:lnTo>
                    <a:pt x="89" y="120"/>
                  </a:lnTo>
                  <a:lnTo>
                    <a:pt x="103" y="64"/>
                  </a:lnTo>
                  <a:lnTo>
                    <a:pt x="111" y="40"/>
                  </a:lnTo>
                  <a:lnTo>
                    <a:pt x="133" y="16"/>
                  </a:lnTo>
                  <a:lnTo>
                    <a:pt x="133" y="0"/>
                  </a:lnTo>
                  <a:lnTo>
                    <a:pt x="170" y="8"/>
                  </a:lnTo>
                  <a:lnTo>
                    <a:pt x="170" y="40"/>
                  </a:lnTo>
                  <a:lnTo>
                    <a:pt x="140" y="88"/>
                  </a:lnTo>
                  <a:lnTo>
                    <a:pt x="148" y="144"/>
                  </a:lnTo>
                  <a:lnTo>
                    <a:pt x="163" y="144"/>
                  </a:lnTo>
                  <a:lnTo>
                    <a:pt x="177" y="128"/>
                  </a:lnTo>
                  <a:lnTo>
                    <a:pt x="214" y="128"/>
                  </a:lnTo>
                  <a:lnTo>
                    <a:pt x="229" y="136"/>
                  </a:lnTo>
                  <a:lnTo>
                    <a:pt x="259" y="136"/>
                  </a:lnTo>
                  <a:lnTo>
                    <a:pt x="259" y="144"/>
                  </a:lnTo>
                  <a:lnTo>
                    <a:pt x="288" y="160"/>
                  </a:lnTo>
                  <a:lnTo>
                    <a:pt x="259" y="192"/>
                  </a:lnTo>
                  <a:lnTo>
                    <a:pt x="251" y="25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61" name="Freeform 166"/>
            <p:cNvSpPr>
              <a:spLocks/>
            </p:cNvSpPr>
            <p:nvPr/>
          </p:nvSpPr>
          <p:spPr bwMode="auto">
            <a:xfrm rot="704206">
              <a:off x="5210275" y="4761243"/>
              <a:ext cx="148294" cy="187706"/>
            </a:xfrm>
            <a:custGeom>
              <a:avLst/>
              <a:gdLst/>
              <a:ahLst/>
              <a:cxnLst>
                <a:cxn ang="0">
                  <a:pos x="134" y="32"/>
                </a:cxn>
                <a:cxn ang="0">
                  <a:pos x="141" y="64"/>
                </a:cxn>
                <a:cxn ang="0">
                  <a:pos x="126" y="80"/>
                </a:cxn>
                <a:cxn ang="0">
                  <a:pos x="126" y="112"/>
                </a:cxn>
                <a:cxn ang="0">
                  <a:pos x="82" y="128"/>
                </a:cxn>
                <a:cxn ang="0">
                  <a:pos x="104" y="152"/>
                </a:cxn>
                <a:cxn ang="0">
                  <a:pos x="67" y="176"/>
                </a:cxn>
                <a:cxn ang="0">
                  <a:pos x="59" y="184"/>
                </a:cxn>
                <a:cxn ang="0">
                  <a:pos x="59" y="136"/>
                </a:cxn>
                <a:cxn ang="0">
                  <a:pos x="37" y="136"/>
                </a:cxn>
                <a:cxn ang="0">
                  <a:pos x="30" y="152"/>
                </a:cxn>
                <a:cxn ang="0">
                  <a:pos x="0" y="120"/>
                </a:cxn>
                <a:cxn ang="0">
                  <a:pos x="30" y="80"/>
                </a:cxn>
                <a:cxn ang="0">
                  <a:pos x="37" y="48"/>
                </a:cxn>
                <a:cxn ang="0">
                  <a:pos x="67" y="40"/>
                </a:cxn>
                <a:cxn ang="0">
                  <a:pos x="82" y="0"/>
                </a:cxn>
                <a:cxn ang="0">
                  <a:pos x="104" y="8"/>
                </a:cxn>
                <a:cxn ang="0">
                  <a:pos x="119" y="32"/>
                </a:cxn>
                <a:cxn ang="0">
                  <a:pos x="134" y="32"/>
                </a:cxn>
              </a:cxnLst>
              <a:rect l="0" t="0" r="r" b="b"/>
              <a:pathLst>
                <a:path w="142" h="185">
                  <a:moveTo>
                    <a:pt x="134" y="32"/>
                  </a:moveTo>
                  <a:lnTo>
                    <a:pt x="141" y="64"/>
                  </a:lnTo>
                  <a:lnTo>
                    <a:pt x="126" y="80"/>
                  </a:lnTo>
                  <a:lnTo>
                    <a:pt x="126" y="112"/>
                  </a:lnTo>
                  <a:lnTo>
                    <a:pt x="82" y="128"/>
                  </a:lnTo>
                  <a:lnTo>
                    <a:pt x="104" y="152"/>
                  </a:lnTo>
                  <a:lnTo>
                    <a:pt x="67" y="176"/>
                  </a:lnTo>
                  <a:lnTo>
                    <a:pt x="59" y="184"/>
                  </a:lnTo>
                  <a:lnTo>
                    <a:pt x="59" y="136"/>
                  </a:lnTo>
                  <a:lnTo>
                    <a:pt x="37" y="136"/>
                  </a:lnTo>
                  <a:lnTo>
                    <a:pt x="30" y="152"/>
                  </a:lnTo>
                  <a:lnTo>
                    <a:pt x="0" y="120"/>
                  </a:lnTo>
                  <a:lnTo>
                    <a:pt x="30" y="80"/>
                  </a:lnTo>
                  <a:lnTo>
                    <a:pt x="37" y="48"/>
                  </a:lnTo>
                  <a:lnTo>
                    <a:pt x="67" y="40"/>
                  </a:lnTo>
                  <a:lnTo>
                    <a:pt x="82" y="0"/>
                  </a:lnTo>
                  <a:lnTo>
                    <a:pt x="104" y="8"/>
                  </a:lnTo>
                  <a:lnTo>
                    <a:pt x="119" y="32"/>
                  </a:lnTo>
                  <a:lnTo>
                    <a:pt x="134" y="3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62" name="Freeform 167"/>
            <p:cNvSpPr>
              <a:spLocks/>
            </p:cNvSpPr>
            <p:nvPr/>
          </p:nvSpPr>
          <p:spPr bwMode="auto">
            <a:xfrm rot="704206">
              <a:off x="5039301" y="4800760"/>
              <a:ext cx="231163" cy="196687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59" y="8"/>
                </a:cxn>
                <a:cxn ang="0">
                  <a:pos x="30" y="24"/>
                </a:cxn>
                <a:cxn ang="0">
                  <a:pos x="30" y="40"/>
                </a:cxn>
                <a:cxn ang="0">
                  <a:pos x="0" y="56"/>
                </a:cxn>
                <a:cxn ang="0">
                  <a:pos x="22" y="80"/>
                </a:cxn>
                <a:cxn ang="0">
                  <a:pos x="52" y="80"/>
                </a:cxn>
                <a:cxn ang="0">
                  <a:pos x="59" y="112"/>
                </a:cxn>
                <a:cxn ang="0">
                  <a:pos x="67" y="136"/>
                </a:cxn>
                <a:cxn ang="0">
                  <a:pos x="104" y="136"/>
                </a:cxn>
                <a:cxn ang="0">
                  <a:pos x="133" y="176"/>
                </a:cxn>
                <a:cxn ang="0">
                  <a:pos x="163" y="192"/>
                </a:cxn>
                <a:cxn ang="0">
                  <a:pos x="185" y="168"/>
                </a:cxn>
                <a:cxn ang="0">
                  <a:pos x="178" y="144"/>
                </a:cxn>
                <a:cxn ang="0">
                  <a:pos x="215" y="144"/>
                </a:cxn>
                <a:cxn ang="0">
                  <a:pos x="222" y="112"/>
                </a:cxn>
                <a:cxn ang="0">
                  <a:pos x="215" y="120"/>
                </a:cxn>
                <a:cxn ang="0">
                  <a:pos x="215" y="72"/>
                </a:cxn>
                <a:cxn ang="0">
                  <a:pos x="192" y="72"/>
                </a:cxn>
                <a:cxn ang="0">
                  <a:pos x="185" y="88"/>
                </a:cxn>
                <a:cxn ang="0">
                  <a:pos x="155" y="56"/>
                </a:cxn>
                <a:cxn ang="0">
                  <a:pos x="148" y="16"/>
                </a:cxn>
                <a:cxn ang="0">
                  <a:pos x="141" y="8"/>
                </a:cxn>
                <a:cxn ang="0">
                  <a:pos x="141" y="0"/>
                </a:cxn>
              </a:cxnLst>
              <a:rect l="0" t="0" r="r" b="b"/>
              <a:pathLst>
                <a:path w="223" h="193">
                  <a:moveTo>
                    <a:pt x="141" y="0"/>
                  </a:moveTo>
                  <a:lnTo>
                    <a:pt x="59" y="8"/>
                  </a:lnTo>
                  <a:lnTo>
                    <a:pt x="30" y="24"/>
                  </a:lnTo>
                  <a:lnTo>
                    <a:pt x="30" y="40"/>
                  </a:lnTo>
                  <a:lnTo>
                    <a:pt x="0" y="56"/>
                  </a:lnTo>
                  <a:lnTo>
                    <a:pt x="22" y="80"/>
                  </a:lnTo>
                  <a:lnTo>
                    <a:pt x="52" y="80"/>
                  </a:lnTo>
                  <a:lnTo>
                    <a:pt x="59" y="112"/>
                  </a:lnTo>
                  <a:lnTo>
                    <a:pt x="67" y="136"/>
                  </a:lnTo>
                  <a:lnTo>
                    <a:pt x="104" y="136"/>
                  </a:lnTo>
                  <a:lnTo>
                    <a:pt x="133" y="176"/>
                  </a:lnTo>
                  <a:lnTo>
                    <a:pt x="163" y="192"/>
                  </a:lnTo>
                  <a:lnTo>
                    <a:pt x="185" y="168"/>
                  </a:lnTo>
                  <a:lnTo>
                    <a:pt x="178" y="144"/>
                  </a:lnTo>
                  <a:lnTo>
                    <a:pt x="215" y="144"/>
                  </a:lnTo>
                  <a:lnTo>
                    <a:pt x="222" y="112"/>
                  </a:lnTo>
                  <a:lnTo>
                    <a:pt x="215" y="120"/>
                  </a:lnTo>
                  <a:lnTo>
                    <a:pt x="215" y="72"/>
                  </a:lnTo>
                  <a:lnTo>
                    <a:pt x="192" y="72"/>
                  </a:lnTo>
                  <a:lnTo>
                    <a:pt x="185" y="88"/>
                  </a:lnTo>
                  <a:lnTo>
                    <a:pt x="155" y="56"/>
                  </a:lnTo>
                  <a:lnTo>
                    <a:pt x="148" y="16"/>
                  </a:lnTo>
                  <a:lnTo>
                    <a:pt x="141" y="8"/>
                  </a:lnTo>
                  <a:lnTo>
                    <a:pt x="141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63" name="Freeform 168"/>
            <p:cNvSpPr>
              <a:spLocks/>
            </p:cNvSpPr>
            <p:nvPr/>
          </p:nvSpPr>
          <p:spPr bwMode="auto">
            <a:xfrm rot="704206">
              <a:off x="5075938" y="4699273"/>
              <a:ext cx="139571" cy="105977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30" y="80"/>
                </a:cxn>
                <a:cxn ang="0">
                  <a:pos x="30" y="56"/>
                </a:cxn>
                <a:cxn ang="0">
                  <a:pos x="0" y="56"/>
                </a:cxn>
                <a:cxn ang="0">
                  <a:pos x="0" y="16"/>
                </a:cxn>
                <a:cxn ang="0">
                  <a:pos x="30" y="0"/>
                </a:cxn>
                <a:cxn ang="0">
                  <a:pos x="52" y="8"/>
                </a:cxn>
                <a:cxn ang="0">
                  <a:pos x="52" y="16"/>
                </a:cxn>
                <a:cxn ang="0">
                  <a:pos x="89" y="40"/>
                </a:cxn>
                <a:cxn ang="0">
                  <a:pos x="134" y="48"/>
                </a:cxn>
                <a:cxn ang="0">
                  <a:pos x="127" y="72"/>
                </a:cxn>
                <a:cxn ang="0">
                  <a:pos x="134" y="96"/>
                </a:cxn>
                <a:cxn ang="0">
                  <a:pos x="52" y="104"/>
                </a:cxn>
              </a:cxnLst>
              <a:rect l="0" t="0" r="r" b="b"/>
              <a:pathLst>
                <a:path w="135" h="105">
                  <a:moveTo>
                    <a:pt x="52" y="104"/>
                  </a:moveTo>
                  <a:lnTo>
                    <a:pt x="30" y="80"/>
                  </a:lnTo>
                  <a:lnTo>
                    <a:pt x="30" y="56"/>
                  </a:lnTo>
                  <a:lnTo>
                    <a:pt x="0" y="56"/>
                  </a:lnTo>
                  <a:lnTo>
                    <a:pt x="0" y="16"/>
                  </a:lnTo>
                  <a:lnTo>
                    <a:pt x="30" y="0"/>
                  </a:lnTo>
                  <a:lnTo>
                    <a:pt x="52" y="8"/>
                  </a:lnTo>
                  <a:lnTo>
                    <a:pt x="52" y="16"/>
                  </a:lnTo>
                  <a:lnTo>
                    <a:pt x="89" y="40"/>
                  </a:lnTo>
                  <a:lnTo>
                    <a:pt x="134" y="48"/>
                  </a:lnTo>
                  <a:lnTo>
                    <a:pt x="127" y="72"/>
                  </a:lnTo>
                  <a:lnTo>
                    <a:pt x="134" y="96"/>
                  </a:lnTo>
                  <a:lnTo>
                    <a:pt x="52" y="10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64" name="Freeform 169"/>
            <p:cNvSpPr>
              <a:spLocks/>
            </p:cNvSpPr>
            <p:nvPr/>
          </p:nvSpPr>
          <p:spPr bwMode="auto">
            <a:xfrm rot="704206">
              <a:off x="5019238" y="4740586"/>
              <a:ext cx="101189" cy="98792"/>
            </a:xfrm>
            <a:custGeom>
              <a:avLst/>
              <a:gdLst/>
              <a:ahLst/>
              <a:cxnLst>
                <a:cxn ang="0">
                  <a:pos x="96" y="48"/>
                </a:cxn>
                <a:cxn ang="0">
                  <a:pos x="67" y="64"/>
                </a:cxn>
                <a:cxn ang="0">
                  <a:pos x="67" y="80"/>
                </a:cxn>
                <a:cxn ang="0">
                  <a:pos x="37" y="96"/>
                </a:cxn>
                <a:cxn ang="0">
                  <a:pos x="7" y="80"/>
                </a:cxn>
                <a:cxn ang="0">
                  <a:pos x="0" y="80"/>
                </a:cxn>
                <a:cxn ang="0">
                  <a:pos x="7" y="48"/>
                </a:cxn>
                <a:cxn ang="0">
                  <a:pos x="30" y="24"/>
                </a:cxn>
                <a:cxn ang="0">
                  <a:pos x="30" y="8"/>
                </a:cxn>
                <a:cxn ang="0">
                  <a:pos x="44" y="0"/>
                </a:cxn>
                <a:cxn ang="0">
                  <a:pos x="74" y="0"/>
                </a:cxn>
                <a:cxn ang="0">
                  <a:pos x="74" y="24"/>
                </a:cxn>
                <a:cxn ang="0">
                  <a:pos x="96" y="48"/>
                </a:cxn>
              </a:cxnLst>
              <a:rect l="0" t="0" r="r" b="b"/>
              <a:pathLst>
                <a:path w="97" h="97">
                  <a:moveTo>
                    <a:pt x="96" y="48"/>
                  </a:moveTo>
                  <a:lnTo>
                    <a:pt x="67" y="64"/>
                  </a:lnTo>
                  <a:lnTo>
                    <a:pt x="67" y="80"/>
                  </a:lnTo>
                  <a:lnTo>
                    <a:pt x="37" y="96"/>
                  </a:lnTo>
                  <a:lnTo>
                    <a:pt x="7" y="80"/>
                  </a:lnTo>
                  <a:lnTo>
                    <a:pt x="0" y="80"/>
                  </a:lnTo>
                  <a:lnTo>
                    <a:pt x="7" y="48"/>
                  </a:lnTo>
                  <a:lnTo>
                    <a:pt x="30" y="24"/>
                  </a:lnTo>
                  <a:lnTo>
                    <a:pt x="30" y="8"/>
                  </a:lnTo>
                  <a:lnTo>
                    <a:pt x="44" y="0"/>
                  </a:lnTo>
                  <a:lnTo>
                    <a:pt x="74" y="0"/>
                  </a:lnTo>
                  <a:lnTo>
                    <a:pt x="74" y="24"/>
                  </a:lnTo>
                  <a:lnTo>
                    <a:pt x="96" y="4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65" name="Freeform 170"/>
            <p:cNvSpPr>
              <a:spLocks/>
            </p:cNvSpPr>
            <p:nvPr/>
          </p:nvSpPr>
          <p:spPr bwMode="auto">
            <a:xfrm rot="704206">
              <a:off x="4977366" y="4921107"/>
              <a:ext cx="178825" cy="155374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67" y="24"/>
                </a:cxn>
                <a:cxn ang="0">
                  <a:pos x="45" y="0"/>
                </a:cxn>
                <a:cxn ang="0">
                  <a:pos x="7" y="0"/>
                </a:cxn>
                <a:cxn ang="0">
                  <a:pos x="0" y="40"/>
                </a:cxn>
                <a:cxn ang="0">
                  <a:pos x="0" y="56"/>
                </a:cxn>
                <a:cxn ang="0">
                  <a:pos x="15" y="80"/>
                </a:cxn>
                <a:cxn ang="0">
                  <a:pos x="37" y="112"/>
                </a:cxn>
                <a:cxn ang="0">
                  <a:pos x="37" y="152"/>
                </a:cxn>
                <a:cxn ang="0">
                  <a:pos x="67" y="152"/>
                </a:cxn>
                <a:cxn ang="0">
                  <a:pos x="82" y="120"/>
                </a:cxn>
                <a:cxn ang="0">
                  <a:pos x="119" y="112"/>
                </a:cxn>
                <a:cxn ang="0">
                  <a:pos x="126" y="80"/>
                </a:cxn>
                <a:cxn ang="0">
                  <a:pos x="149" y="72"/>
                </a:cxn>
                <a:cxn ang="0">
                  <a:pos x="171" y="40"/>
                </a:cxn>
                <a:cxn ang="0">
                  <a:pos x="141" y="0"/>
                </a:cxn>
                <a:cxn ang="0">
                  <a:pos x="104" y="0"/>
                </a:cxn>
              </a:cxnLst>
              <a:rect l="0" t="0" r="r" b="b"/>
              <a:pathLst>
                <a:path w="172" h="153">
                  <a:moveTo>
                    <a:pt x="104" y="0"/>
                  </a:moveTo>
                  <a:lnTo>
                    <a:pt x="67" y="24"/>
                  </a:lnTo>
                  <a:lnTo>
                    <a:pt x="45" y="0"/>
                  </a:lnTo>
                  <a:lnTo>
                    <a:pt x="7" y="0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15" y="80"/>
                  </a:lnTo>
                  <a:lnTo>
                    <a:pt x="37" y="112"/>
                  </a:lnTo>
                  <a:lnTo>
                    <a:pt x="37" y="152"/>
                  </a:lnTo>
                  <a:lnTo>
                    <a:pt x="67" y="152"/>
                  </a:lnTo>
                  <a:lnTo>
                    <a:pt x="82" y="120"/>
                  </a:lnTo>
                  <a:lnTo>
                    <a:pt x="119" y="112"/>
                  </a:lnTo>
                  <a:lnTo>
                    <a:pt x="126" y="80"/>
                  </a:lnTo>
                  <a:lnTo>
                    <a:pt x="149" y="72"/>
                  </a:lnTo>
                  <a:lnTo>
                    <a:pt x="171" y="40"/>
                  </a:lnTo>
                  <a:lnTo>
                    <a:pt x="141" y="0"/>
                  </a:lnTo>
                  <a:lnTo>
                    <a:pt x="104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66" name="Freeform 171"/>
            <p:cNvSpPr>
              <a:spLocks/>
            </p:cNvSpPr>
            <p:nvPr/>
          </p:nvSpPr>
          <p:spPr bwMode="auto">
            <a:xfrm rot="704206">
              <a:off x="4754054" y="4818722"/>
              <a:ext cx="268673" cy="276618"/>
            </a:xfrm>
            <a:custGeom>
              <a:avLst/>
              <a:gdLst/>
              <a:ahLst/>
              <a:cxnLst>
                <a:cxn ang="0">
                  <a:pos x="110" y="264"/>
                </a:cxn>
                <a:cxn ang="0">
                  <a:pos x="132" y="272"/>
                </a:cxn>
                <a:cxn ang="0">
                  <a:pos x="140" y="240"/>
                </a:cxn>
                <a:cxn ang="0">
                  <a:pos x="198" y="224"/>
                </a:cxn>
                <a:cxn ang="0">
                  <a:pos x="228" y="224"/>
                </a:cxn>
                <a:cxn ang="0">
                  <a:pos x="257" y="216"/>
                </a:cxn>
                <a:cxn ang="0">
                  <a:pos x="257" y="176"/>
                </a:cxn>
                <a:cxn ang="0">
                  <a:pos x="235" y="144"/>
                </a:cxn>
                <a:cxn ang="0">
                  <a:pos x="220" y="120"/>
                </a:cxn>
                <a:cxn ang="0">
                  <a:pos x="220" y="104"/>
                </a:cxn>
                <a:cxn ang="0">
                  <a:pos x="176" y="104"/>
                </a:cxn>
                <a:cxn ang="0">
                  <a:pos x="162" y="80"/>
                </a:cxn>
                <a:cxn ang="0">
                  <a:pos x="147" y="64"/>
                </a:cxn>
                <a:cxn ang="0">
                  <a:pos x="125" y="64"/>
                </a:cxn>
                <a:cxn ang="0">
                  <a:pos x="95" y="32"/>
                </a:cxn>
                <a:cxn ang="0">
                  <a:pos x="81" y="32"/>
                </a:cxn>
                <a:cxn ang="0">
                  <a:pos x="51" y="0"/>
                </a:cxn>
                <a:cxn ang="0">
                  <a:pos x="44" y="0"/>
                </a:cxn>
                <a:cxn ang="0">
                  <a:pos x="22" y="16"/>
                </a:cxn>
                <a:cxn ang="0">
                  <a:pos x="0" y="16"/>
                </a:cxn>
                <a:cxn ang="0">
                  <a:pos x="0" y="56"/>
                </a:cxn>
                <a:cxn ang="0">
                  <a:pos x="0" y="88"/>
                </a:cxn>
                <a:cxn ang="0">
                  <a:pos x="59" y="112"/>
                </a:cxn>
                <a:cxn ang="0">
                  <a:pos x="59" y="144"/>
                </a:cxn>
                <a:cxn ang="0">
                  <a:pos x="44" y="152"/>
                </a:cxn>
                <a:cxn ang="0">
                  <a:pos x="59" y="160"/>
                </a:cxn>
                <a:cxn ang="0">
                  <a:pos x="95" y="176"/>
                </a:cxn>
                <a:cxn ang="0">
                  <a:pos x="95" y="200"/>
                </a:cxn>
                <a:cxn ang="0">
                  <a:pos x="95" y="208"/>
                </a:cxn>
                <a:cxn ang="0">
                  <a:pos x="110" y="264"/>
                </a:cxn>
              </a:cxnLst>
              <a:rect l="0" t="0" r="r" b="b"/>
              <a:pathLst>
                <a:path w="258" h="273">
                  <a:moveTo>
                    <a:pt x="110" y="264"/>
                  </a:moveTo>
                  <a:lnTo>
                    <a:pt x="132" y="272"/>
                  </a:lnTo>
                  <a:lnTo>
                    <a:pt x="140" y="240"/>
                  </a:lnTo>
                  <a:lnTo>
                    <a:pt x="198" y="224"/>
                  </a:lnTo>
                  <a:lnTo>
                    <a:pt x="228" y="224"/>
                  </a:lnTo>
                  <a:lnTo>
                    <a:pt x="257" y="216"/>
                  </a:lnTo>
                  <a:lnTo>
                    <a:pt x="257" y="176"/>
                  </a:lnTo>
                  <a:lnTo>
                    <a:pt x="235" y="144"/>
                  </a:lnTo>
                  <a:lnTo>
                    <a:pt x="220" y="120"/>
                  </a:lnTo>
                  <a:lnTo>
                    <a:pt x="220" y="104"/>
                  </a:lnTo>
                  <a:lnTo>
                    <a:pt x="176" y="104"/>
                  </a:lnTo>
                  <a:lnTo>
                    <a:pt x="162" y="80"/>
                  </a:lnTo>
                  <a:lnTo>
                    <a:pt x="147" y="64"/>
                  </a:lnTo>
                  <a:lnTo>
                    <a:pt x="125" y="64"/>
                  </a:lnTo>
                  <a:lnTo>
                    <a:pt x="95" y="32"/>
                  </a:lnTo>
                  <a:lnTo>
                    <a:pt x="81" y="32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22" y="16"/>
                  </a:lnTo>
                  <a:lnTo>
                    <a:pt x="0" y="16"/>
                  </a:lnTo>
                  <a:lnTo>
                    <a:pt x="0" y="56"/>
                  </a:lnTo>
                  <a:lnTo>
                    <a:pt x="0" y="88"/>
                  </a:lnTo>
                  <a:lnTo>
                    <a:pt x="59" y="112"/>
                  </a:lnTo>
                  <a:lnTo>
                    <a:pt x="59" y="144"/>
                  </a:lnTo>
                  <a:lnTo>
                    <a:pt x="44" y="152"/>
                  </a:lnTo>
                  <a:lnTo>
                    <a:pt x="59" y="160"/>
                  </a:lnTo>
                  <a:lnTo>
                    <a:pt x="95" y="176"/>
                  </a:lnTo>
                  <a:lnTo>
                    <a:pt x="95" y="200"/>
                  </a:lnTo>
                  <a:lnTo>
                    <a:pt x="95" y="208"/>
                  </a:lnTo>
                  <a:lnTo>
                    <a:pt x="110" y="2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67" name="Freeform 172"/>
            <p:cNvSpPr>
              <a:spLocks/>
            </p:cNvSpPr>
            <p:nvPr/>
          </p:nvSpPr>
          <p:spPr bwMode="auto">
            <a:xfrm rot="704206">
              <a:off x="4938112" y="4814232"/>
              <a:ext cx="170974" cy="138309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6" y="16"/>
                </a:cxn>
                <a:cxn ang="0">
                  <a:pos x="119" y="40"/>
                </a:cxn>
                <a:cxn ang="0">
                  <a:pos x="148" y="40"/>
                </a:cxn>
                <a:cxn ang="0">
                  <a:pos x="156" y="72"/>
                </a:cxn>
                <a:cxn ang="0">
                  <a:pos x="163" y="96"/>
                </a:cxn>
                <a:cxn ang="0">
                  <a:pos x="126" y="120"/>
                </a:cxn>
                <a:cxn ang="0">
                  <a:pos x="104" y="96"/>
                </a:cxn>
                <a:cxn ang="0">
                  <a:pos x="67" y="96"/>
                </a:cxn>
                <a:cxn ang="0">
                  <a:pos x="59" y="136"/>
                </a:cxn>
                <a:cxn ang="0">
                  <a:pos x="15" y="136"/>
                </a:cxn>
                <a:cxn ang="0">
                  <a:pos x="0" y="112"/>
                </a:cxn>
                <a:cxn ang="0">
                  <a:pos x="22" y="80"/>
                </a:cxn>
                <a:cxn ang="0">
                  <a:pos x="15" y="56"/>
                </a:cxn>
                <a:cxn ang="0">
                  <a:pos x="30" y="40"/>
                </a:cxn>
                <a:cxn ang="0">
                  <a:pos x="22" y="16"/>
                </a:cxn>
                <a:cxn ang="0">
                  <a:pos x="44" y="16"/>
                </a:cxn>
                <a:cxn ang="0">
                  <a:pos x="67" y="0"/>
                </a:cxn>
              </a:cxnLst>
              <a:rect l="0" t="0" r="r" b="b"/>
              <a:pathLst>
                <a:path w="164" h="137">
                  <a:moveTo>
                    <a:pt x="67" y="0"/>
                  </a:moveTo>
                  <a:lnTo>
                    <a:pt x="96" y="16"/>
                  </a:lnTo>
                  <a:lnTo>
                    <a:pt x="119" y="40"/>
                  </a:lnTo>
                  <a:lnTo>
                    <a:pt x="148" y="40"/>
                  </a:lnTo>
                  <a:lnTo>
                    <a:pt x="156" y="72"/>
                  </a:lnTo>
                  <a:lnTo>
                    <a:pt x="163" y="96"/>
                  </a:lnTo>
                  <a:lnTo>
                    <a:pt x="126" y="120"/>
                  </a:lnTo>
                  <a:lnTo>
                    <a:pt x="104" y="96"/>
                  </a:lnTo>
                  <a:lnTo>
                    <a:pt x="67" y="96"/>
                  </a:lnTo>
                  <a:lnTo>
                    <a:pt x="59" y="136"/>
                  </a:lnTo>
                  <a:lnTo>
                    <a:pt x="15" y="136"/>
                  </a:lnTo>
                  <a:lnTo>
                    <a:pt x="0" y="112"/>
                  </a:lnTo>
                  <a:lnTo>
                    <a:pt x="22" y="80"/>
                  </a:lnTo>
                  <a:lnTo>
                    <a:pt x="15" y="56"/>
                  </a:lnTo>
                  <a:lnTo>
                    <a:pt x="30" y="40"/>
                  </a:lnTo>
                  <a:lnTo>
                    <a:pt x="22" y="16"/>
                  </a:lnTo>
                  <a:lnTo>
                    <a:pt x="44" y="16"/>
                  </a:lnTo>
                  <a:lnTo>
                    <a:pt x="67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68" name="Freeform 173"/>
            <p:cNvSpPr>
              <a:spLocks/>
            </p:cNvSpPr>
            <p:nvPr/>
          </p:nvSpPr>
          <p:spPr bwMode="auto">
            <a:xfrm rot="704206">
              <a:off x="4590058" y="4816028"/>
              <a:ext cx="262567" cy="259555"/>
            </a:xfrm>
            <a:custGeom>
              <a:avLst/>
              <a:gdLst/>
              <a:ahLst/>
              <a:cxnLst>
                <a:cxn ang="0">
                  <a:pos x="37" y="232"/>
                </a:cxn>
                <a:cxn ang="0">
                  <a:pos x="15" y="216"/>
                </a:cxn>
                <a:cxn ang="0">
                  <a:pos x="22" y="184"/>
                </a:cxn>
                <a:cxn ang="0">
                  <a:pos x="0" y="160"/>
                </a:cxn>
                <a:cxn ang="0">
                  <a:pos x="7" y="152"/>
                </a:cxn>
                <a:cxn ang="0">
                  <a:pos x="59" y="144"/>
                </a:cxn>
                <a:cxn ang="0">
                  <a:pos x="52" y="112"/>
                </a:cxn>
                <a:cxn ang="0">
                  <a:pos x="66" y="88"/>
                </a:cxn>
                <a:cxn ang="0">
                  <a:pos x="81" y="80"/>
                </a:cxn>
                <a:cxn ang="0">
                  <a:pos x="66" y="40"/>
                </a:cxn>
                <a:cxn ang="0">
                  <a:pos x="81" y="32"/>
                </a:cxn>
                <a:cxn ang="0">
                  <a:pos x="81" y="8"/>
                </a:cxn>
                <a:cxn ang="0">
                  <a:pos x="118" y="0"/>
                </a:cxn>
                <a:cxn ang="0">
                  <a:pos x="133" y="16"/>
                </a:cxn>
                <a:cxn ang="0">
                  <a:pos x="155" y="24"/>
                </a:cxn>
                <a:cxn ang="0">
                  <a:pos x="155" y="56"/>
                </a:cxn>
                <a:cxn ang="0">
                  <a:pos x="214" y="80"/>
                </a:cxn>
                <a:cxn ang="0">
                  <a:pos x="214" y="112"/>
                </a:cxn>
                <a:cxn ang="0">
                  <a:pos x="199" y="120"/>
                </a:cxn>
                <a:cxn ang="0">
                  <a:pos x="214" y="128"/>
                </a:cxn>
                <a:cxn ang="0">
                  <a:pos x="251" y="144"/>
                </a:cxn>
                <a:cxn ang="0">
                  <a:pos x="251" y="168"/>
                </a:cxn>
                <a:cxn ang="0">
                  <a:pos x="251" y="176"/>
                </a:cxn>
                <a:cxn ang="0">
                  <a:pos x="192" y="216"/>
                </a:cxn>
                <a:cxn ang="0">
                  <a:pos x="192" y="248"/>
                </a:cxn>
                <a:cxn ang="0">
                  <a:pos x="170" y="256"/>
                </a:cxn>
                <a:cxn ang="0">
                  <a:pos x="155" y="224"/>
                </a:cxn>
                <a:cxn ang="0">
                  <a:pos x="118" y="232"/>
                </a:cxn>
                <a:cxn ang="0">
                  <a:pos x="118" y="240"/>
                </a:cxn>
                <a:cxn ang="0">
                  <a:pos x="96" y="240"/>
                </a:cxn>
                <a:cxn ang="0">
                  <a:pos x="89" y="208"/>
                </a:cxn>
                <a:cxn ang="0">
                  <a:pos x="74" y="224"/>
                </a:cxn>
                <a:cxn ang="0">
                  <a:pos x="37" y="232"/>
                </a:cxn>
              </a:cxnLst>
              <a:rect l="0" t="0" r="r" b="b"/>
              <a:pathLst>
                <a:path w="252" h="257">
                  <a:moveTo>
                    <a:pt x="37" y="232"/>
                  </a:moveTo>
                  <a:lnTo>
                    <a:pt x="15" y="216"/>
                  </a:lnTo>
                  <a:lnTo>
                    <a:pt x="22" y="184"/>
                  </a:lnTo>
                  <a:lnTo>
                    <a:pt x="0" y="160"/>
                  </a:lnTo>
                  <a:lnTo>
                    <a:pt x="7" y="152"/>
                  </a:lnTo>
                  <a:lnTo>
                    <a:pt x="59" y="144"/>
                  </a:lnTo>
                  <a:lnTo>
                    <a:pt x="52" y="112"/>
                  </a:lnTo>
                  <a:lnTo>
                    <a:pt x="66" y="88"/>
                  </a:lnTo>
                  <a:lnTo>
                    <a:pt x="81" y="80"/>
                  </a:lnTo>
                  <a:lnTo>
                    <a:pt x="66" y="40"/>
                  </a:lnTo>
                  <a:lnTo>
                    <a:pt x="81" y="32"/>
                  </a:lnTo>
                  <a:lnTo>
                    <a:pt x="81" y="8"/>
                  </a:lnTo>
                  <a:lnTo>
                    <a:pt x="118" y="0"/>
                  </a:lnTo>
                  <a:lnTo>
                    <a:pt x="133" y="16"/>
                  </a:lnTo>
                  <a:lnTo>
                    <a:pt x="155" y="24"/>
                  </a:lnTo>
                  <a:lnTo>
                    <a:pt x="155" y="56"/>
                  </a:lnTo>
                  <a:lnTo>
                    <a:pt x="214" y="80"/>
                  </a:lnTo>
                  <a:lnTo>
                    <a:pt x="214" y="112"/>
                  </a:lnTo>
                  <a:lnTo>
                    <a:pt x="199" y="120"/>
                  </a:lnTo>
                  <a:lnTo>
                    <a:pt x="214" y="128"/>
                  </a:lnTo>
                  <a:lnTo>
                    <a:pt x="251" y="144"/>
                  </a:lnTo>
                  <a:lnTo>
                    <a:pt x="251" y="168"/>
                  </a:lnTo>
                  <a:lnTo>
                    <a:pt x="251" y="176"/>
                  </a:lnTo>
                  <a:lnTo>
                    <a:pt x="192" y="216"/>
                  </a:lnTo>
                  <a:lnTo>
                    <a:pt x="192" y="248"/>
                  </a:lnTo>
                  <a:lnTo>
                    <a:pt x="170" y="256"/>
                  </a:lnTo>
                  <a:lnTo>
                    <a:pt x="155" y="224"/>
                  </a:lnTo>
                  <a:lnTo>
                    <a:pt x="118" y="232"/>
                  </a:lnTo>
                  <a:lnTo>
                    <a:pt x="118" y="240"/>
                  </a:lnTo>
                  <a:lnTo>
                    <a:pt x="96" y="240"/>
                  </a:lnTo>
                  <a:lnTo>
                    <a:pt x="89" y="208"/>
                  </a:lnTo>
                  <a:lnTo>
                    <a:pt x="74" y="224"/>
                  </a:lnTo>
                  <a:lnTo>
                    <a:pt x="37" y="23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69" name="Freeform 174"/>
            <p:cNvSpPr>
              <a:spLocks/>
            </p:cNvSpPr>
            <p:nvPr/>
          </p:nvSpPr>
          <p:spPr bwMode="auto">
            <a:xfrm rot="704206">
              <a:off x="4473168" y="5002835"/>
              <a:ext cx="232036" cy="261351"/>
            </a:xfrm>
            <a:custGeom>
              <a:avLst/>
              <a:gdLst/>
              <a:ahLst/>
              <a:cxnLst>
                <a:cxn ang="0">
                  <a:pos x="111" y="24"/>
                </a:cxn>
                <a:cxn ang="0">
                  <a:pos x="147" y="16"/>
                </a:cxn>
                <a:cxn ang="0">
                  <a:pos x="162" y="0"/>
                </a:cxn>
                <a:cxn ang="0">
                  <a:pos x="169" y="32"/>
                </a:cxn>
                <a:cxn ang="0">
                  <a:pos x="192" y="32"/>
                </a:cxn>
                <a:cxn ang="0">
                  <a:pos x="184" y="48"/>
                </a:cxn>
                <a:cxn ang="0">
                  <a:pos x="192" y="96"/>
                </a:cxn>
                <a:cxn ang="0">
                  <a:pos x="221" y="120"/>
                </a:cxn>
                <a:cxn ang="0">
                  <a:pos x="199" y="128"/>
                </a:cxn>
                <a:cxn ang="0">
                  <a:pos x="199" y="168"/>
                </a:cxn>
                <a:cxn ang="0">
                  <a:pos x="169" y="168"/>
                </a:cxn>
                <a:cxn ang="0">
                  <a:pos x="177" y="200"/>
                </a:cxn>
                <a:cxn ang="0">
                  <a:pos x="155" y="216"/>
                </a:cxn>
                <a:cxn ang="0">
                  <a:pos x="169" y="224"/>
                </a:cxn>
                <a:cxn ang="0">
                  <a:pos x="118" y="256"/>
                </a:cxn>
                <a:cxn ang="0">
                  <a:pos x="111" y="232"/>
                </a:cxn>
                <a:cxn ang="0">
                  <a:pos x="88" y="224"/>
                </a:cxn>
                <a:cxn ang="0">
                  <a:pos x="81" y="176"/>
                </a:cxn>
                <a:cxn ang="0">
                  <a:pos x="74" y="152"/>
                </a:cxn>
                <a:cxn ang="0">
                  <a:pos x="52" y="120"/>
                </a:cxn>
                <a:cxn ang="0">
                  <a:pos x="29" y="88"/>
                </a:cxn>
                <a:cxn ang="0">
                  <a:pos x="15" y="80"/>
                </a:cxn>
                <a:cxn ang="0">
                  <a:pos x="0" y="40"/>
                </a:cxn>
                <a:cxn ang="0">
                  <a:pos x="15" y="32"/>
                </a:cxn>
                <a:cxn ang="0">
                  <a:pos x="29" y="56"/>
                </a:cxn>
                <a:cxn ang="0">
                  <a:pos x="44" y="56"/>
                </a:cxn>
                <a:cxn ang="0">
                  <a:pos x="37" y="80"/>
                </a:cxn>
                <a:cxn ang="0">
                  <a:pos x="52" y="80"/>
                </a:cxn>
                <a:cxn ang="0">
                  <a:pos x="74" y="96"/>
                </a:cxn>
                <a:cxn ang="0">
                  <a:pos x="133" y="56"/>
                </a:cxn>
                <a:cxn ang="0">
                  <a:pos x="125" y="40"/>
                </a:cxn>
                <a:cxn ang="0">
                  <a:pos x="103" y="40"/>
                </a:cxn>
                <a:cxn ang="0">
                  <a:pos x="111" y="24"/>
                </a:cxn>
              </a:cxnLst>
              <a:rect l="0" t="0" r="r" b="b"/>
              <a:pathLst>
                <a:path w="222" h="257">
                  <a:moveTo>
                    <a:pt x="111" y="24"/>
                  </a:moveTo>
                  <a:lnTo>
                    <a:pt x="147" y="16"/>
                  </a:lnTo>
                  <a:lnTo>
                    <a:pt x="162" y="0"/>
                  </a:lnTo>
                  <a:lnTo>
                    <a:pt x="169" y="32"/>
                  </a:lnTo>
                  <a:lnTo>
                    <a:pt x="192" y="32"/>
                  </a:lnTo>
                  <a:lnTo>
                    <a:pt x="184" y="48"/>
                  </a:lnTo>
                  <a:lnTo>
                    <a:pt x="192" y="96"/>
                  </a:lnTo>
                  <a:lnTo>
                    <a:pt x="221" y="120"/>
                  </a:lnTo>
                  <a:lnTo>
                    <a:pt x="199" y="128"/>
                  </a:lnTo>
                  <a:lnTo>
                    <a:pt x="199" y="168"/>
                  </a:lnTo>
                  <a:lnTo>
                    <a:pt x="169" y="168"/>
                  </a:lnTo>
                  <a:lnTo>
                    <a:pt x="177" y="200"/>
                  </a:lnTo>
                  <a:lnTo>
                    <a:pt x="155" y="216"/>
                  </a:lnTo>
                  <a:lnTo>
                    <a:pt x="169" y="224"/>
                  </a:lnTo>
                  <a:lnTo>
                    <a:pt x="118" y="256"/>
                  </a:lnTo>
                  <a:lnTo>
                    <a:pt x="111" y="232"/>
                  </a:lnTo>
                  <a:lnTo>
                    <a:pt x="88" y="224"/>
                  </a:lnTo>
                  <a:lnTo>
                    <a:pt x="81" y="176"/>
                  </a:lnTo>
                  <a:lnTo>
                    <a:pt x="74" y="152"/>
                  </a:lnTo>
                  <a:lnTo>
                    <a:pt x="52" y="120"/>
                  </a:lnTo>
                  <a:lnTo>
                    <a:pt x="29" y="88"/>
                  </a:lnTo>
                  <a:lnTo>
                    <a:pt x="15" y="80"/>
                  </a:lnTo>
                  <a:lnTo>
                    <a:pt x="0" y="40"/>
                  </a:lnTo>
                  <a:lnTo>
                    <a:pt x="15" y="32"/>
                  </a:lnTo>
                  <a:lnTo>
                    <a:pt x="29" y="56"/>
                  </a:lnTo>
                  <a:lnTo>
                    <a:pt x="44" y="56"/>
                  </a:lnTo>
                  <a:lnTo>
                    <a:pt x="37" y="80"/>
                  </a:lnTo>
                  <a:lnTo>
                    <a:pt x="52" y="80"/>
                  </a:lnTo>
                  <a:lnTo>
                    <a:pt x="74" y="96"/>
                  </a:lnTo>
                  <a:lnTo>
                    <a:pt x="133" y="56"/>
                  </a:lnTo>
                  <a:lnTo>
                    <a:pt x="125" y="40"/>
                  </a:lnTo>
                  <a:lnTo>
                    <a:pt x="103" y="40"/>
                  </a:lnTo>
                  <a:lnTo>
                    <a:pt x="111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70" name="Freeform 175"/>
            <p:cNvSpPr>
              <a:spLocks/>
            </p:cNvSpPr>
            <p:nvPr/>
          </p:nvSpPr>
          <p:spPr bwMode="auto">
            <a:xfrm rot="704206">
              <a:off x="5027089" y="3862233"/>
              <a:ext cx="330607" cy="422113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103" y="216"/>
                </a:cxn>
                <a:cxn ang="0">
                  <a:pos x="118" y="144"/>
                </a:cxn>
                <a:cxn ang="0">
                  <a:pos x="140" y="136"/>
                </a:cxn>
                <a:cxn ang="0">
                  <a:pos x="170" y="96"/>
                </a:cxn>
                <a:cxn ang="0">
                  <a:pos x="184" y="56"/>
                </a:cxn>
                <a:cxn ang="0">
                  <a:pos x="229" y="40"/>
                </a:cxn>
                <a:cxn ang="0">
                  <a:pos x="251" y="0"/>
                </a:cxn>
                <a:cxn ang="0">
                  <a:pos x="280" y="32"/>
                </a:cxn>
                <a:cxn ang="0">
                  <a:pos x="273" y="64"/>
                </a:cxn>
                <a:cxn ang="0">
                  <a:pos x="288" y="80"/>
                </a:cxn>
                <a:cxn ang="0">
                  <a:pos x="295" y="56"/>
                </a:cxn>
                <a:cxn ang="0">
                  <a:pos x="310" y="64"/>
                </a:cxn>
                <a:cxn ang="0">
                  <a:pos x="302" y="72"/>
                </a:cxn>
                <a:cxn ang="0">
                  <a:pos x="317" y="128"/>
                </a:cxn>
                <a:cxn ang="0">
                  <a:pos x="273" y="168"/>
                </a:cxn>
                <a:cxn ang="0">
                  <a:pos x="258" y="224"/>
                </a:cxn>
                <a:cxn ang="0">
                  <a:pos x="273" y="256"/>
                </a:cxn>
                <a:cxn ang="0">
                  <a:pos x="251" y="280"/>
                </a:cxn>
                <a:cxn ang="0">
                  <a:pos x="236" y="280"/>
                </a:cxn>
                <a:cxn ang="0">
                  <a:pos x="214" y="320"/>
                </a:cxn>
                <a:cxn ang="0">
                  <a:pos x="229" y="344"/>
                </a:cxn>
                <a:cxn ang="0">
                  <a:pos x="214" y="392"/>
                </a:cxn>
                <a:cxn ang="0">
                  <a:pos x="184" y="416"/>
                </a:cxn>
                <a:cxn ang="0">
                  <a:pos x="147" y="376"/>
                </a:cxn>
                <a:cxn ang="0">
                  <a:pos x="125" y="376"/>
                </a:cxn>
                <a:cxn ang="0">
                  <a:pos x="81" y="328"/>
                </a:cxn>
                <a:cxn ang="0">
                  <a:pos x="74" y="344"/>
                </a:cxn>
                <a:cxn ang="0">
                  <a:pos x="44" y="344"/>
                </a:cxn>
                <a:cxn ang="0">
                  <a:pos x="0" y="224"/>
                </a:cxn>
              </a:cxnLst>
              <a:rect l="0" t="0" r="r" b="b"/>
              <a:pathLst>
                <a:path w="318" h="417">
                  <a:moveTo>
                    <a:pt x="0" y="224"/>
                  </a:moveTo>
                  <a:lnTo>
                    <a:pt x="103" y="216"/>
                  </a:lnTo>
                  <a:lnTo>
                    <a:pt x="118" y="144"/>
                  </a:lnTo>
                  <a:lnTo>
                    <a:pt x="140" y="136"/>
                  </a:lnTo>
                  <a:lnTo>
                    <a:pt x="170" y="96"/>
                  </a:lnTo>
                  <a:lnTo>
                    <a:pt x="184" y="56"/>
                  </a:lnTo>
                  <a:lnTo>
                    <a:pt x="229" y="40"/>
                  </a:lnTo>
                  <a:lnTo>
                    <a:pt x="251" y="0"/>
                  </a:lnTo>
                  <a:lnTo>
                    <a:pt x="280" y="32"/>
                  </a:lnTo>
                  <a:lnTo>
                    <a:pt x="273" y="64"/>
                  </a:lnTo>
                  <a:lnTo>
                    <a:pt x="288" y="80"/>
                  </a:lnTo>
                  <a:lnTo>
                    <a:pt x="295" y="56"/>
                  </a:lnTo>
                  <a:lnTo>
                    <a:pt x="310" y="64"/>
                  </a:lnTo>
                  <a:lnTo>
                    <a:pt x="302" y="72"/>
                  </a:lnTo>
                  <a:lnTo>
                    <a:pt x="317" y="128"/>
                  </a:lnTo>
                  <a:lnTo>
                    <a:pt x="273" y="168"/>
                  </a:lnTo>
                  <a:lnTo>
                    <a:pt x="258" y="224"/>
                  </a:lnTo>
                  <a:lnTo>
                    <a:pt x="273" y="256"/>
                  </a:lnTo>
                  <a:lnTo>
                    <a:pt x="251" y="280"/>
                  </a:lnTo>
                  <a:lnTo>
                    <a:pt x="236" y="280"/>
                  </a:lnTo>
                  <a:lnTo>
                    <a:pt x="214" y="320"/>
                  </a:lnTo>
                  <a:lnTo>
                    <a:pt x="229" y="344"/>
                  </a:lnTo>
                  <a:lnTo>
                    <a:pt x="214" y="392"/>
                  </a:lnTo>
                  <a:lnTo>
                    <a:pt x="184" y="416"/>
                  </a:lnTo>
                  <a:lnTo>
                    <a:pt x="147" y="376"/>
                  </a:lnTo>
                  <a:lnTo>
                    <a:pt x="125" y="376"/>
                  </a:lnTo>
                  <a:lnTo>
                    <a:pt x="81" y="328"/>
                  </a:lnTo>
                  <a:lnTo>
                    <a:pt x="74" y="344"/>
                  </a:lnTo>
                  <a:lnTo>
                    <a:pt x="44" y="344"/>
                  </a:lnTo>
                  <a:lnTo>
                    <a:pt x="0" y="2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71" name="Freeform 176"/>
            <p:cNvSpPr>
              <a:spLocks/>
            </p:cNvSpPr>
            <p:nvPr/>
          </p:nvSpPr>
          <p:spPr bwMode="auto">
            <a:xfrm rot="704206">
              <a:off x="5316698" y="3783199"/>
              <a:ext cx="261695" cy="348467"/>
            </a:xfrm>
            <a:custGeom>
              <a:avLst/>
              <a:gdLst/>
              <a:ahLst/>
              <a:cxnLst>
                <a:cxn ang="0">
                  <a:pos x="22" y="96"/>
                </a:cxn>
                <a:cxn ang="0">
                  <a:pos x="74" y="80"/>
                </a:cxn>
                <a:cxn ang="0">
                  <a:pos x="59" y="40"/>
                </a:cxn>
                <a:cxn ang="0">
                  <a:pos x="96" y="8"/>
                </a:cxn>
                <a:cxn ang="0">
                  <a:pos x="140" y="0"/>
                </a:cxn>
                <a:cxn ang="0">
                  <a:pos x="162" y="0"/>
                </a:cxn>
                <a:cxn ang="0">
                  <a:pos x="185" y="24"/>
                </a:cxn>
                <a:cxn ang="0">
                  <a:pos x="214" y="56"/>
                </a:cxn>
                <a:cxn ang="0">
                  <a:pos x="185" y="64"/>
                </a:cxn>
                <a:cxn ang="0">
                  <a:pos x="222" y="112"/>
                </a:cxn>
                <a:cxn ang="0">
                  <a:pos x="229" y="192"/>
                </a:cxn>
                <a:cxn ang="0">
                  <a:pos x="251" y="280"/>
                </a:cxn>
                <a:cxn ang="0">
                  <a:pos x="192" y="344"/>
                </a:cxn>
                <a:cxn ang="0">
                  <a:pos x="148" y="336"/>
                </a:cxn>
                <a:cxn ang="0">
                  <a:pos x="81" y="216"/>
                </a:cxn>
                <a:cxn ang="0">
                  <a:pos x="81" y="168"/>
                </a:cxn>
                <a:cxn ang="0">
                  <a:pos x="59" y="192"/>
                </a:cxn>
                <a:cxn ang="0">
                  <a:pos x="44" y="184"/>
                </a:cxn>
                <a:cxn ang="0">
                  <a:pos x="37" y="208"/>
                </a:cxn>
                <a:cxn ang="0">
                  <a:pos x="22" y="192"/>
                </a:cxn>
                <a:cxn ang="0">
                  <a:pos x="30" y="160"/>
                </a:cxn>
                <a:cxn ang="0">
                  <a:pos x="0" y="128"/>
                </a:cxn>
                <a:cxn ang="0">
                  <a:pos x="22" y="96"/>
                </a:cxn>
              </a:cxnLst>
              <a:rect l="0" t="0" r="r" b="b"/>
              <a:pathLst>
                <a:path w="252" h="345">
                  <a:moveTo>
                    <a:pt x="22" y="96"/>
                  </a:moveTo>
                  <a:lnTo>
                    <a:pt x="74" y="80"/>
                  </a:lnTo>
                  <a:lnTo>
                    <a:pt x="59" y="40"/>
                  </a:lnTo>
                  <a:lnTo>
                    <a:pt x="96" y="8"/>
                  </a:lnTo>
                  <a:lnTo>
                    <a:pt x="140" y="0"/>
                  </a:lnTo>
                  <a:lnTo>
                    <a:pt x="162" y="0"/>
                  </a:lnTo>
                  <a:lnTo>
                    <a:pt x="185" y="24"/>
                  </a:lnTo>
                  <a:lnTo>
                    <a:pt x="214" y="56"/>
                  </a:lnTo>
                  <a:lnTo>
                    <a:pt x="185" y="64"/>
                  </a:lnTo>
                  <a:lnTo>
                    <a:pt x="222" y="112"/>
                  </a:lnTo>
                  <a:lnTo>
                    <a:pt x="229" y="192"/>
                  </a:lnTo>
                  <a:lnTo>
                    <a:pt x="251" y="280"/>
                  </a:lnTo>
                  <a:lnTo>
                    <a:pt x="192" y="344"/>
                  </a:lnTo>
                  <a:lnTo>
                    <a:pt x="148" y="336"/>
                  </a:lnTo>
                  <a:lnTo>
                    <a:pt x="81" y="216"/>
                  </a:lnTo>
                  <a:lnTo>
                    <a:pt x="81" y="168"/>
                  </a:lnTo>
                  <a:lnTo>
                    <a:pt x="59" y="192"/>
                  </a:lnTo>
                  <a:lnTo>
                    <a:pt x="44" y="184"/>
                  </a:lnTo>
                  <a:lnTo>
                    <a:pt x="37" y="208"/>
                  </a:lnTo>
                  <a:lnTo>
                    <a:pt x="22" y="192"/>
                  </a:lnTo>
                  <a:lnTo>
                    <a:pt x="30" y="160"/>
                  </a:lnTo>
                  <a:lnTo>
                    <a:pt x="0" y="128"/>
                  </a:lnTo>
                  <a:lnTo>
                    <a:pt x="22" y="9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72" name="Freeform 177"/>
            <p:cNvSpPr>
              <a:spLocks/>
            </p:cNvSpPr>
            <p:nvPr/>
          </p:nvSpPr>
          <p:spPr bwMode="auto">
            <a:xfrm rot="704206">
              <a:off x="4867455" y="4049040"/>
              <a:ext cx="267801" cy="237102"/>
            </a:xfrm>
            <a:custGeom>
              <a:avLst/>
              <a:gdLst/>
              <a:ahLst/>
              <a:cxnLst>
                <a:cxn ang="0">
                  <a:pos x="257" y="152"/>
                </a:cxn>
                <a:cxn ang="0">
                  <a:pos x="198" y="200"/>
                </a:cxn>
                <a:cxn ang="0">
                  <a:pos x="191" y="232"/>
                </a:cxn>
                <a:cxn ang="0">
                  <a:pos x="154" y="232"/>
                </a:cxn>
                <a:cxn ang="0">
                  <a:pos x="132" y="216"/>
                </a:cxn>
                <a:cxn ang="0">
                  <a:pos x="125" y="184"/>
                </a:cxn>
                <a:cxn ang="0">
                  <a:pos x="103" y="176"/>
                </a:cxn>
                <a:cxn ang="0">
                  <a:pos x="88" y="144"/>
                </a:cxn>
                <a:cxn ang="0">
                  <a:pos x="51" y="152"/>
                </a:cxn>
                <a:cxn ang="0">
                  <a:pos x="29" y="136"/>
                </a:cxn>
                <a:cxn ang="0">
                  <a:pos x="15" y="136"/>
                </a:cxn>
                <a:cxn ang="0">
                  <a:pos x="0" y="64"/>
                </a:cxn>
                <a:cxn ang="0">
                  <a:pos x="22" y="40"/>
                </a:cxn>
                <a:cxn ang="0">
                  <a:pos x="59" y="48"/>
                </a:cxn>
                <a:cxn ang="0">
                  <a:pos x="81" y="88"/>
                </a:cxn>
                <a:cxn ang="0">
                  <a:pos x="88" y="40"/>
                </a:cxn>
                <a:cxn ang="0">
                  <a:pos x="88" y="8"/>
                </a:cxn>
                <a:cxn ang="0">
                  <a:pos x="132" y="0"/>
                </a:cxn>
                <a:cxn ang="0">
                  <a:pos x="176" y="120"/>
                </a:cxn>
                <a:cxn ang="0">
                  <a:pos x="206" y="120"/>
                </a:cxn>
                <a:cxn ang="0">
                  <a:pos x="213" y="104"/>
                </a:cxn>
                <a:cxn ang="0">
                  <a:pos x="257" y="152"/>
                </a:cxn>
              </a:cxnLst>
              <a:rect l="0" t="0" r="r" b="b"/>
              <a:pathLst>
                <a:path w="258" h="233">
                  <a:moveTo>
                    <a:pt x="257" y="152"/>
                  </a:moveTo>
                  <a:lnTo>
                    <a:pt x="198" y="200"/>
                  </a:lnTo>
                  <a:lnTo>
                    <a:pt x="191" y="232"/>
                  </a:lnTo>
                  <a:lnTo>
                    <a:pt x="154" y="232"/>
                  </a:lnTo>
                  <a:lnTo>
                    <a:pt x="132" y="216"/>
                  </a:lnTo>
                  <a:lnTo>
                    <a:pt x="125" y="184"/>
                  </a:lnTo>
                  <a:lnTo>
                    <a:pt x="103" y="176"/>
                  </a:lnTo>
                  <a:lnTo>
                    <a:pt x="88" y="144"/>
                  </a:lnTo>
                  <a:lnTo>
                    <a:pt x="51" y="152"/>
                  </a:lnTo>
                  <a:lnTo>
                    <a:pt x="29" y="136"/>
                  </a:lnTo>
                  <a:lnTo>
                    <a:pt x="15" y="136"/>
                  </a:lnTo>
                  <a:lnTo>
                    <a:pt x="0" y="64"/>
                  </a:lnTo>
                  <a:lnTo>
                    <a:pt x="22" y="40"/>
                  </a:lnTo>
                  <a:lnTo>
                    <a:pt x="59" y="48"/>
                  </a:lnTo>
                  <a:lnTo>
                    <a:pt x="81" y="88"/>
                  </a:lnTo>
                  <a:lnTo>
                    <a:pt x="88" y="40"/>
                  </a:lnTo>
                  <a:lnTo>
                    <a:pt x="88" y="8"/>
                  </a:lnTo>
                  <a:lnTo>
                    <a:pt x="132" y="0"/>
                  </a:lnTo>
                  <a:lnTo>
                    <a:pt x="176" y="120"/>
                  </a:lnTo>
                  <a:lnTo>
                    <a:pt x="206" y="120"/>
                  </a:lnTo>
                  <a:lnTo>
                    <a:pt x="213" y="104"/>
                  </a:lnTo>
                  <a:lnTo>
                    <a:pt x="257" y="15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73" name="Freeform 178"/>
            <p:cNvSpPr>
              <a:spLocks/>
            </p:cNvSpPr>
            <p:nvPr/>
          </p:nvSpPr>
          <p:spPr bwMode="auto">
            <a:xfrm rot="704206">
              <a:off x="4720033" y="4065206"/>
              <a:ext cx="153528" cy="242490"/>
            </a:xfrm>
            <a:custGeom>
              <a:avLst/>
              <a:gdLst/>
              <a:ahLst/>
              <a:cxnLst>
                <a:cxn ang="0">
                  <a:pos x="96" y="184"/>
                </a:cxn>
                <a:cxn ang="0">
                  <a:pos x="88" y="192"/>
                </a:cxn>
                <a:cxn ang="0">
                  <a:pos x="88" y="224"/>
                </a:cxn>
                <a:cxn ang="0">
                  <a:pos x="66" y="240"/>
                </a:cxn>
                <a:cxn ang="0">
                  <a:pos x="44" y="240"/>
                </a:cxn>
                <a:cxn ang="0">
                  <a:pos x="29" y="200"/>
                </a:cxn>
                <a:cxn ang="0">
                  <a:pos x="15" y="192"/>
                </a:cxn>
                <a:cxn ang="0">
                  <a:pos x="22" y="176"/>
                </a:cxn>
                <a:cxn ang="0">
                  <a:pos x="0" y="144"/>
                </a:cxn>
                <a:cxn ang="0">
                  <a:pos x="0" y="136"/>
                </a:cxn>
                <a:cxn ang="0">
                  <a:pos x="29" y="112"/>
                </a:cxn>
                <a:cxn ang="0">
                  <a:pos x="29" y="88"/>
                </a:cxn>
                <a:cxn ang="0">
                  <a:pos x="44" y="80"/>
                </a:cxn>
                <a:cxn ang="0">
                  <a:pos x="51" y="56"/>
                </a:cxn>
                <a:cxn ang="0">
                  <a:pos x="74" y="48"/>
                </a:cxn>
                <a:cxn ang="0">
                  <a:pos x="110" y="0"/>
                </a:cxn>
                <a:cxn ang="0">
                  <a:pos x="132" y="8"/>
                </a:cxn>
                <a:cxn ang="0">
                  <a:pos x="147" y="80"/>
                </a:cxn>
                <a:cxn ang="0">
                  <a:pos x="125" y="88"/>
                </a:cxn>
                <a:cxn ang="0">
                  <a:pos x="125" y="136"/>
                </a:cxn>
                <a:cxn ang="0">
                  <a:pos x="96" y="184"/>
                </a:cxn>
              </a:cxnLst>
              <a:rect l="0" t="0" r="r" b="b"/>
              <a:pathLst>
                <a:path w="148" h="241">
                  <a:moveTo>
                    <a:pt x="96" y="184"/>
                  </a:moveTo>
                  <a:lnTo>
                    <a:pt x="88" y="192"/>
                  </a:lnTo>
                  <a:lnTo>
                    <a:pt x="88" y="224"/>
                  </a:lnTo>
                  <a:lnTo>
                    <a:pt x="66" y="240"/>
                  </a:lnTo>
                  <a:lnTo>
                    <a:pt x="44" y="240"/>
                  </a:lnTo>
                  <a:lnTo>
                    <a:pt x="29" y="200"/>
                  </a:lnTo>
                  <a:lnTo>
                    <a:pt x="15" y="192"/>
                  </a:lnTo>
                  <a:lnTo>
                    <a:pt x="22" y="176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29" y="112"/>
                  </a:lnTo>
                  <a:lnTo>
                    <a:pt x="29" y="88"/>
                  </a:lnTo>
                  <a:lnTo>
                    <a:pt x="44" y="80"/>
                  </a:lnTo>
                  <a:lnTo>
                    <a:pt x="51" y="56"/>
                  </a:lnTo>
                  <a:lnTo>
                    <a:pt x="74" y="48"/>
                  </a:lnTo>
                  <a:lnTo>
                    <a:pt x="110" y="0"/>
                  </a:lnTo>
                  <a:lnTo>
                    <a:pt x="132" y="8"/>
                  </a:lnTo>
                  <a:lnTo>
                    <a:pt x="147" y="80"/>
                  </a:lnTo>
                  <a:lnTo>
                    <a:pt x="125" y="88"/>
                  </a:lnTo>
                  <a:lnTo>
                    <a:pt x="125" y="136"/>
                  </a:lnTo>
                  <a:lnTo>
                    <a:pt x="96" y="18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74" name="Freeform 179"/>
            <p:cNvSpPr>
              <a:spLocks/>
            </p:cNvSpPr>
            <p:nvPr/>
          </p:nvSpPr>
          <p:spPr bwMode="auto">
            <a:xfrm rot="704206">
              <a:off x="4808137" y="4171183"/>
              <a:ext cx="215462" cy="162559"/>
            </a:xfrm>
            <a:custGeom>
              <a:avLst/>
              <a:gdLst/>
              <a:ahLst/>
              <a:cxnLst>
                <a:cxn ang="0">
                  <a:pos x="206" y="160"/>
                </a:cxn>
                <a:cxn ang="0">
                  <a:pos x="199" y="144"/>
                </a:cxn>
                <a:cxn ang="0">
                  <a:pos x="184" y="128"/>
                </a:cxn>
                <a:cxn ang="0">
                  <a:pos x="191" y="96"/>
                </a:cxn>
                <a:cxn ang="0">
                  <a:pos x="169" y="80"/>
                </a:cxn>
                <a:cxn ang="0">
                  <a:pos x="162" y="48"/>
                </a:cxn>
                <a:cxn ang="0">
                  <a:pos x="140" y="40"/>
                </a:cxn>
                <a:cxn ang="0">
                  <a:pos x="125" y="8"/>
                </a:cxn>
                <a:cxn ang="0">
                  <a:pos x="88" y="16"/>
                </a:cxn>
                <a:cxn ang="0">
                  <a:pos x="66" y="0"/>
                </a:cxn>
                <a:cxn ang="0">
                  <a:pos x="52" y="0"/>
                </a:cxn>
                <a:cxn ang="0">
                  <a:pos x="29" y="8"/>
                </a:cxn>
                <a:cxn ang="0">
                  <a:pos x="29" y="56"/>
                </a:cxn>
                <a:cxn ang="0">
                  <a:pos x="0" y="104"/>
                </a:cxn>
                <a:cxn ang="0">
                  <a:pos x="74" y="136"/>
                </a:cxn>
                <a:cxn ang="0">
                  <a:pos x="103" y="136"/>
                </a:cxn>
                <a:cxn ang="0">
                  <a:pos x="125" y="128"/>
                </a:cxn>
                <a:cxn ang="0">
                  <a:pos x="147" y="144"/>
                </a:cxn>
                <a:cxn ang="0">
                  <a:pos x="191" y="160"/>
                </a:cxn>
                <a:cxn ang="0">
                  <a:pos x="206" y="160"/>
                </a:cxn>
              </a:cxnLst>
              <a:rect l="0" t="0" r="r" b="b"/>
              <a:pathLst>
                <a:path w="207" h="161">
                  <a:moveTo>
                    <a:pt x="206" y="160"/>
                  </a:moveTo>
                  <a:lnTo>
                    <a:pt x="199" y="144"/>
                  </a:lnTo>
                  <a:lnTo>
                    <a:pt x="184" y="128"/>
                  </a:lnTo>
                  <a:lnTo>
                    <a:pt x="191" y="96"/>
                  </a:lnTo>
                  <a:lnTo>
                    <a:pt x="169" y="80"/>
                  </a:lnTo>
                  <a:lnTo>
                    <a:pt x="162" y="48"/>
                  </a:lnTo>
                  <a:lnTo>
                    <a:pt x="140" y="40"/>
                  </a:lnTo>
                  <a:lnTo>
                    <a:pt x="125" y="8"/>
                  </a:lnTo>
                  <a:lnTo>
                    <a:pt x="88" y="16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29" y="8"/>
                  </a:lnTo>
                  <a:lnTo>
                    <a:pt x="29" y="56"/>
                  </a:lnTo>
                  <a:lnTo>
                    <a:pt x="0" y="104"/>
                  </a:lnTo>
                  <a:lnTo>
                    <a:pt x="74" y="136"/>
                  </a:lnTo>
                  <a:lnTo>
                    <a:pt x="103" y="136"/>
                  </a:lnTo>
                  <a:lnTo>
                    <a:pt x="125" y="128"/>
                  </a:lnTo>
                  <a:lnTo>
                    <a:pt x="147" y="144"/>
                  </a:lnTo>
                  <a:lnTo>
                    <a:pt x="191" y="160"/>
                  </a:lnTo>
                  <a:lnTo>
                    <a:pt x="206" y="16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75" name="Freeform 180"/>
            <p:cNvSpPr>
              <a:spLocks/>
            </p:cNvSpPr>
            <p:nvPr/>
          </p:nvSpPr>
          <p:spPr bwMode="auto">
            <a:xfrm rot="704206">
              <a:off x="4754054" y="4271772"/>
              <a:ext cx="261695" cy="187706"/>
            </a:xfrm>
            <a:custGeom>
              <a:avLst/>
              <a:gdLst/>
              <a:ahLst/>
              <a:cxnLst>
                <a:cxn ang="0">
                  <a:pos x="96" y="152"/>
                </a:cxn>
                <a:cxn ang="0">
                  <a:pos x="111" y="136"/>
                </a:cxn>
                <a:cxn ang="0">
                  <a:pos x="148" y="168"/>
                </a:cxn>
                <a:cxn ang="0">
                  <a:pos x="170" y="168"/>
                </a:cxn>
                <a:cxn ang="0">
                  <a:pos x="192" y="184"/>
                </a:cxn>
                <a:cxn ang="0">
                  <a:pos x="222" y="160"/>
                </a:cxn>
                <a:cxn ang="0">
                  <a:pos x="214" y="128"/>
                </a:cxn>
                <a:cxn ang="0">
                  <a:pos x="251" y="96"/>
                </a:cxn>
                <a:cxn ang="0">
                  <a:pos x="251" y="56"/>
                </a:cxn>
                <a:cxn ang="0">
                  <a:pos x="236" y="56"/>
                </a:cxn>
                <a:cxn ang="0">
                  <a:pos x="222" y="56"/>
                </a:cxn>
                <a:cxn ang="0">
                  <a:pos x="177" y="40"/>
                </a:cxn>
                <a:cxn ang="0">
                  <a:pos x="155" y="24"/>
                </a:cxn>
                <a:cxn ang="0">
                  <a:pos x="133" y="32"/>
                </a:cxn>
                <a:cxn ang="0">
                  <a:pos x="103" y="32"/>
                </a:cxn>
                <a:cxn ang="0">
                  <a:pos x="30" y="0"/>
                </a:cxn>
                <a:cxn ang="0">
                  <a:pos x="22" y="8"/>
                </a:cxn>
                <a:cxn ang="0">
                  <a:pos x="22" y="40"/>
                </a:cxn>
                <a:cxn ang="0">
                  <a:pos x="0" y="56"/>
                </a:cxn>
                <a:cxn ang="0">
                  <a:pos x="30" y="112"/>
                </a:cxn>
                <a:cxn ang="0">
                  <a:pos x="74" y="112"/>
                </a:cxn>
                <a:cxn ang="0">
                  <a:pos x="96" y="152"/>
                </a:cxn>
              </a:cxnLst>
              <a:rect l="0" t="0" r="r" b="b"/>
              <a:pathLst>
                <a:path w="252" h="185">
                  <a:moveTo>
                    <a:pt x="96" y="152"/>
                  </a:moveTo>
                  <a:lnTo>
                    <a:pt x="111" y="136"/>
                  </a:lnTo>
                  <a:lnTo>
                    <a:pt x="148" y="168"/>
                  </a:lnTo>
                  <a:lnTo>
                    <a:pt x="170" y="168"/>
                  </a:lnTo>
                  <a:lnTo>
                    <a:pt x="192" y="184"/>
                  </a:lnTo>
                  <a:lnTo>
                    <a:pt x="222" y="160"/>
                  </a:lnTo>
                  <a:lnTo>
                    <a:pt x="214" y="128"/>
                  </a:lnTo>
                  <a:lnTo>
                    <a:pt x="251" y="96"/>
                  </a:lnTo>
                  <a:lnTo>
                    <a:pt x="251" y="56"/>
                  </a:lnTo>
                  <a:lnTo>
                    <a:pt x="236" y="56"/>
                  </a:lnTo>
                  <a:lnTo>
                    <a:pt x="222" y="56"/>
                  </a:lnTo>
                  <a:lnTo>
                    <a:pt x="177" y="40"/>
                  </a:lnTo>
                  <a:lnTo>
                    <a:pt x="155" y="24"/>
                  </a:lnTo>
                  <a:lnTo>
                    <a:pt x="133" y="32"/>
                  </a:lnTo>
                  <a:lnTo>
                    <a:pt x="103" y="32"/>
                  </a:lnTo>
                  <a:lnTo>
                    <a:pt x="30" y="0"/>
                  </a:lnTo>
                  <a:lnTo>
                    <a:pt x="22" y="8"/>
                  </a:lnTo>
                  <a:lnTo>
                    <a:pt x="22" y="40"/>
                  </a:lnTo>
                  <a:lnTo>
                    <a:pt x="0" y="56"/>
                  </a:lnTo>
                  <a:lnTo>
                    <a:pt x="30" y="112"/>
                  </a:lnTo>
                  <a:lnTo>
                    <a:pt x="74" y="112"/>
                  </a:lnTo>
                  <a:lnTo>
                    <a:pt x="96" y="15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77" name="Freeform 182"/>
            <p:cNvSpPr>
              <a:spLocks/>
            </p:cNvSpPr>
            <p:nvPr/>
          </p:nvSpPr>
          <p:spPr bwMode="auto">
            <a:xfrm rot="704206">
              <a:off x="4549932" y="4398405"/>
              <a:ext cx="156144" cy="155374"/>
            </a:xfrm>
            <a:custGeom>
              <a:avLst/>
              <a:gdLst/>
              <a:ahLst/>
              <a:cxnLst>
                <a:cxn ang="0">
                  <a:pos x="89" y="24"/>
                </a:cxn>
                <a:cxn ang="0">
                  <a:pos x="112" y="24"/>
                </a:cxn>
                <a:cxn ang="0">
                  <a:pos x="142" y="24"/>
                </a:cxn>
                <a:cxn ang="0">
                  <a:pos x="149" y="64"/>
                </a:cxn>
                <a:cxn ang="0">
                  <a:pos x="134" y="72"/>
                </a:cxn>
                <a:cxn ang="0">
                  <a:pos x="149" y="104"/>
                </a:cxn>
                <a:cxn ang="0">
                  <a:pos x="119" y="112"/>
                </a:cxn>
                <a:cxn ang="0">
                  <a:pos x="104" y="144"/>
                </a:cxn>
                <a:cxn ang="0">
                  <a:pos x="75" y="152"/>
                </a:cxn>
                <a:cxn ang="0">
                  <a:pos x="52" y="144"/>
                </a:cxn>
                <a:cxn ang="0">
                  <a:pos x="67" y="136"/>
                </a:cxn>
                <a:cxn ang="0">
                  <a:pos x="67" y="112"/>
                </a:cxn>
                <a:cxn ang="0">
                  <a:pos x="60" y="104"/>
                </a:cxn>
                <a:cxn ang="0">
                  <a:pos x="45" y="72"/>
                </a:cxn>
                <a:cxn ang="0">
                  <a:pos x="15" y="72"/>
                </a:cxn>
                <a:cxn ang="0">
                  <a:pos x="0" y="40"/>
                </a:cxn>
                <a:cxn ang="0">
                  <a:pos x="7" y="40"/>
                </a:cxn>
                <a:cxn ang="0">
                  <a:pos x="37" y="0"/>
                </a:cxn>
                <a:cxn ang="0">
                  <a:pos x="89" y="24"/>
                </a:cxn>
              </a:cxnLst>
              <a:rect l="0" t="0" r="r" b="b"/>
              <a:pathLst>
                <a:path w="150" h="153">
                  <a:moveTo>
                    <a:pt x="89" y="24"/>
                  </a:moveTo>
                  <a:lnTo>
                    <a:pt x="112" y="24"/>
                  </a:lnTo>
                  <a:lnTo>
                    <a:pt x="142" y="24"/>
                  </a:lnTo>
                  <a:lnTo>
                    <a:pt x="149" y="64"/>
                  </a:lnTo>
                  <a:lnTo>
                    <a:pt x="134" y="72"/>
                  </a:lnTo>
                  <a:lnTo>
                    <a:pt x="149" y="104"/>
                  </a:lnTo>
                  <a:lnTo>
                    <a:pt x="119" y="112"/>
                  </a:lnTo>
                  <a:lnTo>
                    <a:pt x="104" y="144"/>
                  </a:lnTo>
                  <a:lnTo>
                    <a:pt x="75" y="152"/>
                  </a:lnTo>
                  <a:lnTo>
                    <a:pt x="52" y="144"/>
                  </a:lnTo>
                  <a:lnTo>
                    <a:pt x="67" y="136"/>
                  </a:lnTo>
                  <a:lnTo>
                    <a:pt x="67" y="112"/>
                  </a:lnTo>
                  <a:lnTo>
                    <a:pt x="60" y="104"/>
                  </a:lnTo>
                  <a:lnTo>
                    <a:pt x="45" y="72"/>
                  </a:lnTo>
                  <a:lnTo>
                    <a:pt x="15" y="72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37" y="0"/>
                  </a:lnTo>
                  <a:lnTo>
                    <a:pt x="89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78" name="Freeform 183"/>
            <p:cNvSpPr>
              <a:spLocks/>
            </p:cNvSpPr>
            <p:nvPr/>
          </p:nvSpPr>
          <p:spPr bwMode="auto">
            <a:xfrm rot="704206">
              <a:off x="4324874" y="5085461"/>
              <a:ext cx="84614" cy="90710"/>
            </a:xfrm>
            <a:custGeom>
              <a:avLst/>
              <a:gdLst/>
              <a:ahLst/>
              <a:cxnLst>
                <a:cxn ang="0">
                  <a:pos x="66" y="8"/>
                </a:cxn>
                <a:cxn ang="0">
                  <a:pos x="52" y="8"/>
                </a:cxn>
                <a:cxn ang="0">
                  <a:pos x="29" y="0"/>
                </a:cxn>
                <a:cxn ang="0">
                  <a:pos x="0" y="24"/>
                </a:cxn>
                <a:cxn ang="0">
                  <a:pos x="7" y="32"/>
                </a:cxn>
                <a:cxn ang="0">
                  <a:pos x="44" y="88"/>
                </a:cxn>
                <a:cxn ang="0">
                  <a:pos x="52" y="72"/>
                </a:cxn>
                <a:cxn ang="0">
                  <a:pos x="74" y="64"/>
                </a:cxn>
                <a:cxn ang="0">
                  <a:pos x="81" y="24"/>
                </a:cxn>
                <a:cxn ang="0">
                  <a:pos x="66" y="8"/>
                </a:cxn>
              </a:cxnLst>
              <a:rect l="0" t="0" r="r" b="b"/>
              <a:pathLst>
                <a:path w="82" h="89">
                  <a:moveTo>
                    <a:pt x="66" y="8"/>
                  </a:moveTo>
                  <a:lnTo>
                    <a:pt x="52" y="8"/>
                  </a:lnTo>
                  <a:lnTo>
                    <a:pt x="29" y="0"/>
                  </a:lnTo>
                  <a:lnTo>
                    <a:pt x="0" y="24"/>
                  </a:lnTo>
                  <a:lnTo>
                    <a:pt x="7" y="32"/>
                  </a:lnTo>
                  <a:lnTo>
                    <a:pt x="44" y="88"/>
                  </a:lnTo>
                  <a:lnTo>
                    <a:pt x="52" y="72"/>
                  </a:lnTo>
                  <a:lnTo>
                    <a:pt x="74" y="64"/>
                  </a:lnTo>
                  <a:lnTo>
                    <a:pt x="81" y="24"/>
                  </a:lnTo>
                  <a:lnTo>
                    <a:pt x="66" y="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79" name="Freeform 184"/>
            <p:cNvSpPr>
              <a:spLocks/>
            </p:cNvSpPr>
            <p:nvPr/>
          </p:nvSpPr>
          <p:spPr bwMode="auto">
            <a:xfrm rot="704206">
              <a:off x="4395532" y="5019899"/>
              <a:ext cx="170101" cy="227223"/>
            </a:xfrm>
            <a:custGeom>
              <a:avLst/>
              <a:gdLst/>
              <a:ahLst/>
              <a:cxnLst>
                <a:cxn ang="0">
                  <a:pos x="74" y="224"/>
                </a:cxn>
                <a:cxn ang="0">
                  <a:pos x="74" y="200"/>
                </a:cxn>
                <a:cxn ang="0">
                  <a:pos x="59" y="184"/>
                </a:cxn>
                <a:cxn ang="0">
                  <a:pos x="22" y="160"/>
                </a:cxn>
                <a:cxn ang="0">
                  <a:pos x="7" y="152"/>
                </a:cxn>
                <a:cxn ang="0">
                  <a:pos x="15" y="112"/>
                </a:cxn>
                <a:cxn ang="0">
                  <a:pos x="0" y="96"/>
                </a:cxn>
                <a:cxn ang="0">
                  <a:pos x="0" y="72"/>
                </a:cxn>
                <a:cxn ang="0">
                  <a:pos x="22" y="64"/>
                </a:cxn>
                <a:cxn ang="0">
                  <a:pos x="7" y="24"/>
                </a:cxn>
                <a:cxn ang="0">
                  <a:pos x="37" y="0"/>
                </a:cxn>
                <a:cxn ang="0">
                  <a:pos x="74" y="0"/>
                </a:cxn>
                <a:cxn ang="0">
                  <a:pos x="89" y="40"/>
                </a:cxn>
                <a:cxn ang="0">
                  <a:pos x="104" y="48"/>
                </a:cxn>
                <a:cxn ang="0">
                  <a:pos x="126" y="80"/>
                </a:cxn>
                <a:cxn ang="0">
                  <a:pos x="148" y="112"/>
                </a:cxn>
                <a:cxn ang="0">
                  <a:pos x="156" y="136"/>
                </a:cxn>
                <a:cxn ang="0">
                  <a:pos x="163" y="184"/>
                </a:cxn>
                <a:cxn ang="0">
                  <a:pos x="126" y="192"/>
                </a:cxn>
                <a:cxn ang="0">
                  <a:pos x="119" y="216"/>
                </a:cxn>
                <a:cxn ang="0">
                  <a:pos x="96" y="216"/>
                </a:cxn>
                <a:cxn ang="0">
                  <a:pos x="74" y="224"/>
                </a:cxn>
              </a:cxnLst>
              <a:rect l="0" t="0" r="r" b="b"/>
              <a:pathLst>
                <a:path w="164" h="225">
                  <a:moveTo>
                    <a:pt x="74" y="224"/>
                  </a:moveTo>
                  <a:lnTo>
                    <a:pt x="74" y="200"/>
                  </a:lnTo>
                  <a:lnTo>
                    <a:pt x="59" y="184"/>
                  </a:lnTo>
                  <a:lnTo>
                    <a:pt x="22" y="160"/>
                  </a:lnTo>
                  <a:lnTo>
                    <a:pt x="7" y="152"/>
                  </a:lnTo>
                  <a:lnTo>
                    <a:pt x="15" y="112"/>
                  </a:lnTo>
                  <a:lnTo>
                    <a:pt x="0" y="96"/>
                  </a:lnTo>
                  <a:lnTo>
                    <a:pt x="0" y="72"/>
                  </a:lnTo>
                  <a:lnTo>
                    <a:pt x="22" y="64"/>
                  </a:lnTo>
                  <a:lnTo>
                    <a:pt x="7" y="24"/>
                  </a:lnTo>
                  <a:lnTo>
                    <a:pt x="37" y="0"/>
                  </a:lnTo>
                  <a:lnTo>
                    <a:pt x="74" y="0"/>
                  </a:lnTo>
                  <a:lnTo>
                    <a:pt x="89" y="40"/>
                  </a:lnTo>
                  <a:lnTo>
                    <a:pt x="104" y="48"/>
                  </a:lnTo>
                  <a:lnTo>
                    <a:pt x="126" y="80"/>
                  </a:lnTo>
                  <a:lnTo>
                    <a:pt x="148" y="112"/>
                  </a:lnTo>
                  <a:lnTo>
                    <a:pt x="156" y="136"/>
                  </a:lnTo>
                  <a:lnTo>
                    <a:pt x="163" y="184"/>
                  </a:lnTo>
                  <a:lnTo>
                    <a:pt x="126" y="192"/>
                  </a:lnTo>
                  <a:lnTo>
                    <a:pt x="119" y="216"/>
                  </a:lnTo>
                  <a:lnTo>
                    <a:pt x="96" y="216"/>
                  </a:lnTo>
                  <a:lnTo>
                    <a:pt x="74" y="2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80" name="Freeform 185"/>
            <p:cNvSpPr>
              <a:spLocks/>
            </p:cNvSpPr>
            <p:nvPr/>
          </p:nvSpPr>
          <p:spPr bwMode="auto">
            <a:xfrm rot="704206">
              <a:off x="4357150" y="5160903"/>
              <a:ext cx="102933" cy="72747"/>
            </a:xfrm>
            <a:custGeom>
              <a:avLst/>
              <a:gdLst/>
              <a:ahLst/>
              <a:cxnLst>
                <a:cxn ang="0">
                  <a:pos x="75" y="64"/>
                </a:cxn>
                <a:cxn ang="0">
                  <a:pos x="52" y="64"/>
                </a:cxn>
                <a:cxn ang="0">
                  <a:pos x="37" y="72"/>
                </a:cxn>
                <a:cxn ang="0">
                  <a:pos x="7" y="32"/>
                </a:cxn>
                <a:cxn ang="0">
                  <a:pos x="0" y="24"/>
                </a:cxn>
                <a:cxn ang="0">
                  <a:pos x="7" y="8"/>
                </a:cxn>
                <a:cxn ang="0">
                  <a:pos x="30" y="0"/>
                </a:cxn>
                <a:cxn ang="0">
                  <a:pos x="45" y="8"/>
                </a:cxn>
                <a:cxn ang="0">
                  <a:pos x="82" y="32"/>
                </a:cxn>
                <a:cxn ang="0">
                  <a:pos x="97" y="48"/>
                </a:cxn>
                <a:cxn ang="0">
                  <a:pos x="75" y="64"/>
                </a:cxn>
              </a:cxnLst>
              <a:rect l="0" t="0" r="r" b="b"/>
              <a:pathLst>
                <a:path w="98" h="73">
                  <a:moveTo>
                    <a:pt x="75" y="64"/>
                  </a:moveTo>
                  <a:lnTo>
                    <a:pt x="52" y="64"/>
                  </a:lnTo>
                  <a:lnTo>
                    <a:pt x="37" y="72"/>
                  </a:lnTo>
                  <a:lnTo>
                    <a:pt x="7" y="32"/>
                  </a:lnTo>
                  <a:lnTo>
                    <a:pt x="0" y="24"/>
                  </a:lnTo>
                  <a:lnTo>
                    <a:pt x="7" y="8"/>
                  </a:lnTo>
                  <a:lnTo>
                    <a:pt x="30" y="0"/>
                  </a:lnTo>
                  <a:lnTo>
                    <a:pt x="45" y="8"/>
                  </a:lnTo>
                  <a:lnTo>
                    <a:pt x="82" y="32"/>
                  </a:lnTo>
                  <a:lnTo>
                    <a:pt x="97" y="48"/>
                  </a:lnTo>
                  <a:lnTo>
                    <a:pt x="75" y="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81" name="Freeform 186"/>
            <p:cNvSpPr>
              <a:spLocks/>
            </p:cNvSpPr>
            <p:nvPr/>
          </p:nvSpPr>
          <p:spPr bwMode="auto">
            <a:xfrm rot="704206">
              <a:off x="4395532" y="5239038"/>
              <a:ext cx="122996" cy="96098"/>
            </a:xfrm>
            <a:custGeom>
              <a:avLst/>
              <a:gdLst/>
              <a:ahLst/>
              <a:cxnLst>
                <a:cxn ang="0">
                  <a:pos x="44" y="96"/>
                </a:cxn>
                <a:cxn ang="0">
                  <a:pos x="89" y="80"/>
                </a:cxn>
                <a:cxn ang="0">
                  <a:pos x="89" y="64"/>
                </a:cxn>
                <a:cxn ang="0">
                  <a:pos x="111" y="56"/>
                </a:cxn>
                <a:cxn ang="0">
                  <a:pos x="118" y="32"/>
                </a:cxn>
                <a:cxn ang="0">
                  <a:pos x="96" y="24"/>
                </a:cxn>
                <a:cxn ang="0">
                  <a:pos x="89" y="0"/>
                </a:cxn>
                <a:cxn ang="0">
                  <a:pos x="66" y="0"/>
                </a:cxn>
                <a:cxn ang="0">
                  <a:pos x="44" y="8"/>
                </a:cxn>
                <a:cxn ang="0">
                  <a:pos x="30" y="8"/>
                </a:cxn>
                <a:cxn ang="0">
                  <a:pos x="30" y="16"/>
                </a:cxn>
                <a:cxn ang="0">
                  <a:pos x="30" y="56"/>
                </a:cxn>
                <a:cxn ang="0">
                  <a:pos x="7" y="56"/>
                </a:cxn>
                <a:cxn ang="0">
                  <a:pos x="0" y="56"/>
                </a:cxn>
                <a:cxn ang="0">
                  <a:pos x="44" y="96"/>
                </a:cxn>
              </a:cxnLst>
              <a:rect l="0" t="0" r="r" b="b"/>
              <a:pathLst>
                <a:path w="119" h="97">
                  <a:moveTo>
                    <a:pt x="44" y="96"/>
                  </a:moveTo>
                  <a:lnTo>
                    <a:pt x="89" y="80"/>
                  </a:lnTo>
                  <a:lnTo>
                    <a:pt x="89" y="64"/>
                  </a:lnTo>
                  <a:lnTo>
                    <a:pt x="111" y="56"/>
                  </a:lnTo>
                  <a:lnTo>
                    <a:pt x="118" y="32"/>
                  </a:lnTo>
                  <a:lnTo>
                    <a:pt x="96" y="24"/>
                  </a:lnTo>
                  <a:lnTo>
                    <a:pt x="89" y="0"/>
                  </a:lnTo>
                  <a:lnTo>
                    <a:pt x="66" y="0"/>
                  </a:lnTo>
                  <a:lnTo>
                    <a:pt x="44" y="8"/>
                  </a:lnTo>
                  <a:lnTo>
                    <a:pt x="30" y="8"/>
                  </a:lnTo>
                  <a:lnTo>
                    <a:pt x="30" y="16"/>
                  </a:lnTo>
                  <a:lnTo>
                    <a:pt x="30" y="56"/>
                  </a:lnTo>
                  <a:lnTo>
                    <a:pt x="7" y="56"/>
                  </a:lnTo>
                  <a:lnTo>
                    <a:pt x="0" y="56"/>
                  </a:lnTo>
                  <a:lnTo>
                    <a:pt x="44" y="9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82" name="Freeform 187"/>
            <p:cNvSpPr>
              <a:spLocks/>
            </p:cNvSpPr>
            <p:nvPr/>
          </p:nvSpPr>
          <p:spPr bwMode="auto">
            <a:xfrm rot="704206">
              <a:off x="4371107" y="5211197"/>
              <a:ext cx="78508" cy="73645"/>
            </a:xfrm>
            <a:custGeom>
              <a:avLst/>
              <a:gdLst/>
              <a:ahLst/>
              <a:cxnLst>
                <a:cxn ang="0">
                  <a:pos x="53" y="16"/>
                </a:cxn>
                <a:cxn ang="0">
                  <a:pos x="30" y="16"/>
                </a:cxn>
                <a:cxn ang="0">
                  <a:pos x="15" y="24"/>
                </a:cxn>
                <a:cxn ang="0">
                  <a:pos x="0" y="40"/>
                </a:cxn>
                <a:cxn ang="0">
                  <a:pos x="30" y="72"/>
                </a:cxn>
                <a:cxn ang="0">
                  <a:pos x="38" y="72"/>
                </a:cxn>
                <a:cxn ang="0">
                  <a:pos x="60" y="72"/>
                </a:cxn>
                <a:cxn ang="0">
                  <a:pos x="60" y="32"/>
                </a:cxn>
                <a:cxn ang="0">
                  <a:pos x="60" y="24"/>
                </a:cxn>
                <a:cxn ang="0">
                  <a:pos x="75" y="24"/>
                </a:cxn>
                <a:cxn ang="0">
                  <a:pos x="75" y="0"/>
                </a:cxn>
                <a:cxn ang="0">
                  <a:pos x="53" y="16"/>
                </a:cxn>
              </a:cxnLst>
              <a:rect l="0" t="0" r="r" b="b"/>
              <a:pathLst>
                <a:path w="76" h="73">
                  <a:moveTo>
                    <a:pt x="53" y="16"/>
                  </a:moveTo>
                  <a:lnTo>
                    <a:pt x="30" y="16"/>
                  </a:lnTo>
                  <a:lnTo>
                    <a:pt x="15" y="24"/>
                  </a:lnTo>
                  <a:lnTo>
                    <a:pt x="0" y="40"/>
                  </a:lnTo>
                  <a:lnTo>
                    <a:pt x="30" y="72"/>
                  </a:lnTo>
                  <a:lnTo>
                    <a:pt x="38" y="72"/>
                  </a:lnTo>
                  <a:lnTo>
                    <a:pt x="60" y="72"/>
                  </a:lnTo>
                  <a:lnTo>
                    <a:pt x="60" y="32"/>
                  </a:lnTo>
                  <a:lnTo>
                    <a:pt x="60" y="24"/>
                  </a:lnTo>
                  <a:lnTo>
                    <a:pt x="75" y="24"/>
                  </a:lnTo>
                  <a:lnTo>
                    <a:pt x="75" y="0"/>
                  </a:lnTo>
                  <a:lnTo>
                    <a:pt x="53" y="1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83" name="Freeform 188"/>
            <p:cNvSpPr>
              <a:spLocks/>
            </p:cNvSpPr>
            <p:nvPr/>
          </p:nvSpPr>
          <p:spPr bwMode="auto">
            <a:xfrm rot="704206">
              <a:off x="4632802" y="5042352"/>
              <a:ext cx="123869" cy="227223"/>
            </a:xfrm>
            <a:custGeom>
              <a:avLst/>
              <a:gdLst/>
              <a:ahLst/>
              <a:cxnLst>
                <a:cxn ang="0">
                  <a:pos x="15" y="208"/>
                </a:cxn>
                <a:cxn ang="0">
                  <a:pos x="0" y="200"/>
                </a:cxn>
                <a:cxn ang="0">
                  <a:pos x="22" y="184"/>
                </a:cxn>
                <a:cxn ang="0">
                  <a:pos x="15" y="152"/>
                </a:cxn>
                <a:cxn ang="0">
                  <a:pos x="44" y="152"/>
                </a:cxn>
                <a:cxn ang="0">
                  <a:pos x="44" y="112"/>
                </a:cxn>
                <a:cxn ang="0">
                  <a:pos x="66" y="104"/>
                </a:cxn>
                <a:cxn ang="0">
                  <a:pos x="37" y="80"/>
                </a:cxn>
                <a:cxn ang="0">
                  <a:pos x="30" y="32"/>
                </a:cxn>
                <a:cxn ang="0">
                  <a:pos x="37" y="16"/>
                </a:cxn>
                <a:cxn ang="0">
                  <a:pos x="37" y="8"/>
                </a:cxn>
                <a:cxn ang="0">
                  <a:pos x="74" y="0"/>
                </a:cxn>
                <a:cxn ang="0">
                  <a:pos x="89" y="32"/>
                </a:cxn>
                <a:cxn ang="0">
                  <a:pos x="74" y="32"/>
                </a:cxn>
                <a:cxn ang="0">
                  <a:pos x="96" y="72"/>
                </a:cxn>
                <a:cxn ang="0">
                  <a:pos x="81" y="96"/>
                </a:cxn>
                <a:cxn ang="0">
                  <a:pos x="118" y="120"/>
                </a:cxn>
                <a:cxn ang="0">
                  <a:pos x="96" y="184"/>
                </a:cxn>
                <a:cxn ang="0">
                  <a:pos x="74" y="184"/>
                </a:cxn>
                <a:cxn ang="0">
                  <a:pos x="81" y="216"/>
                </a:cxn>
                <a:cxn ang="0">
                  <a:pos x="59" y="224"/>
                </a:cxn>
                <a:cxn ang="0">
                  <a:pos x="15" y="208"/>
                </a:cxn>
              </a:cxnLst>
              <a:rect l="0" t="0" r="r" b="b"/>
              <a:pathLst>
                <a:path w="119" h="225">
                  <a:moveTo>
                    <a:pt x="15" y="208"/>
                  </a:moveTo>
                  <a:lnTo>
                    <a:pt x="0" y="200"/>
                  </a:lnTo>
                  <a:lnTo>
                    <a:pt x="22" y="184"/>
                  </a:lnTo>
                  <a:lnTo>
                    <a:pt x="15" y="152"/>
                  </a:lnTo>
                  <a:lnTo>
                    <a:pt x="44" y="152"/>
                  </a:lnTo>
                  <a:lnTo>
                    <a:pt x="44" y="112"/>
                  </a:lnTo>
                  <a:lnTo>
                    <a:pt x="66" y="104"/>
                  </a:lnTo>
                  <a:lnTo>
                    <a:pt x="37" y="80"/>
                  </a:lnTo>
                  <a:lnTo>
                    <a:pt x="30" y="32"/>
                  </a:lnTo>
                  <a:lnTo>
                    <a:pt x="37" y="16"/>
                  </a:lnTo>
                  <a:lnTo>
                    <a:pt x="37" y="8"/>
                  </a:lnTo>
                  <a:lnTo>
                    <a:pt x="74" y="0"/>
                  </a:lnTo>
                  <a:lnTo>
                    <a:pt x="89" y="32"/>
                  </a:lnTo>
                  <a:lnTo>
                    <a:pt x="74" y="32"/>
                  </a:lnTo>
                  <a:lnTo>
                    <a:pt x="96" y="72"/>
                  </a:lnTo>
                  <a:lnTo>
                    <a:pt x="81" y="96"/>
                  </a:lnTo>
                  <a:lnTo>
                    <a:pt x="118" y="120"/>
                  </a:lnTo>
                  <a:lnTo>
                    <a:pt x="96" y="184"/>
                  </a:lnTo>
                  <a:lnTo>
                    <a:pt x="74" y="184"/>
                  </a:lnTo>
                  <a:lnTo>
                    <a:pt x="81" y="216"/>
                  </a:lnTo>
                  <a:lnTo>
                    <a:pt x="59" y="224"/>
                  </a:lnTo>
                  <a:lnTo>
                    <a:pt x="15" y="20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84" name="Freeform 189"/>
            <p:cNvSpPr>
              <a:spLocks/>
            </p:cNvSpPr>
            <p:nvPr/>
          </p:nvSpPr>
          <p:spPr bwMode="auto">
            <a:xfrm rot="704206">
              <a:off x="4415595" y="5212095"/>
              <a:ext cx="137826" cy="267637"/>
            </a:xfrm>
            <a:custGeom>
              <a:avLst/>
              <a:gdLst/>
              <a:ahLst/>
              <a:cxnLst>
                <a:cxn ang="0">
                  <a:pos x="132" y="32"/>
                </a:cxn>
                <a:cxn ang="0">
                  <a:pos x="125" y="8"/>
                </a:cxn>
                <a:cxn ang="0">
                  <a:pos x="103" y="0"/>
                </a:cxn>
                <a:cxn ang="0">
                  <a:pos x="66" y="8"/>
                </a:cxn>
                <a:cxn ang="0">
                  <a:pos x="59" y="32"/>
                </a:cxn>
                <a:cxn ang="0">
                  <a:pos x="66" y="56"/>
                </a:cxn>
                <a:cxn ang="0">
                  <a:pos x="88" y="64"/>
                </a:cxn>
                <a:cxn ang="0">
                  <a:pos x="81" y="88"/>
                </a:cxn>
                <a:cxn ang="0">
                  <a:pos x="59" y="96"/>
                </a:cxn>
                <a:cxn ang="0">
                  <a:pos x="59" y="112"/>
                </a:cxn>
                <a:cxn ang="0">
                  <a:pos x="15" y="128"/>
                </a:cxn>
                <a:cxn ang="0">
                  <a:pos x="0" y="144"/>
                </a:cxn>
                <a:cxn ang="0">
                  <a:pos x="22" y="192"/>
                </a:cxn>
                <a:cxn ang="0">
                  <a:pos x="29" y="200"/>
                </a:cxn>
                <a:cxn ang="0">
                  <a:pos x="29" y="256"/>
                </a:cxn>
                <a:cxn ang="0">
                  <a:pos x="81" y="264"/>
                </a:cxn>
                <a:cxn ang="0">
                  <a:pos x="95" y="144"/>
                </a:cxn>
                <a:cxn ang="0">
                  <a:pos x="132" y="96"/>
                </a:cxn>
                <a:cxn ang="0">
                  <a:pos x="117" y="80"/>
                </a:cxn>
                <a:cxn ang="0">
                  <a:pos x="125" y="40"/>
                </a:cxn>
                <a:cxn ang="0">
                  <a:pos x="132" y="32"/>
                </a:cxn>
              </a:cxnLst>
              <a:rect l="0" t="0" r="r" b="b"/>
              <a:pathLst>
                <a:path w="133" h="265">
                  <a:moveTo>
                    <a:pt x="132" y="32"/>
                  </a:moveTo>
                  <a:lnTo>
                    <a:pt x="125" y="8"/>
                  </a:lnTo>
                  <a:lnTo>
                    <a:pt x="103" y="0"/>
                  </a:lnTo>
                  <a:lnTo>
                    <a:pt x="66" y="8"/>
                  </a:lnTo>
                  <a:lnTo>
                    <a:pt x="59" y="32"/>
                  </a:lnTo>
                  <a:lnTo>
                    <a:pt x="66" y="56"/>
                  </a:lnTo>
                  <a:lnTo>
                    <a:pt x="88" y="64"/>
                  </a:lnTo>
                  <a:lnTo>
                    <a:pt x="81" y="88"/>
                  </a:lnTo>
                  <a:lnTo>
                    <a:pt x="59" y="96"/>
                  </a:lnTo>
                  <a:lnTo>
                    <a:pt x="59" y="112"/>
                  </a:lnTo>
                  <a:lnTo>
                    <a:pt x="15" y="128"/>
                  </a:lnTo>
                  <a:lnTo>
                    <a:pt x="0" y="144"/>
                  </a:lnTo>
                  <a:lnTo>
                    <a:pt x="22" y="192"/>
                  </a:lnTo>
                  <a:lnTo>
                    <a:pt x="29" y="200"/>
                  </a:lnTo>
                  <a:lnTo>
                    <a:pt x="29" y="256"/>
                  </a:lnTo>
                  <a:lnTo>
                    <a:pt x="81" y="264"/>
                  </a:lnTo>
                  <a:lnTo>
                    <a:pt x="95" y="144"/>
                  </a:lnTo>
                  <a:lnTo>
                    <a:pt x="132" y="96"/>
                  </a:lnTo>
                  <a:lnTo>
                    <a:pt x="117" y="80"/>
                  </a:lnTo>
                  <a:lnTo>
                    <a:pt x="125" y="40"/>
                  </a:lnTo>
                  <a:lnTo>
                    <a:pt x="132" y="3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85" name="Freeform 192"/>
            <p:cNvSpPr>
              <a:spLocks/>
            </p:cNvSpPr>
            <p:nvPr/>
          </p:nvSpPr>
          <p:spPr bwMode="auto">
            <a:xfrm rot="704206">
              <a:off x="4887518" y="4691190"/>
              <a:ext cx="145677" cy="123939"/>
            </a:xfrm>
            <a:custGeom>
              <a:avLst/>
              <a:gdLst/>
              <a:ahLst/>
              <a:cxnLst>
                <a:cxn ang="0">
                  <a:pos x="118" y="120"/>
                </a:cxn>
                <a:cxn ang="0">
                  <a:pos x="96" y="120"/>
                </a:cxn>
                <a:cxn ang="0">
                  <a:pos x="66" y="96"/>
                </a:cxn>
                <a:cxn ang="0">
                  <a:pos x="44" y="104"/>
                </a:cxn>
                <a:cxn ang="0">
                  <a:pos x="44" y="72"/>
                </a:cxn>
                <a:cxn ang="0">
                  <a:pos x="22" y="56"/>
                </a:cxn>
                <a:cxn ang="0">
                  <a:pos x="0" y="56"/>
                </a:cxn>
                <a:cxn ang="0">
                  <a:pos x="0" y="32"/>
                </a:cxn>
                <a:cxn ang="0">
                  <a:pos x="29" y="0"/>
                </a:cxn>
                <a:cxn ang="0">
                  <a:pos x="59" y="24"/>
                </a:cxn>
                <a:cxn ang="0">
                  <a:pos x="66" y="56"/>
                </a:cxn>
                <a:cxn ang="0">
                  <a:pos x="88" y="72"/>
                </a:cxn>
                <a:cxn ang="0">
                  <a:pos x="118" y="56"/>
                </a:cxn>
                <a:cxn ang="0">
                  <a:pos x="140" y="72"/>
                </a:cxn>
                <a:cxn ang="0">
                  <a:pos x="133" y="104"/>
                </a:cxn>
                <a:cxn ang="0">
                  <a:pos x="140" y="104"/>
                </a:cxn>
                <a:cxn ang="0">
                  <a:pos x="118" y="120"/>
                </a:cxn>
              </a:cxnLst>
              <a:rect l="0" t="0" r="r" b="b"/>
              <a:pathLst>
                <a:path w="141" h="121">
                  <a:moveTo>
                    <a:pt x="118" y="120"/>
                  </a:moveTo>
                  <a:lnTo>
                    <a:pt x="96" y="120"/>
                  </a:lnTo>
                  <a:lnTo>
                    <a:pt x="66" y="96"/>
                  </a:lnTo>
                  <a:lnTo>
                    <a:pt x="44" y="104"/>
                  </a:lnTo>
                  <a:lnTo>
                    <a:pt x="44" y="72"/>
                  </a:lnTo>
                  <a:lnTo>
                    <a:pt x="22" y="56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29" y="0"/>
                  </a:lnTo>
                  <a:lnTo>
                    <a:pt x="59" y="24"/>
                  </a:lnTo>
                  <a:lnTo>
                    <a:pt x="66" y="56"/>
                  </a:lnTo>
                  <a:lnTo>
                    <a:pt x="88" y="72"/>
                  </a:lnTo>
                  <a:lnTo>
                    <a:pt x="118" y="56"/>
                  </a:lnTo>
                  <a:lnTo>
                    <a:pt x="140" y="72"/>
                  </a:lnTo>
                  <a:lnTo>
                    <a:pt x="133" y="104"/>
                  </a:lnTo>
                  <a:lnTo>
                    <a:pt x="140" y="104"/>
                  </a:lnTo>
                  <a:lnTo>
                    <a:pt x="118" y="12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86" name="Freeform 194"/>
            <p:cNvSpPr>
              <a:spLocks/>
            </p:cNvSpPr>
            <p:nvPr/>
          </p:nvSpPr>
          <p:spPr bwMode="auto">
            <a:xfrm rot="704206">
              <a:off x="4790691" y="4588805"/>
              <a:ext cx="145677" cy="122143"/>
            </a:xfrm>
            <a:custGeom>
              <a:avLst/>
              <a:gdLst/>
              <a:ahLst/>
              <a:cxnLst>
                <a:cxn ang="0">
                  <a:pos x="140" y="40"/>
                </a:cxn>
                <a:cxn ang="0">
                  <a:pos x="140" y="80"/>
                </a:cxn>
                <a:cxn ang="0">
                  <a:pos x="111" y="112"/>
                </a:cxn>
                <a:cxn ang="0">
                  <a:pos x="103" y="120"/>
                </a:cxn>
                <a:cxn ang="0">
                  <a:pos x="74" y="112"/>
                </a:cxn>
                <a:cxn ang="0">
                  <a:pos x="59" y="120"/>
                </a:cxn>
                <a:cxn ang="0">
                  <a:pos x="52" y="104"/>
                </a:cxn>
                <a:cxn ang="0">
                  <a:pos x="7" y="96"/>
                </a:cxn>
                <a:cxn ang="0">
                  <a:pos x="22" y="80"/>
                </a:cxn>
                <a:cxn ang="0">
                  <a:pos x="0" y="72"/>
                </a:cxn>
                <a:cxn ang="0">
                  <a:pos x="0" y="48"/>
                </a:cxn>
                <a:cxn ang="0">
                  <a:pos x="7" y="32"/>
                </a:cxn>
                <a:cxn ang="0">
                  <a:pos x="29" y="0"/>
                </a:cxn>
                <a:cxn ang="0">
                  <a:pos x="103" y="0"/>
                </a:cxn>
                <a:cxn ang="0">
                  <a:pos x="140" y="32"/>
                </a:cxn>
                <a:cxn ang="0">
                  <a:pos x="140" y="40"/>
                </a:cxn>
              </a:cxnLst>
              <a:rect l="0" t="0" r="r" b="b"/>
              <a:pathLst>
                <a:path w="141" h="121">
                  <a:moveTo>
                    <a:pt x="140" y="40"/>
                  </a:moveTo>
                  <a:lnTo>
                    <a:pt x="140" y="80"/>
                  </a:lnTo>
                  <a:lnTo>
                    <a:pt x="111" y="112"/>
                  </a:lnTo>
                  <a:lnTo>
                    <a:pt x="103" y="120"/>
                  </a:lnTo>
                  <a:lnTo>
                    <a:pt x="74" y="112"/>
                  </a:lnTo>
                  <a:lnTo>
                    <a:pt x="59" y="120"/>
                  </a:lnTo>
                  <a:lnTo>
                    <a:pt x="52" y="104"/>
                  </a:lnTo>
                  <a:lnTo>
                    <a:pt x="7" y="96"/>
                  </a:lnTo>
                  <a:lnTo>
                    <a:pt x="22" y="80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7" y="32"/>
                  </a:lnTo>
                  <a:lnTo>
                    <a:pt x="29" y="0"/>
                  </a:lnTo>
                  <a:lnTo>
                    <a:pt x="103" y="0"/>
                  </a:lnTo>
                  <a:lnTo>
                    <a:pt x="140" y="32"/>
                  </a:lnTo>
                  <a:lnTo>
                    <a:pt x="140" y="4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87" name="Freeform 195"/>
            <p:cNvSpPr>
              <a:spLocks/>
            </p:cNvSpPr>
            <p:nvPr/>
          </p:nvSpPr>
          <p:spPr bwMode="auto">
            <a:xfrm rot="704206">
              <a:off x="4932006" y="4600481"/>
              <a:ext cx="268673" cy="187706"/>
            </a:xfrm>
            <a:custGeom>
              <a:avLst/>
              <a:gdLst/>
              <a:ahLst/>
              <a:cxnLst>
                <a:cxn ang="0">
                  <a:pos x="133" y="144"/>
                </a:cxn>
                <a:cxn ang="0">
                  <a:pos x="133" y="160"/>
                </a:cxn>
                <a:cxn ang="0">
                  <a:pos x="111" y="184"/>
                </a:cxn>
                <a:cxn ang="0">
                  <a:pos x="88" y="168"/>
                </a:cxn>
                <a:cxn ang="0">
                  <a:pos x="59" y="184"/>
                </a:cxn>
                <a:cxn ang="0">
                  <a:pos x="37" y="168"/>
                </a:cxn>
                <a:cxn ang="0">
                  <a:pos x="29" y="136"/>
                </a:cxn>
                <a:cxn ang="0">
                  <a:pos x="0" y="112"/>
                </a:cxn>
                <a:cxn ang="0">
                  <a:pos x="0" y="72"/>
                </a:cxn>
                <a:cxn ang="0">
                  <a:pos x="59" y="48"/>
                </a:cxn>
                <a:cxn ang="0">
                  <a:pos x="74" y="40"/>
                </a:cxn>
                <a:cxn ang="0">
                  <a:pos x="81" y="24"/>
                </a:cxn>
                <a:cxn ang="0">
                  <a:pos x="118" y="32"/>
                </a:cxn>
                <a:cxn ang="0">
                  <a:pos x="125" y="0"/>
                </a:cxn>
                <a:cxn ang="0">
                  <a:pos x="155" y="16"/>
                </a:cxn>
                <a:cxn ang="0">
                  <a:pos x="184" y="0"/>
                </a:cxn>
                <a:cxn ang="0">
                  <a:pos x="214" y="16"/>
                </a:cxn>
                <a:cxn ang="0">
                  <a:pos x="236" y="16"/>
                </a:cxn>
                <a:cxn ang="0">
                  <a:pos x="258" y="48"/>
                </a:cxn>
                <a:cxn ang="0">
                  <a:pos x="243" y="72"/>
                </a:cxn>
                <a:cxn ang="0">
                  <a:pos x="206" y="64"/>
                </a:cxn>
                <a:cxn ang="0">
                  <a:pos x="199" y="88"/>
                </a:cxn>
                <a:cxn ang="0">
                  <a:pos x="177" y="80"/>
                </a:cxn>
                <a:cxn ang="0">
                  <a:pos x="147" y="96"/>
                </a:cxn>
                <a:cxn ang="0">
                  <a:pos x="147" y="136"/>
                </a:cxn>
                <a:cxn ang="0">
                  <a:pos x="133" y="144"/>
                </a:cxn>
              </a:cxnLst>
              <a:rect l="0" t="0" r="r" b="b"/>
              <a:pathLst>
                <a:path w="259" h="185">
                  <a:moveTo>
                    <a:pt x="133" y="144"/>
                  </a:moveTo>
                  <a:lnTo>
                    <a:pt x="133" y="160"/>
                  </a:lnTo>
                  <a:lnTo>
                    <a:pt x="111" y="184"/>
                  </a:lnTo>
                  <a:lnTo>
                    <a:pt x="88" y="168"/>
                  </a:lnTo>
                  <a:lnTo>
                    <a:pt x="59" y="184"/>
                  </a:lnTo>
                  <a:lnTo>
                    <a:pt x="37" y="168"/>
                  </a:lnTo>
                  <a:lnTo>
                    <a:pt x="29" y="136"/>
                  </a:lnTo>
                  <a:lnTo>
                    <a:pt x="0" y="112"/>
                  </a:lnTo>
                  <a:lnTo>
                    <a:pt x="0" y="72"/>
                  </a:lnTo>
                  <a:lnTo>
                    <a:pt x="59" y="48"/>
                  </a:lnTo>
                  <a:lnTo>
                    <a:pt x="74" y="40"/>
                  </a:lnTo>
                  <a:lnTo>
                    <a:pt x="81" y="24"/>
                  </a:lnTo>
                  <a:lnTo>
                    <a:pt x="118" y="32"/>
                  </a:lnTo>
                  <a:lnTo>
                    <a:pt x="125" y="0"/>
                  </a:lnTo>
                  <a:lnTo>
                    <a:pt x="155" y="16"/>
                  </a:lnTo>
                  <a:lnTo>
                    <a:pt x="184" y="0"/>
                  </a:lnTo>
                  <a:lnTo>
                    <a:pt x="214" y="16"/>
                  </a:lnTo>
                  <a:lnTo>
                    <a:pt x="236" y="16"/>
                  </a:lnTo>
                  <a:lnTo>
                    <a:pt x="258" y="48"/>
                  </a:lnTo>
                  <a:lnTo>
                    <a:pt x="243" y="72"/>
                  </a:lnTo>
                  <a:lnTo>
                    <a:pt x="206" y="64"/>
                  </a:lnTo>
                  <a:lnTo>
                    <a:pt x="199" y="88"/>
                  </a:lnTo>
                  <a:lnTo>
                    <a:pt x="177" y="80"/>
                  </a:lnTo>
                  <a:lnTo>
                    <a:pt x="147" y="96"/>
                  </a:lnTo>
                  <a:lnTo>
                    <a:pt x="147" y="136"/>
                  </a:lnTo>
                  <a:lnTo>
                    <a:pt x="133" y="14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88" name="Freeform 196"/>
            <p:cNvSpPr>
              <a:spLocks/>
            </p:cNvSpPr>
            <p:nvPr/>
          </p:nvSpPr>
          <p:spPr bwMode="auto">
            <a:xfrm rot="704206">
              <a:off x="5014004" y="4484624"/>
              <a:ext cx="261695" cy="146393"/>
            </a:xfrm>
            <a:custGeom>
              <a:avLst/>
              <a:gdLst/>
              <a:ahLst/>
              <a:cxnLst>
                <a:cxn ang="0">
                  <a:pos x="74" y="128"/>
                </a:cxn>
                <a:cxn ang="0">
                  <a:pos x="66" y="104"/>
                </a:cxn>
                <a:cxn ang="0">
                  <a:pos x="37" y="72"/>
                </a:cxn>
                <a:cxn ang="0">
                  <a:pos x="15" y="80"/>
                </a:cxn>
                <a:cxn ang="0">
                  <a:pos x="0" y="56"/>
                </a:cxn>
                <a:cxn ang="0">
                  <a:pos x="59" y="8"/>
                </a:cxn>
                <a:cxn ang="0">
                  <a:pos x="111" y="0"/>
                </a:cxn>
                <a:cxn ang="0">
                  <a:pos x="192" y="80"/>
                </a:cxn>
                <a:cxn ang="0">
                  <a:pos x="251" y="72"/>
                </a:cxn>
                <a:cxn ang="0">
                  <a:pos x="236" y="128"/>
                </a:cxn>
                <a:cxn ang="0">
                  <a:pos x="207" y="128"/>
                </a:cxn>
                <a:cxn ang="0">
                  <a:pos x="185" y="144"/>
                </a:cxn>
                <a:cxn ang="0">
                  <a:pos x="162" y="144"/>
                </a:cxn>
                <a:cxn ang="0">
                  <a:pos x="133" y="128"/>
                </a:cxn>
                <a:cxn ang="0">
                  <a:pos x="103" y="144"/>
                </a:cxn>
                <a:cxn ang="0">
                  <a:pos x="74" y="128"/>
                </a:cxn>
              </a:cxnLst>
              <a:rect l="0" t="0" r="r" b="b"/>
              <a:pathLst>
                <a:path w="252" h="145">
                  <a:moveTo>
                    <a:pt x="74" y="128"/>
                  </a:moveTo>
                  <a:lnTo>
                    <a:pt x="66" y="104"/>
                  </a:lnTo>
                  <a:lnTo>
                    <a:pt x="37" y="72"/>
                  </a:lnTo>
                  <a:lnTo>
                    <a:pt x="15" y="80"/>
                  </a:lnTo>
                  <a:lnTo>
                    <a:pt x="0" y="56"/>
                  </a:lnTo>
                  <a:lnTo>
                    <a:pt x="59" y="8"/>
                  </a:lnTo>
                  <a:lnTo>
                    <a:pt x="111" y="0"/>
                  </a:lnTo>
                  <a:lnTo>
                    <a:pt x="192" y="80"/>
                  </a:lnTo>
                  <a:lnTo>
                    <a:pt x="251" y="72"/>
                  </a:lnTo>
                  <a:lnTo>
                    <a:pt x="236" y="128"/>
                  </a:lnTo>
                  <a:lnTo>
                    <a:pt x="207" y="128"/>
                  </a:lnTo>
                  <a:lnTo>
                    <a:pt x="185" y="144"/>
                  </a:lnTo>
                  <a:lnTo>
                    <a:pt x="162" y="144"/>
                  </a:lnTo>
                  <a:lnTo>
                    <a:pt x="133" y="128"/>
                  </a:lnTo>
                  <a:lnTo>
                    <a:pt x="103" y="144"/>
                  </a:lnTo>
                  <a:lnTo>
                    <a:pt x="74" y="12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89" name="Freeform 197"/>
            <p:cNvSpPr>
              <a:spLocks/>
            </p:cNvSpPr>
            <p:nvPr/>
          </p:nvSpPr>
          <p:spPr bwMode="auto">
            <a:xfrm rot="704206">
              <a:off x="4936368" y="4398405"/>
              <a:ext cx="154400" cy="138309"/>
            </a:xfrm>
            <a:custGeom>
              <a:avLst/>
              <a:gdLst/>
              <a:ahLst/>
              <a:cxnLst>
                <a:cxn ang="0">
                  <a:pos x="44" y="112"/>
                </a:cxn>
                <a:cxn ang="0">
                  <a:pos x="52" y="112"/>
                </a:cxn>
                <a:cxn ang="0">
                  <a:pos x="81" y="120"/>
                </a:cxn>
                <a:cxn ang="0">
                  <a:pos x="89" y="112"/>
                </a:cxn>
                <a:cxn ang="0">
                  <a:pos x="148" y="64"/>
                </a:cxn>
                <a:cxn ang="0">
                  <a:pos x="126" y="56"/>
                </a:cxn>
                <a:cxn ang="0">
                  <a:pos x="126" y="32"/>
                </a:cxn>
                <a:cxn ang="0">
                  <a:pos x="141" y="16"/>
                </a:cxn>
                <a:cxn ang="0">
                  <a:pos x="133" y="0"/>
                </a:cxn>
                <a:cxn ang="0">
                  <a:pos x="59" y="0"/>
                </a:cxn>
                <a:cxn ang="0">
                  <a:pos x="22" y="32"/>
                </a:cxn>
                <a:cxn ang="0">
                  <a:pos x="30" y="64"/>
                </a:cxn>
                <a:cxn ang="0">
                  <a:pos x="0" y="88"/>
                </a:cxn>
                <a:cxn ang="0">
                  <a:pos x="0" y="120"/>
                </a:cxn>
                <a:cxn ang="0">
                  <a:pos x="22" y="136"/>
                </a:cxn>
                <a:cxn ang="0">
                  <a:pos x="44" y="112"/>
                </a:cxn>
              </a:cxnLst>
              <a:rect l="0" t="0" r="r" b="b"/>
              <a:pathLst>
                <a:path w="149" h="137">
                  <a:moveTo>
                    <a:pt x="44" y="112"/>
                  </a:moveTo>
                  <a:lnTo>
                    <a:pt x="52" y="112"/>
                  </a:lnTo>
                  <a:lnTo>
                    <a:pt x="81" y="120"/>
                  </a:lnTo>
                  <a:lnTo>
                    <a:pt x="89" y="112"/>
                  </a:lnTo>
                  <a:lnTo>
                    <a:pt x="148" y="64"/>
                  </a:lnTo>
                  <a:lnTo>
                    <a:pt x="126" y="56"/>
                  </a:lnTo>
                  <a:lnTo>
                    <a:pt x="126" y="32"/>
                  </a:lnTo>
                  <a:lnTo>
                    <a:pt x="141" y="16"/>
                  </a:lnTo>
                  <a:lnTo>
                    <a:pt x="133" y="0"/>
                  </a:lnTo>
                  <a:lnTo>
                    <a:pt x="59" y="0"/>
                  </a:lnTo>
                  <a:lnTo>
                    <a:pt x="22" y="32"/>
                  </a:lnTo>
                  <a:lnTo>
                    <a:pt x="30" y="64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22" y="136"/>
                  </a:lnTo>
                  <a:lnTo>
                    <a:pt x="44" y="11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90" name="Freeform 198"/>
            <p:cNvSpPr>
              <a:spLocks/>
            </p:cNvSpPr>
            <p:nvPr/>
          </p:nvSpPr>
          <p:spPr bwMode="auto">
            <a:xfrm rot="704206">
              <a:off x="4961665" y="4516956"/>
              <a:ext cx="125614" cy="113162"/>
            </a:xfrm>
            <a:custGeom>
              <a:avLst/>
              <a:gdLst/>
              <a:ahLst/>
              <a:cxnLst>
                <a:cxn ang="0">
                  <a:pos x="67" y="112"/>
                </a:cxn>
                <a:cxn ang="0">
                  <a:pos x="45" y="88"/>
                </a:cxn>
                <a:cxn ang="0">
                  <a:pos x="37" y="72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37" y="8"/>
                </a:cxn>
                <a:cxn ang="0">
                  <a:pos x="45" y="0"/>
                </a:cxn>
                <a:cxn ang="0">
                  <a:pos x="60" y="24"/>
                </a:cxn>
                <a:cxn ang="0">
                  <a:pos x="82" y="16"/>
                </a:cxn>
                <a:cxn ang="0">
                  <a:pos x="112" y="48"/>
                </a:cxn>
                <a:cxn ang="0">
                  <a:pos x="119" y="72"/>
                </a:cxn>
                <a:cxn ang="0">
                  <a:pos x="112" y="104"/>
                </a:cxn>
                <a:cxn ang="0">
                  <a:pos x="74" y="96"/>
                </a:cxn>
                <a:cxn ang="0">
                  <a:pos x="67" y="112"/>
                </a:cxn>
              </a:cxnLst>
              <a:rect l="0" t="0" r="r" b="b"/>
              <a:pathLst>
                <a:path w="120" h="113">
                  <a:moveTo>
                    <a:pt x="67" y="112"/>
                  </a:moveTo>
                  <a:lnTo>
                    <a:pt x="45" y="88"/>
                  </a:lnTo>
                  <a:lnTo>
                    <a:pt x="37" y="72"/>
                  </a:lnTo>
                  <a:lnTo>
                    <a:pt x="0" y="48"/>
                  </a:lnTo>
                  <a:lnTo>
                    <a:pt x="0" y="0"/>
                  </a:lnTo>
                  <a:lnTo>
                    <a:pt x="7" y="0"/>
                  </a:lnTo>
                  <a:lnTo>
                    <a:pt x="37" y="8"/>
                  </a:lnTo>
                  <a:lnTo>
                    <a:pt x="45" y="0"/>
                  </a:lnTo>
                  <a:lnTo>
                    <a:pt x="60" y="24"/>
                  </a:lnTo>
                  <a:lnTo>
                    <a:pt x="82" y="16"/>
                  </a:lnTo>
                  <a:lnTo>
                    <a:pt x="112" y="48"/>
                  </a:lnTo>
                  <a:lnTo>
                    <a:pt x="119" y="72"/>
                  </a:lnTo>
                  <a:lnTo>
                    <a:pt x="112" y="104"/>
                  </a:lnTo>
                  <a:lnTo>
                    <a:pt x="74" y="96"/>
                  </a:lnTo>
                  <a:lnTo>
                    <a:pt x="67" y="11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91" name="Freeform 199"/>
            <p:cNvSpPr>
              <a:spLocks/>
            </p:cNvSpPr>
            <p:nvPr/>
          </p:nvSpPr>
          <p:spPr bwMode="auto">
            <a:xfrm rot="704206">
              <a:off x="4897986" y="4504383"/>
              <a:ext cx="131719" cy="145494"/>
            </a:xfrm>
            <a:custGeom>
              <a:avLst/>
              <a:gdLst/>
              <a:ahLst/>
              <a:cxnLst>
                <a:cxn ang="0">
                  <a:pos x="15" y="104"/>
                </a:cxn>
                <a:cxn ang="0">
                  <a:pos x="52" y="136"/>
                </a:cxn>
                <a:cxn ang="0">
                  <a:pos x="52" y="144"/>
                </a:cxn>
                <a:cxn ang="0">
                  <a:pos x="111" y="120"/>
                </a:cxn>
                <a:cxn ang="0">
                  <a:pos x="126" y="112"/>
                </a:cxn>
                <a:cxn ang="0">
                  <a:pos x="104" y="88"/>
                </a:cxn>
                <a:cxn ang="0">
                  <a:pos x="96" y="72"/>
                </a:cxn>
                <a:cxn ang="0">
                  <a:pos x="59" y="48"/>
                </a:cxn>
                <a:cxn ang="0">
                  <a:pos x="59" y="0"/>
                </a:cxn>
                <a:cxn ang="0">
                  <a:pos x="37" y="24"/>
                </a:cxn>
                <a:cxn ang="0">
                  <a:pos x="15" y="8"/>
                </a:cxn>
                <a:cxn ang="0">
                  <a:pos x="0" y="32"/>
                </a:cxn>
                <a:cxn ang="0">
                  <a:pos x="22" y="64"/>
                </a:cxn>
                <a:cxn ang="0">
                  <a:pos x="15" y="88"/>
                </a:cxn>
                <a:cxn ang="0">
                  <a:pos x="15" y="104"/>
                </a:cxn>
              </a:cxnLst>
              <a:rect l="0" t="0" r="r" b="b"/>
              <a:pathLst>
                <a:path w="127" h="145">
                  <a:moveTo>
                    <a:pt x="15" y="104"/>
                  </a:moveTo>
                  <a:lnTo>
                    <a:pt x="52" y="136"/>
                  </a:lnTo>
                  <a:lnTo>
                    <a:pt x="52" y="144"/>
                  </a:lnTo>
                  <a:lnTo>
                    <a:pt x="111" y="120"/>
                  </a:lnTo>
                  <a:lnTo>
                    <a:pt x="126" y="112"/>
                  </a:lnTo>
                  <a:lnTo>
                    <a:pt x="104" y="88"/>
                  </a:lnTo>
                  <a:lnTo>
                    <a:pt x="96" y="72"/>
                  </a:lnTo>
                  <a:lnTo>
                    <a:pt x="59" y="48"/>
                  </a:lnTo>
                  <a:lnTo>
                    <a:pt x="59" y="0"/>
                  </a:lnTo>
                  <a:lnTo>
                    <a:pt x="37" y="24"/>
                  </a:lnTo>
                  <a:lnTo>
                    <a:pt x="15" y="8"/>
                  </a:lnTo>
                  <a:lnTo>
                    <a:pt x="0" y="32"/>
                  </a:lnTo>
                  <a:lnTo>
                    <a:pt x="22" y="64"/>
                  </a:lnTo>
                  <a:lnTo>
                    <a:pt x="15" y="88"/>
                  </a:lnTo>
                  <a:lnTo>
                    <a:pt x="15" y="10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92" name="Freeform 200"/>
            <p:cNvSpPr>
              <a:spLocks/>
            </p:cNvSpPr>
            <p:nvPr/>
          </p:nvSpPr>
          <p:spPr bwMode="auto">
            <a:xfrm rot="704206">
              <a:off x="4748820" y="4677719"/>
              <a:ext cx="129975" cy="138309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7" y="32"/>
                </a:cxn>
                <a:cxn ang="0">
                  <a:pos x="22" y="56"/>
                </a:cxn>
                <a:cxn ang="0">
                  <a:pos x="0" y="72"/>
                </a:cxn>
                <a:cxn ang="0">
                  <a:pos x="7" y="96"/>
                </a:cxn>
                <a:cxn ang="0">
                  <a:pos x="44" y="136"/>
                </a:cxn>
                <a:cxn ang="0">
                  <a:pos x="66" y="136"/>
                </a:cxn>
                <a:cxn ang="0">
                  <a:pos x="88" y="120"/>
                </a:cxn>
                <a:cxn ang="0">
                  <a:pos x="95" y="120"/>
                </a:cxn>
                <a:cxn ang="0">
                  <a:pos x="124" y="24"/>
                </a:cxn>
                <a:cxn ang="0">
                  <a:pos x="95" y="16"/>
                </a:cxn>
                <a:cxn ang="0">
                  <a:pos x="80" y="24"/>
                </a:cxn>
                <a:cxn ang="0">
                  <a:pos x="73" y="8"/>
                </a:cxn>
                <a:cxn ang="0">
                  <a:pos x="29" y="0"/>
                </a:cxn>
              </a:cxnLst>
              <a:rect l="0" t="0" r="r" b="b"/>
              <a:pathLst>
                <a:path w="125" h="137">
                  <a:moveTo>
                    <a:pt x="29" y="0"/>
                  </a:moveTo>
                  <a:lnTo>
                    <a:pt x="7" y="32"/>
                  </a:lnTo>
                  <a:lnTo>
                    <a:pt x="22" y="56"/>
                  </a:lnTo>
                  <a:lnTo>
                    <a:pt x="0" y="72"/>
                  </a:lnTo>
                  <a:lnTo>
                    <a:pt x="7" y="96"/>
                  </a:lnTo>
                  <a:lnTo>
                    <a:pt x="44" y="136"/>
                  </a:lnTo>
                  <a:lnTo>
                    <a:pt x="66" y="136"/>
                  </a:lnTo>
                  <a:lnTo>
                    <a:pt x="88" y="120"/>
                  </a:lnTo>
                  <a:lnTo>
                    <a:pt x="95" y="120"/>
                  </a:lnTo>
                  <a:lnTo>
                    <a:pt x="124" y="24"/>
                  </a:lnTo>
                  <a:lnTo>
                    <a:pt x="95" y="16"/>
                  </a:lnTo>
                  <a:lnTo>
                    <a:pt x="80" y="24"/>
                  </a:lnTo>
                  <a:lnTo>
                    <a:pt x="73" y="8"/>
                  </a:lnTo>
                  <a:lnTo>
                    <a:pt x="29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93" name="Freeform 201"/>
            <p:cNvSpPr>
              <a:spLocks/>
            </p:cNvSpPr>
            <p:nvPr/>
          </p:nvSpPr>
          <p:spPr bwMode="auto">
            <a:xfrm rot="704206">
              <a:off x="4718289" y="4520549"/>
              <a:ext cx="116018" cy="123042"/>
            </a:xfrm>
            <a:custGeom>
              <a:avLst/>
              <a:gdLst/>
              <a:ahLst/>
              <a:cxnLst>
                <a:cxn ang="0">
                  <a:pos x="81" y="96"/>
                </a:cxn>
                <a:cxn ang="0">
                  <a:pos x="89" y="80"/>
                </a:cxn>
                <a:cxn ang="0">
                  <a:pos x="111" y="48"/>
                </a:cxn>
                <a:cxn ang="0">
                  <a:pos x="89" y="0"/>
                </a:cxn>
                <a:cxn ang="0">
                  <a:pos x="52" y="16"/>
                </a:cxn>
                <a:cxn ang="0">
                  <a:pos x="30" y="0"/>
                </a:cxn>
                <a:cxn ang="0">
                  <a:pos x="0" y="16"/>
                </a:cxn>
                <a:cxn ang="0">
                  <a:pos x="7" y="40"/>
                </a:cxn>
                <a:cxn ang="0">
                  <a:pos x="22" y="64"/>
                </a:cxn>
                <a:cxn ang="0">
                  <a:pos x="37" y="104"/>
                </a:cxn>
                <a:cxn ang="0">
                  <a:pos x="44" y="120"/>
                </a:cxn>
                <a:cxn ang="0">
                  <a:pos x="59" y="96"/>
                </a:cxn>
                <a:cxn ang="0">
                  <a:pos x="81" y="96"/>
                </a:cxn>
              </a:cxnLst>
              <a:rect l="0" t="0" r="r" b="b"/>
              <a:pathLst>
                <a:path w="112" h="121">
                  <a:moveTo>
                    <a:pt x="81" y="96"/>
                  </a:moveTo>
                  <a:lnTo>
                    <a:pt x="89" y="80"/>
                  </a:lnTo>
                  <a:lnTo>
                    <a:pt x="111" y="48"/>
                  </a:lnTo>
                  <a:lnTo>
                    <a:pt x="89" y="0"/>
                  </a:lnTo>
                  <a:lnTo>
                    <a:pt x="52" y="16"/>
                  </a:lnTo>
                  <a:lnTo>
                    <a:pt x="30" y="0"/>
                  </a:lnTo>
                  <a:lnTo>
                    <a:pt x="0" y="16"/>
                  </a:lnTo>
                  <a:lnTo>
                    <a:pt x="7" y="40"/>
                  </a:lnTo>
                  <a:lnTo>
                    <a:pt x="22" y="64"/>
                  </a:lnTo>
                  <a:lnTo>
                    <a:pt x="37" y="104"/>
                  </a:lnTo>
                  <a:lnTo>
                    <a:pt x="44" y="120"/>
                  </a:lnTo>
                  <a:lnTo>
                    <a:pt x="59" y="96"/>
                  </a:lnTo>
                  <a:lnTo>
                    <a:pt x="81" y="9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94" name="Freeform 202"/>
            <p:cNvSpPr>
              <a:spLocks/>
            </p:cNvSpPr>
            <p:nvPr/>
          </p:nvSpPr>
          <p:spPr bwMode="auto">
            <a:xfrm rot="704206">
              <a:off x="4692119" y="4434330"/>
              <a:ext cx="137826" cy="97894"/>
            </a:xfrm>
            <a:custGeom>
              <a:avLst/>
              <a:gdLst/>
              <a:ahLst/>
              <a:cxnLst>
                <a:cxn ang="0">
                  <a:pos x="15" y="96"/>
                </a:cxn>
                <a:cxn ang="0">
                  <a:pos x="0" y="64"/>
                </a:cxn>
                <a:cxn ang="0">
                  <a:pos x="15" y="56"/>
                </a:cxn>
                <a:cxn ang="0">
                  <a:pos x="7" y="16"/>
                </a:cxn>
                <a:cxn ang="0">
                  <a:pos x="22" y="0"/>
                </a:cxn>
                <a:cxn ang="0">
                  <a:pos x="44" y="16"/>
                </a:cxn>
                <a:cxn ang="0">
                  <a:pos x="110" y="8"/>
                </a:cxn>
                <a:cxn ang="0">
                  <a:pos x="117" y="24"/>
                </a:cxn>
                <a:cxn ang="0">
                  <a:pos x="132" y="40"/>
                </a:cxn>
                <a:cxn ang="0">
                  <a:pos x="132" y="80"/>
                </a:cxn>
                <a:cxn ang="0">
                  <a:pos x="95" y="96"/>
                </a:cxn>
                <a:cxn ang="0">
                  <a:pos x="73" y="80"/>
                </a:cxn>
                <a:cxn ang="0">
                  <a:pos x="44" y="96"/>
                </a:cxn>
                <a:cxn ang="0">
                  <a:pos x="15" y="96"/>
                </a:cxn>
              </a:cxnLst>
              <a:rect l="0" t="0" r="r" b="b"/>
              <a:pathLst>
                <a:path w="133" h="97">
                  <a:moveTo>
                    <a:pt x="15" y="96"/>
                  </a:moveTo>
                  <a:lnTo>
                    <a:pt x="0" y="64"/>
                  </a:lnTo>
                  <a:lnTo>
                    <a:pt x="15" y="56"/>
                  </a:lnTo>
                  <a:lnTo>
                    <a:pt x="7" y="16"/>
                  </a:lnTo>
                  <a:lnTo>
                    <a:pt x="22" y="0"/>
                  </a:lnTo>
                  <a:lnTo>
                    <a:pt x="44" y="16"/>
                  </a:lnTo>
                  <a:lnTo>
                    <a:pt x="110" y="8"/>
                  </a:lnTo>
                  <a:lnTo>
                    <a:pt x="117" y="24"/>
                  </a:lnTo>
                  <a:lnTo>
                    <a:pt x="132" y="40"/>
                  </a:lnTo>
                  <a:lnTo>
                    <a:pt x="132" y="80"/>
                  </a:lnTo>
                  <a:lnTo>
                    <a:pt x="95" y="96"/>
                  </a:lnTo>
                  <a:lnTo>
                    <a:pt x="73" y="80"/>
                  </a:lnTo>
                  <a:lnTo>
                    <a:pt x="44" y="96"/>
                  </a:lnTo>
                  <a:lnTo>
                    <a:pt x="15" y="9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95" name="Freeform 203"/>
            <p:cNvSpPr>
              <a:spLocks/>
            </p:cNvSpPr>
            <p:nvPr/>
          </p:nvSpPr>
          <p:spPr bwMode="auto">
            <a:xfrm rot="704206">
              <a:off x="4799414" y="4408285"/>
              <a:ext cx="136953" cy="180521"/>
            </a:xfrm>
            <a:custGeom>
              <a:avLst/>
              <a:gdLst/>
              <a:ahLst/>
              <a:cxnLst>
                <a:cxn ang="0">
                  <a:pos x="51" y="176"/>
                </a:cxn>
                <a:cxn ang="0">
                  <a:pos x="124" y="176"/>
                </a:cxn>
                <a:cxn ang="0">
                  <a:pos x="124" y="160"/>
                </a:cxn>
                <a:cxn ang="0">
                  <a:pos x="131" y="136"/>
                </a:cxn>
                <a:cxn ang="0">
                  <a:pos x="109" y="104"/>
                </a:cxn>
                <a:cxn ang="0">
                  <a:pos x="124" y="80"/>
                </a:cxn>
                <a:cxn ang="0">
                  <a:pos x="124" y="48"/>
                </a:cxn>
                <a:cxn ang="0">
                  <a:pos x="102" y="32"/>
                </a:cxn>
                <a:cxn ang="0">
                  <a:pos x="80" y="32"/>
                </a:cxn>
                <a:cxn ang="0">
                  <a:pos x="44" y="0"/>
                </a:cxn>
                <a:cxn ang="0">
                  <a:pos x="29" y="16"/>
                </a:cxn>
                <a:cxn ang="0">
                  <a:pos x="22" y="16"/>
                </a:cxn>
                <a:cxn ang="0">
                  <a:pos x="0" y="40"/>
                </a:cxn>
                <a:cxn ang="0">
                  <a:pos x="7" y="56"/>
                </a:cxn>
                <a:cxn ang="0">
                  <a:pos x="15" y="72"/>
                </a:cxn>
                <a:cxn ang="0">
                  <a:pos x="29" y="88"/>
                </a:cxn>
                <a:cxn ang="0">
                  <a:pos x="29" y="128"/>
                </a:cxn>
                <a:cxn ang="0">
                  <a:pos x="51" y="176"/>
                </a:cxn>
              </a:cxnLst>
              <a:rect l="0" t="0" r="r" b="b"/>
              <a:pathLst>
                <a:path w="132" h="177">
                  <a:moveTo>
                    <a:pt x="51" y="176"/>
                  </a:moveTo>
                  <a:lnTo>
                    <a:pt x="124" y="176"/>
                  </a:lnTo>
                  <a:lnTo>
                    <a:pt x="124" y="160"/>
                  </a:lnTo>
                  <a:lnTo>
                    <a:pt x="131" y="136"/>
                  </a:lnTo>
                  <a:lnTo>
                    <a:pt x="109" y="104"/>
                  </a:lnTo>
                  <a:lnTo>
                    <a:pt x="124" y="80"/>
                  </a:lnTo>
                  <a:lnTo>
                    <a:pt x="124" y="48"/>
                  </a:lnTo>
                  <a:lnTo>
                    <a:pt x="102" y="32"/>
                  </a:lnTo>
                  <a:lnTo>
                    <a:pt x="80" y="32"/>
                  </a:lnTo>
                  <a:lnTo>
                    <a:pt x="44" y="0"/>
                  </a:lnTo>
                  <a:lnTo>
                    <a:pt x="29" y="16"/>
                  </a:lnTo>
                  <a:lnTo>
                    <a:pt x="22" y="16"/>
                  </a:lnTo>
                  <a:lnTo>
                    <a:pt x="0" y="40"/>
                  </a:lnTo>
                  <a:lnTo>
                    <a:pt x="7" y="56"/>
                  </a:lnTo>
                  <a:lnTo>
                    <a:pt x="15" y="72"/>
                  </a:lnTo>
                  <a:lnTo>
                    <a:pt x="29" y="88"/>
                  </a:lnTo>
                  <a:lnTo>
                    <a:pt x="29" y="128"/>
                  </a:lnTo>
                  <a:lnTo>
                    <a:pt x="51" y="17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96" name="Freeform 204"/>
            <p:cNvSpPr>
              <a:spLocks/>
            </p:cNvSpPr>
            <p:nvPr/>
          </p:nvSpPr>
          <p:spPr bwMode="auto">
            <a:xfrm rot="704206">
              <a:off x="4638908" y="4520549"/>
              <a:ext cx="114273" cy="130227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81" y="24"/>
                </a:cxn>
                <a:cxn ang="0">
                  <a:pos x="95" y="48"/>
                </a:cxn>
                <a:cxn ang="0">
                  <a:pos x="110" y="88"/>
                </a:cxn>
                <a:cxn ang="0">
                  <a:pos x="81" y="112"/>
                </a:cxn>
                <a:cxn ang="0">
                  <a:pos x="81" y="120"/>
                </a:cxn>
                <a:cxn ang="0">
                  <a:pos x="59" y="128"/>
                </a:cxn>
                <a:cxn ang="0">
                  <a:pos x="37" y="120"/>
                </a:cxn>
                <a:cxn ang="0">
                  <a:pos x="44" y="80"/>
                </a:cxn>
                <a:cxn ang="0">
                  <a:pos x="22" y="72"/>
                </a:cxn>
                <a:cxn ang="0">
                  <a:pos x="0" y="40"/>
                </a:cxn>
                <a:cxn ang="0">
                  <a:pos x="15" y="8"/>
                </a:cxn>
                <a:cxn ang="0">
                  <a:pos x="44" y="0"/>
                </a:cxn>
                <a:cxn ang="0">
                  <a:pos x="73" y="0"/>
                </a:cxn>
              </a:cxnLst>
              <a:rect l="0" t="0" r="r" b="b"/>
              <a:pathLst>
                <a:path w="111" h="129">
                  <a:moveTo>
                    <a:pt x="73" y="0"/>
                  </a:moveTo>
                  <a:lnTo>
                    <a:pt x="81" y="24"/>
                  </a:lnTo>
                  <a:lnTo>
                    <a:pt x="95" y="48"/>
                  </a:lnTo>
                  <a:lnTo>
                    <a:pt x="110" y="88"/>
                  </a:lnTo>
                  <a:lnTo>
                    <a:pt x="81" y="112"/>
                  </a:lnTo>
                  <a:lnTo>
                    <a:pt x="81" y="120"/>
                  </a:lnTo>
                  <a:lnTo>
                    <a:pt x="59" y="128"/>
                  </a:lnTo>
                  <a:lnTo>
                    <a:pt x="37" y="120"/>
                  </a:lnTo>
                  <a:lnTo>
                    <a:pt x="44" y="80"/>
                  </a:lnTo>
                  <a:lnTo>
                    <a:pt x="22" y="72"/>
                  </a:lnTo>
                  <a:lnTo>
                    <a:pt x="0" y="40"/>
                  </a:lnTo>
                  <a:lnTo>
                    <a:pt x="15" y="8"/>
                  </a:lnTo>
                  <a:lnTo>
                    <a:pt x="44" y="0"/>
                  </a:lnTo>
                  <a:lnTo>
                    <a:pt x="73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97" name="Freeform 205"/>
            <p:cNvSpPr>
              <a:spLocks/>
            </p:cNvSpPr>
            <p:nvPr/>
          </p:nvSpPr>
          <p:spPr bwMode="auto">
            <a:xfrm rot="704206">
              <a:off x="4683396" y="4613952"/>
              <a:ext cx="123869" cy="121245"/>
            </a:xfrm>
            <a:custGeom>
              <a:avLst/>
              <a:gdLst/>
              <a:ahLst/>
              <a:cxnLst>
                <a:cxn ang="0">
                  <a:pos x="74" y="120"/>
                </a:cxn>
                <a:cxn ang="0">
                  <a:pos x="74" y="120"/>
                </a:cxn>
                <a:cxn ang="0">
                  <a:pos x="37" y="80"/>
                </a:cxn>
                <a:cxn ang="0">
                  <a:pos x="0" y="64"/>
                </a:cxn>
                <a:cxn ang="0">
                  <a:pos x="0" y="48"/>
                </a:cxn>
                <a:cxn ang="0">
                  <a:pos x="22" y="40"/>
                </a:cxn>
                <a:cxn ang="0">
                  <a:pos x="22" y="32"/>
                </a:cxn>
                <a:cxn ang="0">
                  <a:pos x="52" y="8"/>
                </a:cxn>
                <a:cxn ang="0">
                  <a:pos x="59" y="24"/>
                </a:cxn>
                <a:cxn ang="0">
                  <a:pos x="74" y="0"/>
                </a:cxn>
                <a:cxn ang="0">
                  <a:pos x="96" y="0"/>
                </a:cxn>
                <a:cxn ang="0">
                  <a:pos x="96" y="24"/>
                </a:cxn>
                <a:cxn ang="0">
                  <a:pos x="118" y="32"/>
                </a:cxn>
                <a:cxn ang="0">
                  <a:pos x="103" y="48"/>
                </a:cxn>
                <a:cxn ang="0">
                  <a:pos x="81" y="80"/>
                </a:cxn>
                <a:cxn ang="0">
                  <a:pos x="96" y="104"/>
                </a:cxn>
                <a:cxn ang="0">
                  <a:pos x="74" y="120"/>
                </a:cxn>
              </a:cxnLst>
              <a:rect l="0" t="0" r="r" b="b"/>
              <a:pathLst>
                <a:path w="119" h="121">
                  <a:moveTo>
                    <a:pt x="74" y="120"/>
                  </a:moveTo>
                  <a:lnTo>
                    <a:pt x="74" y="120"/>
                  </a:lnTo>
                  <a:lnTo>
                    <a:pt x="37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22" y="40"/>
                  </a:lnTo>
                  <a:lnTo>
                    <a:pt x="22" y="32"/>
                  </a:lnTo>
                  <a:lnTo>
                    <a:pt x="52" y="8"/>
                  </a:lnTo>
                  <a:lnTo>
                    <a:pt x="59" y="24"/>
                  </a:lnTo>
                  <a:lnTo>
                    <a:pt x="74" y="0"/>
                  </a:lnTo>
                  <a:lnTo>
                    <a:pt x="96" y="0"/>
                  </a:lnTo>
                  <a:lnTo>
                    <a:pt x="96" y="24"/>
                  </a:lnTo>
                  <a:lnTo>
                    <a:pt x="118" y="32"/>
                  </a:lnTo>
                  <a:lnTo>
                    <a:pt x="103" y="48"/>
                  </a:lnTo>
                  <a:lnTo>
                    <a:pt x="81" y="80"/>
                  </a:lnTo>
                  <a:lnTo>
                    <a:pt x="96" y="104"/>
                  </a:lnTo>
                  <a:lnTo>
                    <a:pt x="74" y="12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98" name="Freeform 206"/>
            <p:cNvSpPr>
              <a:spLocks/>
            </p:cNvSpPr>
            <p:nvPr/>
          </p:nvSpPr>
          <p:spPr bwMode="auto">
            <a:xfrm rot="704206">
              <a:off x="4545570" y="4545696"/>
              <a:ext cx="148294" cy="138309"/>
            </a:xfrm>
            <a:custGeom>
              <a:avLst/>
              <a:gdLst/>
              <a:ahLst/>
              <a:cxnLst>
                <a:cxn ang="0">
                  <a:pos x="126" y="136"/>
                </a:cxn>
                <a:cxn ang="0">
                  <a:pos x="141" y="120"/>
                </a:cxn>
                <a:cxn ang="0">
                  <a:pos x="141" y="104"/>
                </a:cxn>
                <a:cxn ang="0">
                  <a:pos x="141" y="88"/>
                </a:cxn>
                <a:cxn ang="0">
                  <a:pos x="119" y="80"/>
                </a:cxn>
                <a:cxn ang="0">
                  <a:pos x="126" y="40"/>
                </a:cxn>
                <a:cxn ang="0">
                  <a:pos x="104" y="32"/>
                </a:cxn>
                <a:cxn ang="0">
                  <a:pos x="82" y="0"/>
                </a:cxn>
                <a:cxn ang="0">
                  <a:pos x="52" y="8"/>
                </a:cxn>
                <a:cxn ang="0">
                  <a:pos x="30" y="0"/>
                </a:cxn>
                <a:cxn ang="0">
                  <a:pos x="0" y="16"/>
                </a:cxn>
                <a:cxn ang="0">
                  <a:pos x="22" y="48"/>
                </a:cxn>
                <a:cxn ang="0">
                  <a:pos x="15" y="64"/>
                </a:cxn>
                <a:cxn ang="0">
                  <a:pos x="74" y="104"/>
                </a:cxn>
                <a:cxn ang="0">
                  <a:pos x="104" y="104"/>
                </a:cxn>
                <a:cxn ang="0">
                  <a:pos x="126" y="136"/>
                </a:cxn>
              </a:cxnLst>
              <a:rect l="0" t="0" r="r" b="b"/>
              <a:pathLst>
                <a:path w="142" h="137">
                  <a:moveTo>
                    <a:pt x="126" y="136"/>
                  </a:moveTo>
                  <a:lnTo>
                    <a:pt x="141" y="120"/>
                  </a:lnTo>
                  <a:lnTo>
                    <a:pt x="141" y="104"/>
                  </a:lnTo>
                  <a:lnTo>
                    <a:pt x="141" y="88"/>
                  </a:lnTo>
                  <a:lnTo>
                    <a:pt x="119" y="80"/>
                  </a:lnTo>
                  <a:lnTo>
                    <a:pt x="126" y="40"/>
                  </a:lnTo>
                  <a:lnTo>
                    <a:pt x="104" y="32"/>
                  </a:lnTo>
                  <a:lnTo>
                    <a:pt x="82" y="0"/>
                  </a:lnTo>
                  <a:lnTo>
                    <a:pt x="52" y="8"/>
                  </a:lnTo>
                  <a:lnTo>
                    <a:pt x="30" y="0"/>
                  </a:lnTo>
                  <a:lnTo>
                    <a:pt x="0" y="16"/>
                  </a:lnTo>
                  <a:lnTo>
                    <a:pt x="22" y="48"/>
                  </a:lnTo>
                  <a:lnTo>
                    <a:pt x="15" y="64"/>
                  </a:lnTo>
                  <a:lnTo>
                    <a:pt x="74" y="104"/>
                  </a:lnTo>
                  <a:lnTo>
                    <a:pt x="104" y="104"/>
                  </a:lnTo>
                  <a:lnTo>
                    <a:pt x="126" y="13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99" name="Freeform 207"/>
            <p:cNvSpPr>
              <a:spLocks/>
            </p:cNvSpPr>
            <p:nvPr/>
          </p:nvSpPr>
          <p:spPr bwMode="auto">
            <a:xfrm rot="704206">
              <a:off x="4610122" y="4670534"/>
              <a:ext cx="177952" cy="194891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16"/>
                </a:cxn>
                <a:cxn ang="0">
                  <a:pos x="37" y="32"/>
                </a:cxn>
                <a:cxn ang="0">
                  <a:pos x="30" y="88"/>
                </a:cxn>
                <a:cxn ang="0">
                  <a:pos x="0" y="128"/>
                </a:cxn>
                <a:cxn ang="0">
                  <a:pos x="15" y="168"/>
                </a:cxn>
                <a:cxn ang="0">
                  <a:pos x="30" y="168"/>
                </a:cxn>
                <a:cxn ang="0">
                  <a:pos x="52" y="192"/>
                </a:cxn>
                <a:cxn ang="0">
                  <a:pos x="81" y="176"/>
                </a:cxn>
                <a:cxn ang="0">
                  <a:pos x="96" y="168"/>
                </a:cxn>
                <a:cxn ang="0">
                  <a:pos x="96" y="144"/>
                </a:cxn>
                <a:cxn ang="0">
                  <a:pos x="133" y="136"/>
                </a:cxn>
                <a:cxn ang="0">
                  <a:pos x="148" y="152"/>
                </a:cxn>
                <a:cxn ang="0">
                  <a:pos x="170" y="160"/>
                </a:cxn>
                <a:cxn ang="0">
                  <a:pos x="170" y="120"/>
                </a:cxn>
                <a:cxn ang="0">
                  <a:pos x="133" y="80"/>
                </a:cxn>
                <a:cxn ang="0">
                  <a:pos x="126" y="56"/>
                </a:cxn>
                <a:cxn ang="0">
                  <a:pos x="89" y="16"/>
                </a:cxn>
                <a:cxn ang="0">
                  <a:pos x="52" y="0"/>
                </a:cxn>
              </a:cxnLst>
              <a:rect l="0" t="0" r="r" b="b"/>
              <a:pathLst>
                <a:path w="171" h="193">
                  <a:moveTo>
                    <a:pt x="52" y="0"/>
                  </a:moveTo>
                  <a:lnTo>
                    <a:pt x="52" y="16"/>
                  </a:lnTo>
                  <a:lnTo>
                    <a:pt x="37" y="32"/>
                  </a:lnTo>
                  <a:lnTo>
                    <a:pt x="30" y="88"/>
                  </a:lnTo>
                  <a:lnTo>
                    <a:pt x="0" y="128"/>
                  </a:lnTo>
                  <a:lnTo>
                    <a:pt x="15" y="168"/>
                  </a:lnTo>
                  <a:lnTo>
                    <a:pt x="30" y="168"/>
                  </a:lnTo>
                  <a:lnTo>
                    <a:pt x="52" y="192"/>
                  </a:lnTo>
                  <a:lnTo>
                    <a:pt x="81" y="176"/>
                  </a:lnTo>
                  <a:lnTo>
                    <a:pt x="96" y="168"/>
                  </a:lnTo>
                  <a:lnTo>
                    <a:pt x="96" y="144"/>
                  </a:lnTo>
                  <a:lnTo>
                    <a:pt x="133" y="136"/>
                  </a:lnTo>
                  <a:lnTo>
                    <a:pt x="148" y="152"/>
                  </a:lnTo>
                  <a:lnTo>
                    <a:pt x="170" y="160"/>
                  </a:lnTo>
                  <a:lnTo>
                    <a:pt x="170" y="120"/>
                  </a:lnTo>
                  <a:lnTo>
                    <a:pt x="133" y="80"/>
                  </a:lnTo>
                  <a:lnTo>
                    <a:pt x="126" y="56"/>
                  </a:lnTo>
                  <a:lnTo>
                    <a:pt x="89" y="16"/>
                  </a:lnTo>
                  <a:lnTo>
                    <a:pt x="52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300" name="Freeform 208"/>
            <p:cNvSpPr>
              <a:spLocks/>
            </p:cNvSpPr>
            <p:nvPr/>
          </p:nvSpPr>
          <p:spPr bwMode="auto">
            <a:xfrm rot="704206">
              <a:off x="4424318" y="4811537"/>
              <a:ext cx="247738" cy="276618"/>
            </a:xfrm>
            <a:custGeom>
              <a:avLst/>
              <a:gdLst/>
              <a:ahLst/>
              <a:cxnLst>
                <a:cxn ang="0">
                  <a:pos x="192" y="200"/>
                </a:cxn>
                <a:cxn ang="0">
                  <a:pos x="170" y="184"/>
                </a:cxn>
                <a:cxn ang="0">
                  <a:pos x="177" y="152"/>
                </a:cxn>
                <a:cxn ang="0">
                  <a:pos x="155" y="128"/>
                </a:cxn>
                <a:cxn ang="0">
                  <a:pos x="162" y="120"/>
                </a:cxn>
                <a:cxn ang="0">
                  <a:pos x="214" y="112"/>
                </a:cxn>
                <a:cxn ang="0">
                  <a:pos x="207" y="80"/>
                </a:cxn>
                <a:cxn ang="0">
                  <a:pos x="221" y="56"/>
                </a:cxn>
                <a:cxn ang="0">
                  <a:pos x="236" y="48"/>
                </a:cxn>
                <a:cxn ang="0">
                  <a:pos x="221" y="8"/>
                </a:cxn>
                <a:cxn ang="0">
                  <a:pos x="192" y="24"/>
                </a:cxn>
                <a:cxn ang="0">
                  <a:pos x="170" y="0"/>
                </a:cxn>
                <a:cxn ang="0">
                  <a:pos x="155" y="0"/>
                </a:cxn>
                <a:cxn ang="0">
                  <a:pos x="118" y="16"/>
                </a:cxn>
                <a:cxn ang="0">
                  <a:pos x="118" y="32"/>
                </a:cxn>
                <a:cxn ang="0">
                  <a:pos x="81" y="72"/>
                </a:cxn>
                <a:cxn ang="0">
                  <a:pos x="52" y="56"/>
                </a:cxn>
                <a:cxn ang="0">
                  <a:pos x="15" y="48"/>
                </a:cxn>
                <a:cxn ang="0">
                  <a:pos x="0" y="64"/>
                </a:cxn>
                <a:cxn ang="0">
                  <a:pos x="22" y="80"/>
                </a:cxn>
                <a:cxn ang="0">
                  <a:pos x="0" y="80"/>
                </a:cxn>
                <a:cxn ang="0">
                  <a:pos x="7" y="112"/>
                </a:cxn>
                <a:cxn ang="0">
                  <a:pos x="37" y="112"/>
                </a:cxn>
                <a:cxn ang="0">
                  <a:pos x="44" y="136"/>
                </a:cxn>
                <a:cxn ang="0">
                  <a:pos x="30" y="144"/>
                </a:cxn>
                <a:cxn ang="0">
                  <a:pos x="22" y="168"/>
                </a:cxn>
                <a:cxn ang="0">
                  <a:pos x="52" y="184"/>
                </a:cxn>
                <a:cxn ang="0">
                  <a:pos x="44" y="216"/>
                </a:cxn>
                <a:cxn ang="0">
                  <a:pos x="81" y="216"/>
                </a:cxn>
                <a:cxn ang="0">
                  <a:pos x="96" y="208"/>
                </a:cxn>
                <a:cxn ang="0">
                  <a:pos x="111" y="232"/>
                </a:cxn>
                <a:cxn ang="0">
                  <a:pos x="125" y="232"/>
                </a:cxn>
                <a:cxn ang="0">
                  <a:pos x="118" y="256"/>
                </a:cxn>
                <a:cxn ang="0">
                  <a:pos x="133" y="256"/>
                </a:cxn>
                <a:cxn ang="0">
                  <a:pos x="155" y="272"/>
                </a:cxn>
                <a:cxn ang="0">
                  <a:pos x="214" y="232"/>
                </a:cxn>
                <a:cxn ang="0">
                  <a:pos x="207" y="216"/>
                </a:cxn>
                <a:cxn ang="0">
                  <a:pos x="184" y="216"/>
                </a:cxn>
                <a:cxn ang="0">
                  <a:pos x="192" y="200"/>
                </a:cxn>
              </a:cxnLst>
              <a:rect l="0" t="0" r="r" b="b"/>
              <a:pathLst>
                <a:path w="237" h="273">
                  <a:moveTo>
                    <a:pt x="192" y="200"/>
                  </a:moveTo>
                  <a:lnTo>
                    <a:pt x="170" y="184"/>
                  </a:lnTo>
                  <a:lnTo>
                    <a:pt x="177" y="152"/>
                  </a:lnTo>
                  <a:lnTo>
                    <a:pt x="155" y="128"/>
                  </a:lnTo>
                  <a:lnTo>
                    <a:pt x="162" y="120"/>
                  </a:lnTo>
                  <a:lnTo>
                    <a:pt x="214" y="112"/>
                  </a:lnTo>
                  <a:lnTo>
                    <a:pt x="207" y="80"/>
                  </a:lnTo>
                  <a:lnTo>
                    <a:pt x="221" y="56"/>
                  </a:lnTo>
                  <a:lnTo>
                    <a:pt x="236" y="48"/>
                  </a:lnTo>
                  <a:lnTo>
                    <a:pt x="221" y="8"/>
                  </a:lnTo>
                  <a:lnTo>
                    <a:pt x="192" y="24"/>
                  </a:lnTo>
                  <a:lnTo>
                    <a:pt x="170" y="0"/>
                  </a:lnTo>
                  <a:lnTo>
                    <a:pt x="155" y="0"/>
                  </a:lnTo>
                  <a:lnTo>
                    <a:pt x="118" y="16"/>
                  </a:lnTo>
                  <a:lnTo>
                    <a:pt x="118" y="32"/>
                  </a:lnTo>
                  <a:lnTo>
                    <a:pt x="81" y="72"/>
                  </a:lnTo>
                  <a:lnTo>
                    <a:pt x="52" y="56"/>
                  </a:lnTo>
                  <a:lnTo>
                    <a:pt x="15" y="48"/>
                  </a:lnTo>
                  <a:lnTo>
                    <a:pt x="0" y="64"/>
                  </a:lnTo>
                  <a:lnTo>
                    <a:pt x="22" y="80"/>
                  </a:lnTo>
                  <a:lnTo>
                    <a:pt x="0" y="80"/>
                  </a:lnTo>
                  <a:lnTo>
                    <a:pt x="7" y="112"/>
                  </a:lnTo>
                  <a:lnTo>
                    <a:pt x="37" y="112"/>
                  </a:lnTo>
                  <a:lnTo>
                    <a:pt x="44" y="136"/>
                  </a:lnTo>
                  <a:lnTo>
                    <a:pt x="30" y="144"/>
                  </a:lnTo>
                  <a:lnTo>
                    <a:pt x="22" y="168"/>
                  </a:lnTo>
                  <a:lnTo>
                    <a:pt x="52" y="184"/>
                  </a:lnTo>
                  <a:lnTo>
                    <a:pt x="44" y="216"/>
                  </a:lnTo>
                  <a:lnTo>
                    <a:pt x="81" y="216"/>
                  </a:lnTo>
                  <a:lnTo>
                    <a:pt x="96" y="208"/>
                  </a:lnTo>
                  <a:lnTo>
                    <a:pt x="111" y="232"/>
                  </a:lnTo>
                  <a:lnTo>
                    <a:pt x="125" y="232"/>
                  </a:lnTo>
                  <a:lnTo>
                    <a:pt x="118" y="256"/>
                  </a:lnTo>
                  <a:lnTo>
                    <a:pt x="133" y="256"/>
                  </a:lnTo>
                  <a:lnTo>
                    <a:pt x="155" y="272"/>
                  </a:lnTo>
                  <a:lnTo>
                    <a:pt x="214" y="232"/>
                  </a:lnTo>
                  <a:lnTo>
                    <a:pt x="207" y="216"/>
                  </a:lnTo>
                  <a:lnTo>
                    <a:pt x="184" y="216"/>
                  </a:lnTo>
                  <a:lnTo>
                    <a:pt x="192" y="20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301" name="Freeform 209"/>
            <p:cNvSpPr>
              <a:spLocks/>
            </p:cNvSpPr>
            <p:nvPr/>
          </p:nvSpPr>
          <p:spPr bwMode="auto">
            <a:xfrm rot="704206">
              <a:off x="4537719" y="4607666"/>
              <a:ext cx="124741" cy="170641"/>
            </a:xfrm>
            <a:custGeom>
              <a:avLst/>
              <a:gdLst/>
              <a:ahLst/>
              <a:cxnLst>
                <a:cxn ang="0">
                  <a:pos x="119" y="72"/>
                </a:cxn>
                <a:cxn ang="0">
                  <a:pos x="119" y="72"/>
                </a:cxn>
                <a:cxn ang="0">
                  <a:pos x="97" y="40"/>
                </a:cxn>
                <a:cxn ang="0">
                  <a:pos x="67" y="40"/>
                </a:cxn>
                <a:cxn ang="0">
                  <a:pos x="7" y="0"/>
                </a:cxn>
                <a:cxn ang="0">
                  <a:pos x="0" y="32"/>
                </a:cxn>
                <a:cxn ang="0">
                  <a:pos x="15" y="72"/>
                </a:cxn>
                <a:cxn ang="0">
                  <a:pos x="45" y="88"/>
                </a:cxn>
                <a:cxn ang="0">
                  <a:pos x="52" y="136"/>
                </a:cxn>
                <a:cxn ang="0">
                  <a:pos x="67" y="144"/>
                </a:cxn>
                <a:cxn ang="0">
                  <a:pos x="82" y="168"/>
                </a:cxn>
                <a:cxn ang="0">
                  <a:pos x="112" y="128"/>
                </a:cxn>
                <a:cxn ang="0">
                  <a:pos x="119" y="72"/>
                </a:cxn>
              </a:cxnLst>
              <a:rect l="0" t="0" r="r" b="b"/>
              <a:pathLst>
                <a:path w="120" h="169">
                  <a:moveTo>
                    <a:pt x="119" y="72"/>
                  </a:moveTo>
                  <a:lnTo>
                    <a:pt x="119" y="72"/>
                  </a:lnTo>
                  <a:lnTo>
                    <a:pt x="97" y="40"/>
                  </a:lnTo>
                  <a:lnTo>
                    <a:pt x="67" y="40"/>
                  </a:lnTo>
                  <a:lnTo>
                    <a:pt x="7" y="0"/>
                  </a:lnTo>
                  <a:lnTo>
                    <a:pt x="0" y="32"/>
                  </a:lnTo>
                  <a:lnTo>
                    <a:pt x="15" y="72"/>
                  </a:lnTo>
                  <a:lnTo>
                    <a:pt x="45" y="88"/>
                  </a:lnTo>
                  <a:lnTo>
                    <a:pt x="52" y="136"/>
                  </a:lnTo>
                  <a:lnTo>
                    <a:pt x="67" y="144"/>
                  </a:lnTo>
                  <a:lnTo>
                    <a:pt x="82" y="168"/>
                  </a:lnTo>
                  <a:lnTo>
                    <a:pt x="112" y="128"/>
                  </a:lnTo>
                  <a:lnTo>
                    <a:pt x="119" y="7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302" name="Freeform 210"/>
            <p:cNvSpPr>
              <a:spLocks/>
            </p:cNvSpPr>
            <p:nvPr/>
          </p:nvSpPr>
          <p:spPr bwMode="auto">
            <a:xfrm rot="704206">
              <a:off x="4496721" y="3942165"/>
              <a:ext cx="85487" cy="114061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2" y="112"/>
                </a:cxn>
                <a:cxn ang="0">
                  <a:pos x="59" y="96"/>
                </a:cxn>
                <a:cxn ang="0">
                  <a:pos x="74" y="96"/>
                </a:cxn>
                <a:cxn ang="0">
                  <a:pos x="81" y="88"/>
                </a:cxn>
                <a:cxn ang="0">
                  <a:pos x="66" y="72"/>
                </a:cxn>
                <a:cxn ang="0">
                  <a:pos x="66" y="24"/>
                </a:cxn>
                <a:cxn ang="0">
                  <a:pos x="59" y="32"/>
                </a:cxn>
                <a:cxn ang="0">
                  <a:pos x="29" y="0"/>
                </a:cxn>
                <a:cxn ang="0">
                  <a:pos x="15" y="0"/>
                </a:cxn>
                <a:cxn ang="0">
                  <a:pos x="0" y="24"/>
                </a:cxn>
              </a:cxnLst>
              <a:rect l="0" t="0" r="r" b="b"/>
              <a:pathLst>
                <a:path w="82" h="113">
                  <a:moveTo>
                    <a:pt x="0" y="24"/>
                  </a:moveTo>
                  <a:lnTo>
                    <a:pt x="52" y="112"/>
                  </a:lnTo>
                  <a:lnTo>
                    <a:pt x="59" y="96"/>
                  </a:lnTo>
                  <a:lnTo>
                    <a:pt x="74" y="96"/>
                  </a:lnTo>
                  <a:lnTo>
                    <a:pt x="81" y="88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59" y="32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303" name="Freeform 211"/>
            <p:cNvSpPr>
              <a:spLocks/>
            </p:cNvSpPr>
            <p:nvPr/>
          </p:nvSpPr>
          <p:spPr bwMode="auto">
            <a:xfrm rot="704206">
              <a:off x="5387355" y="4731605"/>
              <a:ext cx="330607" cy="396966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22" y="272"/>
                </a:cxn>
                <a:cxn ang="0">
                  <a:pos x="52" y="264"/>
                </a:cxn>
                <a:cxn ang="0">
                  <a:pos x="59" y="240"/>
                </a:cxn>
                <a:cxn ang="0">
                  <a:pos x="66" y="240"/>
                </a:cxn>
                <a:cxn ang="0">
                  <a:pos x="88" y="240"/>
                </a:cxn>
                <a:cxn ang="0">
                  <a:pos x="96" y="216"/>
                </a:cxn>
                <a:cxn ang="0">
                  <a:pos x="125" y="208"/>
                </a:cxn>
                <a:cxn ang="0">
                  <a:pos x="133" y="192"/>
                </a:cxn>
                <a:cxn ang="0">
                  <a:pos x="118" y="184"/>
                </a:cxn>
                <a:cxn ang="0">
                  <a:pos x="125" y="176"/>
                </a:cxn>
                <a:cxn ang="0">
                  <a:pos x="125" y="152"/>
                </a:cxn>
                <a:cxn ang="0">
                  <a:pos x="118" y="136"/>
                </a:cxn>
                <a:cxn ang="0">
                  <a:pos x="125" y="120"/>
                </a:cxn>
                <a:cxn ang="0">
                  <a:pos x="147" y="104"/>
                </a:cxn>
                <a:cxn ang="0">
                  <a:pos x="192" y="72"/>
                </a:cxn>
                <a:cxn ang="0">
                  <a:pos x="192" y="24"/>
                </a:cxn>
                <a:cxn ang="0">
                  <a:pos x="221" y="0"/>
                </a:cxn>
                <a:cxn ang="0">
                  <a:pos x="229" y="16"/>
                </a:cxn>
                <a:cxn ang="0">
                  <a:pos x="258" y="48"/>
                </a:cxn>
                <a:cxn ang="0">
                  <a:pos x="273" y="96"/>
                </a:cxn>
                <a:cxn ang="0">
                  <a:pos x="273" y="144"/>
                </a:cxn>
                <a:cxn ang="0">
                  <a:pos x="280" y="176"/>
                </a:cxn>
                <a:cxn ang="0">
                  <a:pos x="273" y="208"/>
                </a:cxn>
                <a:cxn ang="0">
                  <a:pos x="310" y="240"/>
                </a:cxn>
                <a:cxn ang="0">
                  <a:pos x="317" y="288"/>
                </a:cxn>
                <a:cxn ang="0">
                  <a:pos x="317" y="296"/>
                </a:cxn>
                <a:cxn ang="0">
                  <a:pos x="295" y="328"/>
                </a:cxn>
                <a:cxn ang="0">
                  <a:pos x="273" y="328"/>
                </a:cxn>
                <a:cxn ang="0">
                  <a:pos x="258" y="392"/>
                </a:cxn>
                <a:cxn ang="0">
                  <a:pos x="243" y="384"/>
                </a:cxn>
                <a:cxn ang="0">
                  <a:pos x="214" y="392"/>
                </a:cxn>
                <a:cxn ang="0">
                  <a:pos x="184" y="368"/>
                </a:cxn>
                <a:cxn ang="0">
                  <a:pos x="170" y="368"/>
                </a:cxn>
                <a:cxn ang="0">
                  <a:pos x="147" y="384"/>
                </a:cxn>
                <a:cxn ang="0">
                  <a:pos x="125" y="360"/>
                </a:cxn>
                <a:cxn ang="0">
                  <a:pos x="96" y="360"/>
                </a:cxn>
                <a:cxn ang="0">
                  <a:pos x="66" y="328"/>
                </a:cxn>
                <a:cxn ang="0">
                  <a:pos x="59" y="344"/>
                </a:cxn>
                <a:cxn ang="0">
                  <a:pos x="15" y="328"/>
                </a:cxn>
                <a:cxn ang="0">
                  <a:pos x="0" y="304"/>
                </a:cxn>
              </a:cxnLst>
              <a:rect l="0" t="0" r="r" b="b"/>
              <a:pathLst>
                <a:path w="318" h="393">
                  <a:moveTo>
                    <a:pt x="0" y="304"/>
                  </a:moveTo>
                  <a:lnTo>
                    <a:pt x="22" y="272"/>
                  </a:lnTo>
                  <a:lnTo>
                    <a:pt x="52" y="264"/>
                  </a:lnTo>
                  <a:lnTo>
                    <a:pt x="59" y="240"/>
                  </a:lnTo>
                  <a:lnTo>
                    <a:pt x="66" y="240"/>
                  </a:lnTo>
                  <a:lnTo>
                    <a:pt x="88" y="240"/>
                  </a:lnTo>
                  <a:lnTo>
                    <a:pt x="96" y="216"/>
                  </a:lnTo>
                  <a:lnTo>
                    <a:pt x="125" y="208"/>
                  </a:lnTo>
                  <a:lnTo>
                    <a:pt x="133" y="192"/>
                  </a:lnTo>
                  <a:lnTo>
                    <a:pt x="118" y="184"/>
                  </a:lnTo>
                  <a:lnTo>
                    <a:pt x="125" y="176"/>
                  </a:lnTo>
                  <a:lnTo>
                    <a:pt x="125" y="152"/>
                  </a:lnTo>
                  <a:lnTo>
                    <a:pt x="118" y="136"/>
                  </a:lnTo>
                  <a:lnTo>
                    <a:pt x="125" y="120"/>
                  </a:lnTo>
                  <a:lnTo>
                    <a:pt x="147" y="104"/>
                  </a:lnTo>
                  <a:lnTo>
                    <a:pt x="192" y="72"/>
                  </a:lnTo>
                  <a:lnTo>
                    <a:pt x="192" y="24"/>
                  </a:lnTo>
                  <a:lnTo>
                    <a:pt x="221" y="0"/>
                  </a:lnTo>
                  <a:lnTo>
                    <a:pt x="229" y="16"/>
                  </a:lnTo>
                  <a:lnTo>
                    <a:pt x="258" y="48"/>
                  </a:lnTo>
                  <a:lnTo>
                    <a:pt x="273" y="96"/>
                  </a:lnTo>
                  <a:lnTo>
                    <a:pt x="273" y="144"/>
                  </a:lnTo>
                  <a:lnTo>
                    <a:pt x="280" y="176"/>
                  </a:lnTo>
                  <a:lnTo>
                    <a:pt x="273" y="208"/>
                  </a:lnTo>
                  <a:lnTo>
                    <a:pt x="310" y="240"/>
                  </a:lnTo>
                  <a:lnTo>
                    <a:pt x="317" y="288"/>
                  </a:lnTo>
                  <a:lnTo>
                    <a:pt x="317" y="296"/>
                  </a:lnTo>
                  <a:lnTo>
                    <a:pt x="295" y="328"/>
                  </a:lnTo>
                  <a:lnTo>
                    <a:pt x="273" y="328"/>
                  </a:lnTo>
                  <a:lnTo>
                    <a:pt x="258" y="392"/>
                  </a:lnTo>
                  <a:lnTo>
                    <a:pt x="243" y="384"/>
                  </a:lnTo>
                  <a:lnTo>
                    <a:pt x="214" y="392"/>
                  </a:lnTo>
                  <a:lnTo>
                    <a:pt x="184" y="368"/>
                  </a:lnTo>
                  <a:lnTo>
                    <a:pt x="170" y="368"/>
                  </a:lnTo>
                  <a:lnTo>
                    <a:pt x="147" y="384"/>
                  </a:lnTo>
                  <a:lnTo>
                    <a:pt x="125" y="360"/>
                  </a:lnTo>
                  <a:lnTo>
                    <a:pt x="96" y="360"/>
                  </a:lnTo>
                  <a:lnTo>
                    <a:pt x="66" y="328"/>
                  </a:lnTo>
                  <a:lnTo>
                    <a:pt x="59" y="344"/>
                  </a:lnTo>
                  <a:lnTo>
                    <a:pt x="15" y="328"/>
                  </a:lnTo>
                  <a:lnTo>
                    <a:pt x="0" y="30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304" name="Freeform 217"/>
            <p:cNvSpPr>
              <a:spLocks/>
            </p:cNvSpPr>
            <p:nvPr/>
          </p:nvSpPr>
          <p:spPr bwMode="auto">
            <a:xfrm rot="704206">
              <a:off x="6762998" y="3804754"/>
              <a:ext cx="69785" cy="97894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22" y="96"/>
                </a:cxn>
                <a:cxn ang="0">
                  <a:pos x="65" y="72"/>
                </a:cxn>
                <a:cxn ang="0">
                  <a:pos x="65" y="24"/>
                </a:cxn>
                <a:cxn ang="0">
                  <a:pos x="36" y="0"/>
                </a:cxn>
                <a:cxn ang="0">
                  <a:pos x="7" y="24"/>
                </a:cxn>
                <a:cxn ang="0">
                  <a:pos x="0" y="80"/>
                </a:cxn>
              </a:cxnLst>
              <a:rect l="0" t="0" r="r" b="b"/>
              <a:pathLst>
                <a:path w="66" h="97">
                  <a:moveTo>
                    <a:pt x="0" y="80"/>
                  </a:moveTo>
                  <a:lnTo>
                    <a:pt x="22" y="96"/>
                  </a:lnTo>
                  <a:lnTo>
                    <a:pt x="65" y="72"/>
                  </a:lnTo>
                  <a:lnTo>
                    <a:pt x="65" y="24"/>
                  </a:lnTo>
                  <a:lnTo>
                    <a:pt x="36" y="0"/>
                  </a:lnTo>
                  <a:lnTo>
                    <a:pt x="7" y="24"/>
                  </a:lnTo>
                  <a:lnTo>
                    <a:pt x="0" y="8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305" name="Freeform 218"/>
            <p:cNvSpPr>
              <a:spLocks/>
            </p:cNvSpPr>
            <p:nvPr/>
          </p:nvSpPr>
          <p:spPr bwMode="auto">
            <a:xfrm rot="704206">
              <a:off x="6773465" y="3906240"/>
              <a:ext cx="70657" cy="89811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7" y="16"/>
                </a:cxn>
                <a:cxn ang="0">
                  <a:pos x="37" y="0"/>
                </a:cxn>
                <a:cxn ang="0">
                  <a:pos x="37" y="24"/>
                </a:cxn>
                <a:cxn ang="0">
                  <a:pos x="60" y="0"/>
                </a:cxn>
                <a:cxn ang="0">
                  <a:pos x="67" y="56"/>
                </a:cxn>
                <a:cxn ang="0">
                  <a:pos x="60" y="88"/>
                </a:cxn>
                <a:cxn ang="0">
                  <a:pos x="0" y="48"/>
                </a:cxn>
              </a:cxnLst>
              <a:rect l="0" t="0" r="r" b="b"/>
              <a:pathLst>
                <a:path w="68" h="89">
                  <a:moveTo>
                    <a:pt x="0" y="48"/>
                  </a:moveTo>
                  <a:lnTo>
                    <a:pt x="7" y="16"/>
                  </a:lnTo>
                  <a:lnTo>
                    <a:pt x="37" y="0"/>
                  </a:lnTo>
                  <a:lnTo>
                    <a:pt x="37" y="24"/>
                  </a:lnTo>
                  <a:lnTo>
                    <a:pt x="60" y="0"/>
                  </a:lnTo>
                  <a:lnTo>
                    <a:pt x="67" y="56"/>
                  </a:lnTo>
                  <a:lnTo>
                    <a:pt x="60" y="88"/>
                  </a:lnTo>
                  <a:lnTo>
                    <a:pt x="0" y="4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306" name="Freeform 219"/>
            <p:cNvSpPr>
              <a:spLocks/>
            </p:cNvSpPr>
            <p:nvPr/>
          </p:nvSpPr>
          <p:spPr bwMode="auto">
            <a:xfrm rot="704206">
              <a:off x="6855463" y="3958331"/>
              <a:ext cx="77636" cy="114061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2" y="0"/>
                </a:cxn>
                <a:cxn ang="0">
                  <a:pos x="30" y="32"/>
                </a:cxn>
                <a:cxn ang="0">
                  <a:pos x="44" y="24"/>
                </a:cxn>
                <a:cxn ang="0">
                  <a:pos x="74" y="64"/>
                </a:cxn>
                <a:cxn ang="0">
                  <a:pos x="0" y="112"/>
                </a:cxn>
                <a:cxn ang="0">
                  <a:pos x="0" y="24"/>
                </a:cxn>
              </a:cxnLst>
              <a:rect l="0" t="0" r="r" b="b"/>
              <a:pathLst>
                <a:path w="75" h="113">
                  <a:moveTo>
                    <a:pt x="0" y="24"/>
                  </a:moveTo>
                  <a:lnTo>
                    <a:pt x="22" y="0"/>
                  </a:lnTo>
                  <a:lnTo>
                    <a:pt x="30" y="32"/>
                  </a:lnTo>
                  <a:lnTo>
                    <a:pt x="44" y="24"/>
                  </a:lnTo>
                  <a:lnTo>
                    <a:pt x="74" y="64"/>
                  </a:lnTo>
                  <a:lnTo>
                    <a:pt x="0" y="112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307" name="Freeform 220"/>
            <p:cNvSpPr>
              <a:spLocks/>
            </p:cNvSpPr>
            <p:nvPr/>
          </p:nvSpPr>
          <p:spPr bwMode="auto">
            <a:xfrm rot="704206">
              <a:off x="6734211" y="3892769"/>
              <a:ext cx="31403" cy="2604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9" y="8"/>
                </a:cxn>
                <a:cxn ang="0">
                  <a:pos x="15" y="24"/>
                </a:cxn>
                <a:cxn ang="0">
                  <a:pos x="0" y="16"/>
                </a:cxn>
                <a:cxn ang="0">
                  <a:pos x="7" y="0"/>
                </a:cxn>
              </a:cxnLst>
              <a:rect l="0" t="0" r="r" b="b"/>
              <a:pathLst>
                <a:path w="30" h="25">
                  <a:moveTo>
                    <a:pt x="7" y="0"/>
                  </a:moveTo>
                  <a:lnTo>
                    <a:pt x="29" y="8"/>
                  </a:lnTo>
                  <a:lnTo>
                    <a:pt x="15" y="24"/>
                  </a:lnTo>
                  <a:lnTo>
                    <a:pt x="0" y="16"/>
                  </a:lnTo>
                  <a:lnTo>
                    <a:pt x="7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308" name="Freeform 232"/>
            <p:cNvSpPr>
              <a:spLocks/>
            </p:cNvSpPr>
            <p:nvPr/>
          </p:nvSpPr>
          <p:spPr bwMode="auto">
            <a:xfrm rot="704206">
              <a:off x="5907255" y="3936776"/>
              <a:ext cx="438775" cy="331404"/>
            </a:xfrm>
            <a:custGeom>
              <a:avLst/>
              <a:gdLst/>
              <a:ahLst/>
              <a:cxnLst>
                <a:cxn ang="0">
                  <a:pos x="66" y="328"/>
                </a:cxn>
                <a:cxn ang="0">
                  <a:pos x="74" y="232"/>
                </a:cxn>
                <a:cxn ang="0">
                  <a:pos x="133" y="176"/>
                </a:cxn>
                <a:cxn ang="0">
                  <a:pos x="214" y="104"/>
                </a:cxn>
                <a:cxn ang="0">
                  <a:pos x="310" y="72"/>
                </a:cxn>
                <a:cxn ang="0">
                  <a:pos x="406" y="48"/>
                </a:cxn>
                <a:cxn ang="0">
                  <a:pos x="421" y="8"/>
                </a:cxn>
                <a:cxn ang="0">
                  <a:pos x="392" y="0"/>
                </a:cxn>
                <a:cxn ang="0">
                  <a:pos x="332" y="24"/>
                </a:cxn>
                <a:cxn ang="0">
                  <a:pos x="303" y="16"/>
                </a:cxn>
                <a:cxn ang="0">
                  <a:pos x="273" y="8"/>
                </a:cxn>
                <a:cxn ang="0">
                  <a:pos x="251" y="32"/>
                </a:cxn>
                <a:cxn ang="0">
                  <a:pos x="214" y="32"/>
                </a:cxn>
                <a:cxn ang="0">
                  <a:pos x="185" y="48"/>
                </a:cxn>
                <a:cxn ang="0">
                  <a:pos x="177" y="64"/>
                </a:cxn>
                <a:cxn ang="0">
                  <a:pos x="140" y="96"/>
                </a:cxn>
                <a:cxn ang="0">
                  <a:pos x="111" y="96"/>
                </a:cxn>
                <a:cxn ang="0">
                  <a:pos x="103" y="120"/>
                </a:cxn>
                <a:cxn ang="0">
                  <a:pos x="126" y="152"/>
                </a:cxn>
                <a:cxn ang="0">
                  <a:pos x="118" y="160"/>
                </a:cxn>
                <a:cxn ang="0">
                  <a:pos x="81" y="136"/>
                </a:cxn>
                <a:cxn ang="0">
                  <a:pos x="52" y="152"/>
                </a:cxn>
                <a:cxn ang="0">
                  <a:pos x="37" y="184"/>
                </a:cxn>
                <a:cxn ang="0">
                  <a:pos x="7" y="184"/>
                </a:cxn>
                <a:cxn ang="0">
                  <a:pos x="0" y="232"/>
                </a:cxn>
                <a:cxn ang="0">
                  <a:pos x="30" y="248"/>
                </a:cxn>
                <a:cxn ang="0">
                  <a:pos x="15" y="304"/>
                </a:cxn>
                <a:cxn ang="0">
                  <a:pos x="44" y="328"/>
                </a:cxn>
                <a:cxn ang="0">
                  <a:pos x="66" y="328"/>
                </a:cxn>
              </a:cxnLst>
              <a:rect l="0" t="0" r="r" b="b"/>
              <a:pathLst>
                <a:path w="422" h="329">
                  <a:moveTo>
                    <a:pt x="66" y="328"/>
                  </a:moveTo>
                  <a:lnTo>
                    <a:pt x="74" y="232"/>
                  </a:lnTo>
                  <a:lnTo>
                    <a:pt x="133" y="176"/>
                  </a:lnTo>
                  <a:lnTo>
                    <a:pt x="214" y="104"/>
                  </a:lnTo>
                  <a:lnTo>
                    <a:pt x="310" y="72"/>
                  </a:lnTo>
                  <a:lnTo>
                    <a:pt x="406" y="48"/>
                  </a:lnTo>
                  <a:lnTo>
                    <a:pt x="421" y="8"/>
                  </a:lnTo>
                  <a:lnTo>
                    <a:pt x="392" y="0"/>
                  </a:lnTo>
                  <a:lnTo>
                    <a:pt x="332" y="24"/>
                  </a:lnTo>
                  <a:lnTo>
                    <a:pt x="303" y="16"/>
                  </a:lnTo>
                  <a:lnTo>
                    <a:pt x="273" y="8"/>
                  </a:lnTo>
                  <a:lnTo>
                    <a:pt x="251" y="32"/>
                  </a:lnTo>
                  <a:lnTo>
                    <a:pt x="214" y="32"/>
                  </a:lnTo>
                  <a:lnTo>
                    <a:pt x="185" y="48"/>
                  </a:lnTo>
                  <a:lnTo>
                    <a:pt x="177" y="64"/>
                  </a:lnTo>
                  <a:lnTo>
                    <a:pt x="140" y="96"/>
                  </a:lnTo>
                  <a:lnTo>
                    <a:pt x="111" y="96"/>
                  </a:lnTo>
                  <a:lnTo>
                    <a:pt x="103" y="120"/>
                  </a:lnTo>
                  <a:lnTo>
                    <a:pt x="126" y="152"/>
                  </a:lnTo>
                  <a:lnTo>
                    <a:pt x="118" y="160"/>
                  </a:lnTo>
                  <a:lnTo>
                    <a:pt x="81" y="136"/>
                  </a:lnTo>
                  <a:lnTo>
                    <a:pt x="52" y="152"/>
                  </a:lnTo>
                  <a:lnTo>
                    <a:pt x="37" y="184"/>
                  </a:lnTo>
                  <a:lnTo>
                    <a:pt x="7" y="184"/>
                  </a:lnTo>
                  <a:lnTo>
                    <a:pt x="0" y="232"/>
                  </a:lnTo>
                  <a:lnTo>
                    <a:pt x="30" y="248"/>
                  </a:lnTo>
                  <a:lnTo>
                    <a:pt x="15" y="304"/>
                  </a:lnTo>
                  <a:lnTo>
                    <a:pt x="44" y="328"/>
                  </a:lnTo>
                  <a:lnTo>
                    <a:pt x="66" y="32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309" name="Freeform 233"/>
            <p:cNvSpPr>
              <a:spLocks/>
            </p:cNvSpPr>
            <p:nvPr/>
          </p:nvSpPr>
          <p:spPr bwMode="auto">
            <a:xfrm rot="704206">
              <a:off x="8195341" y="5329748"/>
              <a:ext cx="384691" cy="438279"/>
            </a:xfrm>
            <a:custGeom>
              <a:avLst/>
              <a:gdLst/>
              <a:ahLst/>
              <a:cxnLst>
                <a:cxn ang="0">
                  <a:pos x="96" y="64"/>
                </a:cxn>
                <a:cxn ang="0">
                  <a:pos x="59" y="24"/>
                </a:cxn>
                <a:cxn ang="0">
                  <a:pos x="44" y="32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22" y="32"/>
                </a:cxn>
                <a:cxn ang="0">
                  <a:pos x="37" y="56"/>
                </a:cxn>
                <a:cxn ang="0">
                  <a:pos x="15" y="56"/>
                </a:cxn>
                <a:cxn ang="0">
                  <a:pos x="22" y="80"/>
                </a:cxn>
                <a:cxn ang="0">
                  <a:pos x="44" y="104"/>
                </a:cxn>
                <a:cxn ang="0">
                  <a:pos x="74" y="152"/>
                </a:cxn>
                <a:cxn ang="0">
                  <a:pos x="103" y="152"/>
                </a:cxn>
                <a:cxn ang="0">
                  <a:pos x="133" y="192"/>
                </a:cxn>
                <a:cxn ang="0">
                  <a:pos x="148" y="224"/>
                </a:cxn>
                <a:cxn ang="0">
                  <a:pos x="177" y="240"/>
                </a:cxn>
                <a:cxn ang="0">
                  <a:pos x="199" y="288"/>
                </a:cxn>
                <a:cxn ang="0">
                  <a:pos x="251" y="328"/>
                </a:cxn>
                <a:cxn ang="0">
                  <a:pos x="251" y="360"/>
                </a:cxn>
                <a:cxn ang="0">
                  <a:pos x="303" y="416"/>
                </a:cxn>
                <a:cxn ang="0">
                  <a:pos x="340" y="432"/>
                </a:cxn>
                <a:cxn ang="0">
                  <a:pos x="317" y="384"/>
                </a:cxn>
                <a:cxn ang="0">
                  <a:pos x="325" y="376"/>
                </a:cxn>
                <a:cxn ang="0">
                  <a:pos x="347" y="368"/>
                </a:cxn>
                <a:cxn ang="0">
                  <a:pos x="362" y="384"/>
                </a:cxn>
                <a:cxn ang="0">
                  <a:pos x="369" y="360"/>
                </a:cxn>
                <a:cxn ang="0">
                  <a:pos x="347" y="336"/>
                </a:cxn>
                <a:cxn ang="0">
                  <a:pos x="288" y="320"/>
                </a:cxn>
                <a:cxn ang="0">
                  <a:pos x="266" y="312"/>
                </a:cxn>
                <a:cxn ang="0">
                  <a:pos x="244" y="256"/>
                </a:cxn>
                <a:cxn ang="0">
                  <a:pos x="229" y="240"/>
                </a:cxn>
                <a:cxn ang="0">
                  <a:pos x="251" y="216"/>
                </a:cxn>
                <a:cxn ang="0">
                  <a:pos x="273" y="208"/>
                </a:cxn>
                <a:cxn ang="0">
                  <a:pos x="229" y="176"/>
                </a:cxn>
                <a:cxn ang="0">
                  <a:pos x="170" y="128"/>
                </a:cxn>
                <a:cxn ang="0">
                  <a:pos x="140" y="112"/>
                </a:cxn>
                <a:cxn ang="0">
                  <a:pos x="96" y="64"/>
                </a:cxn>
              </a:cxnLst>
              <a:rect l="0" t="0" r="r" b="b"/>
              <a:pathLst>
                <a:path w="370" h="433">
                  <a:moveTo>
                    <a:pt x="96" y="64"/>
                  </a:moveTo>
                  <a:lnTo>
                    <a:pt x="59" y="24"/>
                  </a:lnTo>
                  <a:lnTo>
                    <a:pt x="44" y="32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22" y="32"/>
                  </a:lnTo>
                  <a:lnTo>
                    <a:pt x="37" y="56"/>
                  </a:lnTo>
                  <a:lnTo>
                    <a:pt x="15" y="56"/>
                  </a:lnTo>
                  <a:lnTo>
                    <a:pt x="22" y="80"/>
                  </a:lnTo>
                  <a:lnTo>
                    <a:pt x="44" y="104"/>
                  </a:lnTo>
                  <a:lnTo>
                    <a:pt x="74" y="152"/>
                  </a:lnTo>
                  <a:lnTo>
                    <a:pt x="103" y="152"/>
                  </a:lnTo>
                  <a:lnTo>
                    <a:pt x="133" y="192"/>
                  </a:lnTo>
                  <a:lnTo>
                    <a:pt x="148" y="224"/>
                  </a:lnTo>
                  <a:lnTo>
                    <a:pt x="177" y="240"/>
                  </a:lnTo>
                  <a:lnTo>
                    <a:pt x="199" y="288"/>
                  </a:lnTo>
                  <a:lnTo>
                    <a:pt x="251" y="328"/>
                  </a:lnTo>
                  <a:lnTo>
                    <a:pt x="251" y="360"/>
                  </a:lnTo>
                  <a:lnTo>
                    <a:pt x="303" y="416"/>
                  </a:lnTo>
                  <a:lnTo>
                    <a:pt x="340" y="432"/>
                  </a:lnTo>
                  <a:lnTo>
                    <a:pt x="317" y="384"/>
                  </a:lnTo>
                  <a:lnTo>
                    <a:pt x="325" y="376"/>
                  </a:lnTo>
                  <a:lnTo>
                    <a:pt x="347" y="368"/>
                  </a:lnTo>
                  <a:lnTo>
                    <a:pt x="362" y="384"/>
                  </a:lnTo>
                  <a:lnTo>
                    <a:pt x="369" y="360"/>
                  </a:lnTo>
                  <a:lnTo>
                    <a:pt x="347" y="336"/>
                  </a:lnTo>
                  <a:lnTo>
                    <a:pt x="288" y="320"/>
                  </a:lnTo>
                  <a:lnTo>
                    <a:pt x="266" y="312"/>
                  </a:lnTo>
                  <a:lnTo>
                    <a:pt x="244" y="256"/>
                  </a:lnTo>
                  <a:lnTo>
                    <a:pt x="229" y="240"/>
                  </a:lnTo>
                  <a:lnTo>
                    <a:pt x="251" y="216"/>
                  </a:lnTo>
                  <a:lnTo>
                    <a:pt x="273" y="208"/>
                  </a:lnTo>
                  <a:lnTo>
                    <a:pt x="229" y="176"/>
                  </a:lnTo>
                  <a:lnTo>
                    <a:pt x="170" y="128"/>
                  </a:lnTo>
                  <a:lnTo>
                    <a:pt x="140" y="112"/>
                  </a:lnTo>
                  <a:lnTo>
                    <a:pt x="96" y="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310" name="Freeform 234"/>
            <p:cNvSpPr>
              <a:spLocks/>
            </p:cNvSpPr>
            <p:nvPr/>
          </p:nvSpPr>
          <p:spPr bwMode="auto">
            <a:xfrm rot="704206">
              <a:off x="8765835" y="3661056"/>
              <a:ext cx="47977" cy="105977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0" y="40"/>
                </a:cxn>
                <a:cxn ang="0">
                  <a:pos x="0" y="88"/>
                </a:cxn>
                <a:cxn ang="0">
                  <a:pos x="22" y="104"/>
                </a:cxn>
                <a:cxn ang="0">
                  <a:pos x="29" y="56"/>
                </a:cxn>
                <a:cxn ang="0">
                  <a:pos x="44" y="48"/>
                </a:cxn>
                <a:cxn ang="0">
                  <a:pos x="44" y="0"/>
                </a:cxn>
              </a:cxnLst>
              <a:rect l="0" t="0" r="r" b="b"/>
              <a:pathLst>
                <a:path w="45" h="105">
                  <a:moveTo>
                    <a:pt x="44" y="0"/>
                  </a:moveTo>
                  <a:lnTo>
                    <a:pt x="0" y="40"/>
                  </a:lnTo>
                  <a:lnTo>
                    <a:pt x="0" y="88"/>
                  </a:lnTo>
                  <a:lnTo>
                    <a:pt x="22" y="104"/>
                  </a:lnTo>
                  <a:lnTo>
                    <a:pt x="29" y="56"/>
                  </a:lnTo>
                  <a:lnTo>
                    <a:pt x="44" y="48"/>
                  </a:lnTo>
                  <a:lnTo>
                    <a:pt x="44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311" name="Freeform 235"/>
            <p:cNvSpPr>
              <a:spLocks/>
            </p:cNvSpPr>
            <p:nvPr/>
          </p:nvSpPr>
          <p:spPr bwMode="auto">
            <a:xfrm rot="704206">
              <a:off x="8218893" y="3667342"/>
              <a:ext cx="44488" cy="97894"/>
            </a:xfrm>
            <a:custGeom>
              <a:avLst/>
              <a:gdLst/>
              <a:ahLst/>
              <a:cxnLst>
                <a:cxn ang="0">
                  <a:pos x="43" y="24"/>
                </a:cxn>
                <a:cxn ang="0">
                  <a:pos x="29" y="64"/>
                </a:cxn>
                <a:cxn ang="0">
                  <a:pos x="36" y="96"/>
                </a:cxn>
                <a:cxn ang="0">
                  <a:pos x="22" y="96"/>
                </a:cxn>
                <a:cxn ang="0">
                  <a:pos x="0" y="40"/>
                </a:cxn>
                <a:cxn ang="0">
                  <a:pos x="29" y="0"/>
                </a:cxn>
                <a:cxn ang="0">
                  <a:pos x="43" y="24"/>
                </a:cxn>
              </a:cxnLst>
              <a:rect l="0" t="0" r="r" b="b"/>
              <a:pathLst>
                <a:path w="44" h="97">
                  <a:moveTo>
                    <a:pt x="43" y="24"/>
                  </a:moveTo>
                  <a:lnTo>
                    <a:pt x="29" y="64"/>
                  </a:lnTo>
                  <a:lnTo>
                    <a:pt x="36" y="96"/>
                  </a:lnTo>
                  <a:lnTo>
                    <a:pt x="22" y="96"/>
                  </a:lnTo>
                  <a:lnTo>
                    <a:pt x="0" y="40"/>
                  </a:lnTo>
                  <a:lnTo>
                    <a:pt x="29" y="0"/>
                  </a:lnTo>
                  <a:lnTo>
                    <a:pt x="43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312" name="Freeform 236"/>
            <p:cNvSpPr>
              <a:spLocks/>
            </p:cNvSpPr>
            <p:nvPr/>
          </p:nvSpPr>
          <p:spPr bwMode="auto">
            <a:xfrm rot="704206">
              <a:off x="8162192" y="3983478"/>
              <a:ext cx="22680" cy="2424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1" y="24"/>
                </a:cxn>
                <a:cxn ang="0">
                  <a:pos x="21" y="0"/>
                </a:cxn>
                <a:cxn ang="0">
                  <a:pos x="7" y="0"/>
                </a:cxn>
                <a:cxn ang="0">
                  <a:pos x="0" y="24"/>
                </a:cxn>
              </a:cxnLst>
              <a:rect l="0" t="0" r="r" b="b"/>
              <a:pathLst>
                <a:path w="22" h="25">
                  <a:moveTo>
                    <a:pt x="0" y="24"/>
                  </a:moveTo>
                  <a:lnTo>
                    <a:pt x="21" y="24"/>
                  </a:lnTo>
                  <a:lnTo>
                    <a:pt x="21" y="0"/>
                  </a:lnTo>
                  <a:lnTo>
                    <a:pt x="7" y="0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313" name="Freeform 237"/>
            <p:cNvSpPr>
              <a:spLocks/>
            </p:cNvSpPr>
            <p:nvPr/>
          </p:nvSpPr>
          <p:spPr bwMode="auto">
            <a:xfrm rot="704206">
              <a:off x="8840854" y="4652571"/>
              <a:ext cx="54956" cy="2514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9" y="0"/>
                </a:cxn>
                <a:cxn ang="0">
                  <a:pos x="51" y="16"/>
                </a:cxn>
                <a:cxn ang="0">
                  <a:pos x="22" y="24"/>
                </a:cxn>
                <a:cxn ang="0">
                  <a:pos x="0" y="16"/>
                </a:cxn>
              </a:cxnLst>
              <a:rect l="0" t="0" r="r" b="b"/>
              <a:pathLst>
                <a:path w="52" h="25">
                  <a:moveTo>
                    <a:pt x="0" y="16"/>
                  </a:moveTo>
                  <a:lnTo>
                    <a:pt x="29" y="0"/>
                  </a:lnTo>
                  <a:lnTo>
                    <a:pt x="51" y="16"/>
                  </a:lnTo>
                  <a:lnTo>
                    <a:pt x="22" y="24"/>
                  </a:lnTo>
                  <a:lnTo>
                    <a:pt x="0" y="1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314" name="Freeform 240"/>
            <p:cNvSpPr>
              <a:spLocks/>
            </p:cNvSpPr>
            <p:nvPr/>
          </p:nvSpPr>
          <p:spPr bwMode="auto">
            <a:xfrm rot="704206">
              <a:off x="8796366" y="5249816"/>
              <a:ext cx="24425" cy="34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2"/>
                </a:cxn>
                <a:cxn ang="0">
                  <a:pos x="23" y="8"/>
                </a:cxn>
                <a:cxn ang="0">
                  <a:pos x="0" y="0"/>
                </a:cxn>
              </a:cxnLst>
              <a:rect l="0" t="0" r="r" b="b"/>
              <a:pathLst>
                <a:path w="24" h="33">
                  <a:moveTo>
                    <a:pt x="0" y="0"/>
                  </a:moveTo>
                  <a:lnTo>
                    <a:pt x="8" y="32"/>
                  </a:lnTo>
                  <a:lnTo>
                    <a:pt x="23" y="8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315" name="Freeform 242"/>
            <p:cNvSpPr>
              <a:spLocks/>
            </p:cNvSpPr>
            <p:nvPr/>
          </p:nvSpPr>
          <p:spPr bwMode="auto">
            <a:xfrm rot="704206">
              <a:off x="8806834" y="5292925"/>
              <a:ext cx="16574" cy="1796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0"/>
                </a:cxn>
                <a:cxn ang="0">
                  <a:pos x="15" y="16"/>
                </a:cxn>
                <a:cxn ang="0">
                  <a:pos x="0" y="16"/>
                </a:cxn>
              </a:cxnLst>
              <a:rect l="0" t="0" r="r" b="b"/>
              <a:pathLst>
                <a:path w="16" h="17">
                  <a:moveTo>
                    <a:pt x="0" y="16"/>
                  </a:moveTo>
                  <a:lnTo>
                    <a:pt x="8" y="0"/>
                  </a:lnTo>
                  <a:lnTo>
                    <a:pt x="15" y="16"/>
                  </a:lnTo>
                  <a:lnTo>
                    <a:pt x="0" y="1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316" name="Freeform 243"/>
            <p:cNvSpPr>
              <a:spLocks/>
            </p:cNvSpPr>
            <p:nvPr/>
          </p:nvSpPr>
          <p:spPr bwMode="auto">
            <a:xfrm rot="704206">
              <a:off x="8809451" y="5318072"/>
              <a:ext cx="15702" cy="1616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0" y="16"/>
                </a:cxn>
              </a:cxnLst>
              <a:rect l="0" t="0" r="r" b="b"/>
              <a:pathLst>
                <a:path w="14" h="17">
                  <a:moveTo>
                    <a:pt x="0" y="16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0" y="1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317" name="Freeform 244"/>
            <p:cNvSpPr>
              <a:spLocks/>
            </p:cNvSpPr>
            <p:nvPr/>
          </p:nvSpPr>
          <p:spPr bwMode="auto">
            <a:xfrm rot="704206">
              <a:off x="8810323" y="5451891"/>
              <a:ext cx="16574" cy="413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40"/>
                </a:cxn>
                <a:cxn ang="0">
                  <a:pos x="0" y="32"/>
                </a:cxn>
                <a:cxn ang="0">
                  <a:pos x="8" y="0"/>
                </a:cxn>
              </a:cxnLst>
              <a:rect l="0" t="0" r="r" b="b"/>
              <a:pathLst>
                <a:path w="16" h="41">
                  <a:moveTo>
                    <a:pt x="8" y="0"/>
                  </a:moveTo>
                  <a:lnTo>
                    <a:pt x="15" y="40"/>
                  </a:lnTo>
                  <a:lnTo>
                    <a:pt x="0" y="32"/>
                  </a:lnTo>
                  <a:lnTo>
                    <a:pt x="8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318" name="Freeform 245"/>
            <p:cNvSpPr>
              <a:spLocks/>
            </p:cNvSpPr>
            <p:nvPr/>
          </p:nvSpPr>
          <p:spPr bwMode="auto">
            <a:xfrm rot="704206">
              <a:off x="8780664" y="5552480"/>
              <a:ext cx="23552" cy="66460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5" y="64"/>
                </a:cxn>
                <a:cxn ang="0">
                  <a:pos x="22" y="40"/>
                </a:cxn>
                <a:cxn ang="0">
                  <a:pos x="7" y="0"/>
                </a:cxn>
                <a:cxn ang="0">
                  <a:pos x="0" y="8"/>
                </a:cxn>
                <a:cxn ang="0">
                  <a:pos x="0" y="56"/>
                </a:cxn>
              </a:cxnLst>
              <a:rect l="0" t="0" r="r" b="b"/>
              <a:pathLst>
                <a:path w="23" h="65">
                  <a:moveTo>
                    <a:pt x="0" y="56"/>
                  </a:moveTo>
                  <a:lnTo>
                    <a:pt x="15" y="64"/>
                  </a:lnTo>
                  <a:lnTo>
                    <a:pt x="22" y="40"/>
                  </a:lnTo>
                  <a:lnTo>
                    <a:pt x="7" y="0"/>
                  </a:lnTo>
                  <a:lnTo>
                    <a:pt x="0" y="8"/>
                  </a:lnTo>
                  <a:lnTo>
                    <a:pt x="0" y="5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319" name="Freeform 246"/>
            <p:cNvSpPr>
              <a:spLocks/>
            </p:cNvSpPr>
            <p:nvPr/>
          </p:nvSpPr>
          <p:spPr bwMode="auto">
            <a:xfrm rot="704206">
              <a:off x="8718730" y="5640495"/>
              <a:ext cx="39254" cy="114958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30" y="0"/>
                </a:cxn>
                <a:cxn ang="0">
                  <a:pos x="37" y="32"/>
                </a:cxn>
                <a:cxn ang="0">
                  <a:pos x="30" y="48"/>
                </a:cxn>
                <a:cxn ang="0">
                  <a:pos x="30" y="96"/>
                </a:cxn>
                <a:cxn ang="0">
                  <a:pos x="22" y="112"/>
                </a:cxn>
                <a:cxn ang="0">
                  <a:pos x="15" y="80"/>
                </a:cxn>
                <a:cxn ang="0">
                  <a:pos x="0" y="56"/>
                </a:cxn>
                <a:cxn ang="0">
                  <a:pos x="0" y="32"/>
                </a:cxn>
                <a:cxn ang="0">
                  <a:pos x="15" y="16"/>
                </a:cxn>
                <a:cxn ang="0">
                  <a:pos x="22" y="24"/>
                </a:cxn>
              </a:cxnLst>
              <a:rect l="0" t="0" r="r" b="b"/>
              <a:pathLst>
                <a:path w="38" h="113">
                  <a:moveTo>
                    <a:pt x="22" y="24"/>
                  </a:moveTo>
                  <a:lnTo>
                    <a:pt x="30" y="0"/>
                  </a:lnTo>
                  <a:lnTo>
                    <a:pt x="37" y="32"/>
                  </a:lnTo>
                  <a:lnTo>
                    <a:pt x="30" y="48"/>
                  </a:lnTo>
                  <a:lnTo>
                    <a:pt x="30" y="96"/>
                  </a:lnTo>
                  <a:lnTo>
                    <a:pt x="22" y="112"/>
                  </a:lnTo>
                  <a:lnTo>
                    <a:pt x="15" y="80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15" y="16"/>
                  </a:lnTo>
                  <a:lnTo>
                    <a:pt x="22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320" name="Freeform 247"/>
            <p:cNvSpPr>
              <a:spLocks/>
            </p:cNvSpPr>
            <p:nvPr/>
          </p:nvSpPr>
          <p:spPr bwMode="auto">
            <a:xfrm rot="704206">
              <a:off x="8691688" y="5757249"/>
              <a:ext cx="24425" cy="57479"/>
            </a:xfrm>
            <a:custGeom>
              <a:avLst/>
              <a:gdLst/>
              <a:ahLst/>
              <a:cxnLst>
                <a:cxn ang="0">
                  <a:pos x="15" y="56"/>
                </a:cxn>
                <a:cxn ang="0">
                  <a:pos x="23" y="24"/>
                </a:cxn>
                <a:cxn ang="0">
                  <a:pos x="15" y="0"/>
                </a:cxn>
                <a:cxn ang="0">
                  <a:pos x="0" y="8"/>
                </a:cxn>
                <a:cxn ang="0">
                  <a:pos x="0" y="32"/>
                </a:cxn>
                <a:cxn ang="0">
                  <a:pos x="8" y="56"/>
                </a:cxn>
                <a:cxn ang="0">
                  <a:pos x="15" y="56"/>
                </a:cxn>
              </a:cxnLst>
              <a:rect l="0" t="0" r="r" b="b"/>
              <a:pathLst>
                <a:path w="24" h="57">
                  <a:moveTo>
                    <a:pt x="15" y="56"/>
                  </a:moveTo>
                  <a:lnTo>
                    <a:pt x="23" y="24"/>
                  </a:lnTo>
                  <a:lnTo>
                    <a:pt x="15" y="0"/>
                  </a:lnTo>
                  <a:lnTo>
                    <a:pt x="0" y="8"/>
                  </a:lnTo>
                  <a:lnTo>
                    <a:pt x="0" y="32"/>
                  </a:lnTo>
                  <a:lnTo>
                    <a:pt x="8" y="56"/>
                  </a:lnTo>
                  <a:lnTo>
                    <a:pt x="15" y="5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321" name="Freeform 248"/>
            <p:cNvSpPr>
              <a:spLocks/>
            </p:cNvSpPr>
            <p:nvPr/>
          </p:nvSpPr>
          <p:spPr bwMode="auto">
            <a:xfrm rot="704206">
              <a:off x="8616669" y="4527734"/>
              <a:ext cx="33148" cy="73645"/>
            </a:xfrm>
            <a:custGeom>
              <a:avLst/>
              <a:gdLst/>
              <a:ahLst/>
              <a:cxnLst>
                <a:cxn ang="0">
                  <a:pos x="29" y="40"/>
                </a:cxn>
                <a:cxn ang="0">
                  <a:pos x="29" y="8"/>
                </a:cxn>
                <a:cxn ang="0">
                  <a:pos x="15" y="0"/>
                </a:cxn>
                <a:cxn ang="0">
                  <a:pos x="0" y="32"/>
                </a:cxn>
                <a:cxn ang="0">
                  <a:pos x="29" y="72"/>
                </a:cxn>
                <a:cxn ang="0">
                  <a:pos x="29" y="40"/>
                </a:cxn>
              </a:cxnLst>
              <a:rect l="0" t="0" r="r" b="b"/>
              <a:pathLst>
                <a:path w="30" h="73">
                  <a:moveTo>
                    <a:pt x="29" y="40"/>
                  </a:moveTo>
                  <a:lnTo>
                    <a:pt x="29" y="8"/>
                  </a:lnTo>
                  <a:lnTo>
                    <a:pt x="15" y="0"/>
                  </a:lnTo>
                  <a:lnTo>
                    <a:pt x="0" y="32"/>
                  </a:lnTo>
                  <a:lnTo>
                    <a:pt x="29" y="72"/>
                  </a:lnTo>
                  <a:lnTo>
                    <a:pt x="29" y="4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322" name="Freeform 249"/>
            <p:cNvSpPr>
              <a:spLocks/>
            </p:cNvSpPr>
            <p:nvPr/>
          </p:nvSpPr>
          <p:spPr bwMode="auto">
            <a:xfrm rot="704206">
              <a:off x="7569890" y="4174776"/>
              <a:ext cx="62807" cy="4939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9" y="16"/>
                </a:cxn>
                <a:cxn ang="0">
                  <a:pos x="44" y="0"/>
                </a:cxn>
                <a:cxn ang="0">
                  <a:pos x="7" y="0"/>
                </a:cxn>
                <a:cxn ang="0">
                  <a:pos x="0" y="48"/>
                </a:cxn>
              </a:cxnLst>
              <a:rect l="0" t="0" r="r" b="b"/>
              <a:pathLst>
                <a:path w="60" h="49">
                  <a:moveTo>
                    <a:pt x="0" y="48"/>
                  </a:moveTo>
                  <a:lnTo>
                    <a:pt x="59" y="16"/>
                  </a:lnTo>
                  <a:lnTo>
                    <a:pt x="44" y="0"/>
                  </a:lnTo>
                  <a:lnTo>
                    <a:pt x="7" y="0"/>
                  </a:lnTo>
                  <a:lnTo>
                    <a:pt x="0" y="4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323" name="Freeform 250"/>
            <p:cNvSpPr>
              <a:spLocks/>
            </p:cNvSpPr>
            <p:nvPr/>
          </p:nvSpPr>
          <p:spPr bwMode="auto">
            <a:xfrm rot="704206">
              <a:off x="7536742" y="4155915"/>
              <a:ext cx="32275" cy="32332"/>
            </a:xfrm>
            <a:custGeom>
              <a:avLst/>
              <a:gdLst/>
              <a:ahLst/>
              <a:cxnLst>
                <a:cxn ang="0">
                  <a:pos x="30" y="32"/>
                </a:cxn>
                <a:cxn ang="0">
                  <a:pos x="23" y="8"/>
                </a:cxn>
                <a:cxn ang="0">
                  <a:pos x="8" y="0"/>
                </a:cxn>
                <a:cxn ang="0">
                  <a:pos x="0" y="24"/>
                </a:cxn>
                <a:cxn ang="0">
                  <a:pos x="30" y="32"/>
                </a:cxn>
              </a:cxnLst>
              <a:rect l="0" t="0" r="r" b="b"/>
              <a:pathLst>
                <a:path w="31" h="33">
                  <a:moveTo>
                    <a:pt x="30" y="32"/>
                  </a:moveTo>
                  <a:lnTo>
                    <a:pt x="23" y="8"/>
                  </a:lnTo>
                  <a:lnTo>
                    <a:pt x="8" y="0"/>
                  </a:lnTo>
                  <a:lnTo>
                    <a:pt x="0" y="24"/>
                  </a:lnTo>
                  <a:lnTo>
                    <a:pt x="30" y="3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324" name="Freeform 251"/>
            <p:cNvSpPr>
              <a:spLocks/>
            </p:cNvSpPr>
            <p:nvPr/>
          </p:nvSpPr>
          <p:spPr bwMode="auto">
            <a:xfrm rot="704206">
              <a:off x="7451255" y="4031078"/>
              <a:ext cx="115146" cy="12214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88"/>
                </a:cxn>
                <a:cxn ang="0">
                  <a:pos x="37" y="120"/>
                </a:cxn>
                <a:cxn ang="0">
                  <a:pos x="59" y="120"/>
                </a:cxn>
                <a:cxn ang="0">
                  <a:pos x="110" y="48"/>
                </a:cxn>
                <a:cxn ang="0">
                  <a:pos x="110" y="0"/>
                </a:cxn>
                <a:cxn ang="0">
                  <a:pos x="37" y="0"/>
                </a:cxn>
                <a:cxn ang="0">
                  <a:pos x="29" y="24"/>
                </a:cxn>
                <a:cxn ang="0">
                  <a:pos x="37" y="40"/>
                </a:cxn>
                <a:cxn ang="0">
                  <a:pos x="15" y="40"/>
                </a:cxn>
                <a:cxn ang="0">
                  <a:pos x="0" y="64"/>
                </a:cxn>
              </a:cxnLst>
              <a:rect l="0" t="0" r="r" b="b"/>
              <a:pathLst>
                <a:path w="111" h="121">
                  <a:moveTo>
                    <a:pt x="0" y="64"/>
                  </a:moveTo>
                  <a:lnTo>
                    <a:pt x="0" y="88"/>
                  </a:lnTo>
                  <a:lnTo>
                    <a:pt x="37" y="120"/>
                  </a:lnTo>
                  <a:lnTo>
                    <a:pt x="59" y="120"/>
                  </a:lnTo>
                  <a:lnTo>
                    <a:pt x="110" y="48"/>
                  </a:lnTo>
                  <a:lnTo>
                    <a:pt x="110" y="0"/>
                  </a:lnTo>
                  <a:lnTo>
                    <a:pt x="37" y="0"/>
                  </a:lnTo>
                  <a:lnTo>
                    <a:pt x="29" y="24"/>
                  </a:lnTo>
                  <a:lnTo>
                    <a:pt x="37" y="40"/>
                  </a:lnTo>
                  <a:lnTo>
                    <a:pt x="15" y="40"/>
                  </a:lnTo>
                  <a:lnTo>
                    <a:pt x="0" y="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325" name="Freeform 252"/>
            <p:cNvSpPr>
              <a:spLocks/>
            </p:cNvSpPr>
            <p:nvPr/>
          </p:nvSpPr>
          <p:spPr bwMode="auto">
            <a:xfrm rot="704206">
              <a:off x="7589081" y="3999644"/>
              <a:ext cx="92465" cy="5837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9" y="24"/>
                </a:cxn>
                <a:cxn ang="0">
                  <a:pos x="65" y="0"/>
                </a:cxn>
                <a:cxn ang="0">
                  <a:pos x="87" y="16"/>
                </a:cxn>
                <a:cxn ang="0">
                  <a:pos x="44" y="56"/>
                </a:cxn>
                <a:cxn ang="0">
                  <a:pos x="15" y="56"/>
                </a:cxn>
                <a:cxn ang="0">
                  <a:pos x="0" y="24"/>
                </a:cxn>
              </a:cxnLst>
              <a:rect l="0" t="0" r="r" b="b"/>
              <a:pathLst>
                <a:path w="88" h="57">
                  <a:moveTo>
                    <a:pt x="0" y="24"/>
                  </a:moveTo>
                  <a:lnTo>
                    <a:pt x="29" y="24"/>
                  </a:lnTo>
                  <a:lnTo>
                    <a:pt x="65" y="0"/>
                  </a:lnTo>
                  <a:lnTo>
                    <a:pt x="87" y="16"/>
                  </a:lnTo>
                  <a:lnTo>
                    <a:pt x="44" y="56"/>
                  </a:lnTo>
                  <a:lnTo>
                    <a:pt x="15" y="56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326" name="Freeform 253"/>
            <p:cNvSpPr>
              <a:spLocks/>
            </p:cNvSpPr>
            <p:nvPr/>
          </p:nvSpPr>
          <p:spPr bwMode="auto">
            <a:xfrm rot="704206">
              <a:off x="7423341" y="4104723"/>
              <a:ext cx="22680" cy="251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24"/>
                </a:cxn>
                <a:cxn ang="0">
                  <a:pos x="7" y="24"/>
                </a:cxn>
                <a:cxn ang="0">
                  <a:pos x="0" y="16"/>
                </a:cxn>
                <a:cxn ang="0">
                  <a:pos x="0" y="0"/>
                </a:cxn>
              </a:cxnLst>
              <a:rect l="0" t="0" r="r" b="b"/>
              <a:pathLst>
                <a:path w="22" h="25">
                  <a:moveTo>
                    <a:pt x="0" y="0"/>
                  </a:moveTo>
                  <a:lnTo>
                    <a:pt x="21" y="24"/>
                  </a:lnTo>
                  <a:lnTo>
                    <a:pt x="7" y="24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327" name="Freeform 10"/>
            <p:cNvSpPr>
              <a:spLocks/>
            </p:cNvSpPr>
            <p:nvPr/>
          </p:nvSpPr>
          <p:spPr bwMode="auto">
            <a:xfrm rot="704206">
              <a:off x="7985824" y="5774134"/>
              <a:ext cx="152090" cy="38764"/>
            </a:xfrm>
            <a:custGeom>
              <a:avLst/>
              <a:gdLst/>
              <a:ahLst/>
              <a:cxnLst>
                <a:cxn ang="0">
                  <a:pos x="155" y="32"/>
                </a:cxn>
                <a:cxn ang="0">
                  <a:pos x="155" y="32"/>
                </a:cxn>
                <a:cxn ang="0">
                  <a:pos x="162" y="24"/>
                </a:cxn>
                <a:cxn ang="0">
                  <a:pos x="147" y="0"/>
                </a:cxn>
                <a:cxn ang="0">
                  <a:pos x="133" y="0"/>
                </a:cxn>
                <a:cxn ang="0">
                  <a:pos x="103" y="8"/>
                </a:cxn>
                <a:cxn ang="0">
                  <a:pos x="66" y="0"/>
                </a:cxn>
                <a:cxn ang="0">
                  <a:pos x="37" y="16"/>
                </a:cxn>
                <a:cxn ang="0">
                  <a:pos x="0" y="40"/>
                </a:cxn>
              </a:cxnLst>
              <a:rect l="0" t="0" r="r" b="b"/>
              <a:pathLst>
                <a:path w="163" h="41">
                  <a:moveTo>
                    <a:pt x="155" y="32"/>
                  </a:moveTo>
                  <a:lnTo>
                    <a:pt x="155" y="32"/>
                  </a:lnTo>
                  <a:lnTo>
                    <a:pt x="162" y="24"/>
                  </a:lnTo>
                  <a:lnTo>
                    <a:pt x="147" y="0"/>
                  </a:lnTo>
                  <a:lnTo>
                    <a:pt x="133" y="0"/>
                  </a:lnTo>
                  <a:lnTo>
                    <a:pt x="103" y="8"/>
                  </a:lnTo>
                  <a:lnTo>
                    <a:pt x="66" y="0"/>
                  </a:lnTo>
                  <a:lnTo>
                    <a:pt x="37" y="16"/>
                  </a:lnTo>
                  <a:lnTo>
                    <a:pt x="0" y="4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328" name="Полилиния 327"/>
            <p:cNvSpPr/>
            <p:nvPr/>
          </p:nvSpPr>
          <p:spPr>
            <a:xfrm>
              <a:off x="4187569" y="4764476"/>
              <a:ext cx="118703" cy="108244"/>
            </a:xfrm>
            <a:custGeom>
              <a:avLst/>
              <a:gdLst>
                <a:gd name="connsiteX0" fmla="*/ 1201783 w 1201783"/>
                <a:gd name="connsiteY0" fmla="*/ 1166949 h 1271452"/>
                <a:gd name="connsiteX1" fmla="*/ 1097280 w 1201783"/>
                <a:gd name="connsiteY1" fmla="*/ 1018903 h 1271452"/>
                <a:gd name="connsiteX2" fmla="*/ 992778 w 1201783"/>
                <a:gd name="connsiteY2" fmla="*/ 1010194 h 1271452"/>
                <a:gd name="connsiteX3" fmla="*/ 992778 w 1201783"/>
                <a:gd name="connsiteY3" fmla="*/ 914400 h 1271452"/>
                <a:gd name="connsiteX4" fmla="*/ 862149 w 1201783"/>
                <a:gd name="connsiteY4" fmla="*/ 914400 h 1271452"/>
                <a:gd name="connsiteX5" fmla="*/ 862149 w 1201783"/>
                <a:gd name="connsiteY5" fmla="*/ 661852 h 1271452"/>
                <a:gd name="connsiteX6" fmla="*/ 905692 w 1201783"/>
                <a:gd name="connsiteY6" fmla="*/ 513806 h 1271452"/>
                <a:gd name="connsiteX7" fmla="*/ 853440 w 1201783"/>
                <a:gd name="connsiteY7" fmla="*/ 357052 h 1271452"/>
                <a:gd name="connsiteX8" fmla="*/ 731520 w 1201783"/>
                <a:gd name="connsiteY8" fmla="*/ 243840 h 1271452"/>
                <a:gd name="connsiteX9" fmla="*/ 714103 w 1201783"/>
                <a:gd name="connsiteY9" fmla="*/ 165463 h 1271452"/>
                <a:gd name="connsiteX10" fmla="*/ 566058 w 1201783"/>
                <a:gd name="connsiteY10" fmla="*/ 0 h 1271452"/>
                <a:gd name="connsiteX11" fmla="*/ 600892 w 1201783"/>
                <a:gd name="connsiteY11" fmla="*/ 217714 h 1271452"/>
                <a:gd name="connsiteX12" fmla="*/ 487680 w 1201783"/>
                <a:gd name="connsiteY12" fmla="*/ 95794 h 1271452"/>
                <a:gd name="connsiteX13" fmla="*/ 252549 w 1201783"/>
                <a:gd name="connsiteY13" fmla="*/ 52252 h 1271452"/>
                <a:gd name="connsiteX14" fmla="*/ 34835 w 1201783"/>
                <a:gd name="connsiteY14" fmla="*/ 52252 h 1271452"/>
                <a:gd name="connsiteX15" fmla="*/ 52252 w 1201783"/>
                <a:gd name="connsiteY15" fmla="*/ 121920 h 1271452"/>
                <a:gd name="connsiteX16" fmla="*/ 148046 w 1201783"/>
                <a:gd name="connsiteY16" fmla="*/ 165463 h 1271452"/>
                <a:gd name="connsiteX17" fmla="*/ 235132 w 1201783"/>
                <a:gd name="connsiteY17" fmla="*/ 391886 h 1271452"/>
                <a:gd name="connsiteX18" fmla="*/ 130629 w 1201783"/>
                <a:gd name="connsiteY18" fmla="*/ 557349 h 1271452"/>
                <a:gd name="connsiteX19" fmla="*/ 0 w 1201783"/>
                <a:gd name="connsiteY19" fmla="*/ 618309 h 1271452"/>
                <a:gd name="connsiteX20" fmla="*/ 26126 w 1201783"/>
                <a:gd name="connsiteY20" fmla="*/ 801189 h 1271452"/>
                <a:gd name="connsiteX21" fmla="*/ 165463 w 1201783"/>
                <a:gd name="connsiteY21" fmla="*/ 879566 h 1271452"/>
                <a:gd name="connsiteX22" fmla="*/ 348343 w 1201783"/>
                <a:gd name="connsiteY22" fmla="*/ 870857 h 1271452"/>
                <a:gd name="connsiteX23" fmla="*/ 696686 w 1201783"/>
                <a:gd name="connsiteY23" fmla="*/ 984069 h 1271452"/>
                <a:gd name="connsiteX24" fmla="*/ 809898 w 1201783"/>
                <a:gd name="connsiteY24" fmla="*/ 984069 h 1271452"/>
                <a:gd name="connsiteX25" fmla="*/ 827315 w 1201783"/>
                <a:gd name="connsiteY25" fmla="*/ 1123406 h 1271452"/>
                <a:gd name="connsiteX26" fmla="*/ 1018903 w 1201783"/>
                <a:gd name="connsiteY26" fmla="*/ 1271452 h 1271452"/>
                <a:gd name="connsiteX27" fmla="*/ 1071155 w 1201783"/>
                <a:gd name="connsiteY27" fmla="*/ 1175657 h 1271452"/>
                <a:gd name="connsiteX28" fmla="*/ 1201783 w 1201783"/>
                <a:gd name="connsiteY28" fmla="*/ 1166949 h 127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1783" h="1271452">
                  <a:moveTo>
                    <a:pt x="1201783" y="1166949"/>
                  </a:moveTo>
                  <a:lnTo>
                    <a:pt x="1097280" y="1018903"/>
                  </a:lnTo>
                  <a:lnTo>
                    <a:pt x="992778" y="1010194"/>
                  </a:lnTo>
                  <a:lnTo>
                    <a:pt x="992778" y="914400"/>
                  </a:lnTo>
                  <a:lnTo>
                    <a:pt x="862149" y="914400"/>
                  </a:lnTo>
                  <a:lnTo>
                    <a:pt x="862149" y="661852"/>
                  </a:lnTo>
                  <a:lnTo>
                    <a:pt x="905692" y="513806"/>
                  </a:lnTo>
                  <a:lnTo>
                    <a:pt x="853440" y="357052"/>
                  </a:lnTo>
                  <a:lnTo>
                    <a:pt x="731520" y="243840"/>
                  </a:lnTo>
                  <a:lnTo>
                    <a:pt x="714103" y="165463"/>
                  </a:lnTo>
                  <a:lnTo>
                    <a:pt x="566058" y="0"/>
                  </a:lnTo>
                  <a:lnTo>
                    <a:pt x="600892" y="217714"/>
                  </a:lnTo>
                  <a:lnTo>
                    <a:pt x="487680" y="95794"/>
                  </a:lnTo>
                  <a:lnTo>
                    <a:pt x="252549" y="52252"/>
                  </a:lnTo>
                  <a:lnTo>
                    <a:pt x="34835" y="52252"/>
                  </a:lnTo>
                  <a:lnTo>
                    <a:pt x="52252" y="121920"/>
                  </a:lnTo>
                  <a:lnTo>
                    <a:pt x="148046" y="165463"/>
                  </a:lnTo>
                  <a:lnTo>
                    <a:pt x="235132" y="391886"/>
                  </a:lnTo>
                  <a:lnTo>
                    <a:pt x="130629" y="557349"/>
                  </a:lnTo>
                  <a:lnTo>
                    <a:pt x="0" y="618309"/>
                  </a:lnTo>
                  <a:lnTo>
                    <a:pt x="26126" y="801189"/>
                  </a:lnTo>
                  <a:lnTo>
                    <a:pt x="165463" y="879566"/>
                  </a:lnTo>
                  <a:lnTo>
                    <a:pt x="348343" y="870857"/>
                  </a:lnTo>
                  <a:lnTo>
                    <a:pt x="696686" y="984069"/>
                  </a:lnTo>
                  <a:lnTo>
                    <a:pt x="809898" y="984069"/>
                  </a:lnTo>
                  <a:lnTo>
                    <a:pt x="827315" y="1123406"/>
                  </a:lnTo>
                  <a:lnTo>
                    <a:pt x="1018903" y="1271452"/>
                  </a:lnTo>
                  <a:lnTo>
                    <a:pt x="1071155" y="1175657"/>
                  </a:lnTo>
                  <a:lnTo>
                    <a:pt x="1201783" y="116694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80070" y="3508882"/>
            <a:ext cx="887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 Narrow" panose="020B0606020202030204" pitchFamily="34" charset="0"/>
              </a:rPr>
              <a:t>в Калужской области</a:t>
            </a:r>
            <a:endParaRPr lang="ru-RU" sz="1000" b="1" dirty="0">
              <a:latin typeface="Arial Narrow" panose="020B0606020202030204" pitchFamily="34" charset="0"/>
            </a:endParaRPr>
          </a:p>
        </p:txBody>
      </p:sp>
      <p:sp>
        <p:nvSpPr>
          <p:cNvPr id="350" name="TextBox 349"/>
          <p:cNvSpPr txBox="1"/>
          <p:nvPr/>
        </p:nvSpPr>
        <p:spPr>
          <a:xfrm>
            <a:off x="4857756" y="3771393"/>
            <a:ext cx="1018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 Narrow" panose="020B0606020202030204" pitchFamily="34" charset="0"/>
              </a:rPr>
              <a:t>в Московской области</a:t>
            </a:r>
            <a:endParaRPr lang="ru-RU" sz="1000" b="1" dirty="0">
              <a:latin typeface="Arial Narrow" panose="020B0606020202030204" pitchFamily="34" charset="0"/>
            </a:endParaRPr>
          </a:p>
        </p:txBody>
      </p:sp>
      <p:sp>
        <p:nvSpPr>
          <p:cNvPr id="352" name="TextBox 351"/>
          <p:cNvSpPr txBox="1"/>
          <p:nvPr/>
        </p:nvSpPr>
        <p:spPr>
          <a:xfrm>
            <a:off x="5145337" y="4333062"/>
            <a:ext cx="1153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 Narrow" panose="020B0606020202030204" pitchFamily="34" charset="0"/>
              </a:rPr>
              <a:t>в Республике Башкортостан</a:t>
            </a:r>
            <a:endParaRPr lang="ru-RU" sz="1000" b="1" dirty="0">
              <a:latin typeface="Arial Narrow" panose="020B0606020202030204" pitchFamily="34" charset="0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4143944" y="413810"/>
            <a:ext cx="5012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ОСНАЩЕНИЕ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МАШИННО-ТЕХНОЛОГИЧЕСКИХ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КОМПАНИЙ </a:t>
            </a:r>
          </a:p>
          <a:p>
            <a:pPr algn="r"/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 РАМКАХ ПРОГРАММЫ КООПЕРАЦИИ (2017-2018 ГГ.) </a:t>
            </a:r>
            <a:endParaRPr lang="ru-RU" sz="15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9" name="Прямоугольник 338"/>
          <p:cNvSpPr/>
          <p:nvPr/>
        </p:nvSpPr>
        <p:spPr>
          <a:xfrm>
            <a:off x="391301" y="6285"/>
            <a:ext cx="8657745" cy="442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spc="300" dirty="0" smtClean="0">
                <a:solidFill>
                  <a:srgbClr val="00755A"/>
                </a:solidFill>
              </a:rPr>
              <a:t> РОССИЙСКАЯ ГОСУДАРСТВЕННАЯ АГРОПРОМЫШЛЕННАЯ ЛИЗИНГОВАЯ КОМПАНИЯ "РОСАГРОЛИЗИНГ" </a:t>
            </a:r>
            <a:endParaRPr lang="ru-RU" sz="900" spc="300" dirty="0">
              <a:solidFill>
                <a:srgbClr val="00755A"/>
              </a:solidFill>
            </a:endParaRPr>
          </a:p>
        </p:txBody>
      </p:sp>
      <p:cxnSp>
        <p:nvCxnSpPr>
          <p:cNvPr id="341" name="Прямая соединительная линия 340"/>
          <p:cNvCxnSpPr/>
          <p:nvPr/>
        </p:nvCxnSpPr>
        <p:spPr>
          <a:xfrm>
            <a:off x="841829" y="419850"/>
            <a:ext cx="8178207" cy="0"/>
          </a:xfrm>
          <a:prstGeom prst="line">
            <a:avLst/>
          </a:prstGeom>
          <a:ln>
            <a:solidFill>
              <a:srgbClr val="007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0" name="Picture 3"/>
          <p:cNvPicPr>
            <a:picLocks noChangeAspect="1" noChangeArrowheads="1"/>
          </p:cNvPicPr>
          <p:nvPr/>
        </p:nvPicPr>
        <p:blipFill>
          <a:blip r:embed="rId3" cstate="print"/>
          <a:srcRect l="2405" t="14713"/>
          <a:stretch>
            <a:fillRect/>
          </a:stretch>
        </p:blipFill>
        <p:spPr bwMode="auto">
          <a:xfrm>
            <a:off x="22506" y="66170"/>
            <a:ext cx="587094" cy="5870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32" name="Freeform 83"/>
          <p:cNvSpPr>
            <a:spLocks noEditPoints="1"/>
          </p:cNvSpPr>
          <p:nvPr/>
        </p:nvSpPr>
        <p:spPr bwMode="auto">
          <a:xfrm>
            <a:off x="4529671" y="3728907"/>
            <a:ext cx="246777" cy="336719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accent6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333" name="Freeform 83"/>
          <p:cNvSpPr>
            <a:spLocks noEditPoints="1"/>
          </p:cNvSpPr>
          <p:nvPr/>
        </p:nvSpPr>
        <p:spPr bwMode="auto">
          <a:xfrm>
            <a:off x="4658170" y="3784686"/>
            <a:ext cx="246777" cy="336719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334" name="Freeform 83"/>
          <p:cNvSpPr>
            <a:spLocks noEditPoints="1"/>
          </p:cNvSpPr>
          <p:nvPr/>
        </p:nvSpPr>
        <p:spPr bwMode="auto">
          <a:xfrm>
            <a:off x="5005522" y="4166965"/>
            <a:ext cx="246777" cy="336719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accent4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329" name="Freeform 66"/>
          <p:cNvSpPr/>
          <p:nvPr/>
        </p:nvSpPr>
        <p:spPr>
          <a:xfrm rot="16200000" flipV="1">
            <a:off x="6191398" y="-257471"/>
            <a:ext cx="248477" cy="462044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51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1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51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51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3932023" y="1885100"/>
            <a:ext cx="2624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РЕЗУЛЬТАТЫ 2017-2018 ГГ.: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38" name="Text Placeholder 3"/>
          <p:cNvSpPr txBox="1">
            <a:spLocks/>
          </p:cNvSpPr>
          <p:nvPr/>
        </p:nvSpPr>
        <p:spPr>
          <a:xfrm>
            <a:off x="6629352" y="2710952"/>
            <a:ext cx="711733" cy="17209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ts val="1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3,4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тыс. га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45" name="Прямоугольник 344"/>
          <p:cNvSpPr/>
          <p:nvPr/>
        </p:nvSpPr>
        <p:spPr>
          <a:xfrm>
            <a:off x="3761595" y="2549467"/>
            <a:ext cx="1149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ctr"/>
            <a:r>
              <a:rPr lang="ru-RU" sz="2000" b="1" dirty="0" smtClean="0">
                <a:latin typeface="Arial Narrow" panose="020B0606020202030204" pitchFamily="34" charset="0"/>
              </a:rPr>
              <a:t>1,2 </a:t>
            </a:r>
            <a:r>
              <a:rPr lang="ru-RU" sz="1000" b="1" dirty="0">
                <a:latin typeface="Arial Narrow" panose="020B0606020202030204" pitchFamily="34" charset="0"/>
              </a:rPr>
              <a:t>тыс. </a:t>
            </a:r>
            <a:r>
              <a:rPr lang="ru-RU" sz="1000" b="1" dirty="0" smtClean="0">
                <a:latin typeface="Arial Narrow" panose="020B0606020202030204" pitchFamily="34" charset="0"/>
              </a:rPr>
              <a:t>га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355" name="Прямоугольник 354"/>
          <p:cNvSpPr/>
          <p:nvPr/>
        </p:nvSpPr>
        <p:spPr>
          <a:xfrm>
            <a:off x="4544275" y="2560160"/>
            <a:ext cx="16516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ctr"/>
            <a:r>
              <a:rPr lang="ru-RU" sz="2000" b="1" dirty="0" smtClean="0">
                <a:latin typeface="Arial Narrow" panose="020B0606020202030204" pitchFamily="34" charset="0"/>
              </a:rPr>
              <a:t>1,4 </a:t>
            </a:r>
            <a:r>
              <a:rPr lang="ru-RU" sz="1000" b="1" dirty="0">
                <a:latin typeface="Arial Narrow" panose="020B0606020202030204" pitchFamily="34" charset="0"/>
              </a:rPr>
              <a:t>тыс. </a:t>
            </a:r>
            <a:r>
              <a:rPr lang="ru-RU" sz="1000" b="1" dirty="0" smtClean="0">
                <a:latin typeface="Arial Narrow" panose="020B0606020202030204" pitchFamily="34" charset="0"/>
              </a:rPr>
              <a:t>га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356" name="Прямоугольник 355"/>
          <p:cNvSpPr/>
          <p:nvPr/>
        </p:nvSpPr>
        <p:spPr>
          <a:xfrm>
            <a:off x="4903614" y="2176894"/>
            <a:ext cx="9909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975"/>
            <a:r>
              <a:rPr lang="ru-RU" sz="1400" b="1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Посеяно</a:t>
            </a:r>
            <a:endParaRPr lang="ru-RU" sz="1400" b="1" i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7" name="Прямоугольник 356"/>
          <p:cNvSpPr/>
          <p:nvPr/>
        </p:nvSpPr>
        <p:spPr>
          <a:xfrm>
            <a:off x="6241438" y="2302238"/>
            <a:ext cx="1364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975" algn="ctr"/>
            <a:r>
              <a:rPr lang="ru-RU" sz="1400" b="1" i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на удобрение</a:t>
            </a:r>
            <a:endParaRPr lang="ru-RU" sz="1400" b="1" i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358" name="Text Placeholder 3"/>
          <p:cNvSpPr txBox="1">
            <a:spLocks/>
          </p:cNvSpPr>
          <p:nvPr/>
        </p:nvSpPr>
        <p:spPr>
          <a:xfrm>
            <a:off x="8083079" y="2710328"/>
            <a:ext cx="537006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ts val="1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6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тыс. га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75" name="Прямоугольник 374"/>
          <p:cNvSpPr/>
          <p:nvPr/>
        </p:nvSpPr>
        <p:spPr>
          <a:xfrm>
            <a:off x="7449155" y="2294995"/>
            <a:ext cx="1653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975" algn="ctr"/>
            <a:r>
              <a:rPr lang="ru-RU" sz="1400" b="1" i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на опрыскивание</a:t>
            </a:r>
            <a:endParaRPr lang="ru-RU" sz="1400" b="1" i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376" name="Прямоугольник 375"/>
          <p:cNvSpPr/>
          <p:nvPr/>
        </p:nvSpPr>
        <p:spPr>
          <a:xfrm>
            <a:off x="3521381" y="2169903"/>
            <a:ext cx="15679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ctr"/>
            <a:r>
              <a:rPr lang="ru-RU" sz="1400" b="1" i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Обработано</a:t>
            </a:r>
            <a:endParaRPr lang="ru-RU" sz="1400" b="1" i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377" name="Прямоугольник 376"/>
          <p:cNvSpPr/>
          <p:nvPr/>
        </p:nvSpPr>
        <p:spPr>
          <a:xfrm>
            <a:off x="6878059" y="2064640"/>
            <a:ext cx="17299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975" algn="ctr"/>
            <a:r>
              <a:rPr lang="ru-RU" sz="1400" b="1" i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Получены заказы:</a:t>
            </a:r>
            <a:endParaRPr lang="ru-RU" sz="1400" b="1" i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362" name="Rounded Rectangle 45"/>
          <p:cNvSpPr/>
          <p:nvPr/>
        </p:nvSpPr>
        <p:spPr>
          <a:xfrm>
            <a:off x="-25044" y="3436151"/>
            <a:ext cx="3561434" cy="1152776"/>
          </a:xfrm>
          <a:prstGeom prst="roundRect">
            <a:avLst>
              <a:gd name="adj" fmla="val 5737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900" i="1" dirty="0" smtClean="0">
                <a:solidFill>
                  <a:schemeClr val="tx2"/>
                </a:solidFill>
              </a:rPr>
              <a:t>"Своих </a:t>
            </a:r>
            <a:r>
              <a:rPr lang="ru-RU" sz="900" i="1" dirty="0">
                <a:solidFill>
                  <a:schemeClr val="tx2"/>
                </a:solidFill>
              </a:rPr>
              <a:t>агрегатов нам катастрофически не хватало, поэтому мы обратились в МТК. Хочу отметить, что все работы были выполнены оперативно и в максимально сжатые сроки. Конечно, МТК "Агро Сервис" не сравнится с той МТС, с которой мы когда-то работали. </a:t>
            </a:r>
            <a:r>
              <a:rPr lang="ru-RU" sz="900" i="1" dirty="0" smtClean="0">
                <a:solidFill>
                  <a:schemeClr val="tx2"/>
                </a:solidFill>
              </a:rPr>
              <a:t>Это </a:t>
            </a:r>
            <a:r>
              <a:rPr lang="ru-RU" sz="900" i="1" dirty="0">
                <a:solidFill>
                  <a:schemeClr val="tx2"/>
                </a:solidFill>
              </a:rPr>
              <a:t>современная компания с новой энергонасыщенной техникой и </a:t>
            </a:r>
            <a:r>
              <a:rPr lang="ru-RU" sz="900" i="1" dirty="0" smtClean="0">
                <a:solidFill>
                  <a:schemeClr val="tx2"/>
                </a:solidFill>
              </a:rPr>
              <a:t>оборудованием, профессиональными кадрами</a:t>
            </a:r>
            <a:r>
              <a:rPr lang="ru-RU" sz="900" i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"</a:t>
            </a:r>
            <a:r>
              <a:rPr lang="ru-RU" sz="900" i="1" dirty="0" smtClean="0">
                <a:solidFill>
                  <a:schemeClr val="tx2"/>
                </a:solidFill>
              </a:rPr>
              <a:t> </a:t>
            </a:r>
            <a:r>
              <a:rPr lang="ru-RU" sz="900" b="1" i="1" dirty="0">
                <a:solidFill>
                  <a:schemeClr val="tx2"/>
                </a:solidFill>
              </a:rPr>
              <a:t>- </a:t>
            </a:r>
            <a:r>
              <a:rPr lang="ru-RU" sz="900" b="1" dirty="0">
                <a:solidFill>
                  <a:schemeClr val="tx2"/>
                </a:solidFill>
              </a:rPr>
              <a:t>клиент </a:t>
            </a:r>
            <a:r>
              <a:rPr lang="ru-RU" sz="900" b="1" dirty="0" smtClean="0">
                <a:solidFill>
                  <a:schemeClr val="tx2"/>
                </a:solidFill>
              </a:rPr>
              <a:t>МТК Республики Крым </a:t>
            </a:r>
            <a:r>
              <a:rPr lang="ru-RU" sz="900" b="1" dirty="0">
                <a:solidFill>
                  <a:schemeClr val="tx2"/>
                </a:solidFill>
              </a:rPr>
              <a:t>сельхозпредприятие </a:t>
            </a:r>
            <a:r>
              <a:rPr lang="ru-RU" sz="900" b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"</a:t>
            </a:r>
            <a:r>
              <a:rPr lang="ru-RU" sz="900" b="1" dirty="0" err="1" smtClean="0">
                <a:solidFill>
                  <a:schemeClr val="tx2"/>
                </a:solidFill>
              </a:rPr>
              <a:t>Скворцово</a:t>
            </a:r>
            <a:r>
              <a:rPr lang="ru-RU" sz="900" b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".</a:t>
            </a:r>
            <a:endParaRPr lang="en-US" sz="900" b="1" dirty="0">
              <a:solidFill>
                <a:schemeClr val="tx2"/>
              </a:solidFill>
            </a:endParaRPr>
          </a:p>
        </p:txBody>
      </p:sp>
      <p:sp>
        <p:nvSpPr>
          <p:cNvPr id="364" name="TextBox 363"/>
          <p:cNvSpPr txBox="1"/>
          <p:nvPr/>
        </p:nvSpPr>
        <p:spPr>
          <a:xfrm>
            <a:off x="3671525" y="4532567"/>
            <a:ext cx="1216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 Narrow" panose="020B0606020202030204" pitchFamily="34" charset="0"/>
              </a:rPr>
              <a:t>в Ставропольском крае</a:t>
            </a:r>
            <a:endParaRPr lang="ru-RU" sz="1000" b="1" dirty="0">
              <a:latin typeface="Arial Narrow" panose="020B0606020202030204" pitchFamily="34" charset="0"/>
            </a:endParaRPr>
          </a:p>
        </p:txBody>
      </p:sp>
      <p:sp>
        <p:nvSpPr>
          <p:cNvPr id="372" name="Freeform 83"/>
          <p:cNvSpPr>
            <a:spLocks noEditPoints="1"/>
          </p:cNvSpPr>
          <p:nvPr/>
        </p:nvSpPr>
        <p:spPr bwMode="auto">
          <a:xfrm>
            <a:off x="4156516" y="4265036"/>
            <a:ext cx="246777" cy="336719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344" name="Прямоугольник 343"/>
          <p:cNvSpPr/>
          <p:nvPr/>
        </p:nvSpPr>
        <p:spPr>
          <a:xfrm>
            <a:off x="8820471" y="6669360"/>
            <a:ext cx="323528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10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610952" y="2975573"/>
            <a:ext cx="55671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ПЛАНИРУЮТСЯ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К РЕАЛИЗАЦИИ ПРОЕКТЫ ОСНАЩЕНИЯ МТК В 2018 ГОДУ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67054" y="5351017"/>
            <a:ext cx="57474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 настоящее время в рамках реализации проектов оснащения МТК в разных стадиях поставки находится 153 ед. сельхозтехники на 0,47 млрд руб.</a:t>
            </a:r>
          </a:p>
        </p:txBody>
      </p:sp>
      <p:sp>
        <p:nvSpPr>
          <p:cNvPr id="368" name="TextBox 367"/>
          <p:cNvSpPr txBox="1"/>
          <p:nvPr/>
        </p:nvSpPr>
        <p:spPr>
          <a:xfrm>
            <a:off x="3838425" y="5976003"/>
            <a:ext cx="4803443" cy="461623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sz="1100" i="1" dirty="0"/>
              <a:t>Общий объем </a:t>
            </a:r>
            <a:r>
              <a:rPr lang="ru-RU" sz="1100" i="1" dirty="0" smtClean="0"/>
              <a:t>инвестиций АО </a:t>
            </a:r>
            <a:r>
              <a:rPr lang="ru-RU" sz="1100" i="1" dirty="0"/>
              <a:t>"Росагролизинг" в проекты оснащения МТК – </a:t>
            </a:r>
            <a:r>
              <a:rPr lang="ru-RU" sz="1100" i="1" dirty="0" smtClean="0"/>
              <a:t>2,19 </a:t>
            </a:r>
            <a:r>
              <a:rPr lang="ru-RU" sz="1100" i="1" dirty="0"/>
              <a:t>млрд руб</a:t>
            </a:r>
            <a:r>
              <a:rPr lang="ru-RU" sz="1100" i="1" dirty="0" smtClean="0"/>
              <a:t>.*  (757 ед. сельхозтехники)</a:t>
            </a:r>
            <a:endParaRPr lang="ru-RU" sz="1100" i="1" dirty="0"/>
          </a:p>
        </p:txBody>
      </p:sp>
      <p:sp>
        <p:nvSpPr>
          <p:cNvPr id="369" name="Freeform 76"/>
          <p:cNvSpPr>
            <a:spLocks noEditPoints="1"/>
          </p:cNvSpPr>
          <p:nvPr/>
        </p:nvSpPr>
        <p:spPr bwMode="auto">
          <a:xfrm>
            <a:off x="3518665" y="5661731"/>
            <a:ext cx="508118" cy="496384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31" y="62"/>
              </a:cxn>
              <a:cxn ang="0">
                <a:pos x="0" y="31"/>
              </a:cxn>
              <a:cxn ang="0">
                <a:pos x="31" y="0"/>
              </a:cxn>
              <a:cxn ang="0">
                <a:pos x="62" y="31"/>
              </a:cxn>
              <a:cxn ang="0">
                <a:pos x="37" y="12"/>
              </a:cxn>
              <a:cxn ang="0">
                <a:pos x="37" y="11"/>
              </a:cxn>
              <a:cxn ang="0">
                <a:pos x="36" y="11"/>
              </a:cxn>
              <a:cxn ang="0">
                <a:pos x="27" y="11"/>
              </a:cxn>
              <a:cxn ang="0">
                <a:pos x="26" y="11"/>
              </a:cxn>
              <a:cxn ang="0">
                <a:pos x="26" y="12"/>
              </a:cxn>
              <a:cxn ang="0">
                <a:pos x="26" y="37"/>
              </a:cxn>
              <a:cxn ang="0">
                <a:pos x="28" y="38"/>
              </a:cxn>
              <a:cxn ang="0">
                <a:pos x="35" y="38"/>
              </a:cxn>
              <a:cxn ang="0">
                <a:pos x="36" y="37"/>
              </a:cxn>
              <a:cxn ang="0">
                <a:pos x="37" y="12"/>
              </a:cxn>
              <a:cxn ang="0">
                <a:pos x="36" y="43"/>
              </a:cxn>
              <a:cxn ang="0">
                <a:pos x="35" y="42"/>
              </a:cxn>
              <a:cxn ang="0">
                <a:pos x="28" y="42"/>
              </a:cxn>
              <a:cxn ang="0">
                <a:pos x="26" y="43"/>
              </a:cxn>
              <a:cxn ang="0">
                <a:pos x="26" y="51"/>
              </a:cxn>
              <a:cxn ang="0">
                <a:pos x="28" y="52"/>
              </a:cxn>
              <a:cxn ang="0">
                <a:pos x="35" y="52"/>
              </a:cxn>
              <a:cxn ang="0">
                <a:pos x="36" y="51"/>
              </a:cxn>
              <a:cxn ang="0">
                <a:pos x="36" y="43"/>
              </a:cxn>
            </a:cxnLst>
            <a:rect l="0" t="0" r="r" b="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37" y="12"/>
                </a:moveTo>
                <a:cubicBezTo>
                  <a:pt x="37" y="11"/>
                  <a:pt x="37" y="11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6" y="11"/>
                  <a:pt x="26" y="11"/>
                </a:cubicBezTo>
                <a:cubicBezTo>
                  <a:pt x="26" y="11"/>
                  <a:pt x="26" y="11"/>
                  <a:pt x="26" y="12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7" y="38"/>
                  <a:pt x="28" y="38"/>
                </a:cubicBezTo>
                <a:cubicBezTo>
                  <a:pt x="35" y="38"/>
                  <a:pt x="35" y="38"/>
                  <a:pt x="35" y="38"/>
                </a:cubicBezTo>
                <a:cubicBezTo>
                  <a:pt x="36" y="38"/>
                  <a:pt x="36" y="37"/>
                  <a:pt x="36" y="37"/>
                </a:cubicBezTo>
                <a:lnTo>
                  <a:pt x="37" y="12"/>
                </a:lnTo>
                <a:close/>
                <a:moveTo>
                  <a:pt x="36" y="43"/>
                </a:moveTo>
                <a:cubicBezTo>
                  <a:pt x="36" y="42"/>
                  <a:pt x="36" y="42"/>
                  <a:pt x="35" y="42"/>
                </a:cubicBezTo>
                <a:cubicBezTo>
                  <a:pt x="28" y="42"/>
                  <a:pt x="28" y="42"/>
                  <a:pt x="28" y="42"/>
                </a:cubicBezTo>
                <a:cubicBezTo>
                  <a:pt x="27" y="42"/>
                  <a:pt x="26" y="42"/>
                  <a:pt x="26" y="43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1"/>
                  <a:pt x="27" y="52"/>
                  <a:pt x="28" y="52"/>
                </a:cubicBezTo>
                <a:cubicBezTo>
                  <a:pt x="35" y="52"/>
                  <a:pt x="35" y="52"/>
                  <a:pt x="35" y="52"/>
                </a:cubicBezTo>
                <a:cubicBezTo>
                  <a:pt x="36" y="52"/>
                  <a:pt x="36" y="51"/>
                  <a:pt x="36" y="51"/>
                </a:cubicBezTo>
                <a:lnTo>
                  <a:pt x="36" y="43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90615" y="6627168"/>
            <a:ext cx="50998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*из </a:t>
            </a:r>
            <a:r>
              <a:rPr lang="ru-RU" sz="900" dirty="0"/>
              <a:t>них </a:t>
            </a:r>
            <a:r>
              <a:rPr lang="ru-RU" sz="900" dirty="0" smtClean="0"/>
              <a:t>0,47 млрд руб.– </a:t>
            </a:r>
            <a:r>
              <a:rPr lang="ru-RU" sz="900" dirty="0"/>
              <a:t>проекты 2017-2018 гг., </a:t>
            </a:r>
            <a:r>
              <a:rPr lang="ru-RU" sz="900" dirty="0" smtClean="0"/>
              <a:t>1,72 млрд руб.– </a:t>
            </a:r>
            <a:r>
              <a:rPr lang="ru-RU" sz="900" dirty="0"/>
              <a:t>ранее реализованные </a:t>
            </a:r>
            <a:r>
              <a:rPr lang="ru-RU" sz="900" dirty="0" smtClean="0"/>
              <a:t>проекты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89596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Прямоугольник 110"/>
          <p:cNvSpPr/>
          <p:nvPr/>
        </p:nvSpPr>
        <p:spPr>
          <a:xfrm>
            <a:off x="544508" y="6631038"/>
            <a:ext cx="323528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B5F45C-4183-4A44-9039-3BB084DF137C}" type="slidenum">
              <a:rPr lang="ru-RU" sz="1000">
                <a:solidFill>
                  <a:schemeClr val="tx1"/>
                </a:solidFill>
                <a:latin typeface="Arial Narrow" panose="020B0606020202030204" pitchFamily="34" charset="0"/>
              </a:rPr>
              <a:pPr algn="ctr"/>
              <a:t>11</a:t>
            </a:fld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26392" y="1056601"/>
            <a:ext cx="47650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 рамках проекта по поставке модульных цехов по переработке сельскохозяйственной продукции, в СПС СПК "</a:t>
            </a:r>
            <a:r>
              <a:rPr lang="ru-RU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Чарышагропродукт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" Алтайского края появился молокоприемный пункт на 5 т стоимостью 1,9 млн. руб.  </a:t>
            </a: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 расчетам хозяйства новое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оборудование окупится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уже через</a:t>
            </a:r>
            <a:b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 года. </a:t>
            </a: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 Алтайском крае реализуется проект по поставкам перерабатывающего оборудования в ООО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"</a:t>
            </a:r>
            <a:r>
              <a:rPr lang="ru-RU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Рикон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".</a:t>
            </a: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73" name="TextBox 1972"/>
          <p:cNvSpPr txBox="1"/>
          <p:nvPr/>
        </p:nvSpPr>
        <p:spPr>
          <a:xfrm>
            <a:off x="4187106" y="598349"/>
            <a:ext cx="50121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ПОСТАВКА ПЕРЕРАБАТЫВАЮЩЕГО ОБОРУДОВАНИЯ</a:t>
            </a:r>
            <a:endParaRPr lang="ru-RU" sz="15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983" name="Рисунок 1982"/>
          <p:cNvPicPr>
            <a:picLocks noChangeAspect="1"/>
          </p:cNvPicPr>
          <p:nvPr/>
        </p:nvPicPr>
        <p:blipFill rotWithShape="1">
          <a:blip r:embed="rId3"/>
          <a:srcRect l="-33794" t="715" r="688" b="10924"/>
          <a:stretch/>
        </p:blipFill>
        <p:spPr>
          <a:xfrm>
            <a:off x="-1231946" y="2699518"/>
            <a:ext cx="4856025" cy="4152900"/>
          </a:xfrm>
          <a:prstGeom prst="parallelogram">
            <a:avLst/>
          </a:prstGeom>
          <a:noFill/>
          <a:ln>
            <a:noFill/>
          </a:ln>
        </p:spPr>
      </p:pic>
      <p:pic>
        <p:nvPicPr>
          <p:cNvPr id="1996" name="Рисунок 199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64" t="415" r="439" b="-415"/>
          <a:stretch/>
        </p:blipFill>
        <p:spPr>
          <a:xfrm>
            <a:off x="-836738" y="476112"/>
            <a:ext cx="5018613" cy="2717507"/>
          </a:xfrm>
          <a:prstGeom prst="parallelogram">
            <a:avLst/>
          </a:prstGeom>
          <a:ln>
            <a:noFill/>
          </a:ln>
          <a:effectLst/>
        </p:spPr>
      </p:pic>
      <p:sp>
        <p:nvSpPr>
          <p:cNvPr id="2002" name="Freeform 66"/>
          <p:cNvSpPr/>
          <p:nvPr/>
        </p:nvSpPr>
        <p:spPr>
          <a:xfrm rot="16200000" flipV="1">
            <a:off x="7682525" y="1757546"/>
            <a:ext cx="248477" cy="26634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51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1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51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51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03" name="TextBox 2002"/>
          <p:cNvSpPr txBox="1"/>
          <p:nvPr/>
        </p:nvSpPr>
        <p:spPr>
          <a:xfrm>
            <a:off x="6416879" y="2929733"/>
            <a:ext cx="2196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ДОСТИГНУТЫЙ ЭФФЕКТ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86" name="Sev01"/>
          <p:cNvSpPr>
            <a:spLocks noChangeAspect="1"/>
          </p:cNvSpPr>
          <p:nvPr/>
        </p:nvSpPr>
        <p:spPr>
          <a:xfrm>
            <a:off x="2928590" y="727620"/>
            <a:ext cx="1267354" cy="1267351"/>
          </a:xfrm>
          <a:prstGeom prst="flowChartInputOutpu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85" name="Sev01"/>
          <p:cNvSpPr>
            <a:spLocks noChangeAspect="1"/>
          </p:cNvSpPr>
          <p:nvPr/>
        </p:nvSpPr>
        <p:spPr>
          <a:xfrm>
            <a:off x="2166262" y="2584106"/>
            <a:ext cx="2019156" cy="2019152"/>
          </a:xfrm>
          <a:prstGeom prst="flowChartInputOutpu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91" name="Freeform 109"/>
          <p:cNvSpPr>
            <a:spLocks noEditPoints="1"/>
          </p:cNvSpPr>
          <p:nvPr/>
        </p:nvSpPr>
        <p:spPr bwMode="auto">
          <a:xfrm>
            <a:off x="2532988" y="2929841"/>
            <a:ext cx="1264150" cy="1153038"/>
          </a:xfrm>
          <a:custGeom>
            <a:avLst/>
            <a:gdLst/>
            <a:ahLst/>
            <a:cxnLst>
              <a:cxn ang="0">
                <a:pos x="10" y="57"/>
              </a:cxn>
              <a:cxn ang="0">
                <a:pos x="9" y="58"/>
              </a:cxn>
              <a:cxn ang="0">
                <a:pos x="2" y="58"/>
              </a:cxn>
              <a:cxn ang="0">
                <a:pos x="0" y="57"/>
              </a:cxn>
              <a:cxn ang="0">
                <a:pos x="0" y="49"/>
              </a:cxn>
              <a:cxn ang="0">
                <a:pos x="2" y="48"/>
              </a:cxn>
              <a:cxn ang="0">
                <a:pos x="9" y="48"/>
              </a:cxn>
              <a:cxn ang="0">
                <a:pos x="10" y="49"/>
              </a:cxn>
              <a:cxn ang="0">
                <a:pos x="10" y="57"/>
              </a:cxn>
              <a:cxn ang="0">
                <a:pos x="25" y="57"/>
              </a:cxn>
              <a:cxn ang="0">
                <a:pos x="24" y="58"/>
              </a:cxn>
              <a:cxn ang="0">
                <a:pos x="16" y="58"/>
              </a:cxn>
              <a:cxn ang="0">
                <a:pos x="15" y="57"/>
              </a:cxn>
              <a:cxn ang="0">
                <a:pos x="15" y="44"/>
              </a:cxn>
              <a:cxn ang="0">
                <a:pos x="16" y="43"/>
              </a:cxn>
              <a:cxn ang="0">
                <a:pos x="24" y="43"/>
              </a:cxn>
              <a:cxn ang="0">
                <a:pos x="25" y="44"/>
              </a:cxn>
              <a:cxn ang="0">
                <a:pos x="25" y="57"/>
              </a:cxn>
              <a:cxn ang="0">
                <a:pos x="39" y="57"/>
              </a:cxn>
              <a:cxn ang="0">
                <a:pos x="38" y="58"/>
              </a:cxn>
              <a:cxn ang="0">
                <a:pos x="31" y="58"/>
              </a:cxn>
              <a:cxn ang="0">
                <a:pos x="30" y="57"/>
              </a:cxn>
              <a:cxn ang="0">
                <a:pos x="30" y="35"/>
              </a:cxn>
              <a:cxn ang="0">
                <a:pos x="31" y="34"/>
              </a:cxn>
              <a:cxn ang="0">
                <a:pos x="38" y="34"/>
              </a:cxn>
              <a:cxn ang="0">
                <a:pos x="39" y="35"/>
              </a:cxn>
              <a:cxn ang="0">
                <a:pos x="39" y="57"/>
              </a:cxn>
              <a:cxn ang="0">
                <a:pos x="54" y="57"/>
              </a:cxn>
              <a:cxn ang="0">
                <a:pos x="53" y="58"/>
              </a:cxn>
              <a:cxn ang="0">
                <a:pos x="45" y="58"/>
              </a:cxn>
              <a:cxn ang="0">
                <a:pos x="44" y="57"/>
              </a:cxn>
              <a:cxn ang="0">
                <a:pos x="44" y="20"/>
              </a:cxn>
              <a:cxn ang="0">
                <a:pos x="45" y="19"/>
              </a:cxn>
              <a:cxn ang="0">
                <a:pos x="53" y="19"/>
              </a:cxn>
              <a:cxn ang="0">
                <a:pos x="54" y="20"/>
              </a:cxn>
              <a:cxn ang="0">
                <a:pos x="54" y="57"/>
              </a:cxn>
              <a:cxn ang="0">
                <a:pos x="68" y="57"/>
              </a:cxn>
              <a:cxn ang="0">
                <a:pos x="67" y="58"/>
              </a:cxn>
              <a:cxn ang="0">
                <a:pos x="60" y="58"/>
              </a:cxn>
              <a:cxn ang="0">
                <a:pos x="59" y="57"/>
              </a:cxn>
              <a:cxn ang="0">
                <a:pos x="59" y="1"/>
              </a:cxn>
              <a:cxn ang="0">
                <a:pos x="60" y="0"/>
              </a:cxn>
              <a:cxn ang="0">
                <a:pos x="67" y="0"/>
              </a:cxn>
              <a:cxn ang="0">
                <a:pos x="68" y="1"/>
              </a:cxn>
              <a:cxn ang="0">
                <a:pos x="68" y="57"/>
              </a:cxn>
            </a:cxnLst>
            <a:rect l="0" t="0" r="r" b="b"/>
            <a:pathLst>
              <a:path w="68" h="58">
                <a:moveTo>
                  <a:pt x="10" y="57"/>
                </a:moveTo>
                <a:cubicBezTo>
                  <a:pt x="10" y="57"/>
                  <a:pt x="10" y="58"/>
                  <a:pt x="9" y="58"/>
                </a:cubicBezTo>
                <a:cubicBezTo>
                  <a:pt x="2" y="58"/>
                  <a:pt x="2" y="58"/>
                  <a:pt x="2" y="58"/>
                </a:cubicBezTo>
                <a:cubicBezTo>
                  <a:pt x="1" y="58"/>
                  <a:pt x="0" y="57"/>
                  <a:pt x="0" y="57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9"/>
                  <a:pt x="1" y="48"/>
                  <a:pt x="2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0" y="49"/>
                  <a:pt x="10" y="49"/>
                </a:cubicBezTo>
                <a:lnTo>
                  <a:pt x="10" y="57"/>
                </a:lnTo>
                <a:close/>
                <a:moveTo>
                  <a:pt x="25" y="57"/>
                </a:moveTo>
                <a:cubicBezTo>
                  <a:pt x="25" y="57"/>
                  <a:pt x="24" y="58"/>
                  <a:pt x="24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5" y="57"/>
                  <a:pt x="15" y="5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6" y="43"/>
                  <a:pt x="16" y="43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43"/>
                  <a:pt x="25" y="44"/>
                  <a:pt x="25" y="44"/>
                </a:cubicBezTo>
                <a:lnTo>
                  <a:pt x="25" y="57"/>
                </a:lnTo>
                <a:close/>
                <a:moveTo>
                  <a:pt x="39" y="57"/>
                </a:moveTo>
                <a:cubicBezTo>
                  <a:pt x="39" y="57"/>
                  <a:pt x="39" y="58"/>
                  <a:pt x="3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0" y="58"/>
                  <a:pt x="30" y="57"/>
                  <a:pt x="30" y="57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4"/>
                  <a:pt x="30" y="34"/>
                  <a:pt x="31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9" y="34"/>
                  <a:pt x="39" y="34"/>
                  <a:pt x="39" y="35"/>
                </a:cubicBezTo>
                <a:lnTo>
                  <a:pt x="39" y="57"/>
                </a:lnTo>
                <a:close/>
                <a:moveTo>
                  <a:pt x="54" y="57"/>
                </a:moveTo>
                <a:cubicBezTo>
                  <a:pt x="54" y="57"/>
                  <a:pt x="53" y="58"/>
                  <a:pt x="53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4" y="57"/>
                  <a:pt x="44" y="57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5" y="19"/>
                  <a:pt x="45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4" y="20"/>
                  <a:pt x="54" y="20"/>
                </a:cubicBezTo>
                <a:lnTo>
                  <a:pt x="54" y="57"/>
                </a:lnTo>
                <a:close/>
                <a:moveTo>
                  <a:pt x="68" y="57"/>
                </a:moveTo>
                <a:cubicBezTo>
                  <a:pt x="68" y="57"/>
                  <a:pt x="68" y="58"/>
                  <a:pt x="67" y="58"/>
                </a:cubicBezTo>
                <a:cubicBezTo>
                  <a:pt x="60" y="58"/>
                  <a:pt x="60" y="58"/>
                  <a:pt x="60" y="58"/>
                </a:cubicBezTo>
                <a:cubicBezTo>
                  <a:pt x="59" y="58"/>
                  <a:pt x="59" y="57"/>
                  <a:pt x="59" y="57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59" y="0"/>
                  <a:pt x="60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8" y="0"/>
                  <a:pt x="68" y="1"/>
                </a:cubicBezTo>
                <a:lnTo>
                  <a:pt x="68" y="5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987" name="Sev01"/>
          <p:cNvSpPr>
            <a:spLocks noChangeAspect="1"/>
          </p:cNvSpPr>
          <p:nvPr/>
        </p:nvSpPr>
        <p:spPr>
          <a:xfrm>
            <a:off x="2312203" y="5142526"/>
            <a:ext cx="933122" cy="933120"/>
          </a:xfrm>
          <a:prstGeom prst="flowChartInputOutpu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92" name="Freeform 146"/>
          <p:cNvSpPr>
            <a:spLocks noEditPoints="1"/>
          </p:cNvSpPr>
          <p:nvPr/>
        </p:nvSpPr>
        <p:spPr bwMode="auto">
          <a:xfrm>
            <a:off x="2541610" y="5280544"/>
            <a:ext cx="521638" cy="657084"/>
          </a:xfrm>
          <a:custGeom>
            <a:avLst/>
            <a:gdLst/>
            <a:ahLst/>
            <a:cxnLst>
              <a:cxn ang="0">
                <a:pos x="49" y="42"/>
              </a:cxn>
              <a:cxn ang="0">
                <a:pos x="33" y="58"/>
              </a:cxn>
              <a:cxn ang="0">
                <a:pos x="33" y="46"/>
              </a:cxn>
              <a:cxn ang="0">
                <a:pos x="31" y="45"/>
              </a:cxn>
              <a:cxn ang="0">
                <a:pos x="31" y="58"/>
              </a:cxn>
              <a:cxn ang="0">
                <a:pos x="14" y="42"/>
              </a:cxn>
              <a:cxn ang="0">
                <a:pos x="1" y="33"/>
              </a:cxn>
              <a:cxn ang="0">
                <a:pos x="3" y="31"/>
              </a:cxn>
              <a:cxn ang="0">
                <a:pos x="4" y="31"/>
              </a:cxn>
              <a:cxn ang="0">
                <a:pos x="4" y="7"/>
              </a:cxn>
              <a:cxn ang="0">
                <a:pos x="9" y="0"/>
              </a:cxn>
              <a:cxn ang="0">
                <a:pos x="54" y="0"/>
              </a:cxn>
              <a:cxn ang="0">
                <a:pos x="60" y="7"/>
              </a:cxn>
              <a:cxn ang="0">
                <a:pos x="60" y="31"/>
              </a:cxn>
              <a:cxn ang="0">
                <a:pos x="61" y="31"/>
              </a:cxn>
              <a:cxn ang="0">
                <a:pos x="63" y="33"/>
              </a:cxn>
              <a:cxn ang="0">
                <a:pos x="49" y="42"/>
              </a:cxn>
              <a:cxn ang="0">
                <a:pos x="57" y="9"/>
              </a:cxn>
              <a:cxn ang="0">
                <a:pos x="52" y="4"/>
              </a:cxn>
              <a:cxn ang="0">
                <a:pos x="12" y="4"/>
              </a:cxn>
              <a:cxn ang="0">
                <a:pos x="7" y="9"/>
              </a:cxn>
              <a:cxn ang="0">
                <a:pos x="7" y="33"/>
              </a:cxn>
              <a:cxn ang="0">
                <a:pos x="27" y="37"/>
              </a:cxn>
              <a:cxn ang="0">
                <a:pos x="30" y="38"/>
              </a:cxn>
              <a:cxn ang="0">
                <a:pos x="30" y="38"/>
              </a:cxn>
              <a:cxn ang="0">
                <a:pos x="33" y="40"/>
              </a:cxn>
              <a:cxn ang="0">
                <a:pos x="37" y="37"/>
              </a:cxn>
              <a:cxn ang="0">
                <a:pos x="57" y="33"/>
              </a:cxn>
              <a:cxn ang="0">
                <a:pos x="57" y="9"/>
              </a:cxn>
              <a:cxn ang="0">
                <a:pos x="23" y="34"/>
              </a:cxn>
              <a:cxn ang="0">
                <a:pos x="16" y="27"/>
              </a:cxn>
              <a:cxn ang="0">
                <a:pos x="23" y="20"/>
              </a:cxn>
              <a:cxn ang="0">
                <a:pos x="31" y="27"/>
              </a:cxn>
              <a:cxn ang="0">
                <a:pos x="23" y="34"/>
              </a:cxn>
              <a:cxn ang="0">
                <a:pos x="41" y="34"/>
              </a:cxn>
              <a:cxn ang="0">
                <a:pos x="33" y="27"/>
              </a:cxn>
              <a:cxn ang="0">
                <a:pos x="41" y="20"/>
              </a:cxn>
              <a:cxn ang="0">
                <a:pos x="49" y="27"/>
              </a:cxn>
              <a:cxn ang="0">
                <a:pos x="41" y="34"/>
              </a:cxn>
            </a:cxnLst>
            <a:rect l="0" t="0" r="r" b="b"/>
            <a:pathLst>
              <a:path w="64" h="70">
                <a:moveTo>
                  <a:pt x="49" y="42"/>
                </a:moveTo>
                <a:cubicBezTo>
                  <a:pt x="56" y="66"/>
                  <a:pt x="32" y="70"/>
                  <a:pt x="33" y="58"/>
                </a:cubicBezTo>
                <a:cubicBezTo>
                  <a:pt x="33" y="58"/>
                  <a:pt x="33" y="51"/>
                  <a:pt x="33" y="46"/>
                </a:cubicBezTo>
                <a:cubicBezTo>
                  <a:pt x="32" y="46"/>
                  <a:pt x="32" y="46"/>
                  <a:pt x="31" y="45"/>
                </a:cubicBezTo>
                <a:cubicBezTo>
                  <a:pt x="31" y="51"/>
                  <a:pt x="31" y="58"/>
                  <a:pt x="31" y="58"/>
                </a:cubicBezTo>
                <a:cubicBezTo>
                  <a:pt x="31" y="70"/>
                  <a:pt x="7" y="66"/>
                  <a:pt x="14" y="42"/>
                </a:cubicBezTo>
                <a:cubicBezTo>
                  <a:pt x="7" y="39"/>
                  <a:pt x="3" y="36"/>
                  <a:pt x="1" y="33"/>
                </a:cubicBezTo>
                <a:cubicBezTo>
                  <a:pt x="0" y="31"/>
                  <a:pt x="1" y="29"/>
                  <a:pt x="3" y="31"/>
                </a:cubicBezTo>
                <a:cubicBezTo>
                  <a:pt x="3" y="31"/>
                  <a:pt x="3" y="31"/>
                  <a:pt x="4" y="31"/>
                </a:cubicBezTo>
                <a:cubicBezTo>
                  <a:pt x="4" y="7"/>
                  <a:pt x="4" y="7"/>
                  <a:pt x="4" y="7"/>
                </a:cubicBezTo>
                <a:cubicBezTo>
                  <a:pt x="4" y="3"/>
                  <a:pt x="6" y="0"/>
                  <a:pt x="9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7" y="0"/>
                  <a:pt x="60" y="3"/>
                  <a:pt x="60" y="7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0" y="31"/>
                  <a:pt x="61" y="31"/>
                </a:cubicBezTo>
                <a:cubicBezTo>
                  <a:pt x="63" y="29"/>
                  <a:pt x="64" y="31"/>
                  <a:pt x="63" y="33"/>
                </a:cubicBezTo>
                <a:cubicBezTo>
                  <a:pt x="60" y="36"/>
                  <a:pt x="56" y="39"/>
                  <a:pt x="49" y="42"/>
                </a:cubicBezTo>
                <a:close/>
                <a:moveTo>
                  <a:pt x="57" y="9"/>
                </a:moveTo>
                <a:cubicBezTo>
                  <a:pt x="57" y="5"/>
                  <a:pt x="56" y="4"/>
                  <a:pt x="5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8" y="4"/>
                  <a:pt x="7" y="5"/>
                  <a:pt x="7" y="9"/>
                </a:cubicBezTo>
                <a:cubicBezTo>
                  <a:pt x="7" y="33"/>
                  <a:pt x="7" y="33"/>
                  <a:pt x="7" y="33"/>
                </a:cubicBezTo>
                <a:cubicBezTo>
                  <a:pt x="15" y="38"/>
                  <a:pt x="23" y="37"/>
                  <a:pt x="27" y="37"/>
                </a:cubicBezTo>
                <a:cubicBezTo>
                  <a:pt x="28" y="37"/>
                  <a:pt x="29" y="37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9"/>
                  <a:pt x="32" y="39"/>
                  <a:pt x="33" y="40"/>
                </a:cubicBezTo>
                <a:cubicBezTo>
                  <a:pt x="33" y="38"/>
                  <a:pt x="34" y="37"/>
                  <a:pt x="37" y="37"/>
                </a:cubicBezTo>
                <a:cubicBezTo>
                  <a:pt x="41" y="37"/>
                  <a:pt x="48" y="38"/>
                  <a:pt x="57" y="33"/>
                </a:cubicBezTo>
                <a:lnTo>
                  <a:pt x="57" y="9"/>
                </a:lnTo>
                <a:close/>
                <a:moveTo>
                  <a:pt x="23" y="34"/>
                </a:moveTo>
                <a:cubicBezTo>
                  <a:pt x="19" y="34"/>
                  <a:pt x="16" y="31"/>
                  <a:pt x="16" y="27"/>
                </a:cubicBezTo>
                <a:cubicBezTo>
                  <a:pt x="16" y="23"/>
                  <a:pt x="19" y="20"/>
                  <a:pt x="23" y="20"/>
                </a:cubicBezTo>
                <a:cubicBezTo>
                  <a:pt x="27" y="20"/>
                  <a:pt x="31" y="23"/>
                  <a:pt x="31" y="27"/>
                </a:cubicBezTo>
                <a:cubicBezTo>
                  <a:pt x="31" y="31"/>
                  <a:pt x="27" y="34"/>
                  <a:pt x="23" y="34"/>
                </a:cubicBezTo>
                <a:close/>
                <a:moveTo>
                  <a:pt x="41" y="34"/>
                </a:moveTo>
                <a:cubicBezTo>
                  <a:pt x="37" y="34"/>
                  <a:pt x="33" y="31"/>
                  <a:pt x="33" y="27"/>
                </a:cubicBezTo>
                <a:cubicBezTo>
                  <a:pt x="33" y="23"/>
                  <a:pt x="37" y="20"/>
                  <a:pt x="41" y="20"/>
                </a:cubicBezTo>
                <a:cubicBezTo>
                  <a:pt x="45" y="20"/>
                  <a:pt x="49" y="23"/>
                  <a:pt x="49" y="27"/>
                </a:cubicBezTo>
                <a:cubicBezTo>
                  <a:pt x="49" y="31"/>
                  <a:pt x="45" y="34"/>
                  <a:pt x="41" y="3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2007" name="TextBox 2006"/>
          <p:cNvSpPr txBox="1"/>
          <p:nvPr/>
        </p:nvSpPr>
        <p:spPr>
          <a:xfrm>
            <a:off x="6475563" y="5826798"/>
            <a:ext cx="2227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Алтайский край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8" name="Group 62"/>
          <p:cNvGrpSpPr/>
          <p:nvPr/>
        </p:nvGrpSpPr>
        <p:grpSpPr>
          <a:xfrm flipH="1">
            <a:off x="5993710" y="5818034"/>
            <a:ext cx="1955563" cy="261525"/>
            <a:chOff x="539510" y="1997706"/>
            <a:chExt cx="2079646" cy="286009"/>
          </a:xfrm>
        </p:grpSpPr>
        <p:cxnSp>
          <p:nvCxnSpPr>
            <p:cNvPr id="59" name="Straight Connector 63"/>
            <p:cNvCxnSpPr/>
            <p:nvPr/>
          </p:nvCxnSpPr>
          <p:spPr>
            <a:xfrm flipH="1">
              <a:off x="2386109" y="1997706"/>
              <a:ext cx="233047" cy="285164"/>
            </a:xfrm>
            <a:prstGeom prst="line">
              <a:avLst/>
            </a:prstGeom>
            <a:ln w="19050">
              <a:solidFill>
                <a:schemeClr val="accent6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4"/>
            <p:cNvCxnSpPr/>
            <p:nvPr/>
          </p:nvCxnSpPr>
          <p:spPr>
            <a:xfrm flipH="1">
              <a:off x="539510" y="2283715"/>
              <a:ext cx="1843424" cy="0"/>
            </a:xfrm>
            <a:prstGeom prst="line">
              <a:avLst/>
            </a:prstGeom>
            <a:ln w="19050">
              <a:solidFill>
                <a:schemeClr val="accent6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928590" y="6631037"/>
            <a:ext cx="12673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* </a:t>
            </a:r>
            <a:r>
              <a:rPr lang="ru-RU" sz="900" i="1" dirty="0"/>
              <a:t>п</a:t>
            </a:r>
            <a:r>
              <a:rPr lang="ru-RU" sz="900" i="1" dirty="0" smtClean="0"/>
              <a:t>лановое значение </a:t>
            </a:r>
            <a:endParaRPr lang="ru-RU" sz="900" i="1" dirty="0"/>
          </a:p>
        </p:txBody>
      </p:sp>
      <p:sp>
        <p:nvSpPr>
          <p:cNvPr id="50" name="Freeform 103"/>
          <p:cNvSpPr>
            <a:spLocks noEditPoints="1"/>
          </p:cNvSpPr>
          <p:nvPr/>
        </p:nvSpPr>
        <p:spPr bwMode="auto">
          <a:xfrm>
            <a:off x="3293978" y="1038734"/>
            <a:ext cx="540000" cy="576000"/>
          </a:xfrm>
          <a:custGeom>
            <a:avLst/>
            <a:gdLst/>
            <a:ahLst/>
            <a:cxnLst>
              <a:cxn ang="0">
                <a:pos x="31" y="33"/>
              </a:cxn>
              <a:cxn ang="0">
                <a:pos x="18" y="33"/>
              </a:cxn>
              <a:cxn ang="0">
                <a:pos x="18" y="37"/>
              </a:cxn>
              <a:cxn ang="0">
                <a:pos x="37" y="37"/>
              </a:cxn>
              <a:cxn ang="0">
                <a:pos x="39" y="38"/>
              </a:cxn>
              <a:cxn ang="0">
                <a:pos x="39" y="43"/>
              </a:cxn>
              <a:cxn ang="0">
                <a:pos x="37" y="44"/>
              </a:cxn>
              <a:cxn ang="0">
                <a:pos x="18" y="44"/>
              </a:cxn>
              <a:cxn ang="0">
                <a:pos x="18" y="52"/>
              </a:cxn>
              <a:cxn ang="0">
                <a:pos x="17" y="53"/>
              </a:cxn>
              <a:cxn ang="0">
                <a:pos x="11" y="53"/>
              </a:cxn>
              <a:cxn ang="0">
                <a:pos x="9" y="52"/>
              </a:cxn>
              <a:cxn ang="0">
                <a:pos x="9" y="44"/>
              </a:cxn>
              <a:cxn ang="0">
                <a:pos x="1" y="44"/>
              </a:cxn>
              <a:cxn ang="0">
                <a:pos x="0" y="43"/>
              </a:cxn>
              <a:cxn ang="0">
                <a:pos x="0" y="38"/>
              </a:cxn>
              <a:cxn ang="0">
                <a:pos x="1" y="37"/>
              </a:cxn>
              <a:cxn ang="0">
                <a:pos x="9" y="37"/>
              </a:cxn>
              <a:cxn ang="0">
                <a:pos x="9" y="33"/>
              </a:cxn>
              <a:cxn ang="0">
                <a:pos x="1" y="33"/>
              </a:cxn>
              <a:cxn ang="0">
                <a:pos x="0" y="32"/>
              </a:cxn>
              <a:cxn ang="0">
                <a:pos x="0" y="26"/>
              </a:cxn>
              <a:cxn ang="0">
                <a:pos x="1" y="25"/>
              </a:cxn>
              <a:cxn ang="0">
                <a:pos x="9" y="25"/>
              </a:cxn>
              <a:cxn ang="0">
                <a:pos x="9" y="1"/>
              </a:cxn>
              <a:cxn ang="0">
                <a:pos x="11" y="0"/>
              </a:cxn>
              <a:cxn ang="0">
                <a:pos x="31" y="0"/>
              </a:cxn>
              <a:cxn ang="0">
                <a:pos x="48" y="16"/>
              </a:cxn>
              <a:cxn ang="0">
                <a:pos x="31" y="33"/>
              </a:cxn>
              <a:cxn ang="0">
                <a:pos x="30" y="8"/>
              </a:cxn>
              <a:cxn ang="0">
                <a:pos x="18" y="8"/>
              </a:cxn>
              <a:cxn ang="0">
                <a:pos x="18" y="25"/>
              </a:cxn>
              <a:cxn ang="0">
                <a:pos x="30" y="25"/>
              </a:cxn>
              <a:cxn ang="0">
                <a:pos x="39" y="16"/>
              </a:cxn>
              <a:cxn ang="0">
                <a:pos x="30" y="8"/>
              </a:cxn>
            </a:cxnLst>
            <a:rect l="0" t="0" r="r" b="b"/>
            <a:pathLst>
              <a:path w="48" h="53">
                <a:moveTo>
                  <a:pt x="31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8" y="37"/>
                  <a:pt x="18" y="37"/>
                  <a:pt x="18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8" y="37"/>
                  <a:pt x="39" y="38"/>
                  <a:pt x="39" y="38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4"/>
                  <a:pt x="38" y="44"/>
                  <a:pt x="37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52"/>
                  <a:pt x="18" y="53"/>
                  <a:pt x="17" y="53"/>
                </a:cubicBezTo>
                <a:cubicBezTo>
                  <a:pt x="11" y="53"/>
                  <a:pt x="11" y="53"/>
                  <a:pt x="11" y="53"/>
                </a:cubicBezTo>
                <a:cubicBezTo>
                  <a:pt x="10" y="53"/>
                  <a:pt x="9" y="52"/>
                  <a:pt x="9" y="52"/>
                </a:cubicBezTo>
                <a:cubicBezTo>
                  <a:pt x="9" y="44"/>
                  <a:pt x="9" y="44"/>
                  <a:pt x="9" y="4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4"/>
                  <a:pt x="0" y="43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7"/>
                  <a:pt x="1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3"/>
                  <a:pt x="9" y="33"/>
                  <a:pt x="9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3"/>
                  <a:pt x="0" y="32"/>
                  <a:pt x="0" y="3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5"/>
                  <a:pt x="0" y="25"/>
                  <a:pt x="1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1"/>
                  <a:pt x="9" y="1"/>
                  <a:pt x="9" y="1"/>
                </a:cubicBezTo>
                <a:cubicBezTo>
                  <a:pt x="9" y="0"/>
                  <a:pt x="10" y="0"/>
                  <a:pt x="1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41" y="0"/>
                  <a:pt x="48" y="6"/>
                  <a:pt x="48" y="16"/>
                </a:cubicBezTo>
                <a:cubicBezTo>
                  <a:pt x="48" y="26"/>
                  <a:pt x="41" y="33"/>
                  <a:pt x="31" y="33"/>
                </a:cubicBezTo>
                <a:close/>
                <a:moveTo>
                  <a:pt x="30" y="8"/>
                </a:moveTo>
                <a:cubicBezTo>
                  <a:pt x="18" y="8"/>
                  <a:pt x="18" y="8"/>
                  <a:pt x="18" y="8"/>
                </a:cubicBezTo>
                <a:cubicBezTo>
                  <a:pt x="18" y="25"/>
                  <a:pt x="18" y="25"/>
                  <a:pt x="18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36" y="25"/>
                  <a:pt x="39" y="21"/>
                  <a:pt x="39" y="16"/>
                </a:cubicBezTo>
                <a:cubicBezTo>
                  <a:pt x="39" y="11"/>
                  <a:pt x="36" y="8"/>
                  <a:pt x="30" y="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91301" y="6285"/>
            <a:ext cx="8657745" cy="442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spc="300" dirty="0" smtClean="0">
                <a:solidFill>
                  <a:srgbClr val="00755A"/>
                </a:solidFill>
              </a:rPr>
              <a:t> РОССИЙСКАЯ ГОСУДАРСТВЕННАЯ АГРОПРОМЫШЛЕННАЯ ЛИЗИНГОВАЯ КОМПАНИЯ "РОСАГРОЛИЗИНГ" </a:t>
            </a:r>
            <a:endParaRPr lang="ru-RU" sz="900" spc="300" dirty="0">
              <a:solidFill>
                <a:srgbClr val="00755A"/>
              </a:solidFill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841829" y="419850"/>
            <a:ext cx="8178207" cy="0"/>
          </a:xfrm>
          <a:prstGeom prst="line">
            <a:avLst/>
          </a:prstGeom>
          <a:ln>
            <a:solidFill>
              <a:srgbClr val="007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5" cstate="print"/>
          <a:srcRect l="2405" t="14713"/>
          <a:stretch>
            <a:fillRect/>
          </a:stretch>
        </p:blipFill>
        <p:spPr bwMode="auto">
          <a:xfrm>
            <a:off x="22506" y="66170"/>
            <a:ext cx="587094" cy="5870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3" name="Прямоугольник 52"/>
          <p:cNvSpPr/>
          <p:nvPr/>
        </p:nvSpPr>
        <p:spPr>
          <a:xfrm>
            <a:off x="8820471" y="6669360"/>
            <a:ext cx="323528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11</a:t>
            </a:r>
            <a:endParaRPr lang="ru-RU" sz="1000" dirty="0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119156" y="3247030"/>
            <a:ext cx="4900880" cy="2760333"/>
            <a:chOff x="4192298" y="3264850"/>
            <a:chExt cx="4708241" cy="2573091"/>
          </a:xfrm>
        </p:grpSpPr>
        <p:sp>
          <p:nvSpPr>
            <p:cNvPr id="1960" name="Прямоугольник 1959"/>
            <p:cNvSpPr/>
            <p:nvPr/>
          </p:nvSpPr>
          <p:spPr>
            <a:xfrm>
              <a:off x="5286052" y="4606120"/>
              <a:ext cx="1319039" cy="128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5 тонн</a:t>
              </a:r>
              <a:endParaRPr lang="ru-RU" sz="15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" name="Freeform 109"/>
            <p:cNvSpPr>
              <a:spLocks noEditPoints="1"/>
            </p:cNvSpPr>
            <p:nvPr/>
          </p:nvSpPr>
          <p:spPr bwMode="auto">
            <a:xfrm>
              <a:off x="6928088" y="4064144"/>
              <a:ext cx="338665" cy="257740"/>
            </a:xfrm>
            <a:custGeom>
              <a:avLst/>
              <a:gdLst/>
              <a:ahLst/>
              <a:cxnLst>
                <a:cxn ang="0">
                  <a:pos x="10" y="57"/>
                </a:cxn>
                <a:cxn ang="0">
                  <a:pos x="9" y="58"/>
                </a:cxn>
                <a:cxn ang="0">
                  <a:pos x="2" y="58"/>
                </a:cxn>
                <a:cxn ang="0">
                  <a:pos x="0" y="57"/>
                </a:cxn>
                <a:cxn ang="0">
                  <a:pos x="0" y="49"/>
                </a:cxn>
                <a:cxn ang="0">
                  <a:pos x="2" y="48"/>
                </a:cxn>
                <a:cxn ang="0">
                  <a:pos x="9" y="48"/>
                </a:cxn>
                <a:cxn ang="0">
                  <a:pos x="10" y="49"/>
                </a:cxn>
                <a:cxn ang="0">
                  <a:pos x="10" y="57"/>
                </a:cxn>
                <a:cxn ang="0">
                  <a:pos x="25" y="57"/>
                </a:cxn>
                <a:cxn ang="0">
                  <a:pos x="24" y="58"/>
                </a:cxn>
                <a:cxn ang="0">
                  <a:pos x="16" y="58"/>
                </a:cxn>
                <a:cxn ang="0">
                  <a:pos x="15" y="57"/>
                </a:cxn>
                <a:cxn ang="0">
                  <a:pos x="15" y="44"/>
                </a:cxn>
                <a:cxn ang="0">
                  <a:pos x="16" y="43"/>
                </a:cxn>
                <a:cxn ang="0">
                  <a:pos x="24" y="43"/>
                </a:cxn>
                <a:cxn ang="0">
                  <a:pos x="25" y="44"/>
                </a:cxn>
                <a:cxn ang="0">
                  <a:pos x="25" y="57"/>
                </a:cxn>
                <a:cxn ang="0">
                  <a:pos x="39" y="57"/>
                </a:cxn>
                <a:cxn ang="0">
                  <a:pos x="38" y="58"/>
                </a:cxn>
                <a:cxn ang="0">
                  <a:pos x="31" y="58"/>
                </a:cxn>
                <a:cxn ang="0">
                  <a:pos x="30" y="57"/>
                </a:cxn>
                <a:cxn ang="0">
                  <a:pos x="30" y="35"/>
                </a:cxn>
                <a:cxn ang="0">
                  <a:pos x="31" y="34"/>
                </a:cxn>
                <a:cxn ang="0">
                  <a:pos x="38" y="34"/>
                </a:cxn>
                <a:cxn ang="0">
                  <a:pos x="39" y="35"/>
                </a:cxn>
                <a:cxn ang="0">
                  <a:pos x="39" y="57"/>
                </a:cxn>
                <a:cxn ang="0">
                  <a:pos x="54" y="57"/>
                </a:cxn>
                <a:cxn ang="0">
                  <a:pos x="53" y="58"/>
                </a:cxn>
                <a:cxn ang="0">
                  <a:pos x="45" y="58"/>
                </a:cxn>
                <a:cxn ang="0">
                  <a:pos x="44" y="57"/>
                </a:cxn>
                <a:cxn ang="0">
                  <a:pos x="44" y="20"/>
                </a:cxn>
                <a:cxn ang="0">
                  <a:pos x="45" y="19"/>
                </a:cxn>
                <a:cxn ang="0">
                  <a:pos x="53" y="19"/>
                </a:cxn>
                <a:cxn ang="0">
                  <a:pos x="54" y="20"/>
                </a:cxn>
                <a:cxn ang="0">
                  <a:pos x="54" y="57"/>
                </a:cxn>
                <a:cxn ang="0">
                  <a:pos x="68" y="57"/>
                </a:cxn>
                <a:cxn ang="0">
                  <a:pos x="67" y="58"/>
                </a:cxn>
                <a:cxn ang="0">
                  <a:pos x="60" y="58"/>
                </a:cxn>
                <a:cxn ang="0">
                  <a:pos x="59" y="57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7" y="0"/>
                </a:cxn>
                <a:cxn ang="0">
                  <a:pos x="68" y="1"/>
                </a:cxn>
                <a:cxn ang="0">
                  <a:pos x="68" y="57"/>
                </a:cxn>
              </a:cxnLst>
              <a:rect l="0" t="0" r="r" b="b"/>
              <a:pathLst>
                <a:path w="68" h="58">
                  <a:moveTo>
                    <a:pt x="10" y="57"/>
                  </a:moveTo>
                  <a:cubicBezTo>
                    <a:pt x="10" y="57"/>
                    <a:pt x="10" y="58"/>
                    <a:pt x="9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8"/>
                    <a:pt x="0" y="57"/>
                    <a:pt x="0" y="5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48"/>
                    <a:pt x="2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0" y="49"/>
                    <a:pt x="10" y="49"/>
                  </a:cubicBezTo>
                  <a:lnTo>
                    <a:pt x="10" y="57"/>
                  </a:lnTo>
                  <a:close/>
                  <a:moveTo>
                    <a:pt x="25" y="57"/>
                  </a:moveTo>
                  <a:cubicBezTo>
                    <a:pt x="25" y="57"/>
                    <a:pt x="24" y="58"/>
                    <a:pt x="2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5" y="57"/>
                    <a:pt x="15" y="5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6" y="43"/>
                    <a:pt x="16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5" y="44"/>
                    <a:pt x="25" y="44"/>
                  </a:cubicBezTo>
                  <a:lnTo>
                    <a:pt x="25" y="57"/>
                  </a:lnTo>
                  <a:close/>
                  <a:moveTo>
                    <a:pt x="39" y="57"/>
                  </a:moveTo>
                  <a:cubicBezTo>
                    <a:pt x="39" y="57"/>
                    <a:pt x="39" y="58"/>
                    <a:pt x="38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7"/>
                    <a:pt x="30" y="57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4"/>
                    <a:pt x="30" y="34"/>
                    <a:pt x="31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5"/>
                  </a:cubicBezTo>
                  <a:lnTo>
                    <a:pt x="39" y="57"/>
                  </a:lnTo>
                  <a:close/>
                  <a:moveTo>
                    <a:pt x="54" y="57"/>
                  </a:moveTo>
                  <a:cubicBezTo>
                    <a:pt x="54" y="57"/>
                    <a:pt x="53" y="58"/>
                    <a:pt x="53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4" y="57"/>
                    <a:pt x="44" y="57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5" y="19"/>
                    <a:pt x="45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4" y="20"/>
                    <a:pt x="54" y="20"/>
                  </a:cubicBezTo>
                  <a:lnTo>
                    <a:pt x="54" y="57"/>
                  </a:lnTo>
                  <a:close/>
                  <a:moveTo>
                    <a:pt x="68" y="57"/>
                  </a:moveTo>
                  <a:cubicBezTo>
                    <a:pt x="68" y="57"/>
                    <a:pt x="68" y="58"/>
                    <a:pt x="67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9" y="58"/>
                    <a:pt x="59" y="57"/>
                    <a:pt x="59" y="5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0"/>
                    <a:pt x="59" y="0"/>
                    <a:pt x="60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68" y="0"/>
                    <a:pt x="68" y="1"/>
                  </a:cubicBezTo>
                  <a:lnTo>
                    <a:pt x="68" y="5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Narrow" panose="020B0606020202030204" pitchFamily="34" charset="0"/>
              </a:endParaRPr>
            </a:p>
          </p:txBody>
        </p:sp>
        <p:sp>
          <p:nvSpPr>
            <p:cNvPr id="48" name="Freeform 146"/>
            <p:cNvSpPr>
              <a:spLocks noEditPoints="1"/>
            </p:cNvSpPr>
            <p:nvPr/>
          </p:nvSpPr>
          <p:spPr bwMode="auto">
            <a:xfrm>
              <a:off x="6939212" y="4654333"/>
              <a:ext cx="262952" cy="301536"/>
            </a:xfrm>
            <a:custGeom>
              <a:avLst/>
              <a:gdLst/>
              <a:ahLst/>
              <a:cxnLst>
                <a:cxn ang="0">
                  <a:pos x="49" y="42"/>
                </a:cxn>
                <a:cxn ang="0">
                  <a:pos x="33" y="58"/>
                </a:cxn>
                <a:cxn ang="0">
                  <a:pos x="33" y="46"/>
                </a:cxn>
                <a:cxn ang="0">
                  <a:pos x="31" y="45"/>
                </a:cxn>
                <a:cxn ang="0">
                  <a:pos x="31" y="58"/>
                </a:cxn>
                <a:cxn ang="0">
                  <a:pos x="14" y="42"/>
                </a:cxn>
                <a:cxn ang="0">
                  <a:pos x="1" y="33"/>
                </a:cxn>
                <a:cxn ang="0">
                  <a:pos x="3" y="31"/>
                </a:cxn>
                <a:cxn ang="0">
                  <a:pos x="4" y="31"/>
                </a:cxn>
                <a:cxn ang="0">
                  <a:pos x="4" y="7"/>
                </a:cxn>
                <a:cxn ang="0">
                  <a:pos x="9" y="0"/>
                </a:cxn>
                <a:cxn ang="0">
                  <a:pos x="54" y="0"/>
                </a:cxn>
                <a:cxn ang="0">
                  <a:pos x="60" y="7"/>
                </a:cxn>
                <a:cxn ang="0">
                  <a:pos x="60" y="31"/>
                </a:cxn>
                <a:cxn ang="0">
                  <a:pos x="61" y="31"/>
                </a:cxn>
                <a:cxn ang="0">
                  <a:pos x="63" y="33"/>
                </a:cxn>
                <a:cxn ang="0">
                  <a:pos x="49" y="42"/>
                </a:cxn>
                <a:cxn ang="0">
                  <a:pos x="57" y="9"/>
                </a:cxn>
                <a:cxn ang="0">
                  <a:pos x="52" y="4"/>
                </a:cxn>
                <a:cxn ang="0">
                  <a:pos x="12" y="4"/>
                </a:cxn>
                <a:cxn ang="0">
                  <a:pos x="7" y="9"/>
                </a:cxn>
                <a:cxn ang="0">
                  <a:pos x="7" y="33"/>
                </a:cxn>
                <a:cxn ang="0">
                  <a:pos x="27" y="37"/>
                </a:cxn>
                <a:cxn ang="0">
                  <a:pos x="30" y="38"/>
                </a:cxn>
                <a:cxn ang="0">
                  <a:pos x="30" y="38"/>
                </a:cxn>
                <a:cxn ang="0">
                  <a:pos x="33" y="40"/>
                </a:cxn>
                <a:cxn ang="0">
                  <a:pos x="37" y="37"/>
                </a:cxn>
                <a:cxn ang="0">
                  <a:pos x="57" y="33"/>
                </a:cxn>
                <a:cxn ang="0">
                  <a:pos x="57" y="9"/>
                </a:cxn>
                <a:cxn ang="0">
                  <a:pos x="23" y="34"/>
                </a:cxn>
                <a:cxn ang="0">
                  <a:pos x="16" y="27"/>
                </a:cxn>
                <a:cxn ang="0">
                  <a:pos x="23" y="20"/>
                </a:cxn>
                <a:cxn ang="0">
                  <a:pos x="31" y="27"/>
                </a:cxn>
                <a:cxn ang="0">
                  <a:pos x="23" y="34"/>
                </a:cxn>
                <a:cxn ang="0">
                  <a:pos x="41" y="34"/>
                </a:cxn>
                <a:cxn ang="0">
                  <a:pos x="33" y="27"/>
                </a:cxn>
                <a:cxn ang="0">
                  <a:pos x="41" y="20"/>
                </a:cxn>
                <a:cxn ang="0">
                  <a:pos x="49" y="27"/>
                </a:cxn>
                <a:cxn ang="0">
                  <a:pos x="41" y="34"/>
                </a:cxn>
              </a:cxnLst>
              <a:rect l="0" t="0" r="r" b="b"/>
              <a:pathLst>
                <a:path w="64" h="70">
                  <a:moveTo>
                    <a:pt x="49" y="42"/>
                  </a:moveTo>
                  <a:cubicBezTo>
                    <a:pt x="56" y="66"/>
                    <a:pt x="32" y="70"/>
                    <a:pt x="33" y="58"/>
                  </a:cubicBezTo>
                  <a:cubicBezTo>
                    <a:pt x="33" y="58"/>
                    <a:pt x="33" y="51"/>
                    <a:pt x="33" y="46"/>
                  </a:cubicBezTo>
                  <a:cubicBezTo>
                    <a:pt x="32" y="46"/>
                    <a:pt x="32" y="46"/>
                    <a:pt x="31" y="45"/>
                  </a:cubicBezTo>
                  <a:cubicBezTo>
                    <a:pt x="31" y="51"/>
                    <a:pt x="31" y="58"/>
                    <a:pt x="31" y="58"/>
                  </a:cubicBezTo>
                  <a:cubicBezTo>
                    <a:pt x="31" y="70"/>
                    <a:pt x="7" y="66"/>
                    <a:pt x="14" y="42"/>
                  </a:cubicBezTo>
                  <a:cubicBezTo>
                    <a:pt x="7" y="39"/>
                    <a:pt x="3" y="36"/>
                    <a:pt x="1" y="33"/>
                  </a:cubicBezTo>
                  <a:cubicBezTo>
                    <a:pt x="0" y="31"/>
                    <a:pt x="1" y="29"/>
                    <a:pt x="3" y="31"/>
                  </a:cubicBezTo>
                  <a:cubicBezTo>
                    <a:pt x="3" y="31"/>
                    <a:pt x="3" y="31"/>
                    <a:pt x="4" y="3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3"/>
                    <a:pt x="6" y="0"/>
                    <a:pt x="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7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31"/>
                    <a:pt x="60" y="31"/>
                    <a:pt x="61" y="31"/>
                  </a:cubicBezTo>
                  <a:cubicBezTo>
                    <a:pt x="63" y="29"/>
                    <a:pt x="64" y="31"/>
                    <a:pt x="63" y="33"/>
                  </a:cubicBezTo>
                  <a:cubicBezTo>
                    <a:pt x="60" y="36"/>
                    <a:pt x="56" y="39"/>
                    <a:pt x="49" y="42"/>
                  </a:cubicBezTo>
                  <a:close/>
                  <a:moveTo>
                    <a:pt x="57" y="9"/>
                  </a:moveTo>
                  <a:cubicBezTo>
                    <a:pt x="57" y="5"/>
                    <a:pt x="56" y="4"/>
                    <a:pt x="5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4"/>
                    <a:pt x="7" y="5"/>
                    <a:pt x="7" y="9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15" y="38"/>
                    <a:pt x="23" y="37"/>
                    <a:pt x="27" y="37"/>
                  </a:cubicBezTo>
                  <a:cubicBezTo>
                    <a:pt x="28" y="37"/>
                    <a:pt x="29" y="37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39"/>
                    <a:pt x="32" y="39"/>
                    <a:pt x="33" y="40"/>
                  </a:cubicBezTo>
                  <a:cubicBezTo>
                    <a:pt x="33" y="38"/>
                    <a:pt x="34" y="37"/>
                    <a:pt x="37" y="37"/>
                  </a:cubicBezTo>
                  <a:cubicBezTo>
                    <a:pt x="41" y="37"/>
                    <a:pt x="48" y="38"/>
                    <a:pt x="57" y="33"/>
                  </a:cubicBezTo>
                  <a:lnTo>
                    <a:pt x="57" y="9"/>
                  </a:lnTo>
                  <a:close/>
                  <a:moveTo>
                    <a:pt x="23" y="34"/>
                  </a:moveTo>
                  <a:cubicBezTo>
                    <a:pt x="19" y="34"/>
                    <a:pt x="16" y="31"/>
                    <a:pt x="16" y="27"/>
                  </a:cubicBezTo>
                  <a:cubicBezTo>
                    <a:pt x="16" y="23"/>
                    <a:pt x="19" y="20"/>
                    <a:pt x="23" y="20"/>
                  </a:cubicBezTo>
                  <a:cubicBezTo>
                    <a:pt x="27" y="20"/>
                    <a:pt x="31" y="23"/>
                    <a:pt x="31" y="27"/>
                  </a:cubicBezTo>
                  <a:cubicBezTo>
                    <a:pt x="31" y="31"/>
                    <a:pt x="27" y="34"/>
                    <a:pt x="23" y="34"/>
                  </a:cubicBezTo>
                  <a:close/>
                  <a:moveTo>
                    <a:pt x="41" y="34"/>
                  </a:moveTo>
                  <a:cubicBezTo>
                    <a:pt x="37" y="34"/>
                    <a:pt x="33" y="31"/>
                    <a:pt x="33" y="27"/>
                  </a:cubicBezTo>
                  <a:cubicBezTo>
                    <a:pt x="33" y="23"/>
                    <a:pt x="37" y="20"/>
                    <a:pt x="41" y="20"/>
                  </a:cubicBezTo>
                  <a:cubicBezTo>
                    <a:pt x="45" y="20"/>
                    <a:pt x="49" y="23"/>
                    <a:pt x="49" y="27"/>
                  </a:cubicBezTo>
                  <a:cubicBezTo>
                    <a:pt x="49" y="31"/>
                    <a:pt x="45" y="34"/>
                    <a:pt x="41" y="3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2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 flipV="1">
              <a:off x="7530318" y="3643199"/>
              <a:ext cx="0" cy="21600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 flipV="1">
              <a:off x="7504917" y="4114607"/>
              <a:ext cx="0" cy="21600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834497" y="3761642"/>
              <a:ext cx="6431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i="1" dirty="0" smtClean="0">
                  <a:solidFill>
                    <a:schemeClr val="bg1"/>
                  </a:solidFill>
                </a:rPr>
                <a:t>выручка*</a:t>
              </a:r>
              <a:endParaRPr lang="ru-RU" sz="800" b="1" i="1" dirty="0">
                <a:solidFill>
                  <a:schemeClr val="bg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677640" y="4277394"/>
              <a:ext cx="85895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i="1" dirty="0" smtClean="0">
                  <a:solidFill>
                    <a:schemeClr val="bg1"/>
                  </a:solidFill>
                </a:rPr>
                <a:t>производство</a:t>
              </a:r>
              <a:endParaRPr lang="ru-RU" sz="800" b="1" i="1" dirty="0">
                <a:solidFill>
                  <a:schemeClr val="bg1"/>
                </a:solidFill>
              </a:endParaRPr>
            </a:p>
          </p:txBody>
        </p:sp>
        <p:sp>
          <p:nvSpPr>
            <p:cNvPr id="47" name="Freeform 103"/>
            <p:cNvSpPr>
              <a:spLocks noEditPoints="1"/>
            </p:cNvSpPr>
            <p:nvPr/>
          </p:nvSpPr>
          <p:spPr bwMode="auto">
            <a:xfrm>
              <a:off x="7045712" y="3537299"/>
              <a:ext cx="181600" cy="227019"/>
            </a:xfrm>
            <a:custGeom>
              <a:avLst/>
              <a:gdLst/>
              <a:ahLst/>
              <a:cxnLst>
                <a:cxn ang="0">
                  <a:pos x="31" y="33"/>
                </a:cxn>
                <a:cxn ang="0">
                  <a:pos x="18" y="33"/>
                </a:cxn>
                <a:cxn ang="0">
                  <a:pos x="18" y="37"/>
                </a:cxn>
                <a:cxn ang="0">
                  <a:pos x="37" y="37"/>
                </a:cxn>
                <a:cxn ang="0">
                  <a:pos x="39" y="38"/>
                </a:cxn>
                <a:cxn ang="0">
                  <a:pos x="39" y="43"/>
                </a:cxn>
                <a:cxn ang="0">
                  <a:pos x="37" y="44"/>
                </a:cxn>
                <a:cxn ang="0">
                  <a:pos x="18" y="44"/>
                </a:cxn>
                <a:cxn ang="0">
                  <a:pos x="18" y="52"/>
                </a:cxn>
                <a:cxn ang="0">
                  <a:pos x="17" y="53"/>
                </a:cxn>
                <a:cxn ang="0">
                  <a:pos x="11" y="53"/>
                </a:cxn>
                <a:cxn ang="0">
                  <a:pos x="9" y="52"/>
                </a:cxn>
                <a:cxn ang="0">
                  <a:pos x="9" y="44"/>
                </a:cxn>
                <a:cxn ang="0">
                  <a:pos x="1" y="44"/>
                </a:cxn>
                <a:cxn ang="0">
                  <a:pos x="0" y="43"/>
                </a:cxn>
                <a:cxn ang="0">
                  <a:pos x="0" y="38"/>
                </a:cxn>
                <a:cxn ang="0">
                  <a:pos x="1" y="37"/>
                </a:cxn>
                <a:cxn ang="0">
                  <a:pos x="9" y="37"/>
                </a:cxn>
                <a:cxn ang="0">
                  <a:pos x="9" y="33"/>
                </a:cxn>
                <a:cxn ang="0">
                  <a:pos x="1" y="33"/>
                </a:cxn>
                <a:cxn ang="0">
                  <a:pos x="0" y="32"/>
                </a:cxn>
                <a:cxn ang="0">
                  <a:pos x="0" y="26"/>
                </a:cxn>
                <a:cxn ang="0">
                  <a:pos x="1" y="25"/>
                </a:cxn>
                <a:cxn ang="0">
                  <a:pos x="9" y="25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31" y="0"/>
                </a:cxn>
                <a:cxn ang="0">
                  <a:pos x="48" y="16"/>
                </a:cxn>
                <a:cxn ang="0">
                  <a:pos x="31" y="33"/>
                </a:cxn>
                <a:cxn ang="0">
                  <a:pos x="30" y="8"/>
                </a:cxn>
                <a:cxn ang="0">
                  <a:pos x="18" y="8"/>
                </a:cxn>
                <a:cxn ang="0">
                  <a:pos x="18" y="25"/>
                </a:cxn>
                <a:cxn ang="0">
                  <a:pos x="30" y="25"/>
                </a:cxn>
                <a:cxn ang="0">
                  <a:pos x="39" y="16"/>
                </a:cxn>
                <a:cxn ang="0">
                  <a:pos x="30" y="8"/>
                </a:cxn>
              </a:cxnLst>
              <a:rect l="0" t="0" r="r" b="b"/>
              <a:pathLst>
                <a:path w="48" h="53">
                  <a:moveTo>
                    <a:pt x="31" y="33"/>
                  </a:moveTo>
                  <a:cubicBezTo>
                    <a:pt x="18" y="33"/>
                    <a:pt x="18" y="33"/>
                    <a:pt x="18" y="33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7"/>
                    <a:pt x="39" y="38"/>
                    <a:pt x="39" y="38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4"/>
                    <a:pt x="38" y="44"/>
                    <a:pt x="37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3"/>
                    <a:pt x="17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0" y="53"/>
                    <a:pt x="9" y="52"/>
                    <a:pt x="9" y="52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4"/>
                    <a:pt x="0" y="43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7"/>
                    <a:pt x="1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2"/>
                    <a:pt x="0" y="3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1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1" y="0"/>
                    <a:pt x="48" y="6"/>
                    <a:pt x="48" y="16"/>
                  </a:cubicBezTo>
                  <a:cubicBezTo>
                    <a:pt x="48" y="26"/>
                    <a:pt x="41" y="33"/>
                    <a:pt x="31" y="33"/>
                  </a:cubicBezTo>
                  <a:close/>
                  <a:moveTo>
                    <a:pt x="30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6" y="25"/>
                    <a:pt x="39" y="21"/>
                    <a:pt x="39" y="16"/>
                  </a:cubicBezTo>
                  <a:cubicBezTo>
                    <a:pt x="39" y="11"/>
                    <a:pt x="36" y="8"/>
                    <a:pt x="30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61" name="Freeform 83"/>
            <p:cNvSpPr>
              <a:spLocks noEditPoints="1"/>
            </p:cNvSpPr>
            <p:nvPr/>
          </p:nvSpPr>
          <p:spPr bwMode="auto">
            <a:xfrm>
              <a:off x="4761959" y="3799962"/>
              <a:ext cx="246777" cy="336719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 Narrow" panose="020B0606020202030204" pitchFamily="34" charset="0"/>
              </a:endParaRPr>
            </a:p>
          </p:txBody>
        </p:sp>
        <p:sp>
          <p:nvSpPr>
            <p:cNvPr id="62" name="Freeform 83"/>
            <p:cNvSpPr>
              <a:spLocks noEditPoints="1"/>
            </p:cNvSpPr>
            <p:nvPr/>
          </p:nvSpPr>
          <p:spPr bwMode="auto">
            <a:xfrm>
              <a:off x="5141448" y="4258421"/>
              <a:ext cx="246777" cy="336719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 Narrow" panose="020B0606020202030204" pitchFamily="34" charset="0"/>
              </a:endParaRPr>
            </a:p>
          </p:txBody>
        </p:sp>
        <p:sp>
          <p:nvSpPr>
            <p:cNvPr id="63" name="Freeform 190"/>
            <p:cNvSpPr>
              <a:spLocks/>
            </p:cNvSpPr>
            <p:nvPr/>
          </p:nvSpPr>
          <p:spPr bwMode="auto">
            <a:xfrm rot="704206">
              <a:off x="4290349" y="4453950"/>
              <a:ext cx="184058" cy="260452"/>
            </a:xfrm>
            <a:custGeom>
              <a:avLst/>
              <a:gdLst/>
              <a:ahLst/>
              <a:cxnLst>
                <a:cxn ang="0">
                  <a:pos x="169" y="144"/>
                </a:cxn>
                <a:cxn ang="0">
                  <a:pos x="176" y="112"/>
                </a:cxn>
                <a:cxn ang="0">
                  <a:pos x="147" y="96"/>
                </a:cxn>
                <a:cxn ang="0">
                  <a:pos x="154" y="72"/>
                </a:cxn>
                <a:cxn ang="0">
                  <a:pos x="169" y="64"/>
                </a:cxn>
                <a:cxn ang="0">
                  <a:pos x="161" y="40"/>
                </a:cxn>
                <a:cxn ang="0">
                  <a:pos x="132" y="40"/>
                </a:cxn>
                <a:cxn ang="0">
                  <a:pos x="125" y="8"/>
                </a:cxn>
                <a:cxn ang="0">
                  <a:pos x="81" y="0"/>
                </a:cxn>
                <a:cxn ang="0">
                  <a:pos x="88" y="40"/>
                </a:cxn>
                <a:cxn ang="0">
                  <a:pos x="44" y="40"/>
                </a:cxn>
                <a:cxn ang="0">
                  <a:pos x="37" y="56"/>
                </a:cxn>
                <a:cxn ang="0">
                  <a:pos x="7" y="32"/>
                </a:cxn>
                <a:cxn ang="0">
                  <a:pos x="0" y="64"/>
                </a:cxn>
                <a:cxn ang="0">
                  <a:pos x="29" y="232"/>
                </a:cxn>
                <a:cxn ang="0">
                  <a:pos x="44" y="224"/>
                </a:cxn>
                <a:cxn ang="0">
                  <a:pos x="66" y="256"/>
                </a:cxn>
                <a:cxn ang="0">
                  <a:pos x="95" y="232"/>
                </a:cxn>
                <a:cxn ang="0">
                  <a:pos x="117" y="240"/>
                </a:cxn>
                <a:cxn ang="0">
                  <a:pos x="132" y="240"/>
                </a:cxn>
                <a:cxn ang="0">
                  <a:pos x="132" y="216"/>
                </a:cxn>
                <a:cxn ang="0">
                  <a:pos x="154" y="208"/>
                </a:cxn>
                <a:cxn ang="0">
                  <a:pos x="139" y="168"/>
                </a:cxn>
                <a:cxn ang="0">
                  <a:pos x="169" y="144"/>
                </a:cxn>
              </a:cxnLst>
              <a:rect l="0" t="0" r="r" b="b"/>
              <a:pathLst>
                <a:path w="177" h="257">
                  <a:moveTo>
                    <a:pt x="169" y="144"/>
                  </a:moveTo>
                  <a:lnTo>
                    <a:pt x="176" y="112"/>
                  </a:lnTo>
                  <a:lnTo>
                    <a:pt x="147" y="96"/>
                  </a:lnTo>
                  <a:lnTo>
                    <a:pt x="154" y="72"/>
                  </a:lnTo>
                  <a:lnTo>
                    <a:pt x="169" y="64"/>
                  </a:lnTo>
                  <a:lnTo>
                    <a:pt x="161" y="40"/>
                  </a:lnTo>
                  <a:lnTo>
                    <a:pt x="132" y="40"/>
                  </a:lnTo>
                  <a:lnTo>
                    <a:pt x="125" y="8"/>
                  </a:lnTo>
                  <a:lnTo>
                    <a:pt x="81" y="0"/>
                  </a:lnTo>
                  <a:lnTo>
                    <a:pt x="88" y="40"/>
                  </a:lnTo>
                  <a:lnTo>
                    <a:pt x="44" y="40"/>
                  </a:lnTo>
                  <a:lnTo>
                    <a:pt x="37" y="56"/>
                  </a:lnTo>
                  <a:lnTo>
                    <a:pt x="7" y="32"/>
                  </a:lnTo>
                  <a:lnTo>
                    <a:pt x="0" y="64"/>
                  </a:lnTo>
                  <a:lnTo>
                    <a:pt x="29" y="232"/>
                  </a:lnTo>
                  <a:lnTo>
                    <a:pt x="44" y="224"/>
                  </a:lnTo>
                  <a:lnTo>
                    <a:pt x="66" y="256"/>
                  </a:lnTo>
                  <a:lnTo>
                    <a:pt x="95" y="232"/>
                  </a:lnTo>
                  <a:lnTo>
                    <a:pt x="117" y="240"/>
                  </a:lnTo>
                  <a:lnTo>
                    <a:pt x="132" y="240"/>
                  </a:lnTo>
                  <a:lnTo>
                    <a:pt x="132" y="216"/>
                  </a:lnTo>
                  <a:lnTo>
                    <a:pt x="154" y="208"/>
                  </a:lnTo>
                  <a:lnTo>
                    <a:pt x="139" y="168"/>
                  </a:lnTo>
                  <a:lnTo>
                    <a:pt x="169" y="14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65" name="Freeform 149"/>
            <p:cNvSpPr>
              <a:spLocks/>
            </p:cNvSpPr>
            <p:nvPr/>
          </p:nvSpPr>
          <p:spPr bwMode="auto">
            <a:xfrm rot="704206">
              <a:off x="6273996" y="3651936"/>
              <a:ext cx="761532" cy="1836639"/>
            </a:xfrm>
            <a:custGeom>
              <a:avLst/>
              <a:gdLst/>
              <a:ahLst/>
              <a:cxnLst>
                <a:cxn ang="0">
                  <a:pos x="236" y="1760"/>
                </a:cxn>
                <a:cxn ang="0">
                  <a:pos x="185" y="1792"/>
                </a:cxn>
                <a:cxn ang="0">
                  <a:pos x="185" y="1736"/>
                </a:cxn>
                <a:cxn ang="0">
                  <a:pos x="199" y="1616"/>
                </a:cxn>
                <a:cxn ang="0">
                  <a:pos x="192" y="1568"/>
                </a:cxn>
                <a:cxn ang="0">
                  <a:pos x="192" y="1536"/>
                </a:cxn>
                <a:cxn ang="0">
                  <a:pos x="185" y="1448"/>
                </a:cxn>
                <a:cxn ang="0">
                  <a:pos x="207" y="1376"/>
                </a:cxn>
                <a:cxn ang="0">
                  <a:pos x="199" y="1304"/>
                </a:cxn>
                <a:cxn ang="0">
                  <a:pos x="155" y="1256"/>
                </a:cxn>
                <a:cxn ang="0">
                  <a:pos x="74" y="1208"/>
                </a:cxn>
                <a:cxn ang="0">
                  <a:pos x="118" y="1144"/>
                </a:cxn>
                <a:cxn ang="0">
                  <a:pos x="81" y="1080"/>
                </a:cxn>
                <a:cxn ang="0">
                  <a:pos x="96" y="992"/>
                </a:cxn>
                <a:cxn ang="0">
                  <a:pos x="89" y="904"/>
                </a:cxn>
                <a:cxn ang="0">
                  <a:pos x="66" y="792"/>
                </a:cxn>
                <a:cxn ang="0">
                  <a:pos x="44" y="704"/>
                </a:cxn>
                <a:cxn ang="0">
                  <a:pos x="22" y="608"/>
                </a:cxn>
                <a:cxn ang="0">
                  <a:pos x="44" y="520"/>
                </a:cxn>
                <a:cxn ang="0">
                  <a:pos x="37" y="432"/>
                </a:cxn>
                <a:cxn ang="0">
                  <a:pos x="30" y="352"/>
                </a:cxn>
                <a:cxn ang="0">
                  <a:pos x="89" y="448"/>
                </a:cxn>
                <a:cxn ang="0">
                  <a:pos x="66" y="544"/>
                </a:cxn>
                <a:cxn ang="0">
                  <a:pos x="66" y="376"/>
                </a:cxn>
                <a:cxn ang="0">
                  <a:pos x="162" y="240"/>
                </a:cxn>
                <a:cxn ang="0">
                  <a:pos x="303" y="136"/>
                </a:cxn>
                <a:cxn ang="0">
                  <a:pos x="377" y="120"/>
                </a:cxn>
                <a:cxn ang="0">
                  <a:pos x="399" y="48"/>
                </a:cxn>
                <a:cxn ang="0">
                  <a:pos x="458" y="40"/>
                </a:cxn>
                <a:cxn ang="0">
                  <a:pos x="532" y="56"/>
                </a:cxn>
                <a:cxn ang="0">
                  <a:pos x="628" y="144"/>
                </a:cxn>
                <a:cxn ang="0">
                  <a:pos x="613" y="264"/>
                </a:cxn>
                <a:cxn ang="0">
                  <a:pos x="628" y="240"/>
                </a:cxn>
                <a:cxn ang="0">
                  <a:pos x="672" y="360"/>
                </a:cxn>
                <a:cxn ang="0">
                  <a:pos x="650" y="480"/>
                </a:cxn>
                <a:cxn ang="0">
                  <a:pos x="591" y="568"/>
                </a:cxn>
                <a:cxn ang="0">
                  <a:pos x="628" y="672"/>
                </a:cxn>
                <a:cxn ang="0">
                  <a:pos x="635" y="744"/>
                </a:cxn>
                <a:cxn ang="0">
                  <a:pos x="650" y="848"/>
                </a:cxn>
                <a:cxn ang="0">
                  <a:pos x="731" y="912"/>
                </a:cxn>
                <a:cxn ang="0">
                  <a:pos x="694" y="968"/>
                </a:cxn>
                <a:cxn ang="0">
                  <a:pos x="694" y="1056"/>
                </a:cxn>
                <a:cxn ang="0">
                  <a:pos x="702" y="1176"/>
                </a:cxn>
                <a:cxn ang="0">
                  <a:pos x="709" y="1248"/>
                </a:cxn>
                <a:cxn ang="0">
                  <a:pos x="635" y="1248"/>
                </a:cxn>
                <a:cxn ang="0">
                  <a:pos x="591" y="1344"/>
                </a:cxn>
                <a:cxn ang="0">
                  <a:pos x="554" y="1344"/>
                </a:cxn>
                <a:cxn ang="0">
                  <a:pos x="487" y="1368"/>
                </a:cxn>
                <a:cxn ang="0">
                  <a:pos x="495" y="1448"/>
                </a:cxn>
                <a:cxn ang="0">
                  <a:pos x="465" y="1584"/>
                </a:cxn>
                <a:cxn ang="0">
                  <a:pos x="465" y="1640"/>
                </a:cxn>
                <a:cxn ang="0">
                  <a:pos x="428" y="1664"/>
                </a:cxn>
                <a:cxn ang="0">
                  <a:pos x="347" y="1760"/>
                </a:cxn>
                <a:cxn ang="0">
                  <a:pos x="251" y="1752"/>
                </a:cxn>
              </a:cxnLst>
              <a:rect l="0" t="0" r="r" b="b"/>
              <a:pathLst>
                <a:path w="732" h="1817">
                  <a:moveTo>
                    <a:pt x="251" y="1752"/>
                  </a:moveTo>
                  <a:lnTo>
                    <a:pt x="251" y="1752"/>
                  </a:lnTo>
                  <a:lnTo>
                    <a:pt x="236" y="1760"/>
                  </a:lnTo>
                  <a:lnTo>
                    <a:pt x="222" y="1792"/>
                  </a:lnTo>
                  <a:lnTo>
                    <a:pt x="199" y="1792"/>
                  </a:lnTo>
                  <a:lnTo>
                    <a:pt x="185" y="1792"/>
                  </a:lnTo>
                  <a:lnTo>
                    <a:pt x="177" y="1816"/>
                  </a:lnTo>
                  <a:lnTo>
                    <a:pt x="148" y="1784"/>
                  </a:lnTo>
                  <a:lnTo>
                    <a:pt x="185" y="1736"/>
                  </a:lnTo>
                  <a:lnTo>
                    <a:pt x="207" y="1696"/>
                  </a:lnTo>
                  <a:lnTo>
                    <a:pt x="192" y="1664"/>
                  </a:lnTo>
                  <a:lnTo>
                    <a:pt x="199" y="1616"/>
                  </a:lnTo>
                  <a:lnTo>
                    <a:pt x="177" y="1608"/>
                  </a:lnTo>
                  <a:lnTo>
                    <a:pt x="177" y="1592"/>
                  </a:lnTo>
                  <a:lnTo>
                    <a:pt x="192" y="1568"/>
                  </a:lnTo>
                  <a:lnTo>
                    <a:pt x="177" y="1560"/>
                  </a:lnTo>
                  <a:lnTo>
                    <a:pt x="177" y="1544"/>
                  </a:lnTo>
                  <a:lnTo>
                    <a:pt x="192" y="1536"/>
                  </a:lnTo>
                  <a:lnTo>
                    <a:pt x="214" y="1504"/>
                  </a:lnTo>
                  <a:lnTo>
                    <a:pt x="185" y="1464"/>
                  </a:lnTo>
                  <a:lnTo>
                    <a:pt x="185" y="1448"/>
                  </a:lnTo>
                  <a:lnTo>
                    <a:pt x="185" y="1424"/>
                  </a:lnTo>
                  <a:lnTo>
                    <a:pt x="214" y="1400"/>
                  </a:lnTo>
                  <a:lnTo>
                    <a:pt x="207" y="1376"/>
                  </a:lnTo>
                  <a:lnTo>
                    <a:pt x="162" y="1352"/>
                  </a:lnTo>
                  <a:lnTo>
                    <a:pt x="177" y="1320"/>
                  </a:lnTo>
                  <a:lnTo>
                    <a:pt x="199" y="1304"/>
                  </a:lnTo>
                  <a:lnTo>
                    <a:pt x="199" y="1288"/>
                  </a:lnTo>
                  <a:lnTo>
                    <a:pt x="162" y="1288"/>
                  </a:lnTo>
                  <a:lnTo>
                    <a:pt x="155" y="1256"/>
                  </a:lnTo>
                  <a:lnTo>
                    <a:pt x="126" y="1240"/>
                  </a:lnTo>
                  <a:lnTo>
                    <a:pt x="74" y="1240"/>
                  </a:lnTo>
                  <a:lnTo>
                    <a:pt x="74" y="1208"/>
                  </a:lnTo>
                  <a:lnTo>
                    <a:pt x="66" y="1184"/>
                  </a:lnTo>
                  <a:lnTo>
                    <a:pt x="74" y="1168"/>
                  </a:lnTo>
                  <a:lnTo>
                    <a:pt x="118" y="1144"/>
                  </a:lnTo>
                  <a:lnTo>
                    <a:pt x="118" y="1128"/>
                  </a:lnTo>
                  <a:lnTo>
                    <a:pt x="81" y="1112"/>
                  </a:lnTo>
                  <a:lnTo>
                    <a:pt x="81" y="1080"/>
                  </a:lnTo>
                  <a:lnTo>
                    <a:pt x="89" y="1048"/>
                  </a:lnTo>
                  <a:lnTo>
                    <a:pt x="118" y="1032"/>
                  </a:lnTo>
                  <a:lnTo>
                    <a:pt x="96" y="992"/>
                  </a:lnTo>
                  <a:lnTo>
                    <a:pt x="133" y="960"/>
                  </a:lnTo>
                  <a:lnTo>
                    <a:pt x="126" y="920"/>
                  </a:lnTo>
                  <a:lnTo>
                    <a:pt x="89" y="904"/>
                  </a:lnTo>
                  <a:lnTo>
                    <a:pt x="89" y="864"/>
                  </a:lnTo>
                  <a:lnTo>
                    <a:pt x="66" y="832"/>
                  </a:lnTo>
                  <a:lnTo>
                    <a:pt x="66" y="792"/>
                  </a:lnTo>
                  <a:lnTo>
                    <a:pt x="44" y="752"/>
                  </a:lnTo>
                  <a:lnTo>
                    <a:pt x="59" y="728"/>
                  </a:lnTo>
                  <a:lnTo>
                    <a:pt x="44" y="704"/>
                  </a:lnTo>
                  <a:lnTo>
                    <a:pt x="74" y="680"/>
                  </a:lnTo>
                  <a:lnTo>
                    <a:pt x="66" y="608"/>
                  </a:lnTo>
                  <a:lnTo>
                    <a:pt x="22" y="608"/>
                  </a:lnTo>
                  <a:lnTo>
                    <a:pt x="0" y="576"/>
                  </a:lnTo>
                  <a:lnTo>
                    <a:pt x="0" y="544"/>
                  </a:lnTo>
                  <a:lnTo>
                    <a:pt x="44" y="520"/>
                  </a:lnTo>
                  <a:lnTo>
                    <a:pt x="37" y="488"/>
                  </a:lnTo>
                  <a:lnTo>
                    <a:pt x="15" y="448"/>
                  </a:lnTo>
                  <a:lnTo>
                    <a:pt x="37" y="432"/>
                  </a:lnTo>
                  <a:lnTo>
                    <a:pt x="7" y="400"/>
                  </a:lnTo>
                  <a:lnTo>
                    <a:pt x="7" y="360"/>
                  </a:lnTo>
                  <a:lnTo>
                    <a:pt x="30" y="352"/>
                  </a:lnTo>
                  <a:lnTo>
                    <a:pt x="30" y="376"/>
                  </a:lnTo>
                  <a:lnTo>
                    <a:pt x="52" y="416"/>
                  </a:lnTo>
                  <a:lnTo>
                    <a:pt x="89" y="448"/>
                  </a:lnTo>
                  <a:lnTo>
                    <a:pt x="74" y="496"/>
                  </a:lnTo>
                  <a:lnTo>
                    <a:pt x="89" y="520"/>
                  </a:lnTo>
                  <a:lnTo>
                    <a:pt x="66" y="544"/>
                  </a:lnTo>
                  <a:lnTo>
                    <a:pt x="96" y="536"/>
                  </a:lnTo>
                  <a:lnTo>
                    <a:pt x="103" y="440"/>
                  </a:lnTo>
                  <a:lnTo>
                    <a:pt x="66" y="376"/>
                  </a:lnTo>
                  <a:lnTo>
                    <a:pt x="44" y="312"/>
                  </a:lnTo>
                  <a:lnTo>
                    <a:pt x="162" y="312"/>
                  </a:lnTo>
                  <a:lnTo>
                    <a:pt x="162" y="240"/>
                  </a:lnTo>
                  <a:lnTo>
                    <a:pt x="222" y="176"/>
                  </a:lnTo>
                  <a:lnTo>
                    <a:pt x="288" y="160"/>
                  </a:lnTo>
                  <a:lnTo>
                    <a:pt x="303" y="136"/>
                  </a:lnTo>
                  <a:lnTo>
                    <a:pt x="332" y="136"/>
                  </a:lnTo>
                  <a:lnTo>
                    <a:pt x="332" y="160"/>
                  </a:lnTo>
                  <a:lnTo>
                    <a:pt x="377" y="120"/>
                  </a:lnTo>
                  <a:lnTo>
                    <a:pt x="377" y="96"/>
                  </a:lnTo>
                  <a:lnTo>
                    <a:pt x="421" y="96"/>
                  </a:lnTo>
                  <a:lnTo>
                    <a:pt x="399" y="48"/>
                  </a:lnTo>
                  <a:lnTo>
                    <a:pt x="421" y="0"/>
                  </a:lnTo>
                  <a:lnTo>
                    <a:pt x="480" y="8"/>
                  </a:lnTo>
                  <a:lnTo>
                    <a:pt x="458" y="40"/>
                  </a:lnTo>
                  <a:lnTo>
                    <a:pt x="495" y="40"/>
                  </a:lnTo>
                  <a:lnTo>
                    <a:pt x="487" y="80"/>
                  </a:lnTo>
                  <a:lnTo>
                    <a:pt x="532" y="56"/>
                  </a:lnTo>
                  <a:lnTo>
                    <a:pt x="606" y="64"/>
                  </a:lnTo>
                  <a:lnTo>
                    <a:pt x="613" y="104"/>
                  </a:lnTo>
                  <a:lnTo>
                    <a:pt x="628" y="144"/>
                  </a:lnTo>
                  <a:lnTo>
                    <a:pt x="569" y="240"/>
                  </a:lnTo>
                  <a:lnTo>
                    <a:pt x="524" y="328"/>
                  </a:lnTo>
                  <a:lnTo>
                    <a:pt x="613" y="264"/>
                  </a:lnTo>
                  <a:lnTo>
                    <a:pt x="591" y="248"/>
                  </a:lnTo>
                  <a:lnTo>
                    <a:pt x="620" y="216"/>
                  </a:lnTo>
                  <a:lnTo>
                    <a:pt x="628" y="240"/>
                  </a:lnTo>
                  <a:lnTo>
                    <a:pt x="620" y="280"/>
                  </a:lnTo>
                  <a:lnTo>
                    <a:pt x="635" y="328"/>
                  </a:lnTo>
                  <a:lnTo>
                    <a:pt x="672" y="360"/>
                  </a:lnTo>
                  <a:lnTo>
                    <a:pt x="672" y="392"/>
                  </a:lnTo>
                  <a:lnTo>
                    <a:pt x="694" y="416"/>
                  </a:lnTo>
                  <a:lnTo>
                    <a:pt x="650" y="480"/>
                  </a:lnTo>
                  <a:lnTo>
                    <a:pt x="650" y="528"/>
                  </a:lnTo>
                  <a:lnTo>
                    <a:pt x="620" y="536"/>
                  </a:lnTo>
                  <a:lnTo>
                    <a:pt x="591" y="568"/>
                  </a:lnTo>
                  <a:lnTo>
                    <a:pt x="613" y="600"/>
                  </a:lnTo>
                  <a:lnTo>
                    <a:pt x="628" y="640"/>
                  </a:lnTo>
                  <a:lnTo>
                    <a:pt x="628" y="672"/>
                  </a:lnTo>
                  <a:lnTo>
                    <a:pt x="642" y="696"/>
                  </a:lnTo>
                  <a:lnTo>
                    <a:pt x="613" y="736"/>
                  </a:lnTo>
                  <a:lnTo>
                    <a:pt x="635" y="744"/>
                  </a:lnTo>
                  <a:lnTo>
                    <a:pt x="642" y="784"/>
                  </a:lnTo>
                  <a:lnTo>
                    <a:pt x="665" y="816"/>
                  </a:lnTo>
                  <a:lnTo>
                    <a:pt x="650" y="848"/>
                  </a:lnTo>
                  <a:lnTo>
                    <a:pt x="657" y="888"/>
                  </a:lnTo>
                  <a:lnTo>
                    <a:pt x="724" y="888"/>
                  </a:lnTo>
                  <a:lnTo>
                    <a:pt x="731" y="912"/>
                  </a:lnTo>
                  <a:lnTo>
                    <a:pt x="724" y="920"/>
                  </a:lnTo>
                  <a:lnTo>
                    <a:pt x="702" y="920"/>
                  </a:lnTo>
                  <a:lnTo>
                    <a:pt x="694" y="968"/>
                  </a:lnTo>
                  <a:lnTo>
                    <a:pt x="679" y="984"/>
                  </a:lnTo>
                  <a:lnTo>
                    <a:pt x="702" y="1024"/>
                  </a:lnTo>
                  <a:lnTo>
                    <a:pt x="694" y="1056"/>
                  </a:lnTo>
                  <a:lnTo>
                    <a:pt x="665" y="1112"/>
                  </a:lnTo>
                  <a:lnTo>
                    <a:pt x="672" y="1152"/>
                  </a:lnTo>
                  <a:lnTo>
                    <a:pt x="702" y="1176"/>
                  </a:lnTo>
                  <a:lnTo>
                    <a:pt x="709" y="1200"/>
                  </a:lnTo>
                  <a:lnTo>
                    <a:pt x="694" y="1216"/>
                  </a:lnTo>
                  <a:lnTo>
                    <a:pt x="709" y="1248"/>
                  </a:lnTo>
                  <a:lnTo>
                    <a:pt x="702" y="1288"/>
                  </a:lnTo>
                  <a:lnTo>
                    <a:pt x="657" y="1272"/>
                  </a:lnTo>
                  <a:lnTo>
                    <a:pt x="635" y="1248"/>
                  </a:lnTo>
                  <a:lnTo>
                    <a:pt x="628" y="1248"/>
                  </a:lnTo>
                  <a:lnTo>
                    <a:pt x="628" y="1296"/>
                  </a:lnTo>
                  <a:lnTo>
                    <a:pt x="591" y="1344"/>
                  </a:lnTo>
                  <a:lnTo>
                    <a:pt x="583" y="1376"/>
                  </a:lnTo>
                  <a:lnTo>
                    <a:pt x="576" y="1376"/>
                  </a:lnTo>
                  <a:lnTo>
                    <a:pt x="554" y="1344"/>
                  </a:lnTo>
                  <a:lnTo>
                    <a:pt x="539" y="1344"/>
                  </a:lnTo>
                  <a:lnTo>
                    <a:pt x="532" y="1368"/>
                  </a:lnTo>
                  <a:lnTo>
                    <a:pt x="487" y="1368"/>
                  </a:lnTo>
                  <a:lnTo>
                    <a:pt x="487" y="1392"/>
                  </a:lnTo>
                  <a:lnTo>
                    <a:pt x="465" y="1416"/>
                  </a:lnTo>
                  <a:lnTo>
                    <a:pt x="495" y="1448"/>
                  </a:lnTo>
                  <a:lnTo>
                    <a:pt x="495" y="1488"/>
                  </a:lnTo>
                  <a:lnTo>
                    <a:pt x="473" y="1504"/>
                  </a:lnTo>
                  <a:lnTo>
                    <a:pt x="465" y="1584"/>
                  </a:lnTo>
                  <a:lnTo>
                    <a:pt x="436" y="1592"/>
                  </a:lnTo>
                  <a:lnTo>
                    <a:pt x="436" y="1616"/>
                  </a:lnTo>
                  <a:lnTo>
                    <a:pt x="465" y="1640"/>
                  </a:lnTo>
                  <a:lnTo>
                    <a:pt x="473" y="1640"/>
                  </a:lnTo>
                  <a:lnTo>
                    <a:pt x="465" y="1648"/>
                  </a:lnTo>
                  <a:lnTo>
                    <a:pt x="428" y="1664"/>
                  </a:lnTo>
                  <a:lnTo>
                    <a:pt x="391" y="1704"/>
                  </a:lnTo>
                  <a:lnTo>
                    <a:pt x="369" y="1752"/>
                  </a:lnTo>
                  <a:lnTo>
                    <a:pt x="347" y="1760"/>
                  </a:lnTo>
                  <a:lnTo>
                    <a:pt x="332" y="1784"/>
                  </a:lnTo>
                  <a:lnTo>
                    <a:pt x="266" y="1768"/>
                  </a:lnTo>
                  <a:lnTo>
                    <a:pt x="251" y="175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66" name="Freeform 141"/>
            <p:cNvSpPr>
              <a:spLocks/>
            </p:cNvSpPr>
            <p:nvPr/>
          </p:nvSpPr>
          <p:spPr bwMode="auto">
            <a:xfrm rot="704206">
              <a:off x="6631645" y="4656025"/>
              <a:ext cx="730128" cy="874761"/>
            </a:xfrm>
            <a:custGeom>
              <a:avLst/>
              <a:gdLst/>
              <a:ahLst/>
              <a:cxnLst>
                <a:cxn ang="0">
                  <a:pos x="303" y="16"/>
                </a:cxn>
                <a:cxn ang="0">
                  <a:pos x="339" y="88"/>
                </a:cxn>
                <a:cxn ang="0">
                  <a:pos x="354" y="120"/>
                </a:cxn>
                <a:cxn ang="0">
                  <a:pos x="399" y="168"/>
                </a:cxn>
                <a:cxn ang="0">
                  <a:pos x="399" y="296"/>
                </a:cxn>
                <a:cxn ang="0">
                  <a:pos x="428" y="280"/>
                </a:cxn>
                <a:cxn ang="0">
                  <a:pos x="480" y="248"/>
                </a:cxn>
                <a:cxn ang="0">
                  <a:pos x="524" y="232"/>
                </a:cxn>
                <a:cxn ang="0">
                  <a:pos x="568" y="144"/>
                </a:cxn>
                <a:cxn ang="0">
                  <a:pos x="627" y="192"/>
                </a:cxn>
                <a:cxn ang="0">
                  <a:pos x="664" y="176"/>
                </a:cxn>
                <a:cxn ang="0">
                  <a:pos x="701" y="248"/>
                </a:cxn>
                <a:cxn ang="0">
                  <a:pos x="657" y="304"/>
                </a:cxn>
                <a:cxn ang="0">
                  <a:pos x="686" y="352"/>
                </a:cxn>
                <a:cxn ang="0">
                  <a:pos x="627" y="368"/>
                </a:cxn>
                <a:cxn ang="0">
                  <a:pos x="642" y="344"/>
                </a:cxn>
                <a:cxn ang="0">
                  <a:pos x="605" y="392"/>
                </a:cxn>
                <a:cxn ang="0">
                  <a:pos x="524" y="400"/>
                </a:cxn>
                <a:cxn ang="0">
                  <a:pos x="487" y="424"/>
                </a:cxn>
                <a:cxn ang="0">
                  <a:pos x="413" y="480"/>
                </a:cxn>
                <a:cxn ang="0">
                  <a:pos x="443" y="496"/>
                </a:cxn>
                <a:cxn ang="0">
                  <a:pos x="428" y="528"/>
                </a:cxn>
                <a:cxn ang="0">
                  <a:pos x="450" y="592"/>
                </a:cxn>
                <a:cxn ang="0">
                  <a:pos x="435" y="696"/>
                </a:cxn>
                <a:cxn ang="0">
                  <a:pos x="362" y="792"/>
                </a:cxn>
                <a:cxn ang="0">
                  <a:pos x="347" y="856"/>
                </a:cxn>
                <a:cxn ang="0">
                  <a:pos x="280" y="840"/>
                </a:cxn>
                <a:cxn ang="0">
                  <a:pos x="244" y="792"/>
                </a:cxn>
                <a:cxn ang="0">
                  <a:pos x="170" y="744"/>
                </a:cxn>
                <a:cxn ang="0">
                  <a:pos x="125" y="768"/>
                </a:cxn>
                <a:cxn ang="0">
                  <a:pos x="74" y="752"/>
                </a:cxn>
                <a:cxn ang="0">
                  <a:pos x="37" y="728"/>
                </a:cxn>
                <a:cxn ang="0">
                  <a:pos x="0" y="704"/>
                </a:cxn>
                <a:cxn ang="0">
                  <a:pos x="30" y="672"/>
                </a:cxn>
                <a:cxn ang="0">
                  <a:pos x="59" y="576"/>
                </a:cxn>
                <a:cxn ang="0">
                  <a:pos x="30" y="504"/>
                </a:cxn>
                <a:cxn ang="0">
                  <a:pos x="52" y="456"/>
                </a:cxn>
                <a:cxn ang="0">
                  <a:pos x="103" y="432"/>
                </a:cxn>
                <a:cxn ang="0">
                  <a:pos x="140" y="464"/>
                </a:cxn>
                <a:cxn ang="0">
                  <a:pos x="155" y="432"/>
                </a:cxn>
                <a:cxn ang="0">
                  <a:pos x="192" y="336"/>
                </a:cxn>
                <a:cxn ang="0">
                  <a:pos x="221" y="360"/>
                </a:cxn>
                <a:cxn ang="0">
                  <a:pos x="273" y="336"/>
                </a:cxn>
                <a:cxn ang="0">
                  <a:pos x="273" y="288"/>
                </a:cxn>
                <a:cxn ang="0">
                  <a:pos x="236" y="240"/>
                </a:cxn>
                <a:cxn ang="0">
                  <a:pos x="258" y="144"/>
                </a:cxn>
                <a:cxn ang="0">
                  <a:pos x="244" y="72"/>
                </a:cxn>
                <a:cxn ang="0">
                  <a:pos x="266" y="8"/>
                </a:cxn>
                <a:cxn ang="0">
                  <a:pos x="295" y="0"/>
                </a:cxn>
              </a:cxnLst>
              <a:rect l="0" t="0" r="r" b="b"/>
              <a:pathLst>
                <a:path w="702" h="865">
                  <a:moveTo>
                    <a:pt x="295" y="0"/>
                  </a:moveTo>
                  <a:lnTo>
                    <a:pt x="303" y="16"/>
                  </a:lnTo>
                  <a:lnTo>
                    <a:pt x="339" y="48"/>
                  </a:lnTo>
                  <a:lnTo>
                    <a:pt x="339" y="88"/>
                  </a:lnTo>
                  <a:lnTo>
                    <a:pt x="362" y="96"/>
                  </a:lnTo>
                  <a:lnTo>
                    <a:pt x="354" y="120"/>
                  </a:lnTo>
                  <a:lnTo>
                    <a:pt x="369" y="144"/>
                  </a:lnTo>
                  <a:lnTo>
                    <a:pt x="399" y="168"/>
                  </a:lnTo>
                  <a:lnTo>
                    <a:pt x="391" y="256"/>
                  </a:lnTo>
                  <a:lnTo>
                    <a:pt x="399" y="296"/>
                  </a:lnTo>
                  <a:lnTo>
                    <a:pt x="421" y="296"/>
                  </a:lnTo>
                  <a:lnTo>
                    <a:pt x="428" y="280"/>
                  </a:lnTo>
                  <a:lnTo>
                    <a:pt x="472" y="264"/>
                  </a:lnTo>
                  <a:lnTo>
                    <a:pt x="480" y="248"/>
                  </a:lnTo>
                  <a:lnTo>
                    <a:pt x="494" y="272"/>
                  </a:lnTo>
                  <a:lnTo>
                    <a:pt x="524" y="232"/>
                  </a:lnTo>
                  <a:lnTo>
                    <a:pt x="531" y="184"/>
                  </a:lnTo>
                  <a:lnTo>
                    <a:pt x="568" y="144"/>
                  </a:lnTo>
                  <a:lnTo>
                    <a:pt x="605" y="168"/>
                  </a:lnTo>
                  <a:lnTo>
                    <a:pt x="627" y="192"/>
                  </a:lnTo>
                  <a:lnTo>
                    <a:pt x="649" y="168"/>
                  </a:lnTo>
                  <a:lnTo>
                    <a:pt x="664" y="176"/>
                  </a:lnTo>
                  <a:lnTo>
                    <a:pt x="672" y="200"/>
                  </a:lnTo>
                  <a:lnTo>
                    <a:pt x="701" y="248"/>
                  </a:lnTo>
                  <a:lnTo>
                    <a:pt x="664" y="264"/>
                  </a:lnTo>
                  <a:lnTo>
                    <a:pt x="657" y="304"/>
                  </a:lnTo>
                  <a:lnTo>
                    <a:pt x="686" y="328"/>
                  </a:lnTo>
                  <a:lnTo>
                    <a:pt x="686" y="352"/>
                  </a:lnTo>
                  <a:lnTo>
                    <a:pt x="664" y="376"/>
                  </a:lnTo>
                  <a:lnTo>
                    <a:pt x="627" y="368"/>
                  </a:lnTo>
                  <a:lnTo>
                    <a:pt x="642" y="352"/>
                  </a:lnTo>
                  <a:lnTo>
                    <a:pt x="642" y="344"/>
                  </a:lnTo>
                  <a:lnTo>
                    <a:pt x="613" y="360"/>
                  </a:lnTo>
                  <a:lnTo>
                    <a:pt x="605" y="392"/>
                  </a:lnTo>
                  <a:lnTo>
                    <a:pt x="546" y="416"/>
                  </a:lnTo>
                  <a:lnTo>
                    <a:pt x="524" y="400"/>
                  </a:lnTo>
                  <a:lnTo>
                    <a:pt x="494" y="408"/>
                  </a:lnTo>
                  <a:lnTo>
                    <a:pt x="487" y="424"/>
                  </a:lnTo>
                  <a:lnTo>
                    <a:pt x="458" y="424"/>
                  </a:lnTo>
                  <a:lnTo>
                    <a:pt x="413" y="480"/>
                  </a:lnTo>
                  <a:lnTo>
                    <a:pt x="413" y="496"/>
                  </a:lnTo>
                  <a:lnTo>
                    <a:pt x="443" y="496"/>
                  </a:lnTo>
                  <a:lnTo>
                    <a:pt x="450" y="504"/>
                  </a:lnTo>
                  <a:lnTo>
                    <a:pt x="428" y="528"/>
                  </a:lnTo>
                  <a:lnTo>
                    <a:pt x="428" y="592"/>
                  </a:lnTo>
                  <a:lnTo>
                    <a:pt x="450" y="592"/>
                  </a:lnTo>
                  <a:lnTo>
                    <a:pt x="458" y="648"/>
                  </a:lnTo>
                  <a:lnTo>
                    <a:pt x="435" y="696"/>
                  </a:lnTo>
                  <a:lnTo>
                    <a:pt x="399" y="752"/>
                  </a:lnTo>
                  <a:lnTo>
                    <a:pt x="362" y="792"/>
                  </a:lnTo>
                  <a:lnTo>
                    <a:pt x="354" y="832"/>
                  </a:lnTo>
                  <a:lnTo>
                    <a:pt x="347" y="856"/>
                  </a:lnTo>
                  <a:lnTo>
                    <a:pt x="325" y="864"/>
                  </a:lnTo>
                  <a:lnTo>
                    <a:pt x="280" y="840"/>
                  </a:lnTo>
                  <a:lnTo>
                    <a:pt x="258" y="792"/>
                  </a:lnTo>
                  <a:lnTo>
                    <a:pt x="244" y="792"/>
                  </a:lnTo>
                  <a:lnTo>
                    <a:pt x="207" y="784"/>
                  </a:lnTo>
                  <a:lnTo>
                    <a:pt x="170" y="744"/>
                  </a:lnTo>
                  <a:lnTo>
                    <a:pt x="133" y="768"/>
                  </a:lnTo>
                  <a:lnTo>
                    <a:pt x="125" y="768"/>
                  </a:lnTo>
                  <a:lnTo>
                    <a:pt x="111" y="760"/>
                  </a:lnTo>
                  <a:lnTo>
                    <a:pt x="74" y="752"/>
                  </a:lnTo>
                  <a:lnTo>
                    <a:pt x="52" y="728"/>
                  </a:lnTo>
                  <a:lnTo>
                    <a:pt x="37" y="728"/>
                  </a:lnTo>
                  <a:lnTo>
                    <a:pt x="30" y="728"/>
                  </a:lnTo>
                  <a:lnTo>
                    <a:pt x="0" y="704"/>
                  </a:lnTo>
                  <a:lnTo>
                    <a:pt x="0" y="680"/>
                  </a:lnTo>
                  <a:lnTo>
                    <a:pt x="30" y="672"/>
                  </a:lnTo>
                  <a:lnTo>
                    <a:pt x="37" y="592"/>
                  </a:lnTo>
                  <a:lnTo>
                    <a:pt x="59" y="576"/>
                  </a:lnTo>
                  <a:lnTo>
                    <a:pt x="59" y="536"/>
                  </a:lnTo>
                  <a:lnTo>
                    <a:pt x="30" y="504"/>
                  </a:lnTo>
                  <a:lnTo>
                    <a:pt x="52" y="480"/>
                  </a:lnTo>
                  <a:lnTo>
                    <a:pt x="52" y="456"/>
                  </a:lnTo>
                  <a:lnTo>
                    <a:pt x="96" y="456"/>
                  </a:lnTo>
                  <a:lnTo>
                    <a:pt x="103" y="432"/>
                  </a:lnTo>
                  <a:lnTo>
                    <a:pt x="118" y="432"/>
                  </a:lnTo>
                  <a:lnTo>
                    <a:pt x="140" y="464"/>
                  </a:lnTo>
                  <a:lnTo>
                    <a:pt x="148" y="464"/>
                  </a:lnTo>
                  <a:lnTo>
                    <a:pt x="155" y="432"/>
                  </a:lnTo>
                  <a:lnTo>
                    <a:pt x="192" y="384"/>
                  </a:lnTo>
                  <a:lnTo>
                    <a:pt x="192" y="336"/>
                  </a:lnTo>
                  <a:lnTo>
                    <a:pt x="199" y="336"/>
                  </a:lnTo>
                  <a:lnTo>
                    <a:pt x="221" y="360"/>
                  </a:lnTo>
                  <a:lnTo>
                    <a:pt x="266" y="376"/>
                  </a:lnTo>
                  <a:lnTo>
                    <a:pt x="273" y="336"/>
                  </a:lnTo>
                  <a:lnTo>
                    <a:pt x="258" y="304"/>
                  </a:lnTo>
                  <a:lnTo>
                    <a:pt x="273" y="288"/>
                  </a:lnTo>
                  <a:lnTo>
                    <a:pt x="266" y="264"/>
                  </a:lnTo>
                  <a:lnTo>
                    <a:pt x="236" y="240"/>
                  </a:lnTo>
                  <a:lnTo>
                    <a:pt x="229" y="200"/>
                  </a:lnTo>
                  <a:lnTo>
                    <a:pt x="258" y="144"/>
                  </a:lnTo>
                  <a:lnTo>
                    <a:pt x="266" y="112"/>
                  </a:lnTo>
                  <a:lnTo>
                    <a:pt x="244" y="72"/>
                  </a:lnTo>
                  <a:lnTo>
                    <a:pt x="258" y="56"/>
                  </a:lnTo>
                  <a:lnTo>
                    <a:pt x="266" y="8"/>
                  </a:lnTo>
                  <a:lnTo>
                    <a:pt x="288" y="8"/>
                  </a:lnTo>
                  <a:lnTo>
                    <a:pt x="295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67" name="Freeform 139"/>
            <p:cNvSpPr>
              <a:spLocks/>
            </p:cNvSpPr>
            <p:nvPr/>
          </p:nvSpPr>
          <p:spPr bwMode="auto">
            <a:xfrm rot="704206">
              <a:off x="7092228" y="4979345"/>
              <a:ext cx="452732" cy="688852"/>
            </a:xfrm>
            <a:custGeom>
              <a:avLst/>
              <a:gdLst/>
              <a:ahLst/>
              <a:cxnLst>
                <a:cxn ang="0">
                  <a:pos x="0" y="648"/>
                </a:cxn>
                <a:cxn ang="0">
                  <a:pos x="15" y="648"/>
                </a:cxn>
                <a:cxn ang="0">
                  <a:pos x="29" y="680"/>
                </a:cxn>
                <a:cxn ang="0">
                  <a:pos x="155" y="648"/>
                </a:cxn>
                <a:cxn ang="0">
                  <a:pos x="206" y="608"/>
                </a:cxn>
                <a:cxn ang="0">
                  <a:pos x="258" y="536"/>
                </a:cxn>
                <a:cxn ang="0">
                  <a:pos x="302" y="544"/>
                </a:cxn>
                <a:cxn ang="0">
                  <a:pos x="339" y="544"/>
                </a:cxn>
                <a:cxn ang="0">
                  <a:pos x="398" y="536"/>
                </a:cxn>
                <a:cxn ang="0">
                  <a:pos x="428" y="480"/>
                </a:cxn>
                <a:cxn ang="0">
                  <a:pos x="420" y="360"/>
                </a:cxn>
                <a:cxn ang="0">
                  <a:pos x="435" y="336"/>
                </a:cxn>
                <a:cxn ang="0">
                  <a:pos x="420" y="304"/>
                </a:cxn>
                <a:cxn ang="0">
                  <a:pos x="398" y="320"/>
                </a:cxn>
                <a:cxn ang="0">
                  <a:pos x="391" y="304"/>
                </a:cxn>
                <a:cxn ang="0">
                  <a:pos x="435" y="232"/>
                </a:cxn>
                <a:cxn ang="0">
                  <a:pos x="406" y="200"/>
                </a:cxn>
                <a:cxn ang="0">
                  <a:pos x="406" y="168"/>
                </a:cxn>
                <a:cxn ang="0">
                  <a:pos x="383" y="144"/>
                </a:cxn>
                <a:cxn ang="0">
                  <a:pos x="383" y="112"/>
                </a:cxn>
                <a:cxn ang="0">
                  <a:pos x="361" y="120"/>
                </a:cxn>
                <a:cxn ang="0">
                  <a:pos x="347" y="88"/>
                </a:cxn>
                <a:cxn ang="0">
                  <a:pos x="310" y="128"/>
                </a:cxn>
                <a:cxn ang="0">
                  <a:pos x="317" y="80"/>
                </a:cxn>
                <a:cxn ang="0">
                  <a:pos x="280" y="80"/>
                </a:cxn>
                <a:cxn ang="0">
                  <a:pos x="280" y="56"/>
                </a:cxn>
                <a:cxn ang="0">
                  <a:pos x="251" y="32"/>
                </a:cxn>
                <a:cxn ang="0">
                  <a:pos x="229" y="16"/>
                </a:cxn>
                <a:cxn ang="0">
                  <a:pos x="221" y="0"/>
                </a:cxn>
                <a:cxn ang="0">
                  <a:pos x="184" y="16"/>
                </a:cxn>
                <a:cxn ang="0">
                  <a:pos x="177" y="56"/>
                </a:cxn>
                <a:cxn ang="0">
                  <a:pos x="206" y="80"/>
                </a:cxn>
                <a:cxn ang="0">
                  <a:pos x="206" y="104"/>
                </a:cxn>
                <a:cxn ang="0">
                  <a:pos x="184" y="128"/>
                </a:cxn>
                <a:cxn ang="0">
                  <a:pos x="147" y="120"/>
                </a:cxn>
                <a:cxn ang="0">
                  <a:pos x="155" y="144"/>
                </a:cxn>
                <a:cxn ang="0">
                  <a:pos x="184" y="168"/>
                </a:cxn>
                <a:cxn ang="0">
                  <a:pos x="199" y="208"/>
                </a:cxn>
                <a:cxn ang="0">
                  <a:pos x="229" y="216"/>
                </a:cxn>
                <a:cxn ang="0">
                  <a:pos x="229" y="248"/>
                </a:cxn>
                <a:cxn ang="0">
                  <a:pos x="214" y="256"/>
                </a:cxn>
                <a:cxn ang="0">
                  <a:pos x="184" y="312"/>
                </a:cxn>
                <a:cxn ang="0">
                  <a:pos x="162" y="344"/>
                </a:cxn>
                <a:cxn ang="0">
                  <a:pos x="162" y="368"/>
                </a:cxn>
                <a:cxn ang="0">
                  <a:pos x="192" y="368"/>
                </a:cxn>
                <a:cxn ang="0">
                  <a:pos x="184" y="400"/>
                </a:cxn>
                <a:cxn ang="0">
                  <a:pos x="147" y="448"/>
                </a:cxn>
                <a:cxn ang="0">
                  <a:pos x="133" y="448"/>
                </a:cxn>
                <a:cxn ang="0">
                  <a:pos x="103" y="488"/>
                </a:cxn>
                <a:cxn ang="0">
                  <a:pos x="88" y="528"/>
                </a:cxn>
                <a:cxn ang="0">
                  <a:pos x="59" y="528"/>
                </a:cxn>
                <a:cxn ang="0">
                  <a:pos x="52" y="536"/>
                </a:cxn>
                <a:cxn ang="0">
                  <a:pos x="7" y="536"/>
                </a:cxn>
                <a:cxn ang="0">
                  <a:pos x="7" y="600"/>
                </a:cxn>
                <a:cxn ang="0">
                  <a:pos x="22" y="600"/>
                </a:cxn>
                <a:cxn ang="0">
                  <a:pos x="29" y="616"/>
                </a:cxn>
                <a:cxn ang="0">
                  <a:pos x="0" y="640"/>
                </a:cxn>
                <a:cxn ang="0">
                  <a:pos x="0" y="648"/>
                </a:cxn>
              </a:cxnLst>
              <a:rect l="0" t="0" r="r" b="b"/>
              <a:pathLst>
                <a:path w="436" h="681">
                  <a:moveTo>
                    <a:pt x="0" y="648"/>
                  </a:moveTo>
                  <a:lnTo>
                    <a:pt x="15" y="648"/>
                  </a:lnTo>
                  <a:lnTo>
                    <a:pt x="29" y="680"/>
                  </a:lnTo>
                  <a:lnTo>
                    <a:pt x="155" y="648"/>
                  </a:lnTo>
                  <a:lnTo>
                    <a:pt x="206" y="608"/>
                  </a:lnTo>
                  <a:lnTo>
                    <a:pt x="258" y="536"/>
                  </a:lnTo>
                  <a:lnTo>
                    <a:pt x="302" y="544"/>
                  </a:lnTo>
                  <a:lnTo>
                    <a:pt x="339" y="544"/>
                  </a:lnTo>
                  <a:lnTo>
                    <a:pt x="398" y="536"/>
                  </a:lnTo>
                  <a:lnTo>
                    <a:pt x="428" y="480"/>
                  </a:lnTo>
                  <a:lnTo>
                    <a:pt x="420" y="360"/>
                  </a:lnTo>
                  <a:lnTo>
                    <a:pt x="435" y="336"/>
                  </a:lnTo>
                  <a:lnTo>
                    <a:pt x="420" y="304"/>
                  </a:lnTo>
                  <a:lnTo>
                    <a:pt x="398" y="320"/>
                  </a:lnTo>
                  <a:lnTo>
                    <a:pt x="391" y="304"/>
                  </a:lnTo>
                  <a:lnTo>
                    <a:pt x="435" y="232"/>
                  </a:lnTo>
                  <a:lnTo>
                    <a:pt x="406" y="200"/>
                  </a:lnTo>
                  <a:lnTo>
                    <a:pt x="406" y="168"/>
                  </a:lnTo>
                  <a:lnTo>
                    <a:pt x="383" y="144"/>
                  </a:lnTo>
                  <a:lnTo>
                    <a:pt x="383" y="112"/>
                  </a:lnTo>
                  <a:lnTo>
                    <a:pt x="361" y="120"/>
                  </a:lnTo>
                  <a:lnTo>
                    <a:pt x="347" y="88"/>
                  </a:lnTo>
                  <a:lnTo>
                    <a:pt x="310" y="128"/>
                  </a:lnTo>
                  <a:lnTo>
                    <a:pt x="317" y="80"/>
                  </a:lnTo>
                  <a:lnTo>
                    <a:pt x="280" y="80"/>
                  </a:lnTo>
                  <a:lnTo>
                    <a:pt x="280" y="56"/>
                  </a:lnTo>
                  <a:lnTo>
                    <a:pt x="251" y="32"/>
                  </a:lnTo>
                  <a:lnTo>
                    <a:pt x="229" y="16"/>
                  </a:lnTo>
                  <a:lnTo>
                    <a:pt x="221" y="0"/>
                  </a:lnTo>
                  <a:lnTo>
                    <a:pt x="184" y="16"/>
                  </a:lnTo>
                  <a:lnTo>
                    <a:pt x="177" y="56"/>
                  </a:lnTo>
                  <a:lnTo>
                    <a:pt x="206" y="80"/>
                  </a:lnTo>
                  <a:lnTo>
                    <a:pt x="206" y="104"/>
                  </a:lnTo>
                  <a:lnTo>
                    <a:pt x="184" y="128"/>
                  </a:lnTo>
                  <a:lnTo>
                    <a:pt x="147" y="120"/>
                  </a:lnTo>
                  <a:lnTo>
                    <a:pt x="155" y="144"/>
                  </a:lnTo>
                  <a:lnTo>
                    <a:pt x="184" y="168"/>
                  </a:lnTo>
                  <a:lnTo>
                    <a:pt x="199" y="208"/>
                  </a:lnTo>
                  <a:lnTo>
                    <a:pt x="229" y="216"/>
                  </a:lnTo>
                  <a:lnTo>
                    <a:pt x="229" y="248"/>
                  </a:lnTo>
                  <a:lnTo>
                    <a:pt x="214" y="256"/>
                  </a:lnTo>
                  <a:lnTo>
                    <a:pt x="184" y="312"/>
                  </a:lnTo>
                  <a:lnTo>
                    <a:pt x="162" y="344"/>
                  </a:lnTo>
                  <a:lnTo>
                    <a:pt x="162" y="368"/>
                  </a:lnTo>
                  <a:lnTo>
                    <a:pt x="192" y="368"/>
                  </a:lnTo>
                  <a:lnTo>
                    <a:pt x="184" y="400"/>
                  </a:lnTo>
                  <a:lnTo>
                    <a:pt x="147" y="448"/>
                  </a:lnTo>
                  <a:lnTo>
                    <a:pt x="133" y="448"/>
                  </a:lnTo>
                  <a:lnTo>
                    <a:pt x="103" y="488"/>
                  </a:lnTo>
                  <a:lnTo>
                    <a:pt x="88" y="528"/>
                  </a:lnTo>
                  <a:lnTo>
                    <a:pt x="59" y="528"/>
                  </a:lnTo>
                  <a:lnTo>
                    <a:pt x="52" y="536"/>
                  </a:lnTo>
                  <a:lnTo>
                    <a:pt x="7" y="536"/>
                  </a:lnTo>
                  <a:lnTo>
                    <a:pt x="7" y="600"/>
                  </a:lnTo>
                  <a:lnTo>
                    <a:pt x="22" y="600"/>
                  </a:lnTo>
                  <a:lnTo>
                    <a:pt x="29" y="616"/>
                  </a:lnTo>
                  <a:lnTo>
                    <a:pt x="0" y="640"/>
                  </a:lnTo>
                  <a:lnTo>
                    <a:pt x="0" y="64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68" name="Freeform 9"/>
            <p:cNvSpPr>
              <a:spLocks/>
            </p:cNvSpPr>
            <p:nvPr/>
          </p:nvSpPr>
          <p:spPr bwMode="auto">
            <a:xfrm rot="704206">
              <a:off x="7778741" y="4415331"/>
              <a:ext cx="638535" cy="1092104"/>
            </a:xfrm>
            <a:custGeom>
              <a:avLst/>
              <a:gdLst/>
              <a:ahLst/>
              <a:cxnLst>
                <a:cxn ang="0">
                  <a:pos x="436" y="968"/>
                </a:cxn>
                <a:cxn ang="0">
                  <a:pos x="384" y="1040"/>
                </a:cxn>
                <a:cxn ang="0">
                  <a:pos x="273" y="1032"/>
                </a:cxn>
                <a:cxn ang="0">
                  <a:pos x="266" y="936"/>
                </a:cxn>
                <a:cxn ang="0">
                  <a:pos x="222" y="872"/>
                </a:cxn>
                <a:cxn ang="0">
                  <a:pos x="236" y="840"/>
                </a:cxn>
                <a:cxn ang="0">
                  <a:pos x="259" y="792"/>
                </a:cxn>
                <a:cxn ang="0">
                  <a:pos x="281" y="752"/>
                </a:cxn>
                <a:cxn ang="0">
                  <a:pos x="251" y="680"/>
                </a:cxn>
                <a:cxn ang="0">
                  <a:pos x="214" y="712"/>
                </a:cxn>
                <a:cxn ang="0">
                  <a:pos x="170" y="776"/>
                </a:cxn>
                <a:cxn ang="0">
                  <a:pos x="118" y="760"/>
                </a:cxn>
                <a:cxn ang="0">
                  <a:pos x="111" y="720"/>
                </a:cxn>
                <a:cxn ang="0">
                  <a:pos x="133" y="640"/>
                </a:cxn>
                <a:cxn ang="0">
                  <a:pos x="66" y="648"/>
                </a:cxn>
                <a:cxn ang="0">
                  <a:pos x="59" y="568"/>
                </a:cxn>
                <a:cxn ang="0">
                  <a:pos x="30" y="528"/>
                </a:cxn>
                <a:cxn ang="0">
                  <a:pos x="15" y="480"/>
                </a:cxn>
                <a:cxn ang="0">
                  <a:pos x="59" y="376"/>
                </a:cxn>
                <a:cxn ang="0">
                  <a:pos x="81" y="344"/>
                </a:cxn>
                <a:cxn ang="0">
                  <a:pos x="66" y="208"/>
                </a:cxn>
                <a:cxn ang="0">
                  <a:pos x="52" y="120"/>
                </a:cxn>
                <a:cxn ang="0">
                  <a:pos x="96" y="96"/>
                </a:cxn>
                <a:cxn ang="0">
                  <a:pos x="163" y="56"/>
                </a:cxn>
                <a:cxn ang="0">
                  <a:pos x="192" y="0"/>
                </a:cxn>
                <a:cxn ang="0">
                  <a:pos x="251" y="96"/>
                </a:cxn>
                <a:cxn ang="0">
                  <a:pos x="318" y="80"/>
                </a:cxn>
                <a:cxn ang="0">
                  <a:pos x="310" y="112"/>
                </a:cxn>
                <a:cxn ang="0">
                  <a:pos x="288" y="136"/>
                </a:cxn>
                <a:cxn ang="0">
                  <a:pos x="229" y="312"/>
                </a:cxn>
                <a:cxn ang="0">
                  <a:pos x="229" y="496"/>
                </a:cxn>
                <a:cxn ang="0">
                  <a:pos x="251" y="600"/>
                </a:cxn>
                <a:cxn ang="0">
                  <a:pos x="288" y="624"/>
                </a:cxn>
                <a:cxn ang="0">
                  <a:pos x="295" y="584"/>
                </a:cxn>
                <a:cxn ang="0">
                  <a:pos x="340" y="568"/>
                </a:cxn>
                <a:cxn ang="0">
                  <a:pos x="369" y="512"/>
                </a:cxn>
                <a:cxn ang="0">
                  <a:pos x="502" y="616"/>
                </a:cxn>
                <a:cxn ang="0">
                  <a:pos x="584" y="776"/>
                </a:cxn>
                <a:cxn ang="0">
                  <a:pos x="606" y="896"/>
                </a:cxn>
                <a:cxn ang="0">
                  <a:pos x="561" y="864"/>
                </a:cxn>
                <a:cxn ang="0">
                  <a:pos x="547" y="904"/>
                </a:cxn>
                <a:cxn ang="0">
                  <a:pos x="576" y="936"/>
                </a:cxn>
                <a:cxn ang="0">
                  <a:pos x="561" y="984"/>
                </a:cxn>
                <a:cxn ang="0">
                  <a:pos x="480" y="1024"/>
                </a:cxn>
                <a:cxn ang="0">
                  <a:pos x="465" y="1056"/>
                </a:cxn>
                <a:cxn ang="0">
                  <a:pos x="458" y="1008"/>
                </a:cxn>
              </a:cxnLst>
              <a:rect l="0" t="0" r="r" b="b"/>
              <a:pathLst>
                <a:path w="614" h="1081">
                  <a:moveTo>
                    <a:pt x="443" y="984"/>
                  </a:moveTo>
                  <a:lnTo>
                    <a:pt x="436" y="968"/>
                  </a:lnTo>
                  <a:lnTo>
                    <a:pt x="391" y="1008"/>
                  </a:lnTo>
                  <a:lnTo>
                    <a:pt x="384" y="1040"/>
                  </a:lnTo>
                  <a:lnTo>
                    <a:pt x="332" y="1080"/>
                  </a:lnTo>
                  <a:lnTo>
                    <a:pt x="273" y="1032"/>
                  </a:lnTo>
                  <a:lnTo>
                    <a:pt x="288" y="992"/>
                  </a:lnTo>
                  <a:lnTo>
                    <a:pt x="266" y="936"/>
                  </a:lnTo>
                  <a:lnTo>
                    <a:pt x="222" y="928"/>
                  </a:lnTo>
                  <a:lnTo>
                    <a:pt x="222" y="872"/>
                  </a:lnTo>
                  <a:lnTo>
                    <a:pt x="214" y="864"/>
                  </a:lnTo>
                  <a:lnTo>
                    <a:pt x="236" y="840"/>
                  </a:lnTo>
                  <a:lnTo>
                    <a:pt x="236" y="808"/>
                  </a:lnTo>
                  <a:lnTo>
                    <a:pt x="259" y="792"/>
                  </a:lnTo>
                  <a:lnTo>
                    <a:pt x="244" y="768"/>
                  </a:lnTo>
                  <a:lnTo>
                    <a:pt x="281" y="752"/>
                  </a:lnTo>
                  <a:lnTo>
                    <a:pt x="273" y="712"/>
                  </a:lnTo>
                  <a:lnTo>
                    <a:pt x="251" y="680"/>
                  </a:lnTo>
                  <a:lnTo>
                    <a:pt x="244" y="712"/>
                  </a:lnTo>
                  <a:lnTo>
                    <a:pt x="214" y="712"/>
                  </a:lnTo>
                  <a:lnTo>
                    <a:pt x="199" y="752"/>
                  </a:lnTo>
                  <a:lnTo>
                    <a:pt x="170" y="776"/>
                  </a:lnTo>
                  <a:lnTo>
                    <a:pt x="140" y="752"/>
                  </a:lnTo>
                  <a:lnTo>
                    <a:pt x="118" y="760"/>
                  </a:lnTo>
                  <a:lnTo>
                    <a:pt x="103" y="736"/>
                  </a:lnTo>
                  <a:lnTo>
                    <a:pt x="111" y="720"/>
                  </a:lnTo>
                  <a:lnTo>
                    <a:pt x="111" y="696"/>
                  </a:lnTo>
                  <a:lnTo>
                    <a:pt x="133" y="640"/>
                  </a:lnTo>
                  <a:lnTo>
                    <a:pt x="103" y="632"/>
                  </a:lnTo>
                  <a:lnTo>
                    <a:pt x="66" y="648"/>
                  </a:lnTo>
                  <a:lnTo>
                    <a:pt x="52" y="616"/>
                  </a:lnTo>
                  <a:lnTo>
                    <a:pt x="59" y="568"/>
                  </a:lnTo>
                  <a:lnTo>
                    <a:pt x="30" y="568"/>
                  </a:lnTo>
                  <a:lnTo>
                    <a:pt x="30" y="528"/>
                  </a:lnTo>
                  <a:lnTo>
                    <a:pt x="7" y="504"/>
                  </a:lnTo>
                  <a:lnTo>
                    <a:pt x="15" y="480"/>
                  </a:lnTo>
                  <a:lnTo>
                    <a:pt x="0" y="408"/>
                  </a:lnTo>
                  <a:lnTo>
                    <a:pt x="59" y="376"/>
                  </a:lnTo>
                  <a:lnTo>
                    <a:pt x="59" y="344"/>
                  </a:lnTo>
                  <a:lnTo>
                    <a:pt x="81" y="344"/>
                  </a:lnTo>
                  <a:lnTo>
                    <a:pt x="111" y="288"/>
                  </a:lnTo>
                  <a:lnTo>
                    <a:pt x="66" y="208"/>
                  </a:lnTo>
                  <a:lnTo>
                    <a:pt x="81" y="152"/>
                  </a:lnTo>
                  <a:lnTo>
                    <a:pt x="52" y="120"/>
                  </a:lnTo>
                  <a:lnTo>
                    <a:pt x="59" y="80"/>
                  </a:lnTo>
                  <a:lnTo>
                    <a:pt x="96" y="96"/>
                  </a:lnTo>
                  <a:lnTo>
                    <a:pt x="126" y="72"/>
                  </a:lnTo>
                  <a:lnTo>
                    <a:pt x="163" y="56"/>
                  </a:lnTo>
                  <a:lnTo>
                    <a:pt x="155" y="32"/>
                  </a:lnTo>
                  <a:lnTo>
                    <a:pt x="192" y="0"/>
                  </a:lnTo>
                  <a:lnTo>
                    <a:pt x="244" y="32"/>
                  </a:lnTo>
                  <a:lnTo>
                    <a:pt x="251" y="96"/>
                  </a:lnTo>
                  <a:lnTo>
                    <a:pt x="273" y="72"/>
                  </a:lnTo>
                  <a:lnTo>
                    <a:pt x="318" y="80"/>
                  </a:lnTo>
                  <a:lnTo>
                    <a:pt x="318" y="104"/>
                  </a:lnTo>
                  <a:lnTo>
                    <a:pt x="310" y="112"/>
                  </a:lnTo>
                  <a:lnTo>
                    <a:pt x="310" y="136"/>
                  </a:lnTo>
                  <a:lnTo>
                    <a:pt x="288" y="136"/>
                  </a:lnTo>
                  <a:lnTo>
                    <a:pt x="229" y="216"/>
                  </a:lnTo>
                  <a:lnTo>
                    <a:pt x="229" y="312"/>
                  </a:lnTo>
                  <a:lnTo>
                    <a:pt x="244" y="352"/>
                  </a:lnTo>
                  <a:lnTo>
                    <a:pt x="229" y="496"/>
                  </a:lnTo>
                  <a:lnTo>
                    <a:pt x="207" y="600"/>
                  </a:lnTo>
                  <a:lnTo>
                    <a:pt x="251" y="600"/>
                  </a:lnTo>
                  <a:lnTo>
                    <a:pt x="273" y="576"/>
                  </a:lnTo>
                  <a:lnTo>
                    <a:pt x="288" y="624"/>
                  </a:lnTo>
                  <a:lnTo>
                    <a:pt x="310" y="616"/>
                  </a:lnTo>
                  <a:lnTo>
                    <a:pt x="295" y="584"/>
                  </a:lnTo>
                  <a:lnTo>
                    <a:pt x="340" y="600"/>
                  </a:lnTo>
                  <a:lnTo>
                    <a:pt x="340" y="568"/>
                  </a:lnTo>
                  <a:lnTo>
                    <a:pt x="325" y="544"/>
                  </a:lnTo>
                  <a:lnTo>
                    <a:pt x="369" y="512"/>
                  </a:lnTo>
                  <a:lnTo>
                    <a:pt x="451" y="544"/>
                  </a:lnTo>
                  <a:lnTo>
                    <a:pt x="502" y="616"/>
                  </a:lnTo>
                  <a:lnTo>
                    <a:pt x="502" y="648"/>
                  </a:lnTo>
                  <a:lnTo>
                    <a:pt x="584" y="776"/>
                  </a:lnTo>
                  <a:lnTo>
                    <a:pt x="613" y="816"/>
                  </a:lnTo>
                  <a:lnTo>
                    <a:pt x="606" y="896"/>
                  </a:lnTo>
                  <a:lnTo>
                    <a:pt x="584" y="896"/>
                  </a:lnTo>
                  <a:lnTo>
                    <a:pt x="561" y="864"/>
                  </a:lnTo>
                  <a:lnTo>
                    <a:pt x="532" y="888"/>
                  </a:lnTo>
                  <a:lnTo>
                    <a:pt x="547" y="904"/>
                  </a:lnTo>
                  <a:lnTo>
                    <a:pt x="576" y="912"/>
                  </a:lnTo>
                  <a:lnTo>
                    <a:pt x="576" y="936"/>
                  </a:lnTo>
                  <a:lnTo>
                    <a:pt x="554" y="952"/>
                  </a:lnTo>
                  <a:lnTo>
                    <a:pt x="561" y="984"/>
                  </a:lnTo>
                  <a:lnTo>
                    <a:pt x="510" y="1016"/>
                  </a:lnTo>
                  <a:lnTo>
                    <a:pt x="480" y="1024"/>
                  </a:lnTo>
                  <a:lnTo>
                    <a:pt x="488" y="1056"/>
                  </a:lnTo>
                  <a:lnTo>
                    <a:pt x="465" y="1056"/>
                  </a:lnTo>
                  <a:lnTo>
                    <a:pt x="451" y="1024"/>
                  </a:lnTo>
                  <a:lnTo>
                    <a:pt x="458" y="1008"/>
                  </a:lnTo>
                  <a:lnTo>
                    <a:pt x="443" y="98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69" name="Freeform 147"/>
            <p:cNvSpPr>
              <a:spLocks/>
            </p:cNvSpPr>
            <p:nvPr/>
          </p:nvSpPr>
          <p:spPr bwMode="auto">
            <a:xfrm rot="704206">
              <a:off x="5659013" y="3827966"/>
              <a:ext cx="775489" cy="1150482"/>
            </a:xfrm>
            <a:custGeom>
              <a:avLst/>
              <a:gdLst/>
              <a:ahLst/>
              <a:cxnLst>
                <a:cxn ang="0">
                  <a:pos x="89" y="840"/>
                </a:cxn>
                <a:cxn ang="0">
                  <a:pos x="52" y="744"/>
                </a:cxn>
                <a:cxn ang="0">
                  <a:pos x="7" y="616"/>
                </a:cxn>
                <a:cxn ang="0">
                  <a:pos x="30" y="504"/>
                </a:cxn>
                <a:cxn ang="0">
                  <a:pos x="81" y="424"/>
                </a:cxn>
                <a:cxn ang="0">
                  <a:pos x="133" y="408"/>
                </a:cxn>
                <a:cxn ang="0">
                  <a:pos x="207" y="368"/>
                </a:cxn>
                <a:cxn ang="0">
                  <a:pos x="288" y="296"/>
                </a:cxn>
                <a:cxn ang="0">
                  <a:pos x="302" y="248"/>
                </a:cxn>
                <a:cxn ang="0">
                  <a:pos x="347" y="288"/>
                </a:cxn>
                <a:cxn ang="0">
                  <a:pos x="339" y="168"/>
                </a:cxn>
                <a:cxn ang="0">
                  <a:pos x="406" y="80"/>
                </a:cxn>
                <a:cxn ang="0">
                  <a:pos x="509" y="16"/>
                </a:cxn>
                <a:cxn ang="0">
                  <a:pos x="487" y="168"/>
                </a:cxn>
                <a:cxn ang="0">
                  <a:pos x="428" y="384"/>
                </a:cxn>
                <a:cxn ang="0">
                  <a:pos x="347" y="416"/>
                </a:cxn>
                <a:cxn ang="0">
                  <a:pos x="502" y="360"/>
                </a:cxn>
                <a:cxn ang="0">
                  <a:pos x="546" y="352"/>
                </a:cxn>
                <a:cxn ang="0">
                  <a:pos x="590" y="408"/>
                </a:cxn>
                <a:cxn ang="0">
                  <a:pos x="546" y="280"/>
                </a:cxn>
                <a:cxn ang="0">
                  <a:pos x="524" y="168"/>
                </a:cxn>
                <a:cxn ang="0">
                  <a:pos x="553" y="32"/>
                </a:cxn>
                <a:cxn ang="0">
                  <a:pos x="590" y="160"/>
                </a:cxn>
                <a:cxn ang="0">
                  <a:pos x="605" y="120"/>
                </a:cxn>
                <a:cxn ang="0">
                  <a:pos x="620" y="96"/>
                </a:cxn>
                <a:cxn ang="0">
                  <a:pos x="649" y="184"/>
                </a:cxn>
                <a:cxn ang="0">
                  <a:pos x="612" y="272"/>
                </a:cxn>
                <a:cxn ang="0">
                  <a:pos x="686" y="376"/>
                </a:cxn>
                <a:cxn ang="0">
                  <a:pos x="657" y="448"/>
                </a:cxn>
                <a:cxn ang="0">
                  <a:pos x="701" y="560"/>
                </a:cxn>
                <a:cxn ang="0">
                  <a:pos x="745" y="656"/>
                </a:cxn>
                <a:cxn ang="0">
                  <a:pos x="701" y="744"/>
                </a:cxn>
                <a:cxn ang="0">
                  <a:pos x="730" y="824"/>
                </a:cxn>
                <a:cxn ang="0">
                  <a:pos x="679" y="880"/>
                </a:cxn>
                <a:cxn ang="0">
                  <a:pos x="612" y="888"/>
                </a:cxn>
                <a:cxn ang="0">
                  <a:pos x="539" y="864"/>
                </a:cxn>
                <a:cxn ang="0">
                  <a:pos x="443" y="888"/>
                </a:cxn>
                <a:cxn ang="0">
                  <a:pos x="406" y="936"/>
                </a:cxn>
                <a:cxn ang="0">
                  <a:pos x="339" y="1000"/>
                </a:cxn>
                <a:cxn ang="0">
                  <a:pos x="258" y="984"/>
                </a:cxn>
                <a:cxn ang="0">
                  <a:pos x="221" y="968"/>
                </a:cxn>
                <a:cxn ang="0">
                  <a:pos x="243" y="1064"/>
                </a:cxn>
                <a:cxn ang="0">
                  <a:pos x="192" y="1104"/>
                </a:cxn>
                <a:cxn ang="0">
                  <a:pos x="111" y="1088"/>
                </a:cxn>
                <a:cxn ang="0">
                  <a:pos x="52" y="1056"/>
                </a:cxn>
                <a:cxn ang="0">
                  <a:pos x="52" y="928"/>
                </a:cxn>
                <a:cxn ang="0">
                  <a:pos x="96" y="888"/>
                </a:cxn>
              </a:cxnLst>
              <a:rect l="0" t="0" r="r" b="b"/>
              <a:pathLst>
                <a:path w="746" h="1137">
                  <a:moveTo>
                    <a:pt x="96" y="888"/>
                  </a:moveTo>
                  <a:lnTo>
                    <a:pt x="96" y="888"/>
                  </a:lnTo>
                  <a:lnTo>
                    <a:pt x="89" y="840"/>
                  </a:lnTo>
                  <a:lnTo>
                    <a:pt x="52" y="808"/>
                  </a:lnTo>
                  <a:lnTo>
                    <a:pt x="59" y="776"/>
                  </a:lnTo>
                  <a:lnTo>
                    <a:pt x="52" y="744"/>
                  </a:lnTo>
                  <a:lnTo>
                    <a:pt x="52" y="696"/>
                  </a:lnTo>
                  <a:lnTo>
                    <a:pt x="37" y="648"/>
                  </a:lnTo>
                  <a:lnTo>
                    <a:pt x="7" y="616"/>
                  </a:lnTo>
                  <a:lnTo>
                    <a:pt x="0" y="600"/>
                  </a:lnTo>
                  <a:lnTo>
                    <a:pt x="7" y="592"/>
                  </a:lnTo>
                  <a:lnTo>
                    <a:pt x="30" y="504"/>
                  </a:lnTo>
                  <a:lnTo>
                    <a:pt x="59" y="480"/>
                  </a:lnTo>
                  <a:lnTo>
                    <a:pt x="59" y="448"/>
                  </a:lnTo>
                  <a:lnTo>
                    <a:pt x="81" y="424"/>
                  </a:lnTo>
                  <a:lnTo>
                    <a:pt x="103" y="432"/>
                  </a:lnTo>
                  <a:lnTo>
                    <a:pt x="118" y="432"/>
                  </a:lnTo>
                  <a:lnTo>
                    <a:pt x="133" y="408"/>
                  </a:lnTo>
                  <a:lnTo>
                    <a:pt x="148" y="408"/>
                  </a:lnTo>
                  <a:lnTo>
                    <a:pt x="162" y="400"/>
                  </a:lnTo>
                  <a:lnTo>
                    <a:pt x="207" y="368"/>
                  </a:lnTo>
                  <a:lnTo>
                    <a:pt x="243" y="360"/>
                  </a:lnTo>
                  <a:lnTo>
                    <a:pt x="295" y="320"/>
                  </a:lnTo>
                  <a:lnTo>
                    <a:pt x="288" y="296"/>
                  </a:lnTo>
                  <a:lnTo>
                    <a:pt x="288" y="264"/>
                  </a:lnTo>
                  <a:lnTo>
                    <a:pt x="295" y="264"/>
                  </a:lnTo>
                  <a:lnTo>
                    <a:pt x="302" y="248"/>
                  </a:lnTo>
                  <a:lnTo>
                    <a:pt x="288" y="232"/>
                  </a:lnTo>
                  <a:lnTo>
                    <a:pt x="302" y="216"/>
                  </a:lnTo>
                  <a:lnTo>
                    <a:pt x="347" y="288"/>
                  </a:lnTo>
                  <a:lnTo>
                    <a:pt x="376" y="272"/>
                  </a:lnTo>
                  <a:lnTo>
                    <a:pt x="347" y="200"/>
                  </a:lnTo>
                  <a:lnTo>
                    <a:pt x="339" y="168"/>
                  </a:lnTo>
                  <a:lnTo>
                    <a:pt x="369" y="168"/>
                  </a:lnTo>
                  <a:lnTo>
                    <a:pt x="369" y="88"/>
                  </a:lnTo>
                  <a:lnTo>
                    <a:pt x="406" y="80"/>
                  </a:lnTo>
                  <a:lnTo>
                    <a:pt x="465" y="0"/>
                  </a:lnTo>
                  <a:lnTo>
                    <a:pt x="480" y="16"/>
                  </a:lnTo>
                  <a:lnTo>
                    <a:pt x="509" y="16"/>
                  </a:lnTo>
                  <a:lnTo>
                    <a:pt x="524" y="48"/>
                  </a:lnTo>
                  <a:lnTo>
                    <a:pt x="487" y="96"/>
                  </a:lnTo>
                  <a:lnTo>
                    <a:pt x="487" y="168"/>
                  </a:lnTo>
                  <a:lnTo>
                    <a:pt x="457" y="264"/>
                  </a:lnTo>
                  <a:lnTo>
                    <a:pt x="480" y="328"/>
                  </a:lnTo>
                  <a:lnTo>
                    <a:pt x="428" y="384"/>
                  </a:lnTo>
                  <a:lnTo>
                    <a:pt x="384" y="416"/>
                  </a:lnTo>
                  <a:lnTo>
                    <a:pt x="347" y="392"/>
                  </a:lnTo>
                  <a:lnTo>
                    <a:pt x="347" y="416"/>
                  </a:lnTo>
                  <a:lnTo>
                    <a:pt x="391" y="456"/>
                  </a:lnTo>
                  <a:lnTo>
                    <a:pt x="450" y="424"/>
                  </a:lnTo>
                  <a:lnTo>
                    <a:pt x="502" y="360"/>
                  </a:lnTo>
                  <a:lnTo>
                    <a:pt x="494" y="312"/>
                  </a:lnTo>
                  <a:lnTo>
                    <a:pt x="524" y="304"/>
                  </a:lnTo>
                  <a:lnTo>
                    <a:pt x="546" y="352"/>
                  </a:lnTo>
                  <a:lnTo>
                    <a:pt x="539" y="376"/>
                  </a:lnTo>
                  <a:lnTo>
                    <a:pt x="568" y="416"/>
                  </a:lnTo>
                  <a:lnTo>
                    <a:pt x="590" y="408"/>
                  </a:lnTo>
                  <a:lnTo>
                    <a:pt x="561" y="376"/>
                  </a:lnTo>
                  <a:lnTo>
                    <a:pt x="575" y="328"/>
                  </a:lnTo>
                  <a:lnTo>
                    <a:pt x="546" y="280"/>
                  </a:lnTo>
                  <a:lnTo>
                    <a:pt x="494" y="272"/>
                  </a:lnTo>
                  <a:lnTo>
                    <a:pt x="494" y="240"/>
                  </a:lnTo>
                  <a:lnTo>
                    <a:pt x="524" y="168"/>
                  </a:lnTo>
                  <a:lnTo>
                    <a:pt x="516" y="112"/>
                  </a:lnTo>
                  <a:lnTo>
                    <a:pt x="546" y="88"/>
                  </a:lnTo>
                  <a:lnTo>
                    <a:pt x="553" y="32"/>
                  </a:lnTo>
                  <a:lnTo>
                    <a:pt x="561" y="104"/>
                  </a:lnTo>
                  <a:lnTo>
                    <a:pt x="561" y="144"/>
                  </a:lnTo>
                  <a:lnTo>
                    <a:pt x="590" y="160"/>
                  </a:lnTo>
                  <a:lnTo>
                    <a:pt x="598" y="144"/>
                  </a:lnTo>
                  <a:lnTo>
                    <a:pt x="575" y="104"/>
                  </a:lnTo>
                  <a:lnTo>
                    <a:pt x="605" y="120"/>
                  </a:lnTo>
                  <a:lnTo>
                    <a:pt x="605" y="64"/>
                  </a:lnTo>
                  <a:lnTo>
                    <a:pt x="620" y="56"/>
                  </a:lnTo>
                  <a:lnTo>
                    <a:pt x="620" y="96"/>
                  </a:lnTo>
                  <a:lnTo>
                    <a:pt x="649" y="128"/>
                  </a:lnTo>
                  <a:lnTo>
                    <a:pt x="627" y="144"/>
                  </a:lnTo>
                  <a:lnTo>
                    <a:pt x="649" y="184"/>
                  </a:lnTo>
                  <a:lnTo>
                    <a:pt x="657" y="216"/>
                  </a:lnTo>
                  <a:lnTo>
                    <a:pt x="612" y="240"/>
                  </a:lnTo>
                  <a:lnTo>
                    <a:pt x="612" y="272"/>
                  </a:lnTo>
                  <a:lnTo>
                    <a:pt x="634" y="304"/>
                  </a:lnTo>
                  <a:lnTo>
                    <a:pt x="679" y="304"/>
                  </a:lnTo>
                  <a:lnTo>
                    <a:pt x="686" y="376"/>
                  </a:lnTo>
                  <a:lnTo>
                    <a:pt x="657" y="400"/>
                  </a:lnTo>
                  <a:lnTo>
                    <a:pt x="671" y="424"/>
                  </a:lnTo>
                  <a:lnTo>
                    <a:pt x="657" y="448"/>
                  </a:lnTo>
                  <a:lnTo>
                    <a:pt x="679" y="488"/>
                  </a:lnTo>
                  <a:lnTo>
                    <a:pt x="679" y="528"/>
                  </a:lnTo>
                  <a:lnTo>
                    <a:pt x="701" y="560"/>
                  </a:lnTo>
                  <a:lnTo>
                    <a:pt x="701" y="600"/>
                  </a:lnTo>
                  <a:lnTo>
                    <a:pt x="738" y="616"/>
                  </a:lnTo>
                  <a:lnTo>
                    <a:pt x="745" y="656"/>
                  </a:lnTo>
                  <a:lnTo>
                    <a:pt x="708" y="688"/>
                  </a:lnTo>
                  <a:lnTo>
                    <a:pt x="730" y="728"/>
                  </a:lnTo>
                  <a:lnTo>
                    <a:pt x="701" y="744"/>
                  </a:lnTo>
                  <a:lnTo>
                    <a:pt x="693" y="776"/>
                  </a:lnTo>
                  <a:lnTo>
                    <a:pt x="693" y="808"/>
                  </a:lnTo>
                  <a:lnTo>
                    <a:pt x="730" y="824"/>
                  </a:lnTo>
                  <a:lnTo>
                    <a:pt x="730" y="840"/>
                  </a:lnTo>
                  <a:lnTo>
                    <a:pt x="686" y="864"/>
                  </a:lnTo>
                  <a:lnTo>
                    <a:pt x="679" y="880"/>
                  </a:lnTo>
                  <a:lnTo>
                    <a:pt x="649" y="856"/>
                  </a:lnTo>
                  <a:lnTo>
                    <a:pt x="634" y="864"/>
                  </a:lnTo>
                  <a:lnTo>
                    <a:pt x="612" y="888"/>
                  </a:lnTo>
                  <a:lnTo>
                    <a:pt x="583" y="872"/>
                  </a:lnTo>
                  <a:lnTo>
                    <a:pt x="568" y="864"/>
                  </a:lnTo>
                  <a:lnTo>
                    <a:pt x="539" y="864"/>
                  </a:lnTo>
                  <a:lnTo>
                    <a:pt x="516" y="848"/>
                  </a:lnTo>
                  <a:lnTo>
                    <a:pt x="465" y="848"/>
                  </a:lnTo>
                  <a:lnTo>
                    <a:pt x="443" y="888"/>
                  </a:lnTo>
                  <a:lnTo>
                    <a:pt x="450" y="912"/>
                  </a:lnTo>
                  <a:lnTo>
                    <a:pt x="413" y="920"/>
                  </a:lnTo>
                  <a:lnTo>
                    <a:pt x="406" y="936"/>
                  </a:lnTo>
                  <a:lnTo>
                    <a:pt x="376" y="976"/>
                  </a:lnTo>
                  <a:lnTo>
                    <a:pt x="376" y="968"/>
                  </a:lnTo>
                  <a:lnTo>
                    <a:pt x="339" y="1000"/>
                  </a:lnTo>
                  <a:lnTo>
                    <a:pt x="317" y="984"/>
                  </a:lnTo>
                  <a:lnTo>
                    <a:pt x="302" y="1000"/>
                  </a:lnTo>
                  <a:lnTo>
                    <a:pt x="258" y="984"/>
                  </a:lnTo>
                  <a:lnTo>
                    <a:pt x="258" y="952"/>
                  </a:lnTo>
                  <a:lnTo>
                    <a:pt x="251" y="944"/>
                  </a:lnTo>
                  <a:lnTo>
                    <a:pt x="221" y="968"/>
                  </a:lnTo>
                  <a:lnTo>
                    <a:pt x="221" y="1008"/>
                  </a:lnTo>
                  <a:lnTo>
                    <a:pt x="243" y="1032"/>
                  </a:lnTo>
                  <a:lnTo>
                    <a:pt x="243" y="1064"/>
                  </a:lnTo>
                  <a:lnTo>
                    <a:pt x="214" y="1072"/>
                  </a:lnTo>
                  <a:lnTo>
                    <a:pt x="214" y="1096"/>
                  </a:lnTo>
                  <a:lnTo>
                    <a:pt x="192" y="1104"/>
                  </a:lnTo>
                  <a:lnTo>
                    <a:pt x="184" y="1136"/>
                  </a:lnTo>
                  <a:lnTo>
                    <a:pt x="118" y="1112"/>
                  </a:lnTo>
                  <a:lnTo>
                    <a:pt x="111" y="1088"/>
                  </a:lnTo>
                  <a:lnTo>
                    <a:pt x="89" y="1080"/>
                  </a:lnTo>
                  <a:lnTo>
                    <a:pt x="81" y="1056"/>
                  </a:lnTo>
                  <a:lnTo>
                    <a:pt x="52" y="1056"/>
                  </a:lnTo>
                  <a:lnTo>
                    <a:pt x="37" y="1024"/>
                  </a:lnTo>
                  <a:lnTo>
                    <a:pt x="37" y="992"/>
                  </a:lnTo>
                  <a:lnTo>
                    <a:pt x="52" y="928"/>
                  </a:lnTo>
                  <a:lnTo>
                    <a:pt x="74" y="928"/>
                  </a:lnTo>
                  <a:lnTo>
                    <a:pt x="96" y="896"/>
                  </a:lnTo>
                  <a:lnTo>
                    <a:pt x="96" y="88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70" name="Freeform 7"/>
            <p:cNvSpPr>
              <a:spLocks/>
            </p:cNvSpPr>
            <p:nvPr/>
          </p:nvSpPr>
          <p:spPr bwMode="auto">
            <a:xfrm rot="704206">
              <a:off x="8119816" y="5326915"/>
              <a:ext cx="200633" cy="511026"/>
            </a:xfrm>
            <a:custGeom>
              <a:avLst/>
              <a:gdLst/>
              <a:ahLst/>
              <a:cxnLst>
                <a:cxn ang="0">
                  <a:pos x="22" y="192"/>
                </a:cxn>
                <a:cxn ang="0">
                  <a:pos x="44" y="192"/>
                </a:cxn>
                <a:cxn ang="0">
                  <a:pos x="37" y="160"/>
                </a:cxn>
                <a:cxn ang="0">
                  <a:pos x="66" y="152"/>
                </a:cxn>
                <a:cxn ang="0">
                  <a:pos x="118" y="120"/>
                </a:cxn>
                <a:cxn ang="0">
                  <a:pos x="111" y="88"/>
                </a:cxn>
                <a:cxn ang="0">
                  <a:pos x="133" y="72"/>
                </a:cxn>
                <a:cxn ang="0">
                  <a:pos x="133" y="48"/>
                </a:cxn>
                <a:cxn ang="0">
                  <a:pos x="103" y="40"/>
                </a:cxn>
                <a:cxn ang="0">
                  <a:pos x="89" y="24"/>
                </a:cxn>
                <a:cxn ang="0">
                  <a:pos x="118" y="0"/>
                </a:cxn>
                <a:cxn ang="0">
                  <a:pos x="140" y="32"/>
                </a:cxn>
                <a:cxn ang="0">
                  <a:pos x="163" y="32"/>
                </a:cxn>
                <a:cxn ang="0">
                  <a:pos x="185" y="104"/>
                </a:cxn>
                <a:cxn ang="0">
                  <a:pos x="192" y="160"/>
                </a:cxn>
                <a:cxn ang="0">
                  <a:pos x="185" y="224"/>
                </a:cxn>
                <a:cxn ang="0">
                  <a:pos x="185" y="392"/>
                </a:cxn>
                <a:cxn ang="0">
                  <a:pos x="118" y="456"/>
                </a:cxn>
                <a:cxn ang="0">
                  <a:pos x="74" y="440"/>
                </a:cxn>
                <a:cxn ang="0">
                  <a:pos x="74" y="488"/>
                </a:cxn>
                <a:cxn ang="0">
                  <a:pos x="52" y="504"/>
                </a:cxn>
                <a:cxn ang="0">
                  <a:pos x="44" y="504"/>
                </a:cxn>
                <a:cxn ang="0">
                  <a:pos x="52" y="448"/>
                </a:cxn>
                <a:cxn ang="0">
                  <a:pos x="0" y="376"/>
                </a:cxn>
                <a:cxn ang="0">
                  <a:pos x="0" y="336"/>
                </a:cxn>
                <a:cxn ang="0">
                  <a:pos x="44" y="320"/>
                </a:cxn>
                <a:cxn ang="0">
                  <a:pos x="37" y="240"/>
                </a:cxn>
                <a:cxn ang="0">
                  <a:pos x="22" y="192"/>
                </a:cxn>
              </a:cxnLst>
              <a:rect l="0" t="0" r="r" b="b"/>
              <a:pathLst>
                <a:path w="193" h="505">
                  <a:moveTo>
                    <a:pt x="22" y="192"/>
                  </a:moveTo>
                  <a:lnTo>
                    <a:pt x="44" y="192"/>
                  </a:lnTo>
                  <a:lnTo>
                    <a:pt x="37" y="160"/>
                  </a:lnTo>
                  <a:lnTo>
                    <a:pt x="66" y="152"/>
                  </a:lnTo>
                  <a:lnTo>
                    <a:pt x="118" y="120"/>
                  </a:lnTo>
                  <a:lnTo>
                    <a:pt x="111" y="88"/>
                  </a:lnTo>
                  <a:lnTo>
                    <a:pt x="133" y="72"/>
                  </a:lnTo>
                  <a:lnTo>
                    <a:pt x="133" y="48"/>
                  </a:lnTo>
                  <a:lnTo>
                    <a:pt x="103" y="40"/>
                  </a:lnTo>
                  <a:lnTo>
                    <a:pt x="89" y="24"/>
                  </a:lnTo>
                  <a:lnTo>
                    <a:pt x="118" y="0"/>
                  </a:lnTo>
                  <a:lnTo>
                    <a:pt x="140" y="32"/>
                  </a:lnTo>
                  <a:lnTo>
                    <a:pt x="163" y="32"/>
                  </a:lnTo>
                  <a:lnTo>
                    <a:pt x="185" y="104"/>
                  </a:lnTo>
                  <a:lnTo>
                    <a:pt x="192" y="160"/>
                  </a:lnTo>
                  <a:lnTo>
                    <a:pt x="185" y="224"/>
                  </a:lnTo>
                  <a:lnTo>
                    <a:pt x="185" y="392"/>
                  </a:lnTo>
                  <a:lnTo>
                    <a:pt x="118" y="456"/>
                  </a:lnTo>
                  <a:lnTo>
                    <a:pt x="74" y="440"/>
                  </a:lnTo>
                  <a:lnTo>
                    <a:pt x="74" y="488"/>
                  </a:lnTo>
                  <a:lnTo>
                    <a:pt x="52" y="504"/>
                  </a:lnTo>
                  <a:lnTo>
                    <a:pt x="44" y="504"/>
                  </a:lnTo>
                  <a:lnTo>
                    <a:pt x="52" y="448"/>
                  </a:lnTo>
                  <a:lnTo>
                    <a:pt x="0" y="376"/>
                  </a:lnTo>
                  <a:lnTo>
                    <a:pt x="0" y="336"/>
                  </a:lnTo>
                  <a:lnTo>
                    <a:pt x="44" y="320"/>
                  </a:lnTo>
                  <a:lnTo>
                    <a:pt x="37" y="240"/>
                  </a:lnTo>
                  <a:lnTo>
                    <a:pt x="22" y="19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71" name="Freeform 8"/>
            <p:cNvSpPr>
              <a:spLocks/>
            </p:cNvSpPr>
            <p:nvPr/>
          </p:nvSpPr>
          <p:spPr bwMode="auto">
            <a:xfrm rot="704206">
              <a:off x="7418474" y="4980244"/>
              <a:ext cx="608004" cy="422113"/>
            </a:xfrm>
            <a:custGeom>
              <a:avLst/>
              <a:gdLst/>
              <a:ahLst/>
              <a:cxnLst>
                <a:cxn ang="0">
                  <a:pos x="362" y="16"/>
                </a:cxn>
                <a:cxn ang="0">
                  <a:pos x="399" y="0"/>
                </a:cxn>
                <a:cxn ang="0">
                  <a:pos x="428" y="8"/>
                </a:cxn>
                <a:cxn ang="0">
                  <a:pos x="406" y="64"/>
                </a:cxn>
                <a:cxn ang="0">
                  <a:pos x="406" y="88"/>
                </a:cxn>
                <a:cxn ang="0">
                  <a:pos x="399" y="104"/>
                </a:cxn>
                <a:cxn ang="0">
                  <a:pos x="413" y="128"/>
                </a:cxn>
                <a:cxn ang="0">
                  <a:pos x="435" y="120"/>
                </a:cxn>
                <a:cxn ang="0">
                  <a:pos x="465" y="144"/>
                </a:cxn>
                <a:cxn ang="0">
                  <a:pos x="495" y="120"/>
                </a:cxn>
                <a:cxn ang="0">
                  <a:pos x="509" y="80"/>
                </a:cxn>
                <a:cxn ang="0">
                  <a:pos x="539" y="80"/>
                </a:cxn>
                <a:cxn ang="0">
                  <a:pos x="546" y="48"/>
                </a:cxn>
                <a:cxn ang="0">
                  <a:pos x="568" y="80"/>
                </a:cxn>
                <a:cxn ang="0">
                  <a:pos x="576" y="120"/>
                </a:cxn>
                <a:cxn ang="0">
                  <a:pos x="539" y="136"/>
                </a:cxn>
                <a:cxn ang="0">
                  <a:pos x="554" y="160"/>
                </a:cxn>
                <a:cxn ang="0">
                  <a:pos x="531" y="176"/>
                </a:cxn>
                <a:cxn ang="0">
                  <a:pos x="531" y="208"/>
                </a:cxn>
                <a:cxn ang="0">
                  <a:pos x="509" y="232"/>
                </a:cxn>
                <a:cxn ang="0">
                  <a:pos x="517" y="240"/>
                </a:cxn>
                <a:cxn ang="0">
                  <a:pos x="517" y="296"/>
                </a:cxn>
                <a:cxn ang="0">
                  <a:pos x="561" y="304"/>
                </a:cxn>
                <a:cxn ang="0">
                  <a:pos x="583" y="360"/>
                </a:cxn>
                <a:cxn ang="0">
                  <a:pos x="568" y="400"/>
                </a:cxn>
                <a:cxn ang="0">
                  <a:pos x="450" y="416"/>
                </a:cxn>
                <a:cxn ang="0">
                  <a:pos x="273" y="264"/>
                </a:cxn>
                <a:cxn ang="0">
                  <a:pos x="229" y="272"/>
                </a:cxn>
                <a:cxn ang="0">
                  <a:pos x="155" y="312"/>
                </a:cxn>
                <a:cxn ang="0">
                  <a:pos x="125" y="280"/>
                </a:cxn>
                <a:cxn ang="0">
                  <a:pos x="125" y="248"/>
                </a:cxn>
                <a:cxn ang="0">
                  <a:pos x="103" y="224"/>
                </a:cxn>
                <a:cxn ang="0">
                  <a:pos x="103" y="192"/>
                </a:cxn>
                <a:cxn ang="0">
                  <a:pos x="81" y="200"/>
                </a:cxn>
                <a:cxn ang="0">
                  <a:pos x="66" y="168"/>
                </a:cxn>
                <a:cxn ang="0">
                  <a:pos x="30" y="208"/>
                </a:cxn>
                <a:cxn ang="0">
                  <a:pos x="37" y="160"/>
                </a:cxn>
                <a:cxn ang="0">
                  <a:pos x="0" y="160"/>
                </a:cxn>
                <a:cxn ang="0">
                  <a:pos x="0" y="136"/>
                </a:cxn>
                <a:cxn ang="0">
                  <a:pos x="37" y="120"/>
                </a:cxn>
                <a:cxn ang="0">
                  <a:pos x="59" y="136"/>
                </a:cxn>
                <a:cxn ang="0">
                  <a:pos x="74" y="120"/>
                </a:cxn>
                <a:cxn ang="0">
                  <a:pos x="103" y="128"/>
                </a:cxn>
                <a:cxn ang="0">
                  <a:pos x="133" y="112"/>
                </a:cxn>
                <a:cxn ang="0">
                  <a:pos x="170" y="136"/>
                </a:cxn>
                <a:cxn ang="0">
                  <a:pos x="192" y="120"/>
                </a:cxn>
                <a:cxn ang="0">
                  <a:pos x="229" y="120"/>
                </a:cxn>
                <a:cxn ang="0">
                  <a:pos x="244" y="104"/>
                </a:cxn>
                <a:cxn ang="0">
                  <a:pos x="280" y="80"/>
                </a:cxn>
                <a:cxn ang="0">
                  <a:pos x="310" y="80"/>
                </a:cxn>
                <a:cxn ang="0">
                  <a:pos x="317" y="40"/>
                </a:cxn>
                <a:cxn ang="0">
                  <a:pos x="362" y="16"/>
                </a:cxn>
              </a:cxnLst>
              <a:rect l="0" t="0" r="r" b="b"/>
              <a:pathLst>
                <a:path w="584" h="417">
                  <a:moveTo>
                    <a:pt x="362" y="16"/>
                  </a:moveTo>
                  <a:lnTo>
                    <a:pt x="399" y="0"/>
                  </a:lnTo>
                  <a:lnTo>
                    <a:pt x="428" y="8"/>
                  </a:lnTo>
                  <a:lnTo>
                    <a:pt x="406" y="64"/>
                  </a:lnTo>
                  <a:lnTo>
                    <a:pt x="406" y="88"/>
                  </a:lnTo>
                  <a:lnTo>
                    <a:pt x="399" y="104"/>
                  </a:lnTo>
                  <a:lnTo>
                    <a:pt x="413" y="128"/>
                  </a:lnTo>
                  <a:lnTo>
                    <a:pt x="435" y="120"/>
                  </a:lnTo>
                  <a:lnTo>
                    <a:pt x="465" y="144"/>
                  </a:lnTo>
                  <a:lnTo>
                    <a:pt x="495" y="120"/>
                  </a:lnTo>
                  <a:lnTo>
                    <a:pt x="509" y="80"/>
                  </a:lnTo>
                  <a:lnTo>
                    <a:pt x="539" y="80"/>
                  </a:lnTo>
                  <a:lnTo>
                    <a:pt x="546" y="48"/>
                  </a:lnTo>
                  <a:lnTo>
                    <a:pt x="568" y="80"/>
                  </a:lnTo>
                  <a:lnTo>
                    <a:pt x="576" y="120"/>
                  </a:lnTo>
                  <a:lnTo>
                    <a:pt x="539" y="136"/>
                  </a:lnTo>
                  <a:lnTo>
                    <a:pt x="554" y="160"/>
                  </a:lnTo>
                  <a:lnTo>
                    <a:pt x="531" y="176"/>
                  </a:lnTo>
                  <a:lnTo>
                    <a:pt x="531" y="208"/>
                  </a:lnTo>
                  <a:lnTo>
                    <a:pt x="509" y="232"/>
                  </a:lnTo>
                  <a:lnTo>
                    <a:pt x="517" y="240"/>
                  </a:lnTo>
                  <a:lnTo>
                    <a:pt x="517" y="296"/>
                  </a:lnTo>
                  <a:lnTo>
                    <a:pt x="561" y="304"/>
                  </a:lnTo>
                  <a:lnTo>
                    <a:pt x="583" y="360"/>
                  </a:lnTo>
                  <a:lnTo>
                    <a:pt x="568" y="400"/>
                  </a:lnTo>
                  <a:lnTo>
                    <a:pt x="450" y="416"/>
                  </a:lnTo>
                  <a:lnTo>
                    <a:pt x="273" y="264"/>
                  </a:lnTo>
                  <a:lnTo>
                    <a:pt x="229" y="272"/>
                  </a:lnTo>
                  <a:lnTo>
                    <a:pt x="155" y="312"/>
                  </a:lnTo>
                  <a:lnTo>
                    <a:pt x="125" y="280"/>
                  </a:lnTo>
                  <a:lnTo>
                    <a:pt x="125" y="248"/>
                  </a:lnTo>
                  <a:lnTo>
                    <a:pt x="103" y="224"/>
                  </a:lnTo>
                  <a:lnTo>
                    <a:pt x="103" y="192"/>
                  </a:lnTo>
                  <a:lnTo>
                    <a:pt x="81" y="200"/>
                  </a:lnTo>
                  <a:lnTo>
                    <a:pt x="66" y="168"/>
                  </a:lnTo>
                  <a:lnTo>
                    <a:pt x="30" y="208"/>
                  </a:lnTo>
                  <a:lnTo>
                    <a:pt x="37" y="160"/>
                  </a:lnTo>
                  <a:lnTo>
                    <a:pt x="0" y="160"/>
                  </a:lnTo>
                  <a:lnTo>
                    <a:pt x="0" y="136"/>
                  </a:lnTo>
                  <a:lnTo>
                    <a:pt x="37" y="120"/>
                  </a:lnTo>
                  <a:lnTo>
                    <a:pt x="59" y="136"/>
                  </a:lnTo>
                  <a:lnTo>
                    <a:pt x="74" y="120"/>
                  </a:lnTo>
                  <a:lnTo>
                    <a:pt x="103" y="128"/>
                  </a:lnTo>
                  <a:lnTo>
                    <a:pt x="133" y="112"/>
                  </a:lnTo>
                  <a:lnTo>
                    <a:pt x="170" y="136"/>
                  </a:lnTo>
                  <a:lnTo>
                    <a:pt x="192" y="120"/>
                  </a:lnTo>
                  <a:lnTo>
                    <a:pt x="229" y="120"/>
                  </a:lnTo>
                  <a:lnTo>
                    <a:pt x="244" y="104"/>
                  </a:lnTo>
                  <a:lnTo>
                    <a:pt x="280" y="80"/>
                  </a:lnTo>
                  <a:lnTo>
                    <a:pt x="310" y="80"/>
                  </a:lnTo>
                  <a:lnTo>
                    <a:pt x="317" y="40"/>
                  </a:lnTo>
                  <a:lnTo>
                    <a:pt x="362" y="1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 rot="704206">
              <a:off x="7092228" y="4979345"/>
              <a:ext cx="453604" cy="687954"/>
            </a:xfrm>
            <a:custGeom>
              <a:avLst/>
              <a:gdLst/>
              <a:ahLst/>
              <a:cxnLst>
                <a:cxn ang="0">
                  <a:pos x="0" y="648"/>
                </a:cxn>
                <a:cxn ang="0">
                  <a:pos x="15" y="648"/>
                </a:cxn>
                <a:cxn ang="0">
                  <a:pos x="30" y="680"/>
                </a:cxn>
                <a:cxn ang="0">
                  <a:pos x="155" y="648"/>
                </a:cxn>
                <a:cxn ang="0">
                  <a:pos x="207" y="608"/>
                </a:cxn>
                <a:cxn ang="0">
                  <a:pos x="259" y="536"/>
                </a:cxn>
                <a:cxn ang="0">
                  <a:pos x="303" y="544"/>
                </a:cxn>
                <a:cxn ang="0">
                  <a:pos x="340" y="544"/>
                </a:cxn>
                <a:cxn ang="0">
                  <a:pos x="399" y="536"/>
                </a:cxn>
                <a:cxn ang="0">
                  <a:pos x="429" y="480"/>
                </a:cxn>
                <a:cxn ang="0">
                  <a:pos x="421" y="360"/>
                </a:cxn>
                <a:cxn ang="0">
                  <a:pos x="436" y="336"/>
                </a:cxn>
                <a:cxn ang="0">
                  <a:pos x="421" y="304"/>
                </a:cxn>
                <a:cxn ang="0">
                  <a:pos x="399" y="320"/>
                </a:cxn>
                <a:cxn ang="0">
                  <a:pos x="392" y="304"/>
                </a:cxn>
                <a:cxn ang="0">
                  <a:pos x="436" y="232"/>
                </a:cxn>
                <a:cxn ang="0">
                  <a:pos x="407" y="200"/>
                </a:cxn>
                <a:cxn ang="0">
                  <a:pos x="407" y="168"/>
                </a:cxn>
                <a:cxn ang="0">
                  <a:pos x="384" y="144"/>
                </a:cxn>
                <a:cxn ang="0">
                  <a:pos x="384" y="112"/>
                </a:cxn>
                <a:cxn ang="0">
                  <a:pos x="362" y="120"/>
                </a:cxn>
                <a:cxn ang="0">
                  <a:pos x="347" y="88"/>
                </a:cxn>
                <a:cxn ang="0">
                  <a:pos x="310" y="128"/>
                </a:cxn>
                <a:cxn ang="0">
                  <a:pos x="318" y="80"/>
                </a:cxn>
                <a:cxn ang="0">
                  <a:pos x="281" y="80"/>
                </a:cxn>
                <a:cxn ang="0">
                  <a:pos x="281" y="56"/>
                </a:cxn>
                <a:cxn ang="0">
                  <a:pos x="251" y="32"/>
                </a:cxn>
                <a:cxn ang="0">
                  <a:pos x="229" y="16"/>
                </a:cxn>
                <a:cxn ang="0">
                  <a:pos x="222" y="0"/>
                </a:cxn>
                <a:cxn ang="0">
                  <a:pos x="185" y="16"/>
                </a:cxn>
                <a:cxn ang="0">
                  <a:pos x="177" y="56"/>
                </a:cxn>
                <a:cxn ang="0">
                  <a:pos x="207" y="80"/>
                </a:cxn>
                <a:cxn ang="0">
                  <a:pos x="207" y="104"/>
                </a:cxn>
                <a:cxn ang="0">
                  <a:pos x="185" y="128"/>
                </a:cxn>
                <a:cxn ang="0">
                  <a:pos x="148" y="120"/>
                </a:cxn>
                <a:cxn ang="0">
                  <a:pos x="155" y="144"/>
                </a:cxn>
                <a:cxn ang="0">
                  <a:pos x="185" y="168"/>
                </a:cxn>
                <a:cxn ang="0">
                  <a:pos x="200" y="208"/>
                </a:cxn>
                <a:cxn ang="0">
                  <a:pos x="229" y="216"/>
                </a:cxn>
                <a:cxn ang="0">
                  <a:pos x="229" y="248"/>
                </a:cxn>
                <a:cxn ang="0">
                  <a:pos x="214" y="256"/>
                </a:cxn>
                <a:cxn ang="0">
                  <a:pos x="185" y="312"/>
                </a:cxn>
                <a:cxn ang="0">
                  <a:pos x="163" y="344"/>
                </a:cxn>
                <a:cxn ang="0">
                  <a:pos x="163" y="368"/>
                </a:cxn>
                <a:cxn ang="0">
                  <a:pos x="192" y="368"/>
                </a:cxn>
                <a:cxn ang="0">
                  <a:pos x="185" y="400"/>
                </a:cxn>
                <a:cxn ang="0">
                  <a:pos x="148" y="448"/>
                </a:cxn>
                <a:cxn ang="0">
                  <a:pos x="133" y="448"/>
                </a:cxn>
                <a:cxn ang="0">
                  <a:pos x="103" y="488"/>
                </a:cxn>
                <a:cxn ang="0">
                  <a:pos x="89" y="528"/>
                </a:cxn>
                <a:cxn ang="0">
                  <a:pos x="59" y="528"/>
                </a:cxn>
                <a:cxn ang="0">
                  <a:pos x="52" y="536"/>
                </a:cxn>
                <a:cxn ang="0">
                  <a:pos x="7" y="536"/>
                </a:cxn>
                <a:cxn ang="0">
                  <a:pos x="7" y="600"/>
                </a:cxn>
                <a:cxn ang="0">
                  <a:pos x="22" y="600"/>
                </a:cxn>
                <a:cxn ang="0">
                  <a:pos x="30" y="616"/>
                </a:cxn>
                <a:cxn ang="0">
                  <a:pos x="0" y="640"/>
                </a:cxn>
                <a:cxn ang="0">
                  <a:pos x="0" y="648"/>
                </a:cxn>
              </a:cxnLst>
              <a:rect l="0" t="0" r="r" b="b"/>
              <a:pathLst>
                <a:path w="437" h="681">
                  <a:moveTo>
                    <a:pt x="0" y="648"/>
                  </a:moveTo>
                  <a:lnTo>
                    <a:pt x="15" y="648"/>
                  </a:lnTo>
                  <a:lnTo>
                    <a:pt x="30" y="680"/>
                  </a:lnTo>
                  <a:lnTo>
                    <a:pt x="155" y="648"/>
                  </a:lnTo>
                  <a:lnTo>
                    <a:pt x="207" y="608"/>
                  </a:lnTo>
                  <a:lnTo>
                    <a:pt x="259" y="536"/>
                  </a:lnTo>
                  <a:lnTo>
                    <a:pt x="303" y="544"/>
                  </a:lnTo>
                  <a:lnTo>
                    <a:pt x="340" y="544"/>
                  </a:lnTo>
                  <a:lnTo>
                    <a:pt x="399" y="536"/>
                  </a:lnTo>
                  <a:lnTo>
                    <a:pt x="429" y="480"/>
                  </a:lnTo>
                  <a:lnTo>
                    <a:pt x="421" y="360"/>
                  </a:lnTo>
                  <a:lnTo>
                    <a:pt x="436" y="336"/>
                  </a:lnTo>
                  <a:lnTo>
                    <a:pt x="421" y="304"/>
                  </a:lnTo>
                  <a:lnTo>
                    <a:pt x="399" y="320"/>
                  </a:lnTo>
                  <a:lnTo>
                    <a:pt x="392" y="304"/>
                  </a:lnTo>
                  <a:lnTo>
                    <a:pt x="436" y="232"/>
                  </a:lnTo>
                  <a:lnTo>
                    <a:pt x="407" y="200"/>
                  </a:lnTo>
                  <a:lnTo>
                    <a:pt x="407" y="168"/>
                  </a:lnTo>
                  <a:lnTo>
                    <a:pt x="384" y="144"/>
                  </a:lnTo>
                  <a:lnTo>
                    <a:pt x="384" y="112"/>
                  </a:lnTo>
                  <a:lnTo>
                    <a:pt x="362" y="120"/>
                  </a:lnTo>
                  <a:lnTo>
                    <a:pt x="347" y="88"/>
                  </a:lnTo>
                  <a:lnTo>
                    <a:pt x="310" y="128"/>
                  </a:lnTo>
                  <a:lnTo>
                    <a:pt x="318" y="80"/>
                  </a:lnTo>
                  <a:lnTo>
                    <a:pt x="281" y="80"/>
                  </a:lnTo>
                  <a:lnTo>
                    <a:pt x="281" y="56"/>
                  </a:lnTo>
                  <a:lnTo>
                    <a:pt x="251" y="32"/>
                  </a:lnTo>
                  <a:lnTo>
                    <a:pt x="229" y="16"/>
                  </a:lnTo>
                  <a:lnTo>
                    <a:pt x="222" y="0"/>
                  </a:lnTo>
                  <a:lnTo>
                    <a:pt x="185" y="16"/>
                  </a:lnTo>
                  <a:lnTo>
                    <a:pt x="177" y="56"/>
                  </a:lnTo>
                  <a:lnTo>
                    <a:pt x="207" y="80"/>
                  </a:lnTo>
                  <a:lnTo>
                    <a:pt x="207" y="104"/>
                  </a:lnTo>
                  <a:lnTo>
                    <a:pt x="185" y="128"/>
                  </a:lnTo>
                  <a:lnTo>
                    <a:pt x="148" y="120"/>
                  </a:lnTo>
                  <a:lnTo>
                    <a:pt x="155" y="144"/>
                  </a:lnTo>
                  <a:lnTo>
                    <a:pt x="185" y="168"/>
                  </a:lnTo>
                  <a:lnTo>
                    <a:pt x="200" y="208"/>
                  </a:lnTo>
                  <a:lnTo>
                    <a:pt x="229" y="216"/>
                  </a:lnTo>
                  <a:lnTo>
                    <a:pt x="229" y="248"/>
                  </a:lnTo>
                  <a:lnTo>
                    <a:pt x="214" y="256"/>
                  </a:lnTo>
                  <a:lnTo>
                    <a:pt x="185" y="312"/>
                  </a:lnTo>
                  <a:lnTo>
                    <a:pt x="163" y="344"/>
                  </a:lnTo>
                  <a:lnTo>
                    <a:pt x="163" y="368"/>
                  </a:lnTo>
                  <a:lnTo>
                    <a:pt x="192" y="368"/>
                  </a:lnTo>
                  <a:lnTo>
                    <a:pt x="185" y="400"/>
                  </a:lnTo>
                  <a:lnTo>
                    <a:pt x="148" y="448"/>
                  </a:lnTo>
                  <a:lnTo>
                    <a:pt x="133" y="448"/>
                  </a:lnTo>
                  <a:lnTo>
                    <a:pt x="103" y="488"/>
                  </a:lnTo>
                  <a:lnTo>
                    <a:pt x="89" y="528"/>
                  </a:lnTo>
                  <a:lnTo>
                    <a:pt x="59" y="528"/>
                  </a:lnTo>
                  <a:lnTo>
                    <a:pt x="52" y="536"/>
                  </a:lnTo>
                  <a:lnTo>
                    <a:pt x="7" y="536"/>
                  </a:lnTo>
                  <a:lnTo>
                    <a:pt x="7" y="600"/>
                  </a:lnTo>
                  <a:lnTo>
                    <a:pt x="22" y="600"/>
                  </a:lnTo>
                  <a:lnTo>
                    <a:pt x="30" y="616"/>
                  </a:lnTo>
                  <a:lnTo>
                    <a:pt x="0" y="640"/>
                  </a:lnTo>
                  <a:lnTo>
                    <a:pt x="0" y="64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73" name="Freeform 12"/>
            <p:cNvSpPr>
              <a:spLocks/>
            </p:cNvSpPr>
            <p:nvPr/>
          </p:nvSpPr>
          <p:spPr bwMode="auto">
            <a:xfrm rot="704206">
              <a:off x="6720622" y="5014372"/>
              <a:ext cx="608004" cy="583773"/>
            </a:xfrm>
            <a:custGeom>
              <a:avLst/>
              <a:gdLst/>
              <a:ahLst/>
              <a:cxnLst>
                <a:cxn ang="0">
                  <a:pos x="502" y="24"/>
                </a:cxn>
                <a:cxn ang="0">
                  <a:pos x="509" y="48"/>
                </a:cxn>
                <a:cxn ang="0">
                  <a:pos x="539" y="72"/>
                </a:cxn>
                <a:cxn ang="0">
                  <a:pos x="554" y="112"/>
                </a:cxn>
                <a:cxn ang="0">
                  <a:pos x="583" y="120"/>
                </a:cxn>
                <a:cxn ang="0">
                  <a:pos x="583" y="152"/>
                </a:cxn>
                <a:cxn ang="0">
                  <a:pos x="568" y="160"/>
                </a:cxn>
                <a:cxn ang="0">
                  <a:pos x="539" y="216"/>
                </a:cxn>
                <a:cxn ang="0">
                  <a:pos x="517" y="248"/>
                </a:cxn>
                <a:cxn ang="0">
                  <a:pos x="517" y="272"/>
                </a:cxn>
                <a:cxn ang="0">
                  <a:pos x="546" y="272"/>
                </a:cxn>
                <a:cxn ang="0">
                  <a:pos x="539" y="304"/>
                </a:cxn>
                <a:cxn ang="0">
                  <a:pos x="502" y="352"/>
                </a:cxn>
                <a:cxn ang="0">
                  <a:pos x="487" y="352"/>
                </a:cxn>
                <a:cxn ang="0">
                  <a:pos x="458" y="392"/>
                </a:cxn>
                <a:cxn ang="0">
                  <a:pos x="443" y="432"/>
                </a:cxn>
                <a:cxn ang="0">
                  <a:pos x="413" y="432"/>
                </a:cxn>
                <a:cxn ang="0">
                  <a:pos x="406" y="440"/>
                </a:cxn>
                <a:cxn ang="0">
                  <a:pos x="362" y="440"/>
                </a:cxn>
                <a:cxn ang="0">
                  <a:pos x="362" y="504"/>
                </a:cxn>
                <a:cxn ang="0">
                  <a:pos x="376" y="504"/>
                </a:cxn>
                <a:cxn ang="0">
                  <a:pos x="384" y="520"/>
                </a:cxn>
                <a:cxn ang="0">
                  <a:pos x="354" y="544"/>
                </a:cxn>
                <a:cxn ang="0">
                  <a:pos x="354" y="552"/>
                </a:cxn>
                <a:cxn ang="0">
                  <a:pos x="258" y="544"/>
                </a:cxn>
                <a:cxn ang="0">
                  <a:pos x="192" y="576"/>
                </a:cxn>
                <a:cxn ang="0">
                  <a:pos x="155" y="568"/>
                </a:cxn>
                <a:cxn ang="0">
                  <a:pos x="125" y="504"/>
                </a:cxn>
                <a:cxn ang="0">
                  <a:pos x="66" y="504"/>
                </a:cxn>
                <a:cxn ang="0">
                  <a:pos x="0" y="464"/>
                </a:cxn>
                <a:cxn ang="0">
                  <a:pos x="0" y="424"/>
                </a:cxn>
                <a:cxn ang="0">
                  <a:pos x="7" y="424"/>
                </a:cxn>
                <a:cxn ang="0">
                  <a:pos x="44" y="400"/>
                </a:cxn>
                <a:cxn ang="0">
                  <a:pos x="81" y="440"/>
                </a:cxn>
                <a:cxn ang="0">
                  <a:pos x="118" y="448"/>
                </a:cxn>
                <a:cxn ang="0">
                  <a:pos x="133" y="448"/>
                </a:cxn>
                <a:cxn ang="0">
                  <a:pos x="155" y="496"/>
                </a:cxn>
                <a:cxn ang="0">
                  <a:pos x="199" y="520"/>
                </a:cxn>
                <a:cxn ang="0">
                  <a:pos x="221" y="512"/>
                </a:cxn>
                <a:cxn ang="0">
                  <a:pos x="229" y="488"/>
                </a:cxn>
                <a:cxn ang="0">
                  <a:pos x="236" y="448"/>
                </a:cxn>
                <a:cxn ang="0">
                  <a:pos x="273" y="408"/>
                </a:cxn>
                <a:cxn ang="0">
                  <a:pos x="310" y="352"/>
                </a:cxn>
                <a:cxn ang="0">
                  <a:pos x="332" y="304"/>
                </a:cxn>
                <a:cxn ang="0">
                  <a:pos x="325" y="248"/>
                </a:cxn>
                <a:cxn ang="0">
                  <a:pos x="303" y="248"/>
                </a:cxn>
                <a:cxn ang="0">
                  <a:pos x="303" y="184"/>
                </a:cxn>
                <a:cxn ang="0">
                  <a:pos x="325" y="160"/>
                </a:cxn>
                <a:cxn ang="0">
                  <a:pos x="317" y="152"/>
                </a:cxn>
                <a:cxn ang="0">
                  <a:pos x="288" y="152"/>
                </a:cxn>
                <a:cxn ang="0">
                  <a:pos x="288" y="136"/>
                </a:cxn>
                <a:cxn ang="0">
                  <a:pos x="332" y="80"/>
                </a:cxn>
                <a:cxn ang="0">
                  <a:pos x="362" y="80"/>
                </a:cxn>
                <a:cxn ang="0">
                  <a:pos x="369" y="64"/>
                </a:cxn>
                <a:cxn ang="0">
                  <a:pos x="399" y="56"/>
                </a:cxn>
                <a:cxn ang="0">
                  <a:pos x="421" y="72"/>
                </a:cxn>
                <a:cxn ang="0">
                  <a:pos x="480" y="48"/>
                </a:cxn>
                <a:cxn ang="0">
                  <a:pos x="487" y="16"/>
                </a:cxn>
                <a:cxn ang="0">
                  <a:pos x="517" y="0"/>
                </a:cxn>
                <a:cxn ang="0">
                  <a:pos x="517" y="8"/>
                </a:cxn>
                <a:cxn ang="0">
                  <a:pos x="502" y="24"/>
                </a:cxn>
              </a:cxnLst>
              <a:rect l="0" t="0" r="r" b="b"/>
              <a:pathLst>
                <a:path w="584" h="577">
                  <a:moveTo>
                    <a:pt x="502" y="24"/>
                  </a:moveTo>
                  <a:lnTo>
                    <a:pt x="509" y="48"/>
                  </a:lnTo>
                  <a:lnTo>
                    <a:pt x="539" y="72"/>
                  </a:lnTo>
                  <a:lnTo>
                    <a:pt x="554" y="112"/>
                  </a:lnTo>
                  <a:lnTo>
                    <a:pt x="583" y="120"/>
                  </a:lnTo>
                  <a:lnTo>
                    <a:pt x="583" y="152"/>
                  </a:lnTo>
                  <a:lnTo>
                    <a:pt x="568" y="160"/>
                  </a:lnTo>
                  <a:lnTo>
                    <a:pt x="539" y="216"/>
                  </a:lnTo>
                  <a:lnTo>
                    <a:pt x="517" y="248"/>
                  </a:lnTo>
                  <a:lnTo>
                    <a:pt x="517" y="272"/>
                  </a:lnTo>
                  <a:lnTo>
                    <a:pt x="546" y="272"/>
                  </a:lnTo>
                  <a:lnTo>
                    <a:pt x="539" y="304"/>
                  </a:lnTo>
                  <a:lnTo>
                    <a:pt x="502" y="352"/>
                  </a:lnTo>
                  <a:lnTo>
                    <a:pt x="487" y="352"/>
                  </a:lnTo>
                  <a:lnTo>
                    <a:pt x="458" y="392"/>
                  </a:lnTo>
                  <a:lnTo>
                    <a:pt x="443" y="432"/>
                  </a:lnTo>
                  <a:lnTo>
                    <a:pt x="413" y="432"/>
                  </a:lnTo>
                  <a:lnTo>
                    <a:pt x="406" y="440"/>
                  </a:lnTo>
                  <a:lnTo>
                    <a:pt x="362" y="440"/>
                  </a:lnTo>
                  <a:lnTo>
                    <a:pt x="362" y="504"/>
                  </a:lnTo>
                  <a:lnTo>
                    <a:pt x="376" y="504"/>
                  </a:lnTo>
                  <a:lnTo>
                    <a:pt x="384" y="520"/>
                  </a:lnTo>
                  <a:lnTo>
                    <a:pt x="354" y="544"/>
                  </a:lnTo>
                  <a:lnTo>
                    <a:pt x="354" y="552"/>
                  </a:lnTo>
                  <a:lnTo>
                    <a:pt x="258" y="544"/>
                  </a:lnTo>
                  <a:lnTo>
                    <a:pt x="192" y="576"/>
                  </a:lnTo>
                  <a:lnTo>
                    <a:pt x="155" y="568"/>
                  </a:lnTo>
                  <a:lnTo>
                    <a:pt x="125" y="504"/>
                  </a:lnTo>
                  <a:lnTo>
                    <a:pt x="66" y="504"/>
                  </a:lnTo>
                  <a:lnTo>
                    <a:pt x="0" y="464"/>
                  </a:lnTo>
                  <a:lnTo>
                    <a:pt x="0" y="424"/>
                  </a:lnTo>
                  <a:lnTo>
                    <a:pt x="7" y="424"/>
                  </a:lnTo>
                  <a:lnTo>
                    <a:pt x="44" y="400"/>
                  </a:lnTo>
                  <a:lnTo>
                    <a:pt x="81" y="440"/>
                  </a:lnTo>
                  <a:lnTo>
                    <a:pt x="118" y="448"/>
                  </a:lnTo>
                  <a:lnTo>
                    <a:pt x="133" y="448"/>
                  </a:lnTo>
                  <a:lnTo>
                    <a:pt x="155" y="496"/>
                  </a:lnTo>
                  <a:lnTo>
                    <a:pt x="199" y="520"/>
                  </a:lnTo>
                  <a:lnTo>
                    <a:pt x="221" y="512"/>
                  </a:lnTo>
                  <a:lnTo>
                    <a:pt x="229" y="488"/>
                  </a:lnTo>
                  <a:lnTo>
                    <a:pt x="236" y="448"/>
                  </a:lnTo>
                  <a:lnTo>
                    <a:pt x="273" y="408"/>
                  </a:lnTo>
                  <a:lnTo>
                    <a:pt x="310" y="352"/>
                  </a:lnTo>
                  <a:lnTo>
                    <a:pt x="332" y="304"/>
                  </a:lnTo>
                  <a:lnTo>
                    <a:pt x="325" y="248"/>
                  </a:lnTo>
                  <a:lnTo>
                    <a:pt x="303" y="248"/>
                  </a:lnTo>
                  <a:lnTo>
                    <a:pt x="303" y="184"/>
                  </a:lnTo>
                  <a:lnTo>
                    <a:pt x="325" y="160"/>
                  </a:lnTo>
                  <a:lnTo>
                    <a:pt x="317" y="152"/>
                  </a:lnTo>
                  <a:lnTo>
                    <a:pt x="288" y="152"/>
                  </a:lnTo>
                  <a:lnTo>
                    <a:pt x="288" y="136"/>
                  </a:lnTo>
                  <a:lnTo>
                    <a:pt x="332" y="80"/>
                  </a:lnTo>
                  <a:lnTo>
                    <a:pt x="362" y="80"/>
                  </a:lnTo>
                  <a:lnTo>
                    <a:pt x="369" y="64"/>
                  </a:lnTo>
                  <a:lnTo>
                    <a:pt x="399" y="56"/>
                  </a:lnTo>
                  <a:lnTo>
                    <a:pt x="421" y="72"/>
                  </a:lnTo>
                  <a:lnTo>
                    <a:pt x="480" y="48"/>
                  </a:lnTo>
                  <a:lnTo>
                    <a:pt x="487" y="16"/>
                  </a:lnTo>
                  <a:lnTo>
                    <a:pt x="517" y="0"/>
                  </a:lnTo>
                  <a:lnTo>
                    <a:pt x="517" y="8"/>
                  </a:lnTo>
                  <a:lnTo>
                    <a:pt x="502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74" name="Freeform 13"/>
            <p:cNvSpPr>
              <a:spLocks/>
            </p:cNvSpPr>
            <p:nvPr/>
          </p:nvSpPr>
          <p:spPr bwMode="auto">
            <a:xfrm rot="704206">
              <a:off x="6631645" y="4656923"/>
              <a:ext cx="731001" cy="873863"/>
            </a:xfrm>
            <a:custGeom>
              <a:avLst/>
              <a:gdLst/>
              <a:ahLst/>
              <a:cxnLst>
                <a:cxn ang="0">
                  <a:pos x="303" y="16"/>
                </a:cxn>
                <a:cxn ang="0">
                  <a:pos x="340" y="88"/>
                </a:cxn>
                <a:cxn ang="0">
                  <a:pos x="355" y="120"/>
                </a:cxn>
                <a:cxn ang="0">
                  <a:pos x="399" y="168"/>
                </a:cxn>
                <a:cxn ang="0">
                  <a:pos x="399" y="296"/>
                </a:cxn>
                <a:cxn ang="0">
                  <a:pos x="429" y="280"/>
                </a:cxn>
                <a:cxn ang="0">
                  <a:pos x="480" y="248"/>
                </a:cxn>
                <a:cxn ang="0">
                  <a:pos x="525" y="232"/>
                </a:cxn>
                <a:cxn ang="0">
                  <a:pos x="569" y="144"/>
                </a:cxn>
                <a:cxn ang="0">
                  <a:pos x="628" y="192"/>
                </a:cxn>
                <a:cxn ang="0">
                  <a:pos x="665" y="176"/>
                </a:cxn>
                <a:cxn ang="0">
                  <a:pos x="702" y="248"/>
                </a:cxn>
                <a:cxn ang="0">
                  <a:pos x="658" y="304"/>
                </a:cxn>
                <a:cxn ang="0">
                  <a:pos x="687" y="352"/>
                </a:cxn>
                <a:cxn ang="0">
                  <a:pos x="628" y="368"/>
                </a:cxn>
                <a:cxn ang="0">
                  <a:pos x="643" y="344"/>
                </a:cxn>
                <a:cxn ang="0">
                  <a:pos x="606" y="392"/>
                </a:cxn>
                <a:cxn ang="0">
                  <a:pos x="525" y="400"/>
                </a:cxn>
                <a:cxn ang="0">
                  <a:pos x="488" y="424"/>
                </a:cxn>
                <a:cxn ang="0">
                  <a:pos x="414" y="480"/>
                </a:cxn>
                <a:cxn ang="0">
                  <a:pos x="443" y="496"/>
                </a:cxn>
                <a:cxn ang="0">
                  <a:pos x="429" y="528"/>
                </a:cxn>
                <a:cxn ang="0">
                  <a:pos x="451" y="592"/>
                </a:cxn>
                <a:cxn ang="0">
                  <a:pos x="436" y="696"/>
                </a:cxn>
                <a:cxn ang="0">
                  <a:pos x="362" y="792"/>
                </a:cxn>
                <a:cxn ang="0">
                  <a:pos x="347" y="856"/>
                </a:cxn>
                <a:cxn ang="0">
                  <a:pos x="281" y="840"/>
                </a:cxn>
                <a:cxn ang="0">
                  <a:pos x="244" y="792"/>
                </a:cxn>
                <a:cxn ang="0">
                  <a:pos x="170" y="744"/>
                </a:cxn>
                <a:cxn ang="0">
                  <a:pos x="126" y="768"/>
                </a:cxn>
                <a:cxn ang="0">
                  <a:pos x="74" y="752"/>
                </a:cxn>
                <a:cxn ang="0">
                  <a:pos x="37" y="728"/>
                </a:cxn>
                <a:cxn ang="0">
                  <a:pos x="0" y="704"/>
                </a:cxn>
                <a:cxn ang="0">
                  <a:pos x="30" y="672"/>
                </a:cxn>
                <a:cxn ang="0">
                  <a:pos x="59" y="576"/>
                </a:cxn>
                <a:cxn ang="0">
                  <a:pos x="30" y="504"/>
                </a:cxn>
                <a:cxn ang="0">
                  <a:pos x="52" y="456"/>
                </a:cxn>
                <a:cxn ang="0">
                  <a:pos x="103" y="432"/>
                </a:cxn>
                <a:cxn ang="0">
                  <a:pos x="140" y="464"/>
                </a:cxn>
                <a:cxn ang="0">
                  <a:pos x="155" y="432"/>
                </a:cxn>
                <a:cxn ang="0">
                  <a:pos x="192" y="336"/>
                </a:cxn>
                <a:cxn ang="0">
                  <a:pos x="222" y="360"/>
                </a:cxn>
                <a:cxn ang="0">
                  <a:pos x="273" y="336"/>
                </a:cxn>
                <a:cxn ang="0">
                  <a:pos x="273" y="288"/>
                </a:cxn>
                <a:cxn ang="0">
                  <a:pos x="236" y="240"/>
                </a:cxn>
                <a:cxn ang="0">
                  <a:pos x="259" y="144"/>
                </a:cxn>
                <a:cxn ang="0">
                  <a:pos x="244" y="72"/>
                </a:cxn>
                <a:cxn ang="0">
                  <a:pos x="266" y="8"/>
                </a:cxn>
                <a:cxn ang="0">
                  <a:pos x="296" y="0"/>
                </a:cxn>
              </a:cxnLst>
              <a:rect l="0" t="0" r="r" b="b"/>
              <a:pathLst>
                <a:path w="703" h="865">
                  <a:moveTo>
                    <a:pt x="296" y="0"/>
                  </a:moveTo>
                  <a:lnTo>
                    <a:pt x="303" y="16"/>
                  </a:lnTo>
                  <a:lnTo>
                    <a:pt x="340" y="48"/>
                  </a:lnTo>
                  <a:lnTo>
                    <a:pt x="340" y="88"/>
                  </a:lnTo>
                  <a:lnTo>
                    <a:pt x="362" y="96"/>
                  </a:lnTo>
                  <a:lnTo>
                    <a:pt x="355" y="120"/>
                  </a:lnTo>
                  <a:lnTo>
                    <a:pt x="370" y="144"/>
                  </a:lnTo>
                  <a:lnTo>
                    <a:pt x="399" y="168"/>
                  </a:lnTo>
                  <a:lnTo>
                    <a:pt x="392" y="256"/>
                  </a:lnTo>
                  <a:lnTo>
                    <a:pt x="399" y="296"/>
                  </a:lnTo>
                  <a:lnTo>
                    <a:pt x="421" y="296"/>
                  </a:lnTo>
                  <a:lnTo>
                    <a:pt x="429" y="280"/>
                  </a:lnTo>
                  <a:lnTo>
                    <a:pt x="473" y="264"/>
                  </a:lnTo>
                  <a:lnTo>
                    <a:pt x="480" y="248"/>
                  </a:lnTo>
                  <a:lnTo>
                    <a:pt x="495" y="272"/>
                  </a:lnTo>
                  <a:lnTo>
                    <a:pt x="525" y="232"/>
                  </a:lnTo>
                  <a:lnTo>
                    <a:pt x="532" y="184"/>
                  </a:lnTo>
                  <a:lnTo>
                    <a:pt x="569" y="144"/>
                  </a:lnTo>
                  <a:lnTo>
                    <a:pt x="606" y="168"/>
                  </a:lnTo>
                  <a:lnTo>
                    <a:pt x="628" y="192"/>
                  </a:lnTo>
                  <a:lnTo>
                    <a:pt x="650" y="168"/>
                  </a:lnTo>
                  <a:lnTo>
                    <a:pt x="665" y="176"/>
                  </a:lnTo>
                  <a:lnTo>
                    <a:pt x="673" y="200"/>
                  </a:lnTo>
                  <a:lnTo>
                    <a:pt x="702" y="248"/>
                  </a:lnTo>
                  <a:lnTo>
                    <a:pt x="665" y="264"/>
                  </a:lnTo>
                  <a:lnTo>
                    <a:pt x="658" y="304"/>
                  </a:lnTo>
                  <a:lnTo>
                    <a:pt x="687" y="328"/>
                  </a:lnTo>
                  <a:lnTo>
                    <a:pt x="687" y="352"/>
                  </a:lnTo>
                  <a:lnTo>
                    <a:pt x="665" y="376"/>
                  </a:lnTo>
                  <a:lnTo>
                    <a:pt x="628" y="368"/>
                  </a:lnTo>
                  <a:lnTo>
                    <a:pt x="643" y="352"/>
                  </a:lnTo>
                  <a:lnTo>
                    <a:pt x="643" y="344"/>
                  </a:lnTo>
                  <a:lnTo>
                    <a:pt x="613" y="360"/>
                  </a:lnTo>
                  <a:lnTo>
                    <a:pt x="606" y="392"/>
                  </a:lnTo>
                  <a:lnTo>
                    <a:pt x="547" y="416"/>
                  </a:lnTo>
                  <a:lnTo>
                    <a:pt x="525" y="400"/>
                  </a:lnTo>
                  <a:lnTo>
                    <a:pt x="495" y="408"/>
                  </a:lnTo>
                  <a:lnTo>
                    <a:pt x="488" y="424"/>
                  </a:lnTo>
                  <a:lnTo>
                    <a:pt x="458" y="424"/>
                  </a:lnTo>
                  <a:lnTo>
                    <a:pt x="414" y="480"/>
                  </a:lnTo>
                  <a:lnTo>
                    <a:pt x="414" y="496"/>
                  </a:lnTo>
                  <a:lnTo>
                    <a:pt x="443" y="496"/>
                  </a:lnTo>
                  <a:lnTo>
                    <a:pt x="451" y="504"/>
                  </a:lnTo>
                  <a:lnTo>
                    <a:pt x="429" y="528"/>
                  </a:lnTo>
                  <a:lnTo>
                    <a:pt x="429" y="592"/>
                  </a:lnTo>
                  <a:lnTo>
                    <a:pt x="451" y="592"/>
                  </a:lnTo>
                  <a:lnTo>
                    <a:pt x="458" y="648"/>
                  </a:lnTo>
                  <a:lnTo>
                    <a:pt x="436" y="696"/>
                  </a:lnTo>
                  <a:lnTo>
                    <a:pt x="399" y="752"/>
                  </a:lnTo>
                  <a:lnTo>
                    <a:pt x="362" y="792"/>
                  </a:lnTo>
                  <a:lnTo>
                    <a:pt x="355" y="832"/>
                  </a:lnTo>
                  <a:lnTo>
                    <a:pt x="347" y="856"/>
                  </a:lnTo>
                  <a:lnTo>
                    <a:pt x="325" y="864"/>
                  </a:lnTo>
                  <a:lnTo>
                    <a:pt x="281" y="840"/>
                  </a:lnTo>
                  <a:lnTo>
                    <a:pt x="259" y="792"/>
                  </a:lnTo>
                  <a:lnTo>
                    <a:pt x="244" y="792"/>
                  </a:lnTo>
                  <a:lnTo>
                    <a:pt x="207" y="784"/>
                  </a:lnTo>
                  <a:lnTo>
                    <a:pt x="170" y="744"/>
                  </a:lnTo>
                  <a:lnTo>
                    <a:pt x="133" y="768"/>
                  </a:lnTo>
                  <a:lnTo>
                    <a:pt x="126" y="768"/>
                  </a:lnTo>
                  <a:lnTo>
                    <a:pt x="111" y="760"/>
                  </a:lnTo>
                  <a:lnTo>
                    <a:pt x="74" y="752"/>
                  </a:lnTo>
                  <a:lnTo>
                    <a:pt x="52" y="728"/>
                  </a:lnTo>
                  <a:lnTo>
                    <a:pt x="37" y="728"/>
                  </a:lnTo>
                  <a:lnTo>
                    <a:pt x="30" y="728"/>
                  </a:lnTo>
                  <a:lnTo>
                    <a:pt x="0" y="704"/>
                  </a:lnTo>
                  <a:lnTo>
                    <a:pt x="0" y="680"/>
                  </a:lnTo>
                  <a:lnTo>
                    <a:pt x="30" y="672"/>
                  </a:lnTo>
                  <a:lnTo>
                    <a:pt x="37" y="592"/>
                  </a:lnTo>
                  <a:lnTo>
                    <a:pt x="59" y="576"/>
                  </a:lnTo>
                  <a:lnTo>
                    <a:pt x="59" y="536"/>
                  </a:lnTo>
                  <a:lnTo>
                    <a:pt x="30" y="504"/>
                  </a:lnTo>
                  <a:lnTo>
                    <a:pt x="52" y="480"/>
                  </a:lnTo>
                  <a:lnTo>
                    <a:pt x="52" y="456"/>
                  </a:lnTo>
                  <a:lnTo>
                    <a:pt x="96" y="456"/>
                  </a:lnTo>
                  <a:lnTo>
                    <a:pt x="103" y="432"/>
                  </a:lnTo>
                  <a:lnTo>
                    <a:pt x="118" y="432"/>
                  </a:lnTo>
                  <a:lnTo>
                    <a:pt x="140" y="464"/>
                  </a:lnTo>
                  <a:lnTo>
                    <a:pt x="148" y="464"/>
                  </a:lnTo>
                  <a:lnTo>
                    <a:pt x="155" y="432"/>
                  </a:lnTo>
                  <a:lnTo>
                    <a:pt x="192" y="384"/>
                  </a:lnTo>
                  <a:lnTo>
                    <a:pt x="192" y="336"/>
                  </a:lnTo>
                  <a:lnTo>
                    <a:pt x="200" y="336"/>
                  </a:lnTo>
                  <a:lnTo>
                    <a:pt x="222" y="360"/>
                  </a:lnTo>
                  <a:lnTo>
                    <a:pt x="266" y="376"/>
                  </a:lnTo>
                  <a:lnTo>
                    <a:pt x="273" y="336"/>
                  </a:lnTo>
                  <a:lnTo>
                    <a:pt x="259" y="304"/>
                  </a:lnTo>
                  <a:lnTo>
                    <a:pt x="273" y="288"/>
                  </a:lnTo>
                  <a:lnTo>
                    <a:pt x="266" y="264"/>
                  </a:lnTo>
                  <a:lnTo>
                    <a:pt x="236" y="240"/>
                  </a:lnTo>
                  <a:lnTo>
                    <a:pt x="229" y="200"/>
                  </a:lnTo>
                  <a:lnTo>
                    <a:pt x="259" y="144"/>
                  </a:lnTo>
                  <a:lnTo>
                    <a:pt x="266" y="112"/>
                  </a:lnTo>
                  <a:lnTo>
                    <a:pt x="244" y="72"/>
                  </a:lnTo>
                  <a:lnTo>
                    <a:pt x="259" y="56"/>
                  </a:lnTo>
                  <a:lnTo>
                    <a:pt x="266" y="8"/>
                  </a:lnTo>
                  <a:lnTo>
                    <a:pt x="288" y="8"/>
                  </a:lnTo>
                  <a:lnTo>
                    <a:pt x="296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75" name="Freeform 14"/>
            <p:cNvSpPr>
              <a:spLocks/>
            </p:cNvSpPr>
            <p:nvPr/>
          </p:nvSpPr>
          <p:spPr bwMode="auto">
            <a:xfrm rot="704206">
              <a:off x="7221331" y="5431096"/>
              <a:ext cx="147421" cy="96996"/>
            </a:xfrm>
            <a:custGeom>
              <a:avLst/>
              <a:gdLst/>
              <a:ahLst/>
              <a:cxnLst>
                <a:cxn ang="0">
                  <a:pos x="96" y="80"/>
                </a:cxn>
                <a:cxn ang="0">
                  <a:pos x="140" y="56"/>
                </a:cxn>
                <a:cxn ang="0">
                  <a:pos x="118" y="40"/>
                </a:cxn>
                <a:cxn ang="0">
                  <a:pos x="125" y="8"/>
                </a:cxn>
                <a:cxn ang="0">
                  <a:pos x="96" y="0"/>
                </a:cxn>
                <a:cxn ang="0">
                  <a:pos x="74" y="24"/>
                </a:cxn>
                <a:cxn ang="0">
                  <a:pos x="59" y="24"/>
                </a:cxn>
                <a:cxn ang="0">
                  <a:pos x="52" y="48"/>
                </a:cxn>
                <a:cxn ang="0">
                  <a:pos x="37" y="56"/>
                </a:cxn>
                <a:cxn ang="0">
                  <a:pos x="22" y="48"/>
                </a:cxn>
                <a:cxn ang="0">
                  <a:pos x="0" y="88"/>
                </a:cxn>
                <a:cxn ang="0">
                  <a:pos x="29" y="96"/>
                </a:cxn>
                <a:cxn ang="0">
                  <a:pos x="59" y="88"/>
                </a:cxn>
                <a:cxn ang="0">
                  <a:pos x="81" y="88"/>
                </a:cxn>
                <a:cxn ang="0">
                  <a:pos x="96" y="80"/>
                </a:cxn>
              </a:cxnLst>
              <a:rect l="0" t="0" r="r" b="b"/>
              <a:pathLst>
                <a:path w="141" h="97">
                  <a:moveTo>
                    <a:pt x="96" y="80"/>
                  </a:moveTo>
                  <a:lnTo>
                    <a:pt x="140" y="56"/>
                  </a:lnTo>
                  <a:lnTo>
                    <a:pt x="118" y="40"/>
                  </a:lnTo>
                  <a:lnTo>
                    <a:pt x="125" y="8"/>
                  </a:lnTo>
                  <a:lnTo>
                    <a:pt x="96" y="0"/>
                  </a:lnTo>
                  <a:lnTo>
                    <a:pt x="74" y="24"/>
                  </a:lnTo>
                  <a:lnTo>
                    <a:pt x="59" y="24"/>
                  </a:lnTo>
                  <a:lnTo>
                    <a:pt x="52" y="48"/>
                  </a:lnTo>
                  <a:lnTo>
                    <a:pt x="37" y="56"/>
                  </a:lnTo>
                  <a:lnTo>
                    <a:pt x="22" y="48"/>
                  </a:lnTo>
                  <a:lnTo>
                    <a:pt x="0" y="88"/>
                  </a:lnTo>
                  <a:lnTo>
                    <a:pt x="29" y="96"/>
                  </a:lnTo>
                  <a:lnTo>
                    <a:pt x="59" y="88"/>
                  </a:lnTo>
                  <a:lnTo>
                    <a:pt x="81" y="88"/>
                  </a:lnTo>
                  <a:lnTo>
                    <a:pt x="96" y="8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76" name="Freeform 15"/>
            <p:cNvSpPr>
              <a:spLocks/>
            </p:cNvSpPr>
            <p:nvPr/>
          </p:nvSpPr>
          <p:spPr bwMode="auto">
            <a:xfrm rot="704206">
              <a:off x="6820938" y="5319730"/>
              <a:ext cx="147421" cy="98792"/>
            </a:xfrm>
            <a:custGeom>
              <a:avLst/>
              <a:gdLst/>
              <a:ahLst/>
              <a:cxnLst>
                <a:cxn ang="0">
                  <a:pos x="74" y="80"/>
                </a:cxn>
                <a:cxn ang="0">
                  <a:pos x="74" y="64"/>
                </a:cxn>
                <a:cxn ang="0">
                  <a:pos x="88" y="64"/>
                </a:cxn>
                <a:cxn ang="0">
                  <a:pos x="111" y="96"/>
                </a:cxn>
                <a:cxn ang="0">
                  <a:pos x="140" y="48"/>
                </a:cxn>
                <a:cxn ang="0">
                  <a:pos x="133" y="16"/>
                </a:cxn>
                <a:cxn ang="0">
                  <a:pos x="111" y="16"/>
                </a:cxn>
                <a:cxn ang="0">
                  <a:pos x="96" y="24"/>
                </a:cxn>
                <a:cxn ang="0">
                  <a:pos x="74" y="0"/>
                </a:cxn>
                <a:cxn ang="0">
                  <a:pos x="59" y="8"/>
                </a:cxn>
                <a:cxn ang="0">
                  <a:pos x="37" y="24"/>
                </a:cxn>
                <a:cxn ang="0">
                  <a:pos x="22" y="8"/>
                </a:cxn>
                <a:cxn ang="0">
                  <a:pos x="0" y="16"/>
                </a:cxn>
                <a:cxn ang="0">
                  <a:pos x="22" y="32"/>
                </a:cxn>
                <a:cxn ang="0">
                  <a:pos x="0" y="56"/>
                </a:cxn>
                <a:cxn ang="0">
                  <a:pos x="22" y="72"/>
                </a:cxn>
                <a:cxn ang="0">
                  <a:pos x="29" y="64"/>
                </a:cxn>
                <a:cxn ang="0">
                  <a:pos x="44" y="48"/>
                </a:cxn>
                <a:cxn ang="0">
                  <a:pos x="52" y="64"/>
                </a:cxn>
                <a:cxn ang="0">
                  <a:pos x="74" y="80"/>
                </a:cxn>
              </a:cxnLst>
              <a:rect l="0" t="0" r="r" b="b"/>
              <a:pathLst>
                <a:path w="141" h="97">
                  <a:moveTo>
                    <a:pt x="74" y="80"/>
                  </a:moveTo>
                  <a:lnTo>
                    <a:pt x="74" y="64"/>
                  </a:lnTo>
                  <a:lnTo>
                    <a:pt x="88" y="64"/>
                  </a:lnTo>
                  <a:lnTo>
                    <a:pt x="111" y="96"/>
                  </a:lnTo>
                  <a:lnTo>
                    <a:pt x="140" y="48"/>
                  </a:lnTo>
                  <a:lnTo>
                    <a:pt x="133" y="16"/>
                  </a:lnTo>
                  <a:lnTo>
                    <a:pt x="111" y="16"/>
                  </a:lnTo>
                  <a:lnTo>
                    <a:pt x="96" y="24"/>
                  </a:lnTo>
                  <a:lnTo>
                    <a:pt x="74" y="0"/>
                  </a:lnTo>
                  <a:lnTo>
                    <a:pt x="59" y="8"/>
                  </a:lnTo>
                  <a:lnTo>
                    <a:pt x="37" y="24"/>
                  </a:lnTo>
                  <a:lnTo>
                    <a:pt x="22" y="8"/>
                  </a:lnTo>
                  <a:lnTo>
                    <a:pt x="0" y="16"/>
                  </a:lnTo>
                  <a:lnTo>
                    <a:pt x="22" y="32"/>
                  </a:lnTo>
                  <a:lnTo>
                    <a:pt x="0" y="56"/>
                  </a:lnTo>
                  <a:lnTo>
                    <a:pt x="22" y="72"/>
                  </a:lnTo>
                  <a:lnTo>
                    <a:pt x="29" y="64"/>
                  </a:lnTo>
                  <a:lnTo>
                    <a:pt x="44" y="48"/>
                  </a:lnTo>
                  <a:lnTo>
                    <a:pt x="52" y="64"/>
                  </a:lnTo>
                  <a:lnTo>
                    <a:pt x="74" y="8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77" name="Freeform 16"/>
            <p:cNvSpPr>
              <a:spLocks/>
            </p:cNvSpPr>
            <p:nvPr/>
          </p:nvSpPr>
          <p:spPr bwMode="auto">
            <a:xfrm rot="704206">
              <a:off x="6302782" y="5294583"/>
              <a:ext cx="385564" cy="259555"/>
            </a:xfrm>
            <a:custGeom>
              <a:avLst/>
              <a:gdLst/>
              <a:ahLst/>
              <a:cxnLst>
                <a:cxn ang="0">
                  <a:pos x="7" y="152"/>
                </a:cxn>
                <a:cxn ang="0">
                  <a:pos x="0" y="184"/>
                </a:cxn>
                <a:cxn ang="0">
                  <a:pos x="37" y="224"/>
                </a:cxn>
                <a:cxn ang="0">
                  <a:pos x="15" y="232"/>
                </a:cxn>
                <a:cxn ang="0">
                  <a:pos x="15" y="248"/>
                </a:cxn>
                <a:cxn ang="0">
                  <a:pos x="22" y="256"/>
                </a:cxn>
                <a:cxn ang="0">
                  <a:pos x="133" y="200"/>
                </a:cxn>
                <a:cxn ang="0">
                  <a:pos x="162" y="224"/>
                </a:cxn>
                <a:cxn ang="0">
                  <a:pos x="207" y="216"/>
                </a:cxn>
                <a:cxn ang="0">
                  <a:pos x="229" y="256"/>
                </a:cxn>
                <a:cxn ang="0">
                  <a:pos x="325" y="256"/>
                </a:cxn>
                <a:cxn ang="0">
                  <a:pos x="369" y="216"/>
                </a:cxn>
                <a:cxn ang="0">
                  <a:pos x="347" y="168"/>
                </a:cxn>
                <a:cxn ang="0">
                  <a:pos x="369" y="112"/>
                </a:cxn>
                <a:cxn ang="0">
                  <a:pos x="369" y="80"/>
                </a:cxn>
                <a:cxn ang="0">
                  <a:pos x="369" y="40"/>
                </a:cxn>
                <a:cxn ang="0">
                  <a:pos x="354" y="32"/>
                </a:cxn>
                <a:cxn ang="0">
                  <a:pos x="317" y="24"/>
                </a:cxn>
                <a:cxn ang="0">
                  <a:pos x="295" y="0"/>
                </a:cxn>
                <a:cxn ang="0">
                  <a:pos x="280" y="0"/>
                </a:cxn>
                <a:cxn ang="0">
                  <a:pos x="273" y="8"/>
                </a:cxn>
                <a:cxn ang="0">
                  <a:pos x="236" y="24"/>
                </a:cxn>
                <a:cxn ang="0">
                  <a:pos x="199" y="64"/>
                </a:cxn>
                <a:cxn ang="0">
                  <a:pos x="177" y="112"/>
                </a:cxn>
                <a:cxn ang="0">
                  <a:pos x="155" y="120"/>
                </a:cxn>
                <a:cxn ang="0">
                  <a:pos x="140" y="144"/>
                </a:cxn>
                <a:cxn ang="0">
                  <a:pos x="74" y="128"/>
                </a:cxn>
                <a:cxn ang="0">
                  <a:pos x="59" y="112"/>
                </a:cxn>
                <a:cxn ang="0">
                  <a:pos x="44" y="120"/>
                </a:cxn>
                <a:cxn ang="0">
                  <a:pos x="30" y="152"/>
                </a:cxn>
                <a:cxn ang="0">
                  <a:pos x="7" y="152"/>
                </a:cxn>
              </a:cxnLst>
              <a:rect l="0" t="0" r="r" b="b"/>
              <a:pathLst>
                <a:path w="370" h="257">
                  <a:moveTo>
                    <a:pt x="7" y="152"/>
                  </a:moveTo>
                  <a:lnTo>
                    <a:pt x="0" y="184"/>
                  </a:lnTo>
                  <a:lnTo>
                    <a:pt x="37" y="224"/>
                  </a:lnTo>
                  <a:lnTo>
                    <a:pt x="15" y="232"/>
                  </a:lnTo>
                  <a:lnTo>
                    <a:pt x="15" y="248"/>
                  </a:lnTo>
                  <a:lnTo>
                    <a:pt x="22" y="256"/>
                  </a:lnTo>
                  <a:lnTo>
                    <a:pt x="133" y="200"/>
                  </a:lnTo>
                  <a:lnTo>
                    <a:pt x="162" y="224"/>
                  </a:lnTo>
                  <a:lnTo>
                    <a:pt x="207" y="216"/>
                  </a:lnTo>
                  <a:lnTo>
                    <a:pt x="229" y="256"/>
                  </a:lnTo>
                  <a:lnTo>
                    <a:pt x="325" y="256"/>
                  </a:lnTo>
                  <a:lnTo>
                    <a:pt x="369" y="216"/>
                  </a:lnTo>
                  <a:lnTo>
                    <a:pt x="347" y="168"/>
                  </a:lnTo>
                  <a:lnTo>
                    <a:pt x="369" y="112"/>
                  </a:lnTo>
                  <a:lnTo>
                    <a:pt x="369" y="80"/>
                  </a:lnTo>
                  <a:lnTo>
                    <a:pt x="369" y="40"/>
                  </a:lnTo>
                  <a:lnTo>
                    <a:pt x="354" y="32"/>
                  </a:lnTo>
                  <a:lnTo>
                    <a:pt x="317" y="24"/>
                  </a:lnTo>
                  <a:lnTo>
                    <a:pt x="295" y="0"/>
                  </a:lnTo>
                  <a:lnTo>
                    <a:pt x="280" y="0"/>
                  </a:lnTo>
                  <a:lnTo>
                    <a:pt x="273" y="8"/>
                  </a:lnTo>
                  <a:lnTo>
                    <a:pt x="236" y="24"/>
                  </a:lnTo>
                  <a:lnTo>
                    <a:pt x="199" y="64"/>
                  </a:lnTo>
                  <a:lnTo>
                    <a:pt x="177" y="112"/>
                  </a:lnTo>
                  <a:lnTo>
                    <a:pt x="155" y="120"/>
                  </a:lnTo>
                  <a:lnTo>
                    <a:pt x="140" y="144"/>
                  </a:lnTo>
                  <a:lnTo>
                    <a:pt x="74" y="128"/>
                  </a:lnTo>
                  <a:lnTo>
                    <a:pt x="59" y="112"/>
                  </a:lnTo>
                  <a:lnTo>
                    <a:pt x="44" y="120"/>
                  </a:lnTo>
                  <a:lnTo>
                    <a:pt x="30" y="152"/>
                  </a:lnTo>
                  <a:lnTo>
                    <a:pt x="7" y="15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78" name="Freeform 17"/>
            <p:cNvSpPr>
              <a:spLocks/>
            </p:cNvSpPr>
            <p:nvPr/>
          </p:nvSpPr>
          <p:spPr bwMode="auto">
            <a:xfrm rot="704206">
              <a:off x="6190253" y="5049398"/>
              <a:ext cx="177080" cy="292785"/>
            </a:xfrm>
            <a:custGeom>
              <a:avLst/>
              <a:gdLst/>
              <a:ahLst/>
              <a:cxnLst>
                <a:cxn ang="0">
                  <a:pos x="15" y="144"/>
                </a:cxn>
                <a:cxn ang="0">
                  <a:pos x="22" y="144"/>
                </a:cxn>
                <a:cxn ang="0">
                  <a:pos x="37" y="176"/>
                </a:cxn>
                <a:cxn ang="0">
                  <a:pos x="74" y="208"/>
                </a:cxn>
                <a:cxn ang="0">
                  <a:pos x="74" y="240"/>
                </a:cxn>
                <a:cxn ang="0">
                  <a:pos x="89" y="264"/>
                </a:cxn>
                <a:cxn ang="0">
                  <a:pos x="89" y="272"/>
                </a:cxn>
                <a:cxn ang="0">
                  <a:pos x="140" y="288"/>
                </a:cxn>
                <a:cxn ang="0">
                  <a:pos x="163" y="248"/>
                </a:cxn>
                <a:cxn ang="0">
                  <a:pos x="148" y="216"/>
                </a:cxn>
                <a:cxn ang="0">
                  <a:pos x="155" y="168"/>
                </a:cxn>
                <a:cxn ang="0">
                  <a:pos x="133" y="160"/>
                </a:cxn>
                <a:cxn ang="0">
                  <a:pos x="133" y="144"/>
                </a:cxn>
                <a:cxn ang="0">
                  <a:pos x="148" y="120"/>
                </a:cxn>
                <a:cxn ang="0">
                  <a:pos x="133" y="112"/>
                </a:cxn>
                <a:cxn ang="0">
                  <a:pos x="133" y="96"/>
                </a:cxn>
                <a:cxn ang="0">
                  <a:pos x="148" y="88"/>
                </a:cxn>
                <a:cxn ang="0">
                  <a:pos x="170" y="56"/>
                </a:cxn>
                <a:cxn ang="0">
                  <a:pos x="140" y="16"/>
                </a:cxn>
                <a:cxn ang="0">
                  <a:pos x="140" y="0"/>
                </a:cxn>
                <a:cxn ang="0">
                  <a:pos x="111" y="24"/>
                </a:cxn>
                <a:cxn ang="0">
                  <a:pos x="89" y="8"/>
                </a:cxn>
                <a:cxn ang="0">
                  <a:pos x="59" y="16"/>
                </a:cxn>
                <a:cxn ang="0">
                  <a:pos x="37" y="40"/>
                </a:cxn>
                <a:cxn ang="0">
                  <a:pos x="0" y="40"/>
                </a:cxn>
                <a:cxn ang="0">
                  <a:pos x="15" y="64"/>
                </a:cxn>
                <a:cxn ang="0">
                  <a:pos x="15" y="144"/>
                </a:cxn>
              </a:cxnLst>
              <a:rect l="0" t="0" r="r" b="b"/>
              <a:pathLst>
                <a:path w="171" h="289">
                  <a:moveTo>
                    <a:pt x="15" y="144"/>
                  </a:moveTo>
                  <a:lnTo>
                    <a:pt x="22" y="144"/>
                  </a:lnTo>
                  <a:lnTo>
                    <a:pt x="37" y="176"/>
                  </a:lnTo>
                  <a:lnTo>
                    <a:pt x="74" y="208"/>
                  </a:lnTo>
                  <a:lnTo>
                    <a:pt x="74" y="240"/>
                  </a:lnTo>
                  <a:lnTo>
                    <a:pt x="89" y="264"/>
                  </a:lnTo>
                  <a:lnTo>
                    <a:pt x="89" y="272"/>
                  </a:lnTo>
                  <a:lnTo>
                    <a:pt x="140" y="288"/>
                  </a:lnTo>
                  <a:lnTo>
                    <a:pt x="163" y="248"/>
                  </a:lnTo>
                  <a:lnTo>
                    <a:pt x="148" y="216"/>
                  </a:lnTo>
                  <a:lnTo>
                    <a:pt x="155" y="168"/>
                  </a:lnTo>
                  <a:lnTo>
                    <a:pt x="133" y="160"/>
                  </a:lnTo>
                  <a:lnTo>
                    <a:pt x="133" y="144"/>
                  </a:lnTo>
                  <a:lnTo>
                    <a:pt x="148" y="120"/>
                  </a:lnTo>
                  <a:lnTo>
                    <a:pt x="133" y="112"/>
                  </a:lnTo>
                  <a:lnTo>
                    <a:pt x="133" y="96"/>
                  </a:lnTo>
                  <a:lnTo>
                    <a:pt x="148" y="88"/>
                  </a:lnTo>
                  <a:lnTo>
                    <a:pt x="170" y="56"/>
                  </a:lnTo>
                  <a:lnTo>
                    <a:pt x="140" y="16"/>
                  </a:lnTo>
                  <a:lnTo>
                    <a:pt x="140" y="0"/>
                  </a:lnTo>
                  <a:lnTo>
                    <a:pt x="111" y="24"/>
                  </a:lnTo>
                  <a:lnTo>
                    <a:pt x="89" y="8"/>
                  </a:lnTo>
                  <a:lnTo>
                    <a:pt x="59" y="16"/>
                  </a:lnTo>
                  <a:lnTo>
                    <a:pt x="37" y="40"/>
                  </a:lnTo>
                  <a:lnTo>
                    <a:pt x="0" y="40"/>
                  </a:lnTo>
                  <a:lnTo>
                    <a:pt x="15" y="64"/>
                  </a:lnTo>
                  <a:lnTo>
                    <a:pt x="15" y="14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79" name="Freeform 18"/>
            <p:cNvSpPr>
              <a:spLocks/>
            </p:cNvSpPr>
            <p:nvPr/>
          </p:nvSpPr>
          <p:spPr bwMode="auto">
            <a:xfrm rot="704206">
              <a:off x="5952111" y="4726078"/>
              <a:ext cx="470178" cy="364633"/>
            </a:xfrm>
            <a:custGeom>
              <a:avLst/>
              <a:gdLst/>
              <a:ahLst/>
              <a:cxnLst>
                <a:cxn ang="0">
                  <a:pos x="303" y="32"/>
                </a:cxn>
                <a:cxn ang="0">
                  <a:pos x="311" y="56"/>
                </a:cxn>
                <a:cxn ang="0">
                  <a:pos x="311" y="88"/>
                </a:cxn>
                <a:cxn ang="0">
                  <a:pos x="362" y="88"/>
                </a:cxn>
                <a:cxn ang="0">
                  <a:pos x="392" y="104"/>
                </a:cxn>
                <a:cxn ang="0">
                  <a:pos x="399" y="136"/>
                </a:cxn>
                <a:cxn ang="0">
                  <a:pos x="436" y="136"/>
                </a:cxn>
                <a:cxn ang="0">
                  <a:pos x="436" y="152"/>
                </a:cxn>
                <a:cxn ang="0">
                  <a:pos x="414" y="168"/>
                </a:cxn>
                <a:cxn ang="0">
                  <a:pos x="399" y="200"/>
                </a:cxn>
                <a:cxn ang="0">
                  <a:pos x="444" y="224"/>
                </a:cxn>
                <a:cxn ang="0">
                  <a:pos x="451" y="248"/>
                </a:cxn>
                <a:cxn ang="0">
                  <a:pos x="421" y="272"/>
                </a:cxn>
                <a:cxn ang="0">
                  <a:pos x="421" y="296"/>
                </a:cxn>
                <a:cxn ang="0">
                  <a:pos x="392" y="320"/>
                </a:cxn>
                <a:cxn ang="0">
                  <a:pos x="370" y="304"/>
                </a:cxn>
                <a:cxn ang="0">
                  <a:pos x="340" y="312"/>
                </a:cxn>
                <a:cxn ang="0">
                  <a:pos x="318" y="336"/>
                </a:cxn>
                <a:cxn ang="0">
                  <a:pos x="281" y="336"/>
                </a:cxn>
                <a:cxn ang="0">
                  <a:pos x="244" y="360"/>
                </a:cxn>
                <a:cxn ang="0">
                  <a:pos x="229" y="328"/>
                </a:cxn>
                <a:cxn ang="0">
                  <a:pos x="251" y="320"/>
                </a:cxn>
                <a:cxn ang="0">
                  <a:pos x="222" y="304"/>
                </a:cxn>
                <a:cxn ang="0">
                  <a:pos x="200" y="312"/>
                </a:cxn>
                <a:cxn ang="0">
                  <a:pos x="177" y="296"/>
                </a:cxn>
                <a:cxn ang="0">
                  <a:pos x="155" y="296"/>
                </a:cxn>
                <a:cxn ang="0">
                  <a:pos x="104" y="248"/>
                </a:cxn>
                <a:cxn ang="0">
                  <a:pos x="44" y="232"/>
                </a:cxn>
                <a:cxn ang="0">
                  <a:pos x="15" y="232"/>
                </a:cxn>
                <a:cxn ang="0">
                  <a:pos x="7" y="184"/>
                </a:cxn>
                <a:cxn ang="0">
                  <a:pos x="0" y="128"/>
                </a:cxn>
                <a:cxn ang="0">
                  <a:pos x="30" y="88"/>
                </a:cxn>
                <a:cxn ang="0">
                  <a:pos x="37" y="72"/>
                </a:cxn>
                <a:cxn ang="0">
                  <a:pos x="74" y="64"/>
                </a:cxn>
                <a:cxn ang="0">
                  <a:pos x="67" y="40"/>
                </a:cxn>
                <a:cxn ang="0">
                  <a:pos x="89" y="0"/>
                </a:cxn>
                <a:cxn ang="0">
                  <a:pos x="140" y="0"/>
                </a:cxn>
                <a:cxn ang="0">
                  <a:pos x="163" y="16"/>
                </a:cxn>
                <a:cxn ang="0">
                  <a:pos x="192" y="16"/>
                </a:cxn>
                <a:cxn ang="0">
                  <a:pos x="207" y="24"/>
                </a:cxn>
                <a:cxn ang="0">
                  <a:pos x="237" y="40"/>
                </a:cxn>
                <a:cxn ang="0">
                  <a:pos x="259" y="16"/>
                </a:cxn>
                <a:cxn ang="0">
                  <a:pos x="274" y="8"/>
                </a:cxn>
                <a:cxn ang="0">
                  <a:pos x="303" y="32"/>
                </a:cxn>
              </a:cxnLst>
              <a:rect l="0" t="0" r="r" b="b"/>
              <a:pathLst>
                <a:path w="452" h="361">
                  <a:moveTo>
                    <a:pt x="303" y="32"/>
                  </a:moveTo>
                  <a:lnTo>
                    <a:pt x="311" y="56"/>
                  </a:lnTo>
                  <a:lnTo>
                    <a:pt x="311" y="88"/>
                  </a:lnTo>
                  <a:lnTo>
                    <a:pt x="362" y="88"/>
                  </a:lnTo>
                  <a:lnTo>
                    <a:pt x="392" y="104"/>
                  </a:lnTo>
                  <a:lnTo>
                    <a:pt x="399" y="136"/>
                  </a:lnTo>
                  <a:lnTo>
                    <a:pt x="436" y="136"/>
                  </a:lnTo>
                  <a:lnTo>
                    <a:pt x="436" y="152"/>
                  </a:lnTo>
                  <a:lnTo>
                    <a:pt x="414" y="168"/>
                  </a:lnTo>
                  <a:lnTo>
                    <a:pt x="399" y="200"/>
                  </a:lnTo>
                  <a:lnTo>
                    <a:pt x="444" y="224"/>
                  </a:lnTo>
                  <a:lnTo>
                    <a:pt x="451" y="248"/>
                  </a:lnTo>
                  <a:lnTo>
                    <a:pt x="421" y="272"/>
                  </a:lnTo>
                  <a:lnTo>
                    <a:pt x="421" y="296"/>
                  </a:lnTo>
                  <a:lnTo>
                    <a:pt x="392" y="320"/>
                  </a:lnTo>
                  <a:lnTo>
                    <a:pt x="370" y="304"/>
                  </a:lnTo>
                  <a:lnTo>
                    <a:pt x="340" y="312"/>
                  </a:lnTo>
                  <a:lnTo>
                    <a:pt x="318" y="336"/>
                  </a:lnTo>
                  <a:lnTo>
                    <a:pt x="281" y="336"/>
                  </a:lnTo>
                  <a:lnTo>
                    <a:pt x="244" y="360"/>
                  </a:lnTo>
                  <a:lnTo>
                    <a:pt x="229" y="328"/>
                  </a:lnTo>
                  <a:lnTo>
                    <a:pt x="251" y="320"/>
                  </a:lnTo>
                  <a:lnTo>
                    <a:pt x="222" y="304"/>
                  </a:lnTo>
                  <a:lnTo>
                    <a:pt x="200" y="312"/>
                  </a:lnTo>
                  <a:lnTo>
                    <a:pt x="177" y="296"/>
                  </a:lnTo>
                  <a:lnTo>
                    <a:pt x="155" y="296"/>
                  </a:lnTo>
                  <a:lnTo>
                    <a:pt x="104" y="248"/>
                  </a:lnTo>
                  <a:lnTo>
                    <a:pt x="44" y="232"/>
                  </a:lnTo>
                  <a:lnTo>
                    <a:pt x="15" y="232"/>
                  </a:lnTo>
                  <a:lnTo>
                    <a:pt x="7" y="184"/>
                  </a:lnTo>
                  <a:lnTo>
                    <a:pt x="0" y="128"/>
                  </a:lnTo>
                  <a:lnTo>
                    <a:pt x="30" y="88"/>
                  </a:lnTo>
                  <a:lnTo>
                    <a:pt x="37" y="72"/>
                  </a:lnTo>
                  <a:lnTo>
                    <a:pt x="74" y="64"/>
                  </a:lnTo>
                  <a:lnTo>
                    <a:pt x="67" y="40"/>
                  </a:lnTo>
                  <a:lnTo>
                    <a:pt x="89" y="0"/>
                  </a:lnTo>
                  <a:lnTo>
                    <a:pt x="140" y="0"/>
                  </a:lnTo>
                  <a:lnTo>
                    <a:pt x="163" y="16"/>
                  </a:lnTo>
                  <a:lnTo>
                    <a:pt x="192" y="16"/>
                  </a:lnTo>
                  <a:lnTo>
                    <a:pt x="207" y="24"/>
                  </a:lnTo>
                  <a:lnTo>
                    <a:pt x="237" y="40"/>
                  </a:lnTo>
                  <a:lnTo>
                    <a:pt x="259" y="16"/>
                  </a:lnTo>
                  <a:lnTo>
                    <a:pt x="274" y="8"/>
                  </a:lnTo>
                  <a:lnTo>
                    <a:pt x="303" y="3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80" name="Freeform 19"/>
            <p:cNvSpPr>
              <a:spLocks/>
            </p:cNvSpPr>
            <p:nvPr/>
          </p:nvSpPr>
          <p:spPr bwMode="auto">
            <a:xfrm rot="704206">
              <a:off x="5659013" y="3827068"/>
              <a:ext cx="774617" cy="1150482"/>
            </a:xfrm>
            <a:custGeom>
              <a:avLst/>
              <a:gdLst/>
              <a:ahLst/>
              <a:cxnLst>
                <a:cxn ang="0">
                  <a:pos x="89" y="840"/>
                </a:cxn>
                <a:cxn ang="0">
                  <a:pos x="52" y="744"/>
                </a:cxn>
                <a:cxn ang="0">
                  <a:pos x="7" y="616"/>
                </a:cxn>
                <a:cxn ang="0">
                  <a:pos x="30" y="504"/>
                </a:cxn>
                <a:cxn ang="0">
                  <a:pos x="81" y="424"/>
                </a:cxn>
                <a:cxn ang="0">
                  <a:pos x="133" y="408"/>
                </a:cxn>
                <a:cxn ang="0">
                  <a:pos x="207" y="368"/>
                </a:cxn>
                <a:cxn ang="0">
                  <a:pos x="288" y="296"/>
                </a:cxn>
                <a:cxn ang="0">
                  <a:pos x="302" y="248"/>
                </a:cxn>
                <a:cxn ang="0">
                  <a:pos x="347" y="288"/>
                </a:cxn>
                <a:cxn ang="0">
                  <a:pos x="339" y="168"/>
                </a:cxn>
                <a:cxn ang="0">
                  <a:pos x="406" y="80"/>
                </a:cxn>
                <a:cxn ang="0">
                  <a:pos x="509" y="16"/>
                </a:cxn>
                <a:cxn ang="0">
                  <a:pos x="487" y="168"/>
                </a:cxn>
                <a:cxn ang="0">
                  <a:pos x="428" y="384"/>
                </a:cxn>
                <a:cxn ang="0">
                  <a:pos x="347" y="416"/>
                </a:cxn>
                <a:cxn ang="0">
                  <a:pos x="502" y="360"/>
                </a:cxn>
                <a:cxn ang="0">
                  <a:pos x="546" y="352"/>
                </a:cxn>
                <a:cxn ang="0">
                  <a:pos x="590" y="408"/>
                </a:cxn>
                <a:cxn ang="0">
                  <a:pos x="546" y="280"/>
                </a:cxn>
                <a:cxn ang="0">
                  <a:pos x="524" y="168"/>
                </a:cxn>
                <a:cxn ang="0">
                  <a:pos x="553" y="32"/>
                </a:cxn>
                <a:cxn ang="0">
                  <a:pos x="590" y="160"/>
                </a:cxn>
                <a:cxn ang="0">
                  <a:pos x="605" y="120"/>
                </a:cxn>
                <a:cxn ang="0">
                  <a:pos x="620" y="96"/>
                </a:cxn>
                <a:cxn ang="0">
                  <a:pos x="649" y="184"/>
                </a:cxn>
                <a:cxn ang="0">
                  <a:pos x="612" y="272"/>
                </a:cxn>
                <a:cxn ang="0">
                  <a:pos x="686" y="376"/>
                </a:cxn>
                <a:cxn ang="0">
                  <a:pos x="657" y="448"/>
                </a:cxn>
                <a:cxn ang="0">
                  <a:pos x="701" y="560"/>
                </a:cxn>
                <a:cxn ang="0">
                  <a:pos x="745" y="656"/>
                </a:cxn>
                <a:cxn ang="0">
                  <a:pos x="701" y="744"/>
                </a:cxn>
                <a:cxn ang="0">
                  <a:pos x="730" y="824"/>
                </a:cxn>
                <a:cxn ang="0">
                  <a:pos x="679" y="880"/>
                </a:cxn>
                <a:cxn ang="0">
                  <a:pos x="612" y="888"/>
                </a:cxn>
                <a:cxn ang="0">
                  <a:pos x="539" y="864"/>
                </a:cxn>
                <a:cxn ang="0">
                  <a:pos x="443" y="888"/>
                </a:cxn>
                <a:cxn ang="0">
                  <a:pos x="406" y="936"/>
                </a:cxn>
                <a:cxn ang="0">
                  <a:pos x="339" y="1000"/>
                </a:cxn>
                <a:cxn ang="0">
                  <a:pos x="258" y="984"/>
                </a:cxn>
                <a:cxn ang="0">
                  <a:pos x="221" y="968"/>
                </a:cxn>
                <a:cxn ang="0">
                  <a:pos x="243" y="1064"/>
                </a:cxn>
                <a:cxn ang="0">
                  <a:pos x="192" y="1104"/>
                </a:cxn>
                <a:cxn ang="0">
                  <a:pos x="111" y="1088"/>
                </a:cxn>
                <a:cxn ang="0">
                  <a:pos x="52" y="1056"/>
                </a:cxn>
                <a:cxn ang="0">
                  <a:pos x="52" y="928"/>
                </a:cxn>
                <a:cxn ang="0">
                  <a:pos x="96" y="888"/>
                </a:cxn>
              </a:cxnLst>
              <a:rect l="0" t="0" r="r" b="b"/>
              <a:pathLst>
                <a:path w="746" h="1137">
                  <a:moveTo>
                    <a:pt x="96" y="888"/>
                  </a:moveTo>
                  <a:lnTo>
                    <a:pt x="96" y="888"/>
                  </a:lnTo>
                  <a:lnTo>
                    <a:pt x="89" y="840"/>
                  </a:lnTo>
                  <a:lnTo>
                    <a:pt x="52" y="808"/>
                  </a:lnTo>
                  <a:lnTo>
                    <a:pt x="59" y="776"/>
                  </a:lnTo>
                  <a:lnTo>
                    <a:pt x="52" y="744"/>
                  </a:lnTo>
                  <a:lnTo>
                    <a:pt x="52" y="696"/>
                  </a:lnTo>
                  <a:lnTo>
                    <a:pt x="37" y="648"/>
                  </a:lnTo>
                  <a:lnTo>
                    <a:pt x="7" y="616"/>
                  </a:lnTo>
                  <a:lnTo>
                    <a:pt x="0" y="600"/>
                  </a:lnTo>
                  <a:lnTo>
                    <a:pt x="7" y="592"/>
                  </a:lnTo>
                  <a:lnTo>
                    <a:pt x="30" y="504"/>
                  </a:lnTo>
                  <a:lnTo>
                    <a:pt x="59" y="480"/>
                  </a:lnTo>
                  <a:lnTo>
                    <a:pt x="59" y="448"/>
                  </a:lnTo>
                  <a:lnTo>
                    <a:pt x="81" y="424"/>
                  </a:lnTo>
                  <a:lnTo>
                    <a:pt x="103" y="432"/>
                  </a:lnTo>
                  <a:lnTo>
                    <a:pt x="118" y="432"/>
                  </a:lnTo>
                  <a:lnTo>
                    <a:pt x="133" y="408"/>
                  </a:lnTo>
                  <a:lnTo>
                    <a:pt x="148" y="408"/>
                  </a:lnTo>
                  <a:lnTo>
                    <a:pt x="162" y="400"/>
                  </a:lnTo>
                  <a:lnTo>
                    <a:pt x="207" y="368"/>
                  </a:lnTo>
                  <a:lnTo>
                    <a:pt x="243" y="360"/>
                  </a:lnTo>
                  <a:lnTo>
                    <a:pt x="295" y="320"/>
                  </a:lnTo>
                  <a:lnTo>
                    <a:pt x="288" y="296"/>
                  </a:lnTo>
                  <a:lnTo>
                    <a:pt x="288" y="264"/>
                  </a:lnTo>
                  <a:lnTo>
                    <a:pt x="295" y="264"/>
                  </a:lnTo>
                  <a:lnTo>
                    <a:pt x="302" y="248"/>
                  </a:lnTo>
                  <a:lnTo>
                    <a:pt x="288" y="232"/>
                  </a:lnTo>
                  <a:lnTo>
                    <a:pt x="302" y="216"/>
                  </a:lnTo>
                  <a:lnTo>
                    <a:pt x="347" y="288"/>
                  </a:lnTo>
                  <a:lnTo>
                    <a:pt x="376" y="272"/>
                  </a:lnTo>
                  <a:lnTo>
                    <a:pt x="347" y="200"/>
                  </a:lnTo>
                  <a:lnTo>
                    <a:pt x="339" y="168"/>
                  </a:lnTo>
                  <a:lnTo>
                    <a:pt x="369" y="168"/>
                  </a:lnTo>
                  <a:lnTo>
                    <a:pt x="369" y="88"/>
                  </a:lnTo>
                  <a:lnTo>
                    <a:pt x="406" y="80"/>
                  </a:lnTo>
                  <a:lnTo>
                    <a:pt x="465" y="0"/>
                  </a:lnTo>
                  <a:lnTo>
                    <a:pt x="480" y="16"/>
                  </a:lnTo>
                  <a:lnTo>
                    <a:pt x="509" y="16"/>
                  </a:lnTo>
                  <a:lnTo>
                    <a:pt x="524" y="48"/>
                  </a:lnTo>
                  <a:lnTo>
                    <a:pt x="487" y="96"/>
                  </a:lnTo>
                  <a:lnTo>
                    <a:pt x="487" y="168"/>
                  </a:lnTo>
                  <a:lnTo>
                    <a:pt x="457" y="264"/>
                  </a:lnTo>
                  <a:lnTo>
                    <a:pt x="480" y="328"/>
                  </a:lnTo>
                  <a:lnTo>
                    <a:pt x="428" y="384"/>
                  </a:lnTo>
                  <a:lnTo>
                    <a:pt x="384" y="416"/>
                  </a:lnTo>
                  <a:lnTo>
                    <a:pt x="347" y="392"/>
                  </a:lnTo>
                  <a:lnTo>
                    <a:pt x="347" y="416"/>
                  </a:lnTo>
                  <a:lnTo>
                    <a:pt x="391" y="456"/>
                  </a:lnTo>
                  <a:lnTo>
                    <a:pt x="450" y="424"/>
                  </a:lnTo>
                  <a:lnTo>
                    <a:pt x="502" y="360"/>
                  </a:lnTo>
                  <a:lnTo>
                    <a:pt x="494" y="312"/>
                  </a:lnTo>
                  <a:lnTo>
                    <a:pt x="524" y="304"/>
                  </a:lnTo>
                  <a:lnTo>
                    <a:pt x="546" y="352"/>
                  </a:lnTo>
                  <a:lnTo>
                    <a:pt x="539" y="376"/>
                  </a:lnTo>
                  <a:lnTo>
                    <a:pt x="568" y="416"/>
                  </a:lnTo>
                  <a:lnTo>
                    <a:pt x="590" y="408"/>
                  </a:lnTo>
                  <a:lnTo>
                    <a:pt x="561" y="376"/>
                  </a:lnTo>
                  <a:lnTo>
                    <a:pt x="575" y="328"/>
                  </a:lnTo>
                  <a:lnTo>
                    <a:pt x="546" y="280"/>
                  </a:lnTo>
                  <a:lnTo>
                    <a:pt x="494" y="272"/>
                  </a:lnTo>
                  <a:lnTo>
                    <a:pt x="494" y="240"/>
                  </a:lnTo>
                  <a:lnTo>
                    <a:pt x="524" y="168"/>
                  </a:lnTo>
                  <a:lnTo>
                    <a:pt x="516" y="112"/>
                  </a:lnTo>
                  <a:lnTo>
                    <a:pt x="546" y="88"/>
                  </a:lnTo>
                  <a:lnTo>
                    <a:pt x="553" y="32"/>
                  </a:lnTo>
                  <a:lnTo>
                    <a:pt x="561" y="104"/>
                  </a:lnTo>
                  <a:lnTo>
                    <a:pt x="561" y="144"/>
                  </a:lnTo>
                  <a:lnTo>
                    <a:pt x="590" y="160"/>
                  </a:lnTo>
                  <a:lnTo>
                    <a:pt x="598" y="144"/>
                  </a:lnTo>
                  <a:lnTo>
                    <a:pt x="575" y="104"/>
                  </a:lnTo>
                  <a:lnTo>
                    <a:pt x="605" y="120"/>
                  </a:lnTo>
                  <a:lnTo>
                    <a:pt x="605" y="64"/>
                  </a:lnTo>
                  <a:lnTo>
                    <a:pt x="620" y="56"/>
                  </a:lnTo>
                  <a:lnTo>
                    <a:pt x="620" y="96"/>
                  </a:lnTo>
                  <a:lnTo>
                    <a:pt x="649" y="128"/>
                  </a:lnTo>
                  <a:lnTo>
                    <a:pt x="627" y="144"/>
                  </a:lnTo>
                  <a:lnTo>
                    <a:pt x="649" y="184"/>
                  </a:lnTo>
                  <a:lnTo>
                    <a:pt x="657" y="216"/>
                  </a:lnTo>
                  <a:lnTo>
                    <a:pt x="612" y="240"/>
                  </a:lnTo>
                  <a:lnTo>
                    <a:pt x="612" y="272"/>
                  </a:lnTo>
                  <a:lnTo>
                    <a:pt x="634" y="304"/>
                  </a:lnTo>
                  <a:lnTo>
                    <a:pt x="679" y="304"/>
                  </a:lnTo>
                  <a:lnTo>
                    <a:pt x="686" y="376"/>
                  </a:lnTo>
                  <a:lnTo>
                    <a:pt x="657" y="400"/>
                  </a:lnTo>
                  <a:lnTo>
                    <a:pt x="671" y="424"/>
                  </a:lnTo>
                  <a:lnTo>
                    <a:pt x="657" y="448"/>
                  </a:lnTo>
                  <a:lnTo>
                    <a:pt x="679" y="488"/>
                  </a:lnTo>
                  <a:lnTo>
                    <a:pt x="679" y="528"/>
                  </a:lnTo>
                  <a:lnTo>
                    <a:pt x="701" y="560"/>
                  </a:lnTo>
                  <a:lnTo>
                    <a:pt x="701" y="600"/>
                  </a:lnTo>
                  <a:lnTo>
                    <a:pt x="738" y="616"/>
                  </a:lnTo>
                  <a:lnTo>
                    <a:pt x="745" y="656"/>
                  </a:lnTo>
                  <a:lnTo>
                    <a:pt x="708" y="688"/>
                  </a:lnTo>
                  <a:lnTo>
                    <a:pt x="730" y="728"/>
                  </a:lnTo>
                  <a:lnTo>
                    <a:pt x="701" y="744"/>
                  </a:lnTo>
                  <a:lnTo>
                    <a:pt x="693" y="776"/>
                  </a:lnTo>
                  <a:lnTo>
                    <a:pt x="693" y="808"/>
                  </a:lnTo>
                  <a:lnTo>
                    <a:pt x="730" y="824"/>
                  </a:lnTo>
                  <a:lnTo>
                    <a:pt x="730" y="840"/>
                  </a:lnTo>
                  <a:lnTo>
                    <a:pt x="686" y="864"/>
                  </a:lnTo>
                  <a:lnTo>
                    <a:pt x="679" y="880"/>
                  </a:lnTo>
                  <a:lnTo>
                    <a:pt x="649" y="856"/>
                  </a:lnTo>
                  <a:lnTo>
                    <a:pt x="634" y="864"/>
                  </a:lnTo>
                  <a:lnTo>
                    <a:pt x="612" y="888"/>
                  </a:lnTo>
                  <a:lnTo>
                    <a:pt x="583" y="872"/>
                  </a:lnTo>
                  <a:lnTo>
                    <a:pt x="568" y="864"/>
                  </a:lnTo>
                  <a:lnTo>
                    <a:pt x="539" y="864"/>
                  </a:lnTo>
                  <a:lnTo>
                    <a:pt x="516" y="848"/>
                  </a:lnTo>
                  <a:lnTo>
                    <a:pt x="465" y="848"/>
                  </a:lnTo>
                  <a:lnTo>
                    <a:pt x="443" y="888"/>
                  </a:lnTo>
                  <a:lnTo>
                    <a:pt x="450" y="912"/>
                  </a:lnTo>
                  <a:lnTo>
                    <a:pt x="413" y="920"/>
                  </a:lnTo>
                  <a:lnTo>
                    <a:pt x="406" y="936"/>
                  </a:lnTo>
                  <a:lnTo>
                    <a:pt x="376" y="976"/>
                  </a:lnTo>
                  <a:lnTo>
                    <a:pt x="376" y="968"/>
                  </a:lnTo>
                  <a:lnTo>
                    <a:pt x="339" y="1000"/>
                  </a:lnTo>
                  <a:lnTo>
                    <a:pt x="317" y="984"/>
                  </a:lnTo>
                  <a:lnTo>
                    <a:pt x="302" y="1000"/>
                  </a:lnTo>
                  <a:lnTo>
                    <a:pt x="258" y="984"/>
                  </a:lnTo>
                  <a:lnTo>
                    <a:pt x="258" y="952"/>
                  </a:lnTo>
                  <a:lnTo>
                    <a:pt x="251" y="944"/>
                  </a:lnTo>
                  <a:lnTo>
                    <a:pt x="221" y="968"/>
                  </a:lnTo>
                  <a:lnTo>
                    <a:pt x="221" y="1008"/>
                  </a:lnTo>
                  <a:lnTo>
                    <a:pt x="243" y="1032"/>
                  </a:lnTo>
                  <a:lnTo>
                    <a:pt x="243" y="1064"/>
                  </a:lnTo>
                  <a:lnTo>
                    <a:pt x="214" y="1072"/>
                  </a:lnTo>
                  <a:lnTo>
                    <a:pt x="214" y="1096"/>
                  </a:lnTo>
                  <a:lnTo>
                    <a:pt x="192" y="1104"/>
                  </a:lnTo>
                  <a:lnTo>
                    <a:pt x="184" y="1136"/>
                  </a:lnTo>
                  <a:lnTo>
                    <a:pt x="118" y="1112"/>
                  </a:lnTo>
                  <a:lnTo>
                    <a:pt x="111" y="1088"/>
                  </a:lnTo>
                  <a:lnTo>
                    <a:pt x="89" y="1080"/>
                  </a:lnTo>
                  <a:lnTo>
                    <a:pt x="81" y="1056"/>
                  </a:lnTo>
                  <a:lnTo>
                    <a:pt x="52" y="1056"/>
                  </a:lnTo>
                  <a:lnTo>
                    <a:pt x="37" y="1024"/>
                  </a:lnTo>
                  <a:lnTo>
                    <a:pt x="37" y="992"/>
                  </a:lnTo>
                  <a:lnTo>
                    <a:pt x="52" y="928"/>
                  </a:lnTo>
                  <a:lnTo>
                    <a:pt x="74" y="928"/>
                  </a:lnTo>
                  <a:lnTo>
                    <a:pt x="96" y="896"/>
                  </a:lnTo>
                  <a:lnTo>
                    <a:pt x="96" y="88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81" name="Freeform 20"/>
            <p:cNvSpPr>
              <a:spLocks/>
            </p:cNvSpPr>
            <p:nvPr/>
          </p:nvSpPr>
          <p:spPr bwMode="auto">
            <a:xfrm rot="704206">
              <a:off x="5797711" y="4250078"/>
              <a:ext cx="577473" cy="372717"/>
            </a:xfrm>
            <a:custGeom>
              <a:avLst/>
              <a:gdLst/>
              <a:ahLst/>
              <a:cxnLst>
                <a:cxn ang="0">
                  <a:pos x="554" y="368"/>
                </a:cxn>
                <a:cxn ang="0">
                  <a:pos x="554" y="368"/>
                </a:cxn>
                <a:cxn ang="0">
                  <a:pos x="495" y="328"/>
                </a:cxn>
                <a:cxn ang="0">
                  <a:pos x="473" y="328"/>
                </a:cxn>
                <a:cxn ang="0">
                  <a:pos x="458" y="296"/>
                </a:cxn>
                <a:cxn ang="0">
                  <a:pos x="428" y="328"/>
                </a:cxn>
                <a:cxn ang="0">
                  <a:pos x="369" y="328"/>
                </a:cxn>
                <a:cxn ang="0">
                  <a:pos x="325" y="280"/>
                </a:cxn>
                <a:cxn ang="0">
                  <a:pos x="281" y="272"/>
                </a:cxn>
                <a:cxn ang="0">
                  <a:pos x="236" y="240"/>
                </a:cxn>
                <a:cxn ang="0">
                  <a:pos x="199" y="232"/>
                </a:cxn>
                <a:cxn ang="0">
                  <a:pos x="199" y="208"/>
                </a:cxn>
                <a:cxn ang="0">
                  <a:pos x="185" y="192"/>
                </a:cxn>
                <a:cxn ang="0">
                  <a:pos x="185" y="160"/>
                </a:cxn>
                <a:cxn ang="0">
                  <a:pos x="163" y="136"/>
                </a:cxn>
                <a:cxn ang="0">
                  <a:pos x="140" y="152"/>
                </a:cxn>
                <a:cxn ang="0">
                  <a:pos x="103" y="152"/>
                </a:cxn>
                <a:cxn ang="0">
                  <a:pos x="103" y="120"/>
                </a:cxn>
                <a:cxn ang="0">
                  <a:pos x="74" y="104"/>
                </a:cxn>
                <a:cxn ang="0">
                  <a:pos x="30" y="104"/>
                </a:cxn>
                <a:cxn ang="0">
                  <a:pos x="0" y="72"/>
                </a:cxn>
                <a:cxn ang="0">
                  <a:pos x="22" y="24"/>
                </a:cxn>
                <a:cxn ang="0">
                  <a:pos x="7" y="0"/>
                </a:cxn>
              </a:cxnLst>
              <a:rect l="0" t="0" r="r" b="b"/>
              <a:pathLst>
                <a:path w="555" h="369">
                  <a:moveTo>
                    <a:pt x="554" y="368"/>
                  </a:moveTo>
                  <a:lnTo>
                    <a:pt x="554" y="368"/>
                  </a:lnTo>
                  <a:lnTo>
                    <a:pt x="495" y="328"/>
                  </a:lnTo>
                  <a:lnTo>
                    <a:pt x="473" y="328"/>
                  </a:lnTo>
                  <a:lnTo>
                    <a:pt x="458" y="296"/>
                  </a:lnTo>
                  <a:lnTo>
                    <a:pt x="428" y="328"/>
                  </a:lnTo>
                  <a:lnTo>
                    <a:pt x="369" y="328"/>
                  </a:lnTo>
                  <a:lnTo>
                    <a:pt x="325" y="280"/>
                  </a:lnTo>
                  <a:lnTo>
                    <a:pt x="281" y="272"/>
                  </a:lnTo>
                  <a:lnTo>
                    <a:pt x="236" y="240"/>
                  </a:lnTo>
                  <a:lnTo>
                    <a:pt x="199" y="232"/>
                  </a:lnTo>
                  <a:lnTo>
                    <a:pt x="199" y="208"/>
                  </a:lnTo>
                  <a:lnTo>
                    <a:pt x="185" y="192"/>
                  </a:lnTo>
                  <a:lnTo>
                    <a:pt x="185" y="160"/>
                  </a:lnTo>
                  <a:lnTo>
                    <a:pt x="163" y="136"/>
                  </a:lnTo>
                  <a:lnTo>
                    <a:pt x="140" y="152"/>
                  </a:lnTo>
                  <a:lnTo>
                    <a:pt x="103" y="152"/>
                  </a:lnTo>
                  <a:lnTo>
                    <a:pt x="103" y="120"/>
                  </a:lnTo>
                  <a:lnTo>
                    <a:pt x="74" y="104"/>
                  </a:lnTo>
                  <a:lnTo>
                    <a:pt x="30" y="104"/>
                  </a:lnTo>
                  <a:lnTo>
                    <a:pt x="0" y="72"/>
                  </a:lnTo>
                  <a:lnTo>
                    <a:pt x="22" y="24"/>
                  </a:lnTo>
                  <a:lnTo>
                    <a:pt x="7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 rot="704206">
              <a:off x="6274868" y="3652834"/>
              <a:ext cx="761532" cy="1836639"/>
            </a:xfrm>
            <a:custGeom>
              <a:avLst/>
              <a:gdLst/>
              <a:ahLst/>
              <a:cxnLst>
                <a:cxn ang="0">
                  <a:pos x="236" y="1760"/>
                </a:cxn>
                <a:cxn ang="0">
                  <a:pos x="185" y="1792"/>
                </a:cxn>
                <a:cxn ang="0">
                  <a:pos x="185" y="1736"/>
                </a:cxn>
                <a:cxn ang="0">
                  <a:pos x="199" y="1616"/>
                </a:cxn>
                <a:cxn ang="0">
                  <a:pos x="192" y="1568"/>
                </a:cxn>
                <a:cxn ang="0">
                  <a:pos x="192" y="1536"/>
                </a:cxn>
                <a:cxn ang="0">
                  <a:pos x="185" y="1448"/>
                </a:cxn>
                <a:cxn ang="0">
                  <a:pos x="207" y="1376"/>
                </a:cxn>
                <a:cxn ang="0">
                  <a:pos x="199" y="1304"/>
                </a:cxn>
                <a:cxn ang="0">
                  <a:pos x="155" y="1256"/>
                </a:cxn>
                <a:cxn ang="0">
                  <a:pos x="74" y="1208"/>
                </a:cxn>
                <a:cxn ang="0">
                  <a:pos x="118" y="1144"/>
                </a:cxn>
                <a:cxn ang="0">
                  <a:pos x="81" y="1080"/>
                </a:cxn>
                <a:cxn ang="0">
                  <a:pos x="96" y="992"/>
                </a:cxn>
                <a:cxn ang="0">
                  <a:pos x="89" y="904"/>
                </a:cxn>
                <a:cxn ang="0">
                  <a:pos x="66" y="792"/>
                </a:cxn>
                <a:cxn ang="0">
                  <a:pos x="44" y="704"/>
                </a:cxn>
                <a:cxn ang="0">
                  <a:pos x="22" y="608"/>
                </a:cxn>
                <a:cxn ang="0">
                  <a:pos x="44" y="520"/>
                </a:cxn>
                <a:cxn ang="0">
                  <a:pos x="37" y="432"/>
                </a:cxn>
                <a:cxn ang="0">
                  <a:pos x="30" y="352"/>
                </a:cxn>
                <a:cxn ang="0">
                  <a:pos x="89" y="448"/>
                </a:cxn>
                <a:cxn ang="0">
                  <a:pos x="66" y="544"/>
                </a:cxn>
                <a:cxn ang="0">
                  <a:pos x="66" y="376"/>
                </a:cxn>
                <a:cxn ang="0">
                  <a:pos x="162" y="240"/>
                </a:cxn>
                <a:cxn ang="0">
                  <a:pos x="303" y="136"/>
                </a:cxn>
                <a:cxn ang="0">
                  <a:pos x="377" y="120"/>
                </a:cxn>
                <a:cxn ang="0">
                  <a:pos x="399" y="48"/>
                </a:cxn>
                <a:cxn ang="0">
                  <a:pos x="458" y="40"/>
                </a:cxn>
                <a:cxn ang="0">
                  <a:pos x="532" y="56"/>
                </a:cxn>
                <a:cxn ang="0">
                  <a:pos x="628" y="144"/>
                </a:cxn>
                <a:cxn ang="0">
                  <a:pos x="613" y="264"/>
                </a:cxn>
                <a:cxn ang="0">
                  <a:pos x="628" y="240"/>
                </a:cxn>
                <a:cxn ang="0">
                  <a:pos x="672" y="360"/>
                </a:cxn>
                <a:cxn ang="0">
                  <a:pos x="650" y="480"/>
                </a:cxn>
                <a:cxn ang="0">
                  <a:pos x="591" y="568"/>
                </a:cxn>
                <a:cxn ang="0">
                  <a:pos x="628" y="672"/>
                </a:cxn>
                <a:cxn ang="0">
                  <a:pos x="635" y="744"/>
                </a:cxn>
                <a:cxn ang="0">
                  <a:pos x="650" y="848"/>
                </a:cxn>
                <a:cxn ang="0">
                  <a:pos x="731" y="912"/>
                </a:cxn>
                <a:cxn ang="0">
                  <a:pos x="694" y="968"/>
                </a:cxn>
                <a:cxn ang="0">
                  <a:pos x="694" y="1056"/>
                </a:cxn>
                <a:cxn ang="0">
                  <a:pos x="702" y="1176"/>
                </a:cxn>
                <a:cxn ang="0">
                  <a:pos x="709" y="1248"/>
                </a:cxn>
                <a:cxn ang="0">
                  <a:pos x="635" y="1248"/>
                </a:cxn>
                <a:cxn ang="0">
                  <a:pos x="591" y="1344"/>
                </a:cxn>
                <a:cxn ang="0">
                  <a:pos x="554" y="1344"/>
                </a:cxn>
                <a:cxn ang="0">
                  <a:pos x="487" y="1368"/>
                </a:cxn>
                <a:cxn ang="0">
                  <a:pos x="495" y="1448"/>
                </a:cxn>
                <a:cxn ang="0">
                  <a:pos x="465" y="1584"/>
                </a:cxn>
                <a:cxn ang="0">
                  <a:pos x="465" y="1640"/>
                </a:cxn>
                <a:cxn ang="0">
                  <a:pos x="428" y="1664"/>
                </a:cxn>
                <a:cxn ang="0">
                  <a:pos x="347" y="1760"/>
                </a:cxn>
                <a:cxn ang="0">
                  <a:pos x="251" y="1752"/>
                </a:cxn>
              </a:cxnLst>
              <a:rect l="0" t="0" r="r" b="b"/>
              <a:pathLst>
                <a:path w="732" h="1817">
                  <a:moveTo>
                    <a:pt x="251" y="1752"/>
                  </a:moveTo>
                  <a:lnTo>
                    <a:pt x="251" y="1752"/>
                  </a:lnTo>
                  <a:lnTo>
                    <a:pt x="236" y="1760"/>
                  </a:lnTo>
                  <a:lnTo>
                    <a:pt x="222" y="1792"/>
                  </a:lnTo>
                  <a:lnTo>
                    <a:pt x="199" y="1792"/>
                  </a:lnTo>
                  <a:lnTo>
                    <a:pt x="185" y="1792"/>
                  </a:lnTo>
                  <a:lnTo>
                    <a:pt x="177" y="1816"/>
                  </a:lnTo>
                  <a:lnTo>
                    <a:pt x="148" y="1784"/>
                  </a:lnTo>
                  <a:lnTo>
                    <a:pt x="185" y="1736"/>
                  </a:lnTo>
                  <a:lnTo>
                    <a:pt x="207" y="1696"/>
                  </a:lnTo>
                  <a:lnTo>
                    <a:pt x="192" y="1664"/>
                  </a:lnTo>
                  <a:lnTo>
                    <a:pt x="199" y="1616"/>
                  </a:lnTo>
                  <a:lnTo>
                    <a:pt x="177" y="1608"/>
                  </a:lnTo>
                  <a:lnTo>
                    <a:pt x="177" y="1592"/>
                  </a:lnTo>
                  <a:lnTo>
                    <a:pt x="192" y="1568"/>
                  </a:lnTo>
                  <a:lnTo>
                    <a:pt x="177" y="1560"/>
                  </a:lnTo>
                  <a:lnTo>
                    <a:pt x="177" y="1544"/>
                  </a:lnTo>
                  <a:lnTo>
                    <a:pt x="192" y="1536"/>
                  </a:lnTo>
                  <a:lnTo>
                    <a:pt x="214" y="1504"/>
                  </a:lnTo>
                  <a:lnTo>
                    <a:pt x="185" y="1464"/>
                  </a:lnTo>
                  <a:lnTo>
                    <a:pt x="185" y="1448"/>
                  </a:lnTo>
                  <a:lnTo>
                    <a:pt x="185" y="1424"/>
                  </a:lnTo>
                  <a:lnTo>
                    <a:pt x="214" y="1400"/>
                  </a:lnTo>
                  <a:lnTo>
                    <a:pt x="207" y="1376"/>
                  </a:lnTo>
                  <a:lnTo>
                    <a:pt x="162" y="1352"/>
                  </a:lnTo>
                  <a:lnTo>
                    <a:pt x="177" y="1320"/>
                  </a:lnTo>
                  <a:lnTo>
                    <a:pt x="199" y="1304"/>
                  </a:lnTo>
                  <a:lnTo>
                    <a:pt x="199" y="1288"/>
                  </a:lnTo>
                  <a:lnTo>
                    <a:pt x="162" y="1288"/>
                  </a:lnTo>
                  <a:lnTo>
                    <a:pt x="155" y="1256"/>
                  </a:lnTo>
                  <a:lnTo>
                    <a:pt x="126" y="1240"/>
                  </a:lnTo>
                  <a:lnTo>
                    <a:pt x="74" y="1240"/>
                  </a:lnTo>
                  <a:lnTo>
                    <a:pt x="74" y="1208"/>
                  </a:lnTo>
                  <a:lnTo>
                    <a:pt x="66" y="1184"/>
                  </a:lnTo>
                  <a:lnTo>
                    <a:pt x="74" y="1168"/>
                  </a:lnTo>
                  <a:lnTo>
                    <a:pt x="118" y="1144"/>
                  </a:lnTo>
                  <a:lnTo>
                    <a:pt x="118" y="1128"/>
                  </a:lnTo>
                  <a:lnTo>
                    <a:pt x="81" y="1112"/>
                  </a:lnTo>
                  <a:lnTo>
                    <a:pt x="81" y="1080"/>
                  </a:lnTo>
                  <a:lnTo>
                    <a:pt x="89" y="1048"/>
                  </a:lnTo>
                  <a:lnTo>
                    <a:pt x="118" y="1032"/>
                  </a:lnTo>
                  <a:lnTo>
                    <a:pt x="96" y="992"/>
                  </a:lnTo>
                  <a:lnTo>
                    <a:pt x="133" y="960"/>
                  </a:lnTo>
                  <a:lnTo>
                    <a:pt x="126" y="920"/>
                  </a:lnTo>
                  <a:lnTo>
                    <a:pt x="89" y="904"/>
                  </a:lnTo>
                  <a:lnTo>
                    <a:pt x="89" y="864"/>
                  </a:lnTo>
                  <a:lnTo>
                    <a:pt x="66" y="832"/>
                  </a:lnTo>
                  <a:lnTo>
                    <a:pt x="66" y="792"/>
                  </a:lnTo>
                  <a:lnTo>
                    <a:pt x="44" y="752"/>
                  </a:lnTo>
                  <a:lnTo>
                    <a:pt x="59" y="728"/>
                  </a:lnTo>
                  <a:lnTo>
                    <a:pt x="44" y="704"/>
                  </a:lnTo>
                  <a:lnTo>
                    <a:pt x="74" y="680"/>
                  </a:lnTo>
                  <a:lnTo>
                    <a:pt x="66" y="608"/>
                  </a:lnTo>
                  <a:lnTo>
                    <a:pt x="22" y="608"/>
                  </a:lnTo>
                  <a:lnTo>
                    <a:pt x="0" y="576"/>
                  </a:lnTo>
                  <a:lnTo>
                    <a:pt x="0" y="544"/>
                  </a:lnTo>
                  <a:lnTo>
                    <a:pt x="44" y="520"/>
                  </a:lnTo>
                  <a:lnTo>
                    <a:pt x="37" y="488"/>
                  </a:lnTo>
                  <a:lnTo>
                    <a:pt x="15" y="448"/>
                  </a:lnTo>
                  <a:lnTo>
                    <a:pt x="37" y="432"/>
                  </a:lnTo>
                  <a:lnTo>
                    <a:pt x="7" y="400"/>
                  </a:lnTo>
                  <a:lnTo>
                    <a:pt x="7" y="360"/>
                  </a:lnTo>
                  <a:lnTo>
                    <a:pt x="30" y="352"/>
                  </a:lnTo>
                  <a:lnTo>
                    <a:pt x="30" y="376"/>
                  </a:lnTo>
                  <a:lnTo>
                    <a:pt x="52" y="416"/>
                  </a:lnTo>
                  <a:lnTo>
                    <a:pt x="89" y="448"/>
                  </a:lnTo>
                  <a:lnTo>
                    <a:pt x="74" y="496"/>
                  </a:lnTo>
                  <a:lnTo>
                    <a:pt x="89" y="520"/>
                  </a:lnTo>
                  <a:lnTo>
                    <a:pt x="66" y="544"/>
                  </a:lnTo>
                  <a:lnTo>
                    <a:pt x="96" y="536"/>
                  </a:lnTo>
                  <a:lnTo>
                    <a:pt x="103" y="440"/>
                  </a:lnTo>
                  <a:lnTo>
                    <a:pt x="66" y="376"/>
                  </a:lnTo>
                  <a:lnTo>
                    <a:pt x="44" y="312"/>
                  </a:lnTo>
                  <a:lnTo>
                    <a:pt x="162" y="312"/>
                  </a:lnTo>
                  <a:lnTo>
                    <a:pt x="162" y="240"/>
                  </a:lnTo>
                  <a:lnTo>
                    <a:pt x="222" y="176"/>
                  </a:lnTo>
                  <a:lnTo>
                    <a:pt x="288" y="160"/>
                  </a:lnTo>
                  <a:lnTo>
                    <a:pt x="303" y="136"/>
                  </a:lnTo>
                  <a:lnTo>
                    <a:pt x="332" y="136"/>
                  </a:lnTo>
                  <a:lnTo>
                    <a:pt x="332" y="160"/>
                  </a:lnTo>
                  <a:lnTo>
                    <a:pt x="377" y="120"/>
                  </a:lnTo>
                  <a:lnTo>
                    <a:pt x="377" y="96"/>
                  </a:lnTo>
                  <a:lnTo>
                    <a:pt x="421" y="96"/>
                  </a:lnTo>
                  <a:lnTo>
                    <a:pt x="399" y="48"/>
                  </a:lnTo>
                  <a:lnTo>
                    <a:pt x="421" y="0"/>
                  </a:lnTo>
                  <a:lnTo>
                    <a:pt x="480" y="8"/>
                  </a:lnTo>
                  <a:lnTo>
                    <a:pt x="458" y="40"/>
                  </a:lnTo>
                  <a:lnTo>
                    <a:pt x="495" y="40"/>
                  </a:lnTo>
                  <a:lnTo>
                    <a:pt x="487" y="80"/>
                  </a:lnTo>
                  <a:lnTo>
                    <a:pt x="532" y="56"/>
                  </a:lnTo>
                  <a:lnTo>
                    <a:pt x="606" y="64"/>
                  </a:lnTo>
                  <a:lnTo>
                    <a:pt x="613" y="104"/>
                  </a:lnTo>
                  <a:lnTo>
                    <a:pt x="628" y="144"/>
                  </a:lnTo>
                  <a:lnTo>
                    <a:pt x="569" y="240"/>
                  </a:lnTo>
                  <a:lnTo>
                    <a:pt x="524" y="328"/>
                  </a:lnTo>
                  <a:lnTo>
                    <a:pt x="613" y="264"/>
                  </a:lnTo>
                  <a:lnTo>
                    <a:pt x="591" y="248"/>
                  </a:lnTo>
                  <a:lnTo>
                    <a:pt x="620" y="216"/>
                  </a:lnTo>
                  <a:lnTo>
                    <a:pt x="628" y="240"/>
                  </a:lnTo>
                  <a:lnTo>
                    <a:pt x="620" y="280"/>
                  </a:lnTo>
                  <a:lnTo>
                    <a:pt x="635" y="328"/>
                  </a:lnTo>
                  <a:lnTo>
                    <a:pt x="672" y="360"/>
                  </a:lnTo>
                  <a:lnTo>
                    <a:pt x="672" y="392"/>
                  </a:lnTo>
                  <a:lnTo>
                    <a:pt x="694" y="416"/>
                  </a:lnTo>
                  <a:lnTo>
                    <a:pt x="650" y="480"/>
                  </a:lnTo>
                  <a:lnTo>
                    <a:pt x="650" y="528"/>
                  </a:lnTo>
                  <a:lnTo>
                    <a:pt x="620" y="536"/>
                  </a:lnTo>
                  <a:lnTo>
                    <a:pt x="591" y="568"/>
                  </a:lnTo>
                  <a:lnTo>
                    <a:pt x="613" y="600"/>
                  </a:lnTo>
                  <a:lnTo>
                    <a:pt x="628" y="640"/>
                  </a:lnTo>
                  <a:lnTo>
                    <a:pt x="628" y="672"/>
                  </a:lnTo>
                  <a:lnTo>
                    <a:pt x="642" y="696"/>
                  </a:lnTo>
                  <a:lnTo>
                    <a:pt x="613" y="736"/>
                  </a:lnTo>
                  <a:lnTo>
                    <a:pt x="635" y="744"/>
                  </a:lnTo>
                  <a:lnTo>
                    <a:pt x="642" y="784"/>
                  </a:lnTo>
                  <a:lnTo>
                    <a:pt x="665" y="816"/>
                  </a:lnTo>
                  <a:lnTo>
                    <a:pt x="650" y="848"/>
                  </a:lnTo>
                  <a:lnTo>
                    <a:pt x="657" y="888"/>
                  </a:lnTo>
                  <a:lnTo>
                    <a:pt x="724" y="888"/>
                  </a:lnTo>
                  <a:lnTo>
                    <a:pt x="731" y="912"/>
                  </a:lnTo>
                  <a:lnTo>
                    <a:pt x="724" y="920"/>
                  </a:lnTo>
                  <a:lnTo>
                    <a:pt x="702" y="920"/>
                  </a:lnTo>
                  <a:lnTo>
                    <a:pt x="694" y="968"/>
                  </a:lnTo>
                  <a:lnTo>
                    <a:pt x="679" y="984"/>
                  </a:lnTo>
                  <a:lnTo>
                    <a:pt x="702" y="1024"/>
                  </a:lnTo>
                  <a:lnTo>
                    <a:pt x="694" y="1056"/>
                  </a:lnTo>
                  <a:lnTo>
                    <a:pt x="665" y="1112"/>
                  </a:lnTo>
                  <a:lnTo>
                    <a:pt x="672" y="1152"/>
                  </a:lnTo>
                  <a:lnTo>
                    <a:pt x="702" y="1176"/>
                  </a:lnTo>
                  <a:lnTo>
                    <a:pt x="709" y="1200"/>
                  </a:lnTo>
                  <a:lnTo>
                    <a:pt x="694" y="1216"/>
                  </a:lnTo>
                  <a:lnTo>
                    <a:pt x="709" y="1248"/>
                  </a:lnTo>
                  <a:lnTo>
                    <a:pt x="702" y="1288"/>
                  </a:lnTo>
                  <a:lnTo>
                    <a:pt x="657" y="1272"/>
                  </a:lnTo>
                  <a:lnTo>
                    <a:pt x="635" y="1248"/>
                  </a:lnTo>
                  <a:lnTo>
                    <a:pt x="628" y="1248"/>
                  </a:lnTo>
                  <a:lnTo>
                    <a:pt x="628" y="1296"/>
                  </a:lnTo>
                  <a:lnTo>
                    <a:pt x="591" y="1344"/>
                  </a:lnTo>
                  <a:lnTo>
                    <a:pt x="583" y="1376"/>
                  </a:lnTo>
                  <a:lnTo>
                    <a:pt x="576" y="1376"/>
                  </a:lnTo>
                  <a:lnTo>
                    <a:pt x="554" y="1344"/>
                  </a:lnTo>
                  <a:lnTo>
                    <a:pt x="539" y="1344"/>
                  </a:lnTo>
                  <a:lnTo>
                    <a:pt x="532" y="1368"/>
                  </a:lnTo>
                  <a:lnTo>
                    <a:pt x="487" y="1368"/>
                  </a:lnTo>
                  <a:lnTo>
                    <a:pt x="487" y="1392"/>
                  </a:lnTo>
                  <a:lnTo>
                    <a:pt x="465" y="1416"/>
                  </a:lnTo>
                  <a:lnTo>
                    <a:pt x="495" y="1448"/>
                  </a:lnTo>
                  <a:lnTo>
                    <a:pt x="495" y="1488"/>
                  </a:lnTo>
                  <a:lnTo>
                    <a:pt x="473" y="1504"/>
                  </a:lnTo>
                  <a:lnTo>
                    <a:pt x="465" y="1584"/>
                  </a:lnTo>
                  <a:lnTo>
                    <a:pt x="436" y="1592"/>
                  </a:lnTo>
                  <a:lnTo>
                    <a:pt x="436" y="1616"/>
                  </a:lnTo>
                  <a:lnTo>
                    <a:pt x="465" y="1640"/>
                  </a:lnTo>
                  <a:lnTo>
                    <a:pt x="473" y="1640"/>
                  </a:lnTo>
                  <a:lnTo>
                    <a:pt x="465" y="1648"/>
                  </a:lnTo>
                  <a:lnTo>
                    <a:pt x="428" y="1664"/>
                  </a:lnTo>
                  <a:lnTo>
                    <a:pt x="391" y="1704"/>
                  </a:lnTo>
                  <a:lnTo>
                    <a:pt x="369" y="1752"/>
                  </a:lnTo>
                  <a:lnTo>
                    <a:pt x="347" y="1760"/>
                  </a:lnTo>
                  <a:lnTo>
                    <a:pt x="332" y="1784"/>
                  </a:lnTo>
                  <a:lnTo>
                    <a:pt x="266" y="1768"/>
                  </a:lnTo>
                  <a:lnTo>
                    <a:pt x="251" y="175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83" name="Freeform 22"/>
            <p:cNvSpPr>
              <a:spLocks/>
            </p:cNvSpPr>
            <p:nvPr/>
          </p:nvSpPr>
          <p:spPr bwMode="auto">
            <a:xfrm rot="704206">
              <a:off x="6594135" y="4236607"/>
              <a:ext cx="346309" cy="186807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0" y="184"/>
                </a:cxn>
                <a:cxn ang="0">
                  <a:pos x="0" y="176"/>
                </a:cxn>
                <a:cxn ang="0">
                  <a:pos x="22" y="168"/>
                </a:cxn>
                <a:cxn ang="0">
                  <a:pos x="52" y="120"/>
                </a:cxn>
                <a:cxn ang="0">
                  <a:pos x="74" y="112"/>
                </a:cxn>
                <a:cxn ang="0">
                  <a:pos x="96" y="64"/>
                </a:cxn>
                <a:cxn ang="0">
                  <a:pos x="162" y="16"/>
                </a:cxn>
                <a:cxn ang="0">
                  <a:pos x="184" y="0"/>
                </a:cxn>
                <a:cxn ang="0">
                  <a:pos x="207" y="16"/>
                </a:cxn>
                <a:cxn ang="0">
                  <a:pos x="266" y="24"/>
                </a:cxn>
                <a:cxn ang="0">
                  <a:pos x="310" y="24"/>
                </a:cxn>
                <a:cxn ang="0">
                  <a:pos x="332" y="8"/>
                </a:cxn>
              </a:cxnLst>
              <a:rect l="0" t="0" r="r" b="b"/>
              <a:pathLst>
                <a:path w="333" h="185">
                  <a:moveTo>
                    <a:pt x="0" y="184"/>
                  </a:moveTo>
                  <a:lnTo>
                    <a:pt x="0" y="184"/>
                  </a:lnTo>
                  <a:lnTo>
                    <a:pt x="0" y="176"/>
                  </a:lnTo>
                  <a:lnTo>
                    <a:pt x="22" y="168"/>
                  </a:lnTo>
                  <a:lnTo>
                    <a:pt x="52" y="120"/>
                  </a:lnTo>
                  <a:lnTo>
                    <a:pt x="74" y="112"/>
                  </a:lnTo>
                  <a:lnTo>
                    <a:pt x="96" y="64"/>
                  </a:lnTo>
                  <a:lnTo>
                    <a:pt x="162" y="16"/>
                  </a:lnTo>
                  <a:lnTo>
                    <a:pt x="184" y="0"/>
                  </a:lnTo>
                  <a:lnTo>
                    <a:pt x="207" y="16"/>
                  </a:lnTo>
                  <a:lnTo>
                    <a:pt x="266" y="24"/>
                  </a:lnTo>
                  <a:lnTo>
                    <a:pt x="310" y="24"/>
                  </a:lnTo>
                  <a:lnTo>
                    <a:pt x="332" y="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84" name="Freeform 23"/>
            <p:cNvSpPr>
              <a:spLocks/>
            </p:cNvSpPr>
            <p:nvPr/>
          </p:nvSpPr>
          <p:spPr bwMode="auto">
            <a:xfrm rot="704206">
              <a:off x="6394375" y="4300373"/>
              <a:ext cx="193654" cy="65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6"/>
                </a:cxn>
                <a:cxn ang="0">
                  <a:pos x="15" y="48"/>
                </a:cxn>
                <a:cxn ang="0">
                  <a:pos x="37" y="56"/>
                </a:cxn>
                <a:cxn ang="0">
                  <a:pos x="59" y="16"/>
                </a:cxn>
                <a:cxn ang="0">
                  <a:pos x="81" y="32"/>
                </a:cxn>
                <a:cxn ang="0">
                  <a:pos x="96" y="64"/>
                </a:cxn>
                <a:cxn ang="0">
                  <a:pos x="141" y="56"/>
                </a:cxn>
                <a:cxn ang="0">
                  <a:pos x="185" y="64"/>
                </a:cxn>
              </a:cxnLst>
              <a:rect l="0" t="0" r="r" b="b"/>
              <a:pathLst>
                <a:path w="186" h="65">
                  <a:moveTo>
                    <a:pt x="0" y="0"/>
                  </a:moveTo>
                  <a:lnTo>
                    <a:pt x="15" y="16"/>
                  </a:lnTo>
                  <a:lnTo>
                    <a:pt x="15" y="48"/>
                  </a:lnTo>
                  <a:lnTo>
                    <a:pt x="37" y="56"/>
                  </a:lnTo>
                  <a:lnTo>
                    <a:pt x="59" y="16"/>
                  </a:lnTo>
                  <a:lnTo>
                    <a:pt x="81" y="32"/>
                  </a:lnTo>
                  <a:lnTo>
                    <a:pt x="96" y="64"/>
                  </a:lnTo>
                  <a:lnTo>
                    <a:pt x="141" y="56"/>
                  </a:lnTo>
                  <a:lnTo>
                    <a:pt x="185" y="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85" name="Freeform 24"/>
            <p:cNvSpPr>
              <a:spLocks/>
            </p:cNvSpPr>
            <p:nvPr/>
          </p:nvSpPr>
          <p:spPr bwMode="auto">
            <a:xfrm rot="704206">
              <a:off x="6462416" y="4412637"/>
              <a:ext cx="446626" cy="51821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59" y="0"/>
                </a:cxn>
                <a:cxn ang="0">
                  <a:pos x="59" y="24"/>
                </a:cxn>
                <a:cxn ang="0">
                  <a:pos x="30" y="64"/>
                </a:cxn>
                <a:cxn ang="0">
                  <a:pos x="7" y="72"/>
                </a:cxn>
                <a:cxn ang="0">
                  <a:pos x="15" y="104"/>
                </a:cxn>
                <a:cxn ang="0">
                  <a:pos x="0" y="128"/>
                </a:cxn>
                <a:cxn ang="0">
                  <a:pos x="15" y="144"/>
                </a:cxn>
                <a:cxn ang="0">
                  <a:pos x="7" y="176"/>
                </a:cxn>
                <a:cxn ang="0">
                  <a:pos x="81" y="208"/>
                </a:cxn>
                <a:cxn ang="0">
                  <a:pos x="103" y="256"/>
                </a:cxn>
                <a:cxn ang="0">
                  <a:pos x="81" y="264"/>
                </a:cxn>
                <a:cxn ang="0">
                  <a:pos x="74" y="320"/>
                </a:cxn>
                <a:cxn ang="0">
                  <a:pos x="52" y="328"/>
                </a:cxn>
                <a:cxn ang="0">
                  <a:pos x="37" y="352"/>
                </a:cxn>
                <a:cxn ang="0">
                  <a:pos x="66" y="376"/>
                </a:cxn>
                <a:cxn ang="0">
                  <a:pos x="52" y="400"/>
                </a:cxn>
                <a:cxn ang="0">
                  <a:pos x="74" y="448"/>
                </a:cxn>
                <a:cxn ang="0">
                  <a:pos x="111" y="424"/>
                </a:cxn>
                <a:cxn ang="0">
                  <a:pos x="125" y="400"/>
                </a:cxn>
                <a:cxn ang="0">
                  <a:pos x="148" y="416"/>
                </a:cxn>
                <a:cxn ang="0">
                  <a:pos x="192" y="424"/>
                </a:cxn>
                <a:cxn ang="0">
                  <a:pos x="192" y="488"/>
                </a:cxn>
                <a:cxn ang="0">
                  <a:pos x="207" y="512"/>
                </a:cxn>
                <a:cxn ang="0">
                  <a:pos x="258" y="512"/>
                </a:cxn>
                <a:cxn ang="0">
                  <a:pos x="310" y="496"/>
                </a:cxn>
                <a:cxn ang="0">
                  <a:pos x="332" y="472"/>
                </a:cxn>
                <a:cxn ang="0">
                  <a:pos x="362" y="488"/>
                </a:cxn>
                <a:cxn ang="0">
                  <a:pos x="406" y="480"/>
                </a:cxn>
                <a:cxn ang="0">
                  <a:pos x="428" y="504"/>
                </a:cxn>
              </a:cxnLst>
              <a:rect l="0" t="0" r="r" b="b"/>
              <a:pathLst>
                <a:path w="429" h="513">
                  <a:moveTo>
                    <a:pt x="59" y="0"/>
                  </a:moveTo>
                  <a:lnTo>
                    <a:pt x="59" y="0"/>
                  </a:lnTo>
                  <a:lnTo>
                    <a:pt x="59" y="24"/>
                  </a:lnTo>
                  <a:lnTo>
                    <a:pt x="30" y="64"/>
                  </a:lnTo>
                  <a:lnTo>
                    <a:pt x="7" y="72"/>
                  </a:lnTo>
                  <a:lnTo>
                    <a:pt x="15" y="104"/>
                  </a:lnTo>
                  <a:lnTo>
                    <a:pt x="0" y="128"/>
                  </a:lnTo>
                  <a:lnTo>
                    <a:pt x="15" y="144"/>
                  </a:lnTo>
                  <a:lnTo>
                    <a:pt x="7" y="176"/>
                  </a:lnTo>
                  <a:lnTo>
                    <a:pt x="81" y="208"/>
                  </a:lnTo>
                  <a:lnTo>
                    <a:pt x="103" y="256"/>
                  </a:lnTo>
                  <a:lnTo>
                    <a:pt x="81" y="264"/>
                  </a:lnTo>
                  <a:lnTo>
                    <a:pt x="74" y="320"/>
                  </a:lnTo>
                  <a:lnTo>
                    <a:pt x="52" y="328"/>
                  </a:lnTo>
                  <a:lnTo>
                    <a:pt x="37" y="352"/>
                  </a:lnTo>
                  <a:lnTo>
                    <a:pt x="66" y="376"/>
                  </a:lnTo>
                  <a:lnTo>
                    <a:pt x="52" y="400"/>
                  </a:lnTo>
                  <a:lnTo>
                    <a:pt x="74" y="448"/>
                  </a:lnTo>
                  <a:lnTo>
                    <a:pt x="111" y="424"/>
                  </a:lnTo>
                  <a:lnTo>
                    <a:pt x="125" y="400"/>
                  </a:lnTo>
                  <a:lnTo>
                    <a:pt x="148" y="416"/>
                  </a:lnTo>
                  <a:lnTo>
                    <a:pt x="192" y="424"/>
                  </a:lnTo>
                  <a:lnTo>
                    <a:pt x="192" y="488"/>
                  </a:lnTo>
                  <a:lnTo>
                    <a:pt x="207" y="512"/>
                  </a:lnTo>
                  <a:lnTo>
                    <a:pt x="258" y="512"/>
                  </a:lnTo>
                  <a:lnTo>
                    <a:pt x="310" y="496"/>
                  </a:lnTo>
                  <a:lnTo>
                    <a:pt x="332" y="472"/>
                  </a:lnTo>
                  <a:lnTo>
                    <a:pt x="362" y="488"/>
                  </a:lnTo>
                  <a:lnTo>
                    <a:pt x="406" y="480"/>
                  </a:lnTo>
                  <a:lnTo>
                    <a:pt x="428" y="50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86" name="Freeform 25"/>
            <p:cNvSpPr>
              <a:spLocks/>
            </p:cNvSpPr>
            <p:nvPr/>
          </p:nvSpPr>
          <p:spPr bwMode="auto">
            <a:xfrm rot="704206">
              <a:off x="6330696" y="5163459"/>
              <a:ext cx="123869" cy="220038"/>
            </a:xfrm>
            <a:custGeom>
              <a:avLst/>
              <a:gdLst/>
              <a:ahLst/>
              <a:cxnLst>
                <a:cxn ang="0">
                  <a:pos x="59" y="216"/>
                </a:cxn>
                <a:cxn ang="0">
                  <a:pos x="81" y="192"/>
                </a:cxn>
                <a:cxn ang="0">
                  <a:pos x="103" y="176"/>
                </a:cxn>
                <a:cxn ang="0">
                  <a:pos x="96" y="152"/>
                </a:cxn>
                <a:cxn ang="0">
                  <a:pos x="118" y="144"/>
                </a:cxn>
                <a:cxn ang="0">
                  <a:pos x="96" y="104"/>
                </a:cxn>
                <a:cxn ang="0">
                  <a:pos x="89" y="64"/>
                </a:cxn>
                <a:cxn ang="0">
                  <a:pos x="52" y="24"/>
                </a:cxn>
                <a:cxn ang="0">
                  <a:pos x="15" y="24"/>
                </a:cxn>
                <a:cxn ang="0">
                  <a:pos x="0" y="0"/>
                </a:cxn>
              </a:cxnLst>
              <a:rect l="0" t="0" r="r" b="b"/>
              <a:pathLst>
                <a:path w="119" h="217">
                  <a:moveTo>
                    <a:pt x="59" y="216"/>
                  </a:moveTo>
                  <a:lnTo>
                    <a:pt x="81" y="192"/>
                  </a:lnTo>
                  <a:lnTo>
                    <a:pt x="103" y="176"/>
                  </a:lnTo>
                  <a:lnTo>
                    <a:pt x="96" y="152"/>
                  </a:lnTo>
                  <a:lnTo>
                    <a:pt x="118" y="144"/>
                  </a:lnTo>
                  <a:lnTo>
                    <a:pt x="96" y="104"/>
                  </a:lnTo>
                  <a:lnTo>
                    <a:pt x="89" y="64"/>
                  </a:lnTo>
                  <a:lnTo>
                    <a:pt x="52" y="24"/>
                  </a:lnTo>
                  <a:lnTo>
                    <a:pt x="15" y="24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87" name="Freeform 26"/>
            <p:cNvSpPr>
              <a:spLocks/>
            </p:cNvSpPr>
            <p:nvPr/>
          </p:nvSpPr>
          <p:spPr bwMode="auto">
            <a:xfrm rot="704206">
              <a:off x="5878836" y="4936236"/>
              <a:ext cx="348054" cy="266740"/>
            </a:xfrm>
            <a:custGeom>
              <a:avLst/>
              <a:gdLst/>
              <a:ahLst/>
              <a:cxnLst>
                <a:cxn ang="0">
                  <a:pos x="67" y="240"/>
                </a:cxn>
                <a:cxn ang="0">
                  <a:pos x="22" y="200"/>
                </a:cxn>
                <a:cxn ang="0">
                  <a:pos x="52" y="184"/>
                </a:cxn>
                <a:cxn ang="0">
                  <a:pos x="7" y="176"/>
                </a:cxn>
                <a:cxn ang="0">
                  <a:pos x="0" y="176"/>
                </a:cxn>
                <a:cxn ang="0">
                  <a:pos x="0" y="160"/>
                </a:cxn>
                <a:cxn ang="0">
                  <a:pos x="15" y="144"/>
                </a:cxn>
                <a:cxn ang="0">
                  <a:pos x="0" y="112"/>
                </a:cxn>
                <a:cxn ang="0">
                  <a:pos x="0" y="80"/>
                </a:cxn>
                <a:cxn ang="0">
                  <a:pos x="52" y="56"/>
                </a:cxn>
                <a:cxn ang="0">
                  <a:pos x="44" y="32"/>
                </a:cxn>
                <a:cxn ang="0">
                  <a:pos x="52" y="8"/>
                </a:cxn>
                <a:cxn ang="0">
                  <a:pos x="52" y="0"/>
                </a:cxn>
                <a:cxn ang="0">
                  <a:pos x="81" y="0"/>
                </a:cxn>
                <a:cxn ang="0">
                  <a:pos x="141" y="16"/>
                </a:cxn>
                <a:cxn ang="0">
                  <a:pos x="192" y="64"/>
                </a:cxn>
                <a:cxn ang="0">
                  <a:pos x="215" y="64"/>
                </a:cxn>
                <a:cxn ang="0">
                  <a:pos x="237" y="80"/>
                </a:cxn>
                <a:cxn ang="0">
                  <a:pos x="259" y="72"/>
                </a:cxn>
                <a:cxn ang="0">
                  <a:pos x="289" y="88"/>
                </a:cxn>
                <a:cxn ang="0">
                  <a:pos x="266" y="96"/>
                </a:cxn>
                <a:cxn ang="0">
                  <a:pos x="281" y="128"/>
                </a:cxn>
                <a:cxn ang="0">
                  <a:pos x="318" y="104"/>
                </a:cxn>
                <a:cxn ang="0">
                  <a:pos x="333" y="128"/>
                </a:cxn>
                <a:cxn ang="0">
                  <a:pos x="333" y="208"/>
                </a:cxn>
                <a:cxn ang="0">
                  <a:pos x="318" y="224"/>
                </a:cxn>
                <a:cxn ang="0">
                  <a:pos x="311" y="240"/>
                </a:cxn>
                <a:cxn ang="0">
                  <a:pos x="266" y="240"/>
                </a:cxn>
                <a:cxn ang="0">
                  <a:pos x="237" y="264"/>
                </a:cxn>
                <a:cxn ang="0">
                  <a:pos x="215" y="248"/>
                </a:cxn>
                <a:cxn ang="0">
                  <a:pos x="207" y="224"/>
                </a:cxn>
                <a:cxn ang="0">
                  <a:pos x="178" y="208"/>
                </a:cxn>
                <a:cxn ang="0">
                  <a:pos x="111" y="240"/>
                </a:cxn>
                <a:cxn ang="0">
                  <a:pos x="89" y="232"/>
                </a:cxn>
                <a:cxn ang="0">
                  <a:pos x="67" y="240"/>
                </a:cxn>
              </a:cxnLst>
              <a:rect l="0" t="0" r="r" b="b"/>
              <a:pathLst>
                <a:path w="334" h="265">
                  <a:moveTo>
                    <a:pt x="67" y="240"/>
                  </a:moveTo>
                  <a:lnTo>
                    <a:pt x="22" y="200"/>
                  </a:lnTo>
                  <a:lnTo>
                    <a:pt x="52" y="184"/>
                  </a:lnTo>
                  <a:lnTo>
                    <a:pt x="7" y="176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15" y="144"/>
                  </a:lnTo>
                  <a:lnTo>
                    <a:pt x="0" y="112"/>
                  </a:lnTo>
                  <a:lnTo>
                    <a:pt x="0" y="80"/>
                  </a:lnTo>
                  <a:lnTo>
                    <a:pt x="52" y="56"/>
                  </a:lnTo>
                  <a:lnTo>
                    <a:pt x="44" y="32"/>
                  </a:lnTo>
                  <a:lnTo>
                    <a:pt x="52" y="8"/>
                  </a:lnTo>
                  <a:lnTo>
                    <a:pt x="52" y="0"/>
                  </a:lnTo>
                  <a:lnTo>
                    <a:pt x="81" y="0"/>
                  </a:lnTo>
                  <a:lnTo>
                    <a:pt x="141" y="16"/>
                  </a:lnTo>
                  <a:lnTo>
                    <a:pt x="192" y="64"/>
                  </a:lnTo>
                  <a:lnTo>
                    <a:pt x="215" y="64"/>
                  </a:lnTo>
                  <a:lnTo>
                    <a:pt x="237" y="80"/>
                  </a:lnTo>
                  <a:lnTo>
                    <a:pt x="259" y="72"/>
                  </a:lnTo>
                  <a:lnTo>
                    <a:pt x="289" y="88"/>
                  </a:lnTo>
                  <a:lnTo>
                    <a:pt x="266" y="96"/>
                  </a:lnTo>
                  <a:lnTo>
                    <a:pt x="281" y="128"/>
                  </a:lnTo>
                  <a:lnTo>
                    <a:pt x="318" y="104"/>
                  </a:lnTo>
                  <a:lnTo>
                    <a:pt x="333" y="128"/>
                  </a:lnTo>
                  <a:lnTo>
                    <a:pt x="333" y="208"/>
                  </a:lnTo>
                  <a:lnTo>
                    <a:pt x="318" y="224"/>
                  </a:lnTo>
                  <a:lnTo>
                    <a:pt x="311" y="240"/>
                  </a:lnTo>
                  <a:lnTo>
                    <a:pt x="266" y="240"/>
                  </a:lnTo>
                  <a:lnTo>
                    <a:pt x="237" y="264"/>
                  </a:lnTo>
                  <a:lnTo>
                    <a:pt x="215" y="248"/>
                  </a:lnTo>
                  <a:lnTo>
                    <a:pt x="207" y="224"/>
                  </a:lnTo>
                  <a:lnTo>
                    <a:pt x="178" y="208"/>
                  </a:lnTo>
                  <a:lnTo>
                    <a:pt x="111" y="240"/>
                  </a:lnTo>
                  <a:lnTo>
                    <a:pt x="89" y="232"/>
                  </a:lnTo>
                  <a:lnTo>
                    <a:pt x="67" y="24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88" name="Freeform 27"/>
            <p:cNvSpPr>
              <a:spLocks/>
            </p:cNvSpPr>
            <p:nvPr/>
          </p:nvSpPr>
          <p:spPr bwMode="auto">
            <a:xfrm rot="704206">
              <a:off x="5896283" y="5166153"/>
              <a:ext cx="452732" cy="364633"/>
            </a:xfrm>
            <a:custGeom>
              <a:avLst/>
              <a:gdLst/>
              <a:ahLst/>
              <a:cxnLst>
                <a:cxn ang="0">
                  <a:pos x="214" y="264"/>
                </a:cxn>
                <a:cxn ang="0">
                  <a:pos x="199" y="232"/>
                </a:cxn>
                <a:cxn ang="0">
                  <a:pos x="177" y="232"/>
                </a:cxn>
                <a:cxn ang="0">
                  <a:pos x="118" y="232"/>
                </a:cxn>
                <a:cxn ang="0">
                  <a:pos x="103" y="200"/>
                </a:cxn>
                <a:cxn ang="0">
                  <a:pos x="88" y="192"/>
                </a:cxn>
                <a:cxn ang="0">
                  <a:pos x="74" y="208"/>
                </a:cxn>
                <a:cxn ang="0">
                  <a:pos x="52" y="208"/>
                </a:cxn>
                <a:cxn ang="0">
                  <a:pos x="0" y="32"/>
                </a:cxn>
                <a:cxn ang="0">
                  <a:pos x="22" y="24"/>
                </a:cxn>
                <a:cxn ang="0">
                  <a:pos x="44" y="32"/>
                </a:cxn>
                <a:cxn ang="0">
                  <a:pos x="111" y="0"/>
                </a:cxn>
                <a:cxn ang="0">
                  <a:pos x="140" y="16"/>
                </a:cxn>
                <a:cxn ang="0">
                  <a:pos x="147" y="40"/>
                </a:cxn>
                <a:cxn ang="0">
                  <a:pos x="170" y="56"/>
                </a:cxn>
                <a:cxn ang="0">
                  <a:pos x="199" y="32"/>
                </a:cxn>
                <a:cxn ang="0">
                  <a:pos x="243" y="32"/>
                </a:cxn>
                <a:cxn ang="0">
                  <a:pos x="251" y="16"/>
                </a:cxn>
                <a:cxn ang="0">
                  <a:pos x="265" y="0"/>
                </a:cxn>
                <a:cxn ang="0">
                  <a:pos x="273" y="0"/>
                </a:cxn>
                <a:cxn ang="0">
                  <a:pos x="288" y="32"/>
                </a:cxn>
                <a:cxn ang="0">
                  <a:pos x="324" y="64"/>
                </a:cxn>
                <a:cxn ang="0">
                  <a:pos x="324" y="96"/>
                </a:cxn>
                <a:cxn ang="0">
                  <a:pos x="339" y="120"/>
                </a:cxn>
                <a:cxn ang="0">
                  <a:pos x="339" y="128"/>
                </a:cxn>
                <a:cxn ang="0">
                  <a:pos x="391" y="144"/>
                </a:cxn>
                <a:cxn ang="0">
                  <a:pos x="354" y="192"/>
                </a:cxn>
                <a:cxn ang="0">
                  <a:pos x="383" y="224"/>
                </a:cxn>
                <a:cxn ang="0">
                  <a:pos x="391" y="200"/>
                </a:cxn>
                <a:cxn ang="0">
                  <a:pos x="406" y="200"/>
                </a:cxn>
                <a:cxn ang="0">
                  <a:pos x="398" y="232"/>
                </a:cxn>
                <a:cxn ang="0">
                  <a:pos x="435" y="272"/>
                </a:cxn>
                <a:cxn ang="0">
                  <a:pos x="413" y="280"/>
                </a:cxn>
                <a:cxn ang="0">
                  <a:pos x="413" y="296"/>
                </a:cxn>
                <a:cxn ang="0">
                  <a:pos x="420" y="304"/>
                </a:cxn>
                <a:cxn ang="0">
                  <a:pos x="413" y="336"/>
                </a:cxn>
                <a:cxn ang="0">
                  <a:pos x="369" y="336"/>
                </a:cxn>
                <a:cxn ang="0">
                  <a:pos x="332" y="360"/>
                </a:cxn>
                <a:cxn ang="0">
                  <a:pos x="317" y="344"/>
                </a:cxn>
                <a:cxn ang="0">
                  <a:pos x="302" y="320"/>
                </a:cxn>
                <a:cxn ang="0">
                  <a:pos x="280" y="336"/>
                </a:cxn>
                <a:cxn ang="0">
                  <a:pos x="251" y="312"/>
                </a:cxn>
                <a:cxn ang="0">
                  <a:pos x="243" y="288"/>
                </a:cxn>
                <a:cxn ang="0">
                  <a:pos x="229" y="280"/>
                </a:cxn>
                <a:cxn ang="0">
                  <a:pos x="214" y="264"/>
                </a:cxn>
              </a:cxnLst>
              <a:rect l="0" t="0" r="r" b="b"/>
              <a:pathLst>
                <a:path w="436" h="361">
                  <a:moveTo>
                    <a:pt x="214" y="264"/>
                  </a:moveTo>
                  <a:lnTo>
                    <a:pt x="199" y="232"/>
                  </a:lnTo>
                  <a:lnTo>
                    <a:pt x="177" y="232"/>
                  </a:lnTo>
                  <a:lnTo>
                    <a:pt x="118" y="232"/>
                  </a:lnTo>
                  <a:lnTo>
                    <a:pt x="103" y="200"/>
                  </a:lnTo>
                  <a:lnTo>
                    <a:pt x="88" y="192"/>
                  </a:lnTo>
                  <a:lnTo>
                    <a:pt x="74" y="208"/>
                  </a:lnTo>
                  <a:lnTo>
                    <a:pt x="52" y="208"/>
                  </a:lnTo>
                  <a:lnTo>
                    <a:pt x="0" y="32"/>
                  </a:lnTo>
                  <a:lnTo>
                    <a:pt x="22" y="24"/>
                  </a:lnTo>
                  <a:lnTo>
                    <a:pt x="44" y="32"/>
                  </a:lnTo>
                  <a:lnTo>
                    <a:pt x="111" y="0"/>
                  </a:lnTo>
                  <a:lnTo>
                    <a:pt x="140" y="16"/>
                  </a:lnTo>
                  <a:lnTo>
                    <a:pt x="147" y="40"/>
                  </a:lnTo>
                  <a:lnTo>
                    <a:pt x="170" y="56"/>
                  </a:lnTo>
                  <a:lnTo>
                    <a:pt x="199" y="32"/>
                  </a:lnTo>
                  <a:lnTo>
                    <a:pt x="243" y="32"/>
                  </a:lnTo>
                  <a:lnTo>
                    <a:pt x="251" y="16"/>
                  </a:lnTo>
                  <a:lnTo>
                    <a:pt x="265" y="0"/>
                  </a:lnTo>
                  <a:lnTo>
                    <a:pt x="273" y="0"/>
                  </a:lnTo>
                  <a:lnTo>
                    <a:pt x="288" y="32"/>
                  </a:lnTo>
                  <a:lnTo>
                    <a:pt x="324" y="64"/>
                  </a:lnTo>
                  <a:lnTo>
                    <a:pt x="324" y="96"/>
                  </a:lnTo>
                  <a:lnTo>
                    <a:pt x="339" y="120"/>
                  </a:lnTo>
                  <a:lnTo>
                    <a:pt x="339" y="128"/>
                  </a:lnTo>
                  <a:lnTo>
                    <a:pt x="391" y="144"/>
                  </a:lnTo>
                  <a:lnTo>
                    <a:pt x="354" y="192"/>
                  </a:lnTo>
                  <a:lnTo>
                    <a:pt x="383" y="224"/>
                  </a:lnTo>
                  <a:lnTo>
                    <a:pt x="391" y="200"/>
                  </a:lnTo>
                  <a:lnTo>
                    <a:pt x="406" y="200"/>
                  </a:lnTo>
                  <a:lnTo>
                    <a:pt x="398" y="232"/>
                  </a:lnTo>
                  <a:lnTo>
                    <a:pt x="435" y="272"/>
                  </a:lnTo>
                  <a:lnTo>
                    <a:pt x="413" y="280"/>
                  </a:lnTo>
                  <a:lnTo>
                    <a:pt x="413" y="296"/>
                  </a:lnTo>
                  <a:lnTo>
                    <a:pt x="420" y="304"/>
                  </a:lnTo>
                  <a:lnTo>
                    <a:pt x="413" y="336"/>
                  </a:lnTo>
                  <a:lnTo>
                    <a:pt x="369" y="336"/>
                  </a:lnTo>
                  <a:lnTo>
                    <a:pt x="332" y="360"/>
                  </a:lnTo>
                  <a:lnTo>
                    <a:pt x="317" y="344"/>
                  </a:lnTo>
                  <a:lnTo>
                    <a:pt x="302" y="320"/>
                  </a:lnTo>
                  <a:lnTo>
                    <a:pt x="280" y="336"/>
                  </a:lnTo>
                  <a:lnTo>
                    <a:pt x="251" y="312"/>
                  </a:lnTo>
                  <a:lnTo>
                    <a:pt x="243" y="288"/>
                  </a:lnTo>
                  <a:lnTo>
                    <a:pt x="229" y="280"/>
                  </a:lnTo>
                  <a:lnTo>
                    <a:pt x="214" y="2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89" name="Freeform 28"/>
            <p:cNvSpPr>
              <a:spLocks/>
            </p:cNvSpPr>
            <p:nvPr/>
          </p:nvSpPr>
          <p:spPr bwMode="auto">
            <a:xfrm rot="704206">
              <a:off x="6112617" y="5308054"/>
              <a:ext cx="130847" cy="138309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18" y="8"/>
                </a:cxn>
                <a:cxn ang="0">
                  <a:pos x="103" y="8"/>
                </a:cxn>
                <a:cxn ang="0">
                  <a:pos x="88" y="40"/>
                </a:cxn>
                <a:cxn ang="0">
                  <a:pos x="52" y="72"/>
                </a:cxn>
                <a:cxn ang="0">
                  <a:pos x="15" y="80"/>
                </a:cxn>
                <a:cxn ang="0">
                  <a:pos x="7" y="96"/>
                </a:cxn>
                <a:cxn ang="0">
                  <a:pos x="22" y="112"/>
                </a:cxn>
                <a:cxn ang="0">
                  <a:pos x="0" y="136"/>
                </a:cxn>
              </a:cxnLst>
              <a:rect l="0" t="0" r="r" b="b"/>
              <a:pathLst>
                <a:path w="126" h="137">
                  <a:moveTo>
                    <a:pt x="125" y="0"/>
                  </a:moveTo>
                  <a:lnTo>
                    <a:pt x="118" y="8"/>
                  </a:lnTo>
                  <a:lnTo>
                    <a:pt x="103" y="8"/>
                  </a:lnTo>
                  <a:lnTo>
                    <a:pt x="88" y="40"/>
                  </a:lnTo>
                  <a:lnTo>
                    <a:pt x="52" y="72"/>
                  </a:lnTo>
                  <a:lnTo>
                    <a:pt x="15" y="80"/>
                  </a:lnTo>
                  <a:lnTo>
                    <a:pt x="7" y="96"/>
                  </a:lnTo>
                  <a:lnTo>
                    <a:pt x="22" y="112"/>
                  </a:lnTo>
                  <a:lnTo>
                    <a:pt x="0" y="13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90" name="Freeform 29"/>
            <p:cNvSpPr>
              <a:spLocks/>
            </p:cNvSpPr>
            <p:nvPr/>
          </p:nvSpPr>
          <p:spPr bwMode="auto">
            <a:xfrm rot="704206">
              <a:off x="5735776" y="4752123"/>
              <a:ext cx="223313" cy="348467"/>
            </a:xfrm>
            <a:custGeom>
              <a:avLst/>
              <a:gdLst/>
              <a:ahLst/>
              <a:cxnLst>
                <a:cxn ang="0">
                  <a:pos x="214" y="136"/>
                </a:cxn>
                <a:cxn ang="0">
                  <a:pos x="214" y="144"/>
                </a:cxn>
                <a:cxn ang="0">
                  <a:pos x="207" y="168"/>
                </a:cxn>
                <a:cxn ang="0">
                  <a:pos x="214" y="192"/>
                </a:cxn>
                <a:cxn ang="0">
                  <a:pos x="162" y="216"/>
                </a:cxn>
                <a:cxn ang="0">
                  <a:pos x="162" y="248"/>
                </a:cxn>
                <a:cxn ang="0">
                  <a:pos x="177" y="280"/>
                </a:cxn>
                <a:cxn ang="0">
                  <a:pos x="162" y="296"/>
                </a:cxn>
                <a:cxn ang="0">
                  <a:pos x="162" y="312"/>
                </a:cxn>
                <a:cxn ang="0">
                  <a:pos x="103" y="344"/>
                </a:cxn>
                <a:cxn ang="0">
                  <a:pos x="81" y="336"/>
                </a:cxn>
                <a:cxn ang="0">
                  <a:pos x="81" y="312"/>
                </a:cxn>
                <a:cxn ang="0">
                  <a:pos x="103" y="312"/>
                </a:cxn>
                <a:cxn ang="0">
                  <a:pos x="37" y="264"/>
                </a:cxn>
                <a:cxn ang="0">
                  <a:pos x="0" y="272"/>
                </a:cxn>
                <a:cxn ang="0">
                  <a:pos x="22" y="240"/>
                </a:cxn>
                <a:cxn ang="0">
                  <a:pos x="15" y="200"/>
                </a:cxn>
                <a:cxn ang="0">
                  <a:pos x="7" y="192"/>
                </a:cxn>
                <a:cxn ang="0">
                  <a:pos x="15" y="160"/>
                </a:cxn>
                <a:cxn ang="0">
                  <a:pos x="37" y="152"/>
                </a:cxn>
                <a:cxn ang="0">
                  <a:pos x="37" y="128"/>
                </a:cxn>
                <a:cxn ang="0">
                  <a:pos x="66" y="120"/>
                </a:cxn>
                <a:cxn ang="0">
                  <a:pos x="66" y="88"/>
                </a:cxn>
                <a:cxn ang="0">
                  <a:pos x="44" y="64"/>
                </a:cxn>
                <a:cxn ang="0">
                  <a:pos x="44" y="24"/>
                </a:cxn>
                <a:cxn ang="0">
                  <a:pos x="74" y="0"/>
                </a:cxn>
                <a:cxn ang="0">
                  <a:pos x="81" y="8"/>
                </a:cxn>
                <a:cxn ang="0">
                  <a:pos x="81" y="40"/>
                </a:cxn>
                <a:cxn ang="0">
                  <a:pos x="125" y="56"/>
                </a:cxn>
                <a:cxn ang="0">
                  <a:pos x="140" y="40"/>
                </a:cxn>
                <a:cxn ang="0">
                  <a:pos x="162" y="56"/>
                </a:cxn>
                <a:cxn ang="0">
                  <a:pos x="199" y="24"/>
                </a:cxn>
                <a:cxn ang="0">
                  <a:pos x="199" y="32"/>
                </a:cxn>
                <a:cxn ang="0">
                  <a:pos x="207" y="88"/>
                </a:cxn>
                <a:cxn ang="0">
                  <a:pos x="214" y="136"/>
                </a:cxn>
              </a:cxnLst>
              <a:rect l="0" t="0" r="r" b="b"/>
              <a:pathLst>
                <a:path w="215" h="345">
                  <a:moveTo>
                    <a:pt x="214" y="136"/>
                  </a:moveTo>
                  <a:lnTo>
                    <a:pt x="214" y="144"/>
                  </a:lnTo>
                  <a:lnTo>
                    <a:pt x="207" y="168"/>
                  </a:lnTo>
                  <a:lnTo>
                    <a:pt x="214" y="192"/>
                  </a:lnTo>
                  <a:lnTo>
                    <a:pt x="162" y="216"/>
                  </a:lnTo>
                  <a:lnTo>
                    <a:pt x="162" y="248"/>
                  </a:lnTo>
                  <a:lnTo>
                    <a:pt x="177" y="280"/>
                  </a:lnTo>
                  <a:lnTo>
                    <a:pt x="162" y="296"/>
                  </a:lnTo>
                  <a:lnTo>
                    <a:pt x="162" y="312"/>
                  </a:lnTo>
                  <a:lnTo>
                    <a:pt x="103" y="344"/>
                  </a:lnTo>
                  <a:lnTo>
                    <a:pt x="81" y="336"/>
                  </a:lnTo>
                  <a:lnTo>
                    <a:pt x="81" y="312"/>
                  </a:lnTo>
                  <a:lnTo>
                    <a:pt x="103" y="312"/>
                  </a:lnTo>
                  <a:lnTo>
                    <a:pt x="37" y="264"/>
                  </a:lnTo>
                  <a:lnTo>
                    <a:pt x="0" y="272"/>
                  </a:lnTo>
                  <a:lnTo>
                    <a:pt x="22" y="240"/>
                  </a:lnTo>
                  <a:lnTo>
                    <a:pt x="15" y="200"/>
                  </a:lnTo>
                  <a:lnTo>
                    <a:pt x="7" y="192"/>
                  </a:lnTo>
                  <a:lnTo>
                    <a:pt x="15" y="160"/>
                  </a:lnTo>
                  <a:lnTo>
                    <a:pt x="37" y="152"/>
                  </a:lnTo>
                  <a:lnTo>
                    <a:pt x="37" y="128"/>
                  </a:lnTo>
                  <a:lnTo>
                    <a:pt x="66" y="120"/>
                  </a:lnTo>
                  <a:lnTo>
                    <a:pt x="66" y="88"/>
                  </a:lnTo>
                  <a:lnTo>
                    <a:pt x="44" y="64"/>
                  </a:lnTo>
                  <a:lnTo>
                    <a:pt x="44" y="24"/>
                  </a:lnTo>
                  <a:lnTo>
                    <a:pt x="74" y="0"/>
                  </a:lnTo>
                  <a:lnTo>
                    <a:pt x="81" y="8"/>
                  </a:lnTo>
                  <a:lnTo>
                    <a:pt x="81" y="40"/>
                  </a:lnTo>
                  <a:lnTo>
                    <a:pt x="125" y="56"/>
                  </a:lnTo>
                  <a:lnTo>
                    <a:pt x="140" y="40"/>
                  </a:lnTo>
                  <a:lnTo>
                    <a:pt x="162" y="56"/>
                  </a:lnTo>
                  <a:lnTo>
                    <a:pt x="199" y="24"/>
                  </a:lnTo>
                  <a:lnTo>
                    <a:pt x="199" y="32"/>
                  </a:lnTo>
                  <a:lnTo>
                    <a:pt x="207" y="88"/>
                  </a:lnTo>
                  <a:lnTo>
                    <a:pt x="214" y="13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91" name="Freeform 30"/>
            <p:cNvSpPr>
              <a:spLocks/>
            </p:cNvSpPr>
            <p:nvPr/>
          </p:nvSpPr>
          <p:spPr bwMode="auto">
            <a:xfrm rot="704206">
              <a:off x="5328405" y="3946517"/>
              <a:ext cx="677789" cy="430196"/>
            </a:xfrm>
            <a:custGeom>
              <a:avLst/>
              <a:gdLst/>
              <a:ahLst/>
              <a:cxnLst>
                <a:cxn ang="0">
                  <a:pos x="643" y="64"/>
                </a:cxn>
                <a:cxn ang="0">
                  <a:pos x="643" y="96"/>
                </a:cxn>
                <a:cxn ang="0">
                  <a:pos x="650" y="120"/>
                </a:cxn>
                <a:cxn ang="0">
                  <a:pos x="598" y="160"/>
                </a:cxn>
                <a:cxn ang="0">
                  <a:pos x="561" y="168"/>
                </a:cxn>
                <a:cxn ang="0">
                  <a:pos x="517" y="200"/>
                </a:cxn>
                <a:cxn ang="0">
                  <a:pos x="502" y="208"/>
                </a:cxn>
                <a:cxn ang="0">
                  <a:pos x="488" y="208"/>
                </a:cxn>
                <a:cxn ang="0">
                  <a:pos x="473" y="232"/>
                </a:cxn>
                <a:cxn ang="0">
                  <a:pos x="458" y="232"/>
                </a:cxn>
                <a:cxn ang="0">
                  <a:pos x="436" y="224"/>
                </a:cxn>
                <a:cxn ang="0">
                  <a:pos x="414" y="248"/>
                </a:cxn>
                <a:cxn ang="0">
                  <a:pos x="414" y="280"/>
                </a:cxn>
                <a:cxn ang="0">
                  <a:pos x="384" y="304"/>
                </a:cxn>
                <a:cxn ang="0">
                  <a:pos x="362" y="392"/>
                </a:cxn>
                <a:cxn ang="0">
                  <a:pos x="355" y="400"/>
                </a:cxn>
                <a:cxn ang="0">
                  <a:pos x="325" y="424"/>
                </a:cxn>
                <a:cxn ang="0">
                  <a:pos x="266" y="392"/>
                </a:cxn>
                <a:cxn ang="0">
                  <a:pos x="207" y="392"/>
                </a:cxn>
                <a:cxn ang="0">
                  <a:pos x="163" y="376"/>
                </a:cxn>
                <a:cxn ang="0">
                  <a:pos x="155" y="352"/>
                </a:cxn>
                <a:cxn ang="0">
                  <a:pos x="111" y="352"/>
                </a:cxn>
                <a:cxn ang="0">
                  <a:pos x="118" y="392"/>
                </a:cxn>
                <a:cxn ang="0">
                  <a:pos x="89" y="392"/>
                </a:cxn>
                <a:cxn ang="0">
                  <a:pos x="74" y="384"/>
                </a:cxn>
                <a:cxn ang="0">
                  <a:pos x="37" y="384"/>
                </a:cxn>
                <a:cxn ang="0">
                  <a:pos x="22" y="400"/>
                </a:cxn>
                <a:cxn ang="0">
                  <a:pos x="7" y="400"/>
                </a:cxn>
                <a:cxn ang="0">
                  <a:pos x="0" y="344"/>
                </a:cxn>
                <a:cxn ang="0">
                  <a:pos x="30" y="296"/>
                </a:cxn>
                <a:cxn ang="0">
                  <a:pos x="44" y="280"/>
                </a:cxn>
                <a:cxn ang="0">
                  <a:pos x="81" y="280"/>
                </a:cxn>
                <a:cxn ang="0">
                  <a:pos x="74" y="248"/>
                </a:cxn>
                <a:cxn ang="0">
                  <a:pos x="133" y="208"/>
                </a:cxn>
                <a:cxn ang="0">
                  <a:pos x="103" y="192"/>
                </a:cxn>
                <a:cxn ang="0">
                  <a:pos x="81" y="208"/>
                </a:cxn>
                <a:cxn ang="0">
                  <a:pos x="59" y="184"/>
                </a:cxn>
                <a:cxn ang="0">
                  <a:pos x="81" y="160"/>
                </a:cxn>
                <a:cxn ang="0">
                  <a:pos x="103" y="104"/>
                </a:cxn>
                <a:cxn ang="0">
                  <a:pos x="81" y="72"/>
                </a:cxn>
                <a:cxn ang="0">
                  <a:pos x="89" y="56"/>
                </a:cxn>
                <a:cxn ang="0">
                  <a:pos x="133" y="80"/>
                </a:cxn>
                <a:cxn ang="0">
                  <a:pos x="155" y="112"/>
                </a:cxn>
                <a:cxn ang="0">
                  <a:pos x="185" y="104"/>
                </a:cxn>
                <a:cxn ang="0">
                  <a:pos x="199" y="120"/>
                </a:cxn>
                <a:cxn ang="0">
                  <a:pos x="214" y="104"/>
                </a:cxn>
                <a:cxn ang="0">
                  <a:pos x="214" y="64"/>
                </a:cxn>
                <a:cxn ang="0">
                  <a:pos x="199" y="48"/>
                </a:cxn>
                <a:cxn ang="0">
                  <a:pos x="229" y="16"/>
                </a:cxn>
                <a:cxn ang="0">
                  <a:pos x="303" y="8"/>
                </a:cxn>
                <a:cxn ang="0">
                  <a:pos x="310" y="0"/>
                </a:cxn>
                <a:cxn ang="0">
                  <a:pos x="332" y="8"/>
                </a:cxn>
                <a:cxn ang="0">
                  <a:pos x="421" y="64"/>
                </a:cxn>
                <a:cxn ang="0">
                  <a:pos x="510" y="104"/>
                </a:cxn>
                <a:cxn ang="0">
                  <a:pos x="554" y="104"/>
                </a:cxn>
                <a:cxn ang="0">
                  <a:pos x="569" y="88"/>
                </a:cxn>
                <a:cxn ang="0">
                  <a:pos x="598" y="88"/>
                </a:cxn>
                <a:cxn ang="0">
                  <a:pos x="613" y="72"/>
                </a:cxn>
                <a:cxn ang="0">
                  <a:pos x="643" y="64"/>
                </a:cxn>
              </a:cxnLst>
              <a:rect l="0" t="0" r="r" b="b"/>
              <a:pathLst>
                <a:path w="651" h="425">
                  <a:moveTo>
                    <a:pt x="643" y="64"/>
                  </a:moveTo>
                  <a:lnTo>
                    <a:pt x="643" y="96"/>
                  </a:lnTo>
                  <a:lnTo>
                    <a:pt x="650" y="120"/>
                  </a:lnTo>
                  <a:lnTo>
                    <a:pt x="598" y="160"/>
                  </a:lnTo>
                  <a:lnTo>
                    <a:pt x="561" y="168"/>
                  </a:lnTo>
                  <a:lnTo>
                    <a:pt x="517" y="200"/>
                  </a:lnTo>
                  <a:lnTo>
                    <a:pt x="502" y="208"/>
                  </a:lnTo>
                  <a:lnTo>
                    <a:pt x="488" y="208"/>
                  </a:lnTo>
                  <a:lnTo>
                    <a:pt x="473" y="232"/>
                  </a:lnTo>
                  <a:lnTo>
                    <a:pt x="458" y="232"/>
                  </a:lnTo>
                  <a:lnTo>
                    <a:pt x="436" y="224"/>
                  </a:lnTo>
                  <a:lnTo>
                    <a:pt x="414" y="248"/>
                  </a:lnTo>
                  <a:lnTo>
                    <a:pt x="414" y="280"/>
                  </a:lnTo>
                  <a:lnTo>
                    <a:pt x="384" y="304"/>
                  </a:lnTo>
                  <a:lnTo>
                    <a:pt x="362" y="392"/>
                  </a:lnTo>
                  <a:lnTo>
                    <a:pt x="355" y="400"/>
                  </a:lnTo>
                  <a:lnTo>
                    <a:pt x="325" y="424"/>
                  </a:lnTo>
                  <a:lnTo>
                    <a:pt x="266" y="392"/>
                  </a:lnTo>
                  <a:lnTo>
                    <a:pt x="207" y="392"/>
                  </a:lnTo>
                  <a:lnTo>
                    <a:pt x="163" y="376"/>
                  </a:lnTo>
                  <a:lnTo>
                    <a:pt x="155" y="352"/>
                  </a:lnTo>
                  <a:lnTo>
                    <a:pt x="111" y="352"/>
                  </a:lnTo>
                  <a:lnTo>
                    <a:pt x="118" y="392"/>
                  </a:lnTo>
                  <a:lnTo>
                    <a:pt x="89" y="392"/>
                  </a:lnTo>
                  <a:lnTo>
                    <a:pt x="74" y="384"/>
                  </a:lnTo>
                  <a:lnTo>
                    <a:pt x="37" y="384"/>
                  </a:lnTo>
                  <a:lnTo>
                    <a:pt x="22" y="400"/>
                  </a:lnTo>
                  <a:lnTo>
                    <a:pt x="7" y="400"/>
                  </a:lnTo>
                  <a:lnTo>
                    <a:pt x="0" y="344"/>
                  </a:lnTo>
                  <a:lnTo>
                    <a:pt x="30" y="296"/>
                  </a:lnTo>
                  <a:lnTo>
                    <a:pt x="44" y="280"/>
                  </a:lnTo>
                  <a:lnTo>
                    <a:pt x="81" y="280"/>
                  </a:lnTo>
                  <a:lnTo>
                    <a:pt x="74" y="248"/>
                  </a:lnTo>
                  <a:lnTo>
                    <a:pt x="133" y="208"/>
                  </a:lnTo>
                  <a:lnTo>
                    <a:pt x="103" y="192"/>
                  </a:lnTo>
                  <a:lnTo>
                    <a:pt x="81" y="208"/>
                  </a:lnTo>
                  <a:lnTo>
                    <a:pt x="59" y="184"/>
                  </a:lnTo>
                  <a:lnTo>
                    <a:pt x="81" y="160"/>
                  </a:lnTo>
                  <a:lnTo>
                    <a:pt x="103" y="104"/>
                  </a:lnTo>
                  <a:lnTo>
                    <a:pt x="81" y="72"/>
                  </a:lnTo>
                  <a:lnTo>
                    <a:pt x="89" y="56"/>
                  </a:lnTo>
                  <a:lnTo>
                    <a:pt x="133" y="80"/>
                  </a:lnTo>
                  <a:lnTo>
                    <a:pt x="155" y="112"/>
                  </a:lnTo>
                  <a:lnTo>
                    <a:pt x="185" y="104"/>
                  </a:lnTo>
                  <a:lnTo>
                    <a:pt x="199" y="120"/>
                  </a:lnTo>
                  <a:lnTo>
                    <a:pt x="214" y="104"/>
                  </a:lnTo>
                  <a:lnTo>
                    <a:pt x="214" y="64"/>
                  </a:lnTo>
                  <a:lnTo>
                    <a:pt x="199" y="48"/>
                  </a:lnTo>
                  <a:lnTo>
                    <a:pt x="229" y="16"/>
                  </a:lnTo>
                  <a:lnTo>
                    <a:pt x="303" y="8"/>
                  </a:lnTo>
                  <a:lnTo>
                    <a:pt x="310" y="0"/>
                  </a:lnTo>
                  <a:lnTo>
                    <a:pt x="332" y="8"/>
                  </a:lnTo>
                  <a:lnTo>
                    <a:pt x="421" y="64"/>
                  </a:lnTo>
                  <a:lnTo>
                    <a:pt x="510" y="104"/>
                  </a:lnTo>
                  <a:lnTo>
                    <a:pt x="554" y="104"/>
                  </a:lnTo>
                  <a:lnTo>
                    <a:pt x="569" y="88"/>
                  </a:lnTo>
                  <a:lnTo>
                    <a:pt x="598" y="88"/>
                  </a:lnTo>
                  <a:lnTo>
                    <a:pt x="613" y="72"/>
                  </a:lnTo>
                  <a:lnTo>
                    <a:pt x="643" y="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92" name="Freeform 31"/>
            <p:cNvSpPr>
              <a:spLocks/>
            </p:cNvSpPr>
            <p:nvPr/>
          </p:nvSpPr>
          <p:spPr bwMode="auto">
            <a:xfrm rot="704206">
              <a:off x="5160920" y="3695045"/>
              <a:ext cx="889762" cy="534377"/>
            </a:xfrm>
            <a:custGeom>
              <a:avLst/>
              <a:gdLst/>
              <a:ahLst/>
              <a:cxnLst>
                <a:cxn ang="0">
                  <a:pos x="502" y="240"/>
                </a:cxn>
                <a:cxn ang="0">
                  <a:pos x="531" y="240"/>
                </a:cxn>
                <a:cxn ang="0">
                  <a:pos x="708" y="336"/>
                </a:cxn>
                <a:cxn ang="0">
                  <a:pos x="768" y="320"/>
                </a:cxn>
                <a:cxn ang="0">
                  <a:pos x="812" y="304"/>
                </a:cxn>
                <a:cxn ang="0">
                  <a:pos x="849" y="296"/>
                </a:cxn>
                <a:cxn ang="0">
                  <a:pos x="841" y="264"/>
                </a:cxn>
                <a:cxn ang="0">
                  <a:pos x="856" y="216"/>
                </a:cxn>
                <a:cxn ang="0">
                  <a:pos x="775" y="168"/>
                </a:cxn>
                <a:cxn ang="0">
                  <a:pos x="745" y="96"/>
                </a:cxn>
                <a:cxn ang="0">
                  <a:pos x="760" y="176"/>
                </a:cxn>
                <a:cxn ang="0">
                  <a:pos x="738" y="232"/>
                </a:cxn>
                <a:cxn ang="0">
                  <a:pos x="701" y="240"/>
                </a:cxn>
                <a:cxn ang="0">
                  <a:pos x="716" y="192"/>
                </a:cxn>
                <a:cxn ang="0">
                  <a:pos x="635" y="184"/>
                </a:cxn>
                <a:cxn ang="0">
                  <a:pos x="583" y="176"/>
                </a:cxn>
                <a:cxn ang="0">
                  <a:pos x="627" y="144"/>
                </a:cxn>
                <a:cxn ang="0">
                  <a:pos x="568" y="160"/>
                </a:cxn>
                <a:cxn ang="0">
                  <a:pos x="487" y="136"/>
                </a:cxn>
                <a:cxn ang="0">
                  <a:pos x="450" y="136"/>
                </a:cxn>
                <a:cxn ang="0">
                  <a:pos x="391" y="152"/>
                </a:cxn>
                <a:cxn ang="0">
                  <a:pos x="443" y="112"/>
                </a:cxn>
                <a:cxn ang="0">
                  <a:pos x="399" y="0"/>
                </a:cxn>
                <a:cxn ang="0">
                  <a:pos x="362" y="88"/>
                </a:cxn>
                <a:cxn ang="0">
                  <a:pos x="339" y="144"/>
                </a:cxn>
                <a:cxn ang="0">
                  <a:pos x="303" y="104"/>
                </a:cxn>
                <a:cxn ang="0">
                  <a:pos x="207" y="128"/>
                </a:cxn>
                <a:cxn ang="0">
                  <a:pos x="162" y="128"/>
                </a:cxn>
                <a:cxn ang="0">
                  <a:pos x="118" y="104"/>
                </a:cxn>
                <a:cxn ang="0">
                  <a:pos x="81" y="144"/>
                </a:cxn>
                <a:cxn ang="0">
                  <a:pos x="44" y="184"/>
                </a:cxn>
                <a:cxn ang="0">
                  <a:pos x="44" y="256"/>
                </a:cxn>
                <a:cxn ang="0">
                  <a:pos x="0" y="288"/>
                </a:cxn>
                <a:cxn ang="0">
                  <a:pos x="59" y="392"/>
                </a:cxn>
                <a:cxn ang="0">
                  <a:pos x="96" y="416"/>
                </a:cxn>
                <a:cxn ang="0">
                  <a:pos x="177" y="456"/>
                </a:cxn>
                <a:cxn ang="0">
                  <a:pos x="229" y="496"/>
                </a:cxn>
                <a:cxn ang="0">
                  <a:pos x="244" y="512"/>
                </a:cxn>
                <a:cxn ang="0">
                  <a:pos x="273" y="480"/>
                </a:cxn>
                <a:cxn ang="0">
                  <a:pos x="303" y="424"/>
                </a:cxn>
                <a:cxn ang="0">
                  <a:pos x="258" y="416"/>
                </a:cxn>
                <a:cxn ang="0">
                  <a:pos x="303" y="336"/>
                </a:cxn>
                <a:cxn ang="0">
                  <a:pos x="288" y="288"/>
                </a:cxn>
                <a:cxn ang="0">
                  <a:pos x="354" y="344"/>
                </a:cxn>
                <a:cxn ang="0">
                  <a:pos x="399" y="352"/>
                </a:cxn>
                <a:cxn ang="0">
                  <a:pos x="413" y="296"/>
                </a:cxn>
                <a:cxn ang="0">
                  <a:pos x="428" y="248"/>
                </a:cxn>
              </a:cxnLst>
              <a:rect l="0" t="0" r="r" b="b"/>
              <a:pathLst>
                <a:path w="857" h="529">
                  <a:moveTo>
                    <a:pt x="428" y="248"/>
                  </a:moveTo>
                  <a:lnTo>
                    <a:pt x="502" y="240"/>
                  </a:lnTo>
                  <a:lnTo>
                    <a:pt x="509" y="232"/>
                  </a:lnTo>
                  <a:lnTo>
                    <a:pt x="531" y="240"/>
                  </a:lnTo>
                  <a:lnTo>
                    <a:pt x="620" y="296"/>
                  </a:lnTo>
                  <a:lnTo>
                    <a:pt x="708" y="336"/>
                  </a:lnTo>
                  <a:lnTo>
                    <a:pt x="753" y="336"/>
                  </a:lnTo>
                  <a:lnTo>
                    <a:pt x="768" y="320"/>
                  </a:lnTo>
                  <a:lnTo>
                    <a:pt x="797" y="320"/>
                  </a:lnTo>
                  <a:lnTo>
                    <a:pt x="812" y="304"/>
                  </a:lnTo>
                  <a:lnTo>
                    <a:pt x="841" y="296"/>
                  </a:lnTo>
                  <a:lnTo>
                    <a:pt x="849" y="296"/>
                  </a:lnTo>
                  <a:lnTo>
                    <a:pt x="856" y="280"/>
                  </a:lnTo>
                  <a:lnTo>
                    <a:pt x="841" y="264"/>
                  </a:lnTo>
                  <a:lnTo>
                    <a:pt x="856" y="248"/>
                  </a:lnTo>
                  <a:lnTo>
                    <a:pt x="856" y="216"/>
                  </a:lnTo>
                  <a:lnTo>
                    <a:pt x="804" y="168"/>
                  </a:lnTo>
                  <a:lnTo>
                    <a:pt x="775" y="168"/>
                  </a:lnTo>
                  <a:lnTo>
                    <a:pt x="775" y="120"/>
                  </a:lnTo>
                  <a:lnTo>
                    <a:pt x="745" y="96"/>
                  </a:lnTo>
                  <a:lnTo>
                    <a:pt x="745" y="128"/>
                  </a:lnTo>
                  <a:lnTo>
                    <a:pt x="760" y="176"/>
                  </a:lnTo>
                  <a:lnTo>
                    <a:pt x="760" y="216"/>
                  </a:lnTo>
                  <a:lnTo>
                    <a:pt x="738" y="232"/>
                  </a:lnTo>
                  <a:lnTo>
                    <a:pt x="723" y="256"/>
                  </a:lnTo>
                  <a:lnTo>
                    <a:pt x="701" y="240"/>
                  </a:lnTo>
                  <a:lnTo>
                    <a:pt x="723" y="224"/>
                  </a:lnTo>
                  <a:lnTo>
                    <a:pt x="716" y="192"/>
                  </a:lnTo>
                  <a:lnTo>
                    <a:pt x="672" y="200"/>
                  </a:lnTo>
                  <a:lnTo>
                    <a:pt x="635" y="184"/>
                  </a:lnTo>
                  <a:lnTo>
                    <a:pt x="605" y="200"/>
                  </a:lnTo>
                  <a:lnTo>
                    <a:pt x="583" y="176"/>
                  </a:lnTo>
                  <a:lnTo>
                    <a:pt x="627" y="168"/>
                  </a:lnTo>
                  <a:lnTo>
                    <a:pt x="627" y="144"/>
                  </a:lnTo>
                  <a:lnTo>
                    <a:pt x="583" y="136"/>
                  </a:lnTo>
                  <a:lnTo>
                    <a:pt x="568" y="160"/>
                  </a:lnTo>
                  <a:lnTo>
                    <a:pt x="553" y="144"/>
                  </a:lnTo>
                  <a:lnTo>
                    <a:pt x="487" y="136"/>
                  </a:lnTo>
                  <a:lnTo>
                    <a:pt x="472" y="152"/>
                  </a:lnTo>
                  <a:lnTo>
                    <a:pt x="450" y="136"/>
                  </a:lnTo>
                  <a:lnTo>
                    <a:pt x="428" y="168"/>
                  </a:lnTo>
                  <a:lnTo>
                    <a:pt x="391" y="152"/>
                  </a:lnTo>
                  <a:lnTo>
                    <a:pt x="406" y="104"/>
                  </a:lnTo>
                  <a:lnTo>
                    <a:pt x="443" y="112"/>
                  </a:lnTo>
                  <a:lnTo>
                    <a:pt x="450" y="56"/>
                  </a:lnTo>
                  <a:lnTo>
                    <a:pt x="399" y="0"/>
                  </a:lnTo>
                  <a:lnTo>
                    <a:pt x="406" y="56"/>
                  </a:lnTo>
                  <a:lnTo>
                    <a:pt x="362" y="88"/>
                  </a:lnTo>
                  <a:lnTo>
                    <a:pt x="354" y="136"/>
                  </a:lnTo>
                  <a:lnTo>
                    <a:pt x="339" y="144"/>
                  </a:lnTo>
                  <a:lnTo>
                    <a:pt x="332" y="152"/>
                  </a:lnTo>
                  <a:lnTo>
                    <a:pt x="303" y="104"/>
                  </a:lnTo>
                  <a:lnTo>
                    <a:pt x="244" y="104"/>
                  </a:lnTo>
                  <a:lnTo>
                    <a:pt x="207" y="128"/>
                  </a:lnTo>
                  <a:lnTo>
                    <a:pt x="192" y="168"/>
                  </a:lnTo>
                  <a:lnTo>
                    <a:pt x="162" y="128"/>
                  </a:lnTo>
                  <a:lnTo>
                    <a:pt x="140" y="80"/>
                  </a:lnTo>
                  <a:lnTo>
                    <a:pt x="118" y="104"/>
                  </a:lnTo>
                  <a:lnTo>
                    <a:pt x="125" y="152"/>
                  </a:lnTo>
                  <a:lnTo>
                    <a:pt x="81" y="144"/>
                  </a:lnTo>
                  <a:lnTo>
                    <a:pt x="66" y="144"/>
                  </a:lnTo>
                  <a:lnTo>
                    <a:pt x="44" y="184"/>
                  </a:lnTo>
                  <a:lnTo>
                    <a:pt x="59" y="208"/>
                  </a:lnTo>
                  <a:lnTo>
                    <a:pt x="44" y="256"/>
                  </a:lnTo>
                  <a:lnTo>
                    <a:pt x="15" y="280"/>
                  </a:lnTo>
                  <a:lnTo>
                    <a:pt x="0" y="288"/>
                  </a:lnTo>
                  <a:lnTo>
                    <a:pt x="7" y="336"/>
                  </a:lnTo>
                  <a:lnTo>
                    <a:pt x="59" y="392"/>
                  </a:lnTo>
                  <a:lnTo>
                    <a:pt x="89" y="392"/>
                  </a:lnTo>
                  <a:lnTo>
                    <a:pt x="96" y="416"/>
                  </a:lnTo>
                  <a:lnTo>
                    <a:pt x="125" y="424"/>
                  </a:lnTo>
                  <a:lnTo>
                    <a:pt x="177" y="456"/>
                  </a:lnTo>
                  <a:lnTo>
                    <a:pt x="192" y="488"/>
                  </a:lnTo>
                  <a:lnTo>
                    <a:pt x="229" y="496"/>
                  </a:lnTo>
                  <a:lnTo>
                    <a:pt x="229" y="528"/>
                  </a:lnTo>
                  <a:lnTo>
                    <a:pt x="244" y="512"/>
                  </a:lnTo>
                  <a:lnTo>
                    <a:pt x="280" y="512"/>
                  </a:lnTo>
                  <a:lnTo>
                    <a:pt x="273" y="480"/>
                  </a:lnTo>
                  <a:lnTo>
                    <a:pt x="332" y="440"/>
                  </a:lnTo>
                  <a:lnTo>
                    <a:pt x="303" y="424"/>
                  </a:lnTo>
                  <a:lnTo>
                    <a:pt x="280" y="440"/>
                  </a:lnTo>
                  <a:lnTo>
                    <a:pt x="258" y="416"/>
                  </a:lnTo>
                  <a:lnTo>
                    <a:pt x="280" y="392"/>
                  </a:lnTo>
                  <a:lnTo>
                    <a:pt x="303" y="336"/>
                  </a:lnTo>
                  <a:lnTo>
                    <a:pt x="280" y="304"/>
                  </a:lnTo>
                  <a:lnTo>
                    <a:pt x="288" y="288"/>
                  </a:lnTo>
                  <a:lnTo>
                    <a:pt x="332" y="312"/>
                  </a:lnTo>
                  <a:lnTo>
                    <a:pt x="354" y="344"/>
                  </a:lnTo>
                  <a:lnTo>
                    <a:pt x="384" y="336"/>
                  </a:lnTo>
                  <a:lnTo>
                    <a:pt x="399" y="352"/>
                  </a:lnTo>
                  <a:lnTo>
                    <a:pt x="413" y="336"/>
                  </a:lnTo>
                  <a:lnTo>
                    <a:pt x="413" y="296"/>
                  </a:lnTo>
                  <a:lnTo>
                    <a:pt x="399" y="280"/>
                  </a:lnTo>
                  <a:lnTo>
                    <a:pt x="428" y="24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93" name="Freeform 32"/>
            <p:cNvSpPr>
              <a:spLocks/>
            </p:cNvSpPr>
            <p:nvPr/>
          </p:nvSpPr>
          <p:spPr bwMode="auto">
            <a:xfrm rot="704206">
              <a:off x="5529038" y="3832457"/>
              <a:ext cx="91593" cy="105977"/>
            </a:xfrm>
            <a:custGeom>
              <a:avLst/>
              <a:gdLst/>
              <a:ahLst/>
              <a:cxnLst>
                <a:cxn ang="0">
                  <a:pos x="88" y="104"/>
                </a:cxn>
                <a:cxn ang="0">
                  <a:pos x="81" y="88"/>
                </a:cxn>
                <a:cxn ang="0">
                  <a:pos x="37" y="88"/>
                </a:cxn>
                <a:cxn ang="0">
                  <a:pos x="0" y="0"/>
                </a:cxn>
              </a:cxnLst>
              <a:rect l="0" t="0" r="r" b="b"/>
              <a:pathLst>
                <a:path w="89" h="105">
                  <a:moveTo>
                    <a:pt x="88" y="104"/>
                  </a:moveTo>
                  <a:lnTo>
                    <a:pt x="81" y="88"/>
                  </a:lnTo>
                  <a:lnTo>
                    <a:pt x="37" y="88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94" name="Freeform 33"/>
            <p:cNvSpPr>
              <a:spLocks/>
            </p:cNvSpPr>
            <p:nvPr/>
          </p:nvSpPr>
          <p:spPr bwMode="auto">
            <a:xfrm rot="704206">
              <a:off x="5460125" y="4717097"/>
              <a:ext cx="232036" cy="177826"/>
            </a:xfrm>
            <a:custGeom>
              <a:avLst/>
              <a:gdLst/>
              <a:ahLst/>
              <a:cxnLst>
                <a:cxn ang="0">
                  <a:pos x="215" y="120"/>
                </a:cxn>
                <a:cxn ang="0">
                  <a:pos x="192" y="112"/>
                </a:cxn>
                <a:cxn ang="0">
                  <a:pos x="185" y="88"/>
                </a:cxn>
                <a:cxn ang="0">
                  <a:pos x="155" y="88"/>
                </a:cxn>
                <a:cxn ang="0">
                  <a:pos x="141" y="56"/>
                </a:cxn>
                <a:cxn ang="0">
                  <a:pos x="141" y="24"/>
                </a:cxn>
                <a:cxn ang="0">
                  <a:pos x="126" y="16"/>
                </a:cxn>
                <a:cxn ang="0">
                  <a:pos x="96" y="24"/>
                </a:cxn>
                <a:cxn ang="0">
                  <a:pos x="67" y="0"/>
                </a:cxn>
                <a:cxn ang="0">
                  <a:pos x="52" y="0"/>
                </a:cxn>
                <a:cxn ang="0">
                  <a:pos x="30" y="16"/>
                </a:cxn>
                <a:cxn ang="0">
                  <a:pos x="22" y="56"/>
                </a:cxn>
                <a:cxn ang="0">
                  <a:pos x="0" y="80"/>
                </a:cxn>
                <a:cxn ang="0">
                  <a:pos x="7" y="112"/>
                </a:cxn>
                <a:cxn ang="0">
                  <a:pos x="22" y="120"/>
                </a:cxn>
                <a:cxn ang="0">
                  <a:pos x="22" y="152"/>
                </a:cxn>
                <a:cxn ang="0">
                  <a:pos x="59" y="152"/>
                </a:cxn>
                <a:cxn ang="0">
                  <a:pos x="81" y="176"/>
                </a:cxn>
                <a:cxn ang="0">
                  <a:pos x="104" y="152"/>
                </a:cxn>
                <a:cxn ang="0">
                  <a:pos x="185" y="160"/>
                </a:cxn>
                <a:cxn ang="0">
                  <a:pos x="222" y="144"/>
                </a:cxn>
                <a:cxn ang="0">
                  <a:pos x="215" y="120"/>
                </a:cxn>
              </a:cxnLst>
              <a:rect l="0" t="0" r="r" b="b"/>
              <a:pathLst>
                <a:path w="223" h="177">
                  <a:moveTo>
                    <a:pt x="215" y="120"/>
                  </a:moveTo>
                  <a:lnTo>
                    <a:pt x="192" y="112"/>
                  </a:lnTo>
                  <a:lnTo>
                    <a:pt x="185" y="88"/>
                  </a:lnTo>
                  <a:lnTo>
                    <a:pt x="155" y="88"/>
                  </a:lnTo>
                  <a:lnTo>
                    <a:pt x="141" y="56"/>
                  </a:lnTo>
                  <a:lnTo>
                    <a:pt x="141" y="24"/>
                  </a:lnTo>
                  <a:lnTo>
                    <a:pt x="126" y="16"/>
                  </a:lnTo>
                  <a:lnTo>
                    <a:pt x="96" y="24"/>
                  </a:lnTo>
                  <a:lnTo>
                    <a:pt x="67" y="0"/>
                  </a:lnTo>
                  <a:lnTo>
                    <a:pt x="52" y="0"/>
                  </a:lnTo>
                  <a:lnTo>
                    <a:pt x="30" y="16"/>
                  </a:lnTo>
                  <a:lnTo>
                    <a:pt x="22" y="56"/>
                  </a:lnTo>
                  <a:lnTo>
                    <a:pt x="0" y="80"/>
                  </a:lnTo>
                  <a:lnTo>
                    <a:pt x="7" y="112"/>
                  </a:lnTo>
                  <a:lnTo>
                    <a:pt x="22" y="120"/>
                  </a:lnTo>
                  <a:lnTo>
                    <a:pt x="22" y="152"/>
                  </a:lnTo>
                  <a:lnTo>
                    <a:pt x="59" y="152"/>
                  </a:lnTo>
                  <a:lnTo>
                    <a:pt x="81" y="176"/>
                  </a:lnTo>
                  <a:lnTo>
                    <a:pt x="104" y="152"/>
                  </a:lnTo>
                  <a:lnTo>
                    <a:pt x="185" y="160"/>
                  </a:lnTo>
                  <a:lnTo>
                    <a:pt x="222" y="144"/>
                  </a:lnTo>
                  <a:lnTo>
                    <a:pt x="215" y="12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95" name="Freeform 34"/>
            <p:cNvSpPr>
              <a:spLocks/>
            </p:cNvSpPr>
            <p:nvPr/>
          </p:nvSpPr>
          <p:spPr bwMode="auto">
            <a:xfrm rot="704206">
              <a:off x="5295257" y="4638063"/>
              <a:ext cx="201505" cy="267637"/>
            </a:xfrm>
            <a:custGeom>
              <a:avLst/>
              <a:gdLst/>
              <a:ahLst/>
              <a:cxnLst>
                <a:cxn ang="0">
                  <a:pos x="0" y="232"/>
                </a:cxn>
                <a:cxn ang="0">
                  <a:pos x="0" y="200"/>
                </a:cxn>
                <a:cxn ang="0">
                  <a:pos x="37" y="136"/>
                </a:cxn>
                <a:cxn ang="0">
                  <a:pos x="66" y="136"/>
                </a:cxn>
                <a:cxn ang="0">
                  <a:pos x="89" y="104"/>
                </a:cxn>
                <a:cxn ang="0">
                  <a:pos x="22" y="96"/>
                </a:cxn>
                <a:cxn ang="0">
                  <a:pos x="15" y="72"/>
                </a:cxn>
                <a:cxn ang="0">
                  <a:pos x="7" y="48"/>
                </a:cxn>
                <a:cxn ang="0">
                  <a:pos x="22" y="32"/>
                </a:cxn>
                <a:cxn ang="0">
                  <a:pos x="52" y="48"/>
                </a:cxn>
                <a:cxn ang="0">
                  <a:pos x="37" y="64"/>
                </a:cxn>
                <a:cxn ang="0">
                  <a:pos x="66" y="64"/>
                </a:cxn>
                <a:cxn ang="0">
                  <a:pos x="103" y="56"/>
                </a:cxn>
                <a:cxn ang="0">
                  <a:pos x="103" y="16"/>
                </a:cxn>
                <a:cxn ang="0">
                  <a:pos x="111" y="0"/>
                </a:cxn>
                <a:cxn ang="0">
                  <a:pos x="140" y="32"/>
                </a:cxn>
                <a:cxn ang="0">
                  <a:pos x="170" y="32"/>
                </a:cxn>
                <a:cxn ang="0">
                  <a:pos x="192" y="56"/>
                </a:cxn>
                <a:cxn ang="0">
                  <a:pos x="185" y="96"/>
                </a:cxn>
                <a:cxn ang="0">
                  <a:pos x="163" y="120"/>
                </a:cxn>
                <a:cxn ang="0">
                  <a:pos x="170" y="152"/>
                </a:cxn>
                <a:cxn ang="0">
                  <a:pos x="185" y="160"/>
                </a:cxn>
                <a:cxn ang="0">
                  <a:pos x="185" y="192"/>
                </a:cxn>
                <a:cxn ang="0">
                  <a:pos x="140" y="192"/>
                </a:cxn>
                <a:cxn ang="0">
                  <a:pos x="111" y="168"/>
                </a:cxn>
                <a:cxn ang="0">
                  <a:pos x="96" y="208"/>
                </a:cxn>
                <a:cxn ang="0">
                  <a:pos x="111" y="256"/>
                </a:cxn>
                <a:cxn ang="0">
                  <a:pos x="59" y="240"/>
                </a:cxn>
                <a:cxn ang="0">
                  <a:pos x="59" y="264"/>
                </a:cxn>
                <a:cxn ang="0">
                  <a:pos x="22" y="264"/>
                </a:cxn>
                <a:cxn ang="0">
                  <a:pos x="37" y="248"/>
                </a:cxn>
                <a:cxn ang="0">
                  <a:pos x="22" y="232"/>
                </a:cxn>
                <a:cxn ang="0">
                  <a:pos x="0" y="232"/>
                </a:cxn>
              </a:cxnLst>
              <a:rect l="0" t="0" r="r" b="b"/>
              <a:pathLst>
                <a:path w="193" h="265">
                  <a:moveTo>
                    <a:pt x="0" y="232"/>
                  </a:moveTo>
                  <a:lnTo>
                    <a:pt x="0" y="200"/>
                  </a:lnTo>
                  <a:lnTo>
                    <a:pt x="37" y="136"/>
                  </a:lnTo>
                  <a:lnTo>
                    <a:pt x="66" y="136"/>
                  </a:lnTo>
                  <a:lnTo>
                    <a:pt x="89" y="104"/>
                  </a:lnTo>
                  <a:lnTo>
                    <a:pt x="22" y="96"/>
                  </a:lnTo>
                  <a:lnTo>
                    <a:pt x="15" y="72"/>
                  </a:lnTo>
                  <a:lnTo>
                    <a:pt x="7" y="48"/>
                  </a:lnTo>
                  <a:lnTo>
                    <a:pt x="22" y="32"/>
                  </a:lnTo>
                  <a:lnTo>
                    <a:pt x="52" y="48"/>
                  </a:lnTo>
                  <a:lnTo>
                    <a:pt x="37" y="64"/>
                  </a:lnTo>
                  <a:lnTo>
                    <a:pt x="66" y="64"/>
                  </a:lnTo>
                  <a:lnTo>
                    <a:pt x="103" y="56"/>
                  </a:lnTo>
                  <a:lnTo>
                    <a:pt x="103" y="16"/>
                  </a:lnTo>
                  <a:lnTo>
                    <a:pt x="111" y="0"/>
                  </a:lnTo>
                  <a:lnTo>
                    <a:pt x="140" y="32"/>
                  </a:lnTo>
                  <a:lnTo>
                    <a:pt x="170" y="32"/>
                  </a:lnTo>
                  <a:lnTo>
                    <a:pt x="192" y="56"/>
                  </a:lnTo>
                  <a:lnTo>
                    <a:pt x="185" y="96"/>
                  </a:lnTo>
                  <a:lnTo>
                    <a:pt x="163" y="120"/>
                  </a:lnTo>
                  <a:lnTo>
                    <a:pt x="170" y="152"/>
                  </a:lnTo>
                  <a:lnTo>
                    <a:pt x="185" y="160"/>
                  </a:lnTo>
                  <a:lnTo>
                    <a:pt x="185" y="192"/>
                  </a:lnTo>
                  <a:lnTo>
                    <a:pt x="140" y="192"/>
                  </a:lnTo>
                  <a:lnTo>
                    <a:pt x="111" y="168"/>
                  </a:lnTo>
                  <a:lnTo>
                    <a:pt x="96" y="208"/>
                  </a:lnTo>
                  <a:lnTo>
                    <a:pt x="111" y="256"/>
                  </a:lnTo>
                  <a:lnTo>
                    <a:pt x="59" y="240"/>
                  </a:lnTo>
                  <a:lnTo>
                    <a:pt x="59" y="264"/>
                  </a:lnTo>
                  <a:lnTo>
                    <a:pt x="22" y="264"/>
                  </a:lnTo>
                  <a:lnTo>
                    <a:pt x="37" y="248"/>
                  </a:lnTo>
                  <a:lnTo>
                    <a:pt x="22" y="232"/>
                  </a:lnTo>
                  <a:lnTo>
                    <a:pt x="0" y="23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 rot="704206">
              <a:off x="5175750" y="4525799"/>
              <a:ext cx="239015" cy="357449"/>
            </a:xfrm>
            <a:custGeom>
              <a:avLst/>
              <a:gdLst/>
              <a:ahLst/>
              <a:cxnLst>
                <a:cxn ang="0">
                  <a:pos x="126" y="320"/>
                </a:cxn>
                <a:cxn ang="0">
                  <a:pos x="118" y="320"/>
                </a:cxn>
                <a:cxn ang="0">
                  <a:pos x="96" y="344"/>
                </a:cxn>
                <a:cxn ang="0">
                  <a:pos x="81" y="352"/>
                </a:cxn>
                <a:cxn ang="0">
                  <a:pos x="74" y="336"/>
                </a:cxn>
                <a:cxn ang="0">
                  <a:pos x="59" y="328"/>
                </a:cxn>
                <a:cxn ang="0">
                  <a:pos x="37" y="336"/>
                </a:cxn>
                <a:cxn ang="0">
                  <a:pos x="30" y="320"/>
                </a:cxn>
                <a:cxn ang="0">
                  <a:pos x="30" y="288"/>
                </a:cxn>
                <a:cxn ang="0">
                  <a:pos x="44" y="272"/>
                </a:cxn>
                <a:cxn ang="0">
                  <a:pos x="30" y="256"/>
                </a:cxn>
                <a:cxn ang="0">
                  <a:pos x="15" y="272"/>
                </a:cxn>
                <a:cxn ang="0">
                  <a:pos x="7" y="240"/>
                </a:cxn>
                <a:cxn ang="0">
                  <a:pos x="15" y="208"/>
                </a:cxn>
                <a:cxn ang="0">
                  <a:pos x="0" y="168"/>
                </a:cxn>
                <a:cxn ang="0">
                  <a:pos x="0" y="104"/>
                </a:cxn>
                <a:cxn ang="0">
                  <a:pos x="22" y="80"/>
                </a:cxn>
                <a:cxn ang="0">
                  <a:pos x="15" y="56"/>
                </a:cxn>
                <a:cxn ang="0">
                  <a:pos x="52" y="56"/>
                </a:cxn>
                <a:cxn ang="0">
                  <a:pos x="59" y="24"/>
                </a:cxn>
                <a:cxn ang="0">
                  <a:pos x="96" y="0"/>
                </a:cxn>
                <a:cxn ang="0">
                  <a:pos x="103" y="0"/>
                </a:cxn>
                <a:cxn ang="0">
                  <a:pos x="103" y="16"/>
                </a:cxn>
                <a:cxn ang="0">
                  <a:pos x="118" y="24"/>
                </a:cxn>
                <a:cxn ang="0">
                  <a:pos x="118" y="40"/>
                </a:cxn>
                <a:cxn ang="0">
                  <a:pos x="148" y="40"/>
                </a:cxn>
                <a:cxn ang="0">
                  <a:pos x="148" y="56"/>
                </a:cxn>
                <a:cxn ang="0">
                  <a:pos x="170" y="64"/>
                </a:cxn>
                <a:cxn ang="0">
                  <a:pos x="185" y="88"/>
                </a:cxn>
                <a:cxn ang="0">
                  <a:pos x="229" y="104"/>
                </a:cxn>
                <a:cxn ang="0">
                  <a:pos x="229" y="144"/>
                </a:cxn>
                <a:cxn ang="0">
                  <a:pos x="192" y="152"/>
                </a:cxn>
                <a:cxn ang="0">
                  <a:pos x="163" y="152"/>
                </a:cxn>
                <a:cxn ang="0">
                  <a:pos x="177" y="136"/>
                </a:cxn>
                <a:cxn ang="0">
                  <a:pos x="148" y="120"/>
                </a:cxn>
                <a:cxn ang="0">
                  <a:pos x="133" y="136"/>
                </a:cxn>
                <a:cxn ang="0">
                  <a:pos x="140" y="160"/>
                </a:cxn>
                <a:cxn ang="0">
                  <a:pos x="148" y="184"/>
                </a:cxn>
                <a:cxn ang="0">
                  <a:pos x="214" y="192"/>
                </a:cxn>
                <a:cxn ang="0">
                  <a:pos x="192" y="224"/>
                </a:cxn>
                <a:cxn ang="0">
                  <a:pos x="163" y="224"/>
                </a:cxn>
                <a:cxn ang="0">
                  <a:pos x="126" y="288"/>
                </a:cxn>
                <a:cxn ang="0">
                  <a:pos x="126" y="320"/>
                </a:cxn>
              </a:cxnLst>
              <a:rect l="0" t="0" r="r" b="b"/>
              <a:pathLst>
                <a:path w="230" h="353">
                  <a:moveTo>
                    <a:pt x="126" y="320"/>
                  </a:moveTo>
                  <a:lnTo>
                    <a:pt x="118" y="320"/>
                  </a:lnTo>
                  <a:lnTo>
                    <a:pt x="96" y="344"/>
                  </a:lnTo>
                  <a:lnTo>
                    <a:pt x="81" y="352"/>
                  </a:lnTo>
                  <a:lnTo>
                    <a:pt x="74" y="336"/>
                  </a:lnTo>
                  <a:lnTo>
                    <a:pt x="59" y="328"/>
                  </a:lnTo>
                  <a:lnTo>
                    <a:pt x="37" y="336"/>
                  </a:lnTo>
                  <a:lnTo>
                    <a:pt x="30" y="320"/>
                  </a:lnTo>
                  <a:lnTo>
                    <a:pt x="30" y="288"/>
                  </a:lnTo>
                  <a:lnTo>
                    <a:pt x="44" y="272"/>
                  </a:lnTo>
                  <a:lnTo>
                    <a:pt x="30" y="256"/>
                  </a:lnTo>
                  <a:lnTo>
                    <a:pt x="15" y="272"/>
                  </a:lnTo>
                  <a:lnTo>
                    <a:pt x="7" y="240"/>
                  </a:lnTo>
                  <a:lnTo>
                    <a:pt x="15" y="208"/>
                  </a:lnTo>
                  <a:lnTo>
                    <a:pt x="0" y="168"/>
                  </a:lnTo>
                  <a:lnTo>
                    <a:pt x="0" y="104"/>
                  </a:lnTo>
                  <a:lnTo>
                    <a:pt x="22" y="80"/>
                  </a:lnTo>
                  <a:lnTo>
                    <a:pt x="15" y="56"/>
                  </a:lnTo>
                  <a:lnTo>
                    <a:pt x="52" y="56"/>
                  </a:lnTo>
                  <a:lnTo>
                    <a:pt x="59" y="24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03" y="16"/>
                  </a:lnTo>
                  <a:lnTo>
                    <a:pt x="118" y="24"/>
                  </a:lnTo>
                  <a:lnTo>
                    <a:pt x="118" y="40"/>
                  </a:lnTo>
                  <a:lnTo>
                    <a:pt x="148" y="40"/>
                  </a:lnTo>
                  <a:lnTo>
                    <a:pt x="148" y="56"/>
                  </a:lnTo>
                  <a:lnTo>
                    <a:pt x="170" y="64"/>
                  </a:lnTo>
                  <a:lnTo>
                    <a:pt x="185" y="88"/>
                  </a:lnTo>
                  <a:lnTo>
                    <a:pt x="229" y="104"/>
                  </a:lnTo>
                  <a:lnTo>
                    <a:pt x="229" y="144"/>
                  </a:lnTo>
                  <a:lnTo>
                    <a:pt x="192" y="152"/>
                  </a:lnTo>
                  <a:lnTo>
                    <a:pt x="163" y="152"/>
                  </a:lnTo>
                  <a:lnTo>
                    <a:pt x="177" y="136"/>
                  </a:lnTo>
                  <a:lnTo>
                    <a:pt x="148" y="120"/>
                  </a:lnTo>
                  <a:lnTo>
                    <a:pt x="133" y="136"/>
                  </a:lnTo>
                  <a:lnTo>
                    <a:pt x="140" y="160"/>
                  </a:lnTo>
                  <a:lnTo>
                    <a:pt x="148" y="184"/>
                  </a:lnTo>
                  <a:lnTo>
                    <a:pt x="214" y="192"/>
                  </a:lnTo>
                  <a:lnTo>
                    <a:pt x="192" y="224"/>
                  </a:lnTo>
                  <a:lnTo>
                    <a:pt x="163" y="224"/>
                  </a:lnTo>
                  <a:lnTo>
                    <a:pt x="126" y="288"/>
                  </a:lnTo>
                  <a:lnTo>
                    <a:pt x="126" y="32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 rot="704206">
              <a:off x="4989947" y="4591361"/>
              <a:ext cx="361139" cy="380799"/>
            </a:xfrm>
            <a:custGeom>
              <a:avLst/>
              <a:gdLst/>
              <a:ahLst/>
              <a:cxnLst>
                <a:cxn ang="0">
                  <a:pos x="288" y="232"/>
                </a:cxn>
                <a:cxn ang="0">
                  <a:pos x="310" y="232"/>
                </a:cxn>
                <a:cxn ang="0">
                  <a:pos x="325" y="248"/>
                </a:cxn>
                <a:cxn ang="0">
                  <a:pos x="310" y="264"/>
                </a:cxn>
                <a:cxn ang="0">
                  <a:pos x="347" y="336"/>
                </a:cxn>
                <a:cxn ang="0">
                  <a:pos x="318" y="376"/>
                </a:cxn>
                <a:cxn ang="0">
                  <a:pos x="281" y="336"/>
                </a:cxn>
                <a:cxn ang="0">
                  <a:pos x="251" y="352"/>
                </a:cxn>
                <a:cxn ang="0">
                  <a:pos x="229" y="288"/>
                </a:cxn>
                <a:cxn ang="0">
                  <a:pos x="192" y="288"/>
                </a:cxn>
                <a:cxn ang="0">
                  <a:pos x="177" y="272"/>
                </a:cxn>
                <a:cxn ang="0">
                  <a:pos x="111" y="272"/>
                </a:cxn>
                <a:cxn ang="0">
                  <a:pos x="118" y="248"/>
                </a:cxn>
                <a:cxn ang="0">
                  <a:pos x="81" y="208"/>
                </a:cxn>
                <a:cxn ang="0">
                  <a:pos x="74" y="168"/>
                </a:cxn>
                <a:cxn ang="0">
                  <a:pos x="44" y="168"/>
                </a:cxn>
                <a:cxn ang="0">
                  <a:pos x="52" y="144"/>
                </a:cxn>
                <a:cxn ang="0">
                  <a:pos x="15" y="136"/>
                </a:cxn>
                <a:cxn ang="0">
                  <a:pos x="0" y="112"/>
                </a:cxn>
                <a:cxn ang="0">
                  <a:pos x="30" y="112"/>
                </a:cxn>
                <a:cxn ang="0">
                  <a:pos x="44" y="80"/>
                </a:cxn>
                <a:cxn ang="0">
                  <a:pos x="81" y="72"/>
                </a:cxn>
                <a:cxn ang="0">
                  <a:pos x="89" y="40"/>
                </a:cxn>
                <a:cxn ang="0">
                  <a:pos x="111" y="32"/>
                </a:cxn>
                <a:cxn ang="0">
                  <a:pos x="133" y="0"/>
                </a:cxn>
                <a:cxn ang="0">
                  <a:pos x="162" y="16"/>
                </a:cxn>
                <a:cxn ang="0">
                  <a:pos x="162" y="80"/>
                </a:cxn>
                <a:cxn ang="0">
                  <a:pos x="177" y="120"/>
                </a:cxn>
                <a:cxn ang="0">
                  <a:pos x="170" y="152"/>
                </a:cxn>
                <a:cxn ang="0">
                  <a:pos x="177" y="184"/>
                </a:cxn>
                <a:cxn ang="0">
                  <a:pos x="192" y="168"/>
                </a:cxn>
                <a:cxn ang="0">
                  <a:pos x="207" y="184"/>
                </a:cxn>
                <a:cxn ang="0">
                  <a:pos x="192" y="200"/>
                </a:cxn>
                <a:cxn ang="0">
                  <a:pos x="192" y="232"/>
                </a:cxn>
                <a:cxn ang="0">
                  <a:pos x="199" y="248"/>
                </a:cxn>
                <a:cxn ang="0">
                  <a:pos x="222" y="240"/>
                </a:cxn>
                <a:cxn ang="0">
                  <a:pos x="236" y="248"/>
                </a:cxn>
                <a:cxn ang="0">
                  <a:pos x="244" y="264"/>
                </a:cxn>
                <a:cxn ang="0">
                  <a:pos x="258" y="256"/>
                </a:cxn>
                <a:cxn ang="0">
                  <a:pos x="281" y="232"/>
                </a:cxn>
                <a:cxn ang="0">
                  <a:pos x="288" y="232"/>
                </a:cxn>
              </a:cxnLst>
              <a:rect l="0" t="0" r="r" b="b"/>
              <a:pathLst>
                <a:path w="348" h="377">
                  <a:moveTo>
                    <a:pt x="288" y="232"/>
                  </a:moveTo>
                  <a:lnTo>
                    <a:pt x="310" y="232"/>
                  </a:lnTo>
                  <a:lnTo>
                    <a:pt x="325" y="248"/>
                  </a:lnTo>
                  <a:lnTo>
                    <a:pt x="310" y="264"/>
                  </a:lnTo>
                  <a:lnTo>
                    <a:pt x="347" y="336"/>
                  </a:lnTo>
                  <a:lnTo>
                    <a:pt x="318" y="376"/>
                  </a:lnTo>
                  <a:lnTo>
                    <a:pt x="281" y="336"/>
                  </a:lnTo>
                  <a:lnTo>
                    <a:pt x="251" y="352"/>
                  </a:lnTo>
                  <a:lnTo>
                    <a:pt x="229" y="288"/>
                  </a:lnTo>
                  <a:lnTo>
                    <a:pt x="192" y="288"/>
                  </a:lnTo>
                  <a:lnTo>
                    <a:pt x="177" y="272"/>
                  </a:lnTo>
                  <a:lnTo>
                    <a:pt x="111" y="272"/>
                  </a:lnTo>
                  <a:lnTo>
                    <a:pt x="118" y="248"/>
                  </a:lnTo>
                  <a:lnTo>
                    <a:pt x="81" y="208"/>
                  </a:lnTo>
                  <a:lnTo>
                    <a:pt x="74" y="168"/>
                  </a:lnTo>
                  <a:lnTo>
                    <a:pt x="44" y="168"/>
                  </a:lnTo>
                  <a:lnTo>
                    <a:pt x="52" y="144"/>
                  </a:lnTo>
                  <a:lnTo>
                    <a:pt x="15" y="136"/>
                  </a:lnTo>
                  <a:lnTo>
                    <a:pt x="0" y="112"/>
                  </a:lnTo>
                  <a:lnTo>
                    <a:pt x="30" y="112"/>
                  </a:lnTo>
                  <a:lnTo>
                    <a:pt x="44" y="80"/>
                  </a:lnTo>
                  <a:lnTo>
                    <a:pt x="81" y="72"/>
                  </a:lnTo>
                  <a:lnTo>
                    <a:pt x="89" y="40"/>
                  </a:lnTo>
                  <a:lnTo>
                    <a:pt x="111" y="32"/>
                  </a:lnTo>
                  <a:lnTo>
                    <a:pt x="133" y="0"/>
                  </a:lnTo>
                  <a:lnTo>
                    <a:pt x="162" y="16"/>
                  </a:lnTo>
                  <a:lnTo>
                    <a:pt x="162" y="80"/>
                  </a:lnTo>
                  <a:lnTo>
                    <a:pt x="177" y="120"/>
                  </a:lnTo>
                  <a:lnTo>
                    <a:pt x="170" y="152"/>
                  </a:lnTo>
                  <a:lnTo>
                    <a:pt x="177" y="184"/>
                  </a:lnTo>
                  <a:lnTo>
                    <a:pt x="192" y="168"/>
                  </a:lnTo>
                  <a:lnTo>
                    <a:pt x="207" y="184"/>
                  </a:lnTo>
                  <a:lnTo>
                    <a:pt x="192" y="200"/>
                  </a:lnTo>
                  <a:lnTo>
                    <a:pt x="192" y="232"/>
                  </a:lnTo>
                  <a:lnTo>
                    <a:pt x="199" y="248"/>
                  </a:lnTo>
                  <a:lnTo>
                    <a:pt x="222" y="240"/>
                  </a:lnTo>
                  <a:lnTo>
                    <a:pt x="236" y="248"/>
                  </a:lnTo>
                  <a:lnTo>
                    <a:pt x="244" y="264"/>
                  </a:lnTo>
                  <a:lnTo>
                    <a:pt x="258" y="256"/>
                  </a:lnTo>
                  <a:lnTo>
                    <a:pt x="281" y="232"/>
                  </a:lnTo>
                  <a:lnTo>
                    <a:pt x="288" y="23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98" name="Freeform 37"/>
            <p:cNvSpPr>
              <a:spLocks/>
            </p:cNvSpPr>
            <p:nvPr/>
          </p:nvSpPr>
          <p:spPr bwMode="auto">
            <a:xfrm rot="704206">
              <a:off x="4980351" y="3845030"/>
              <a:ext cx="362011" cy="324219"/>
            </a:xfrm>
            <a:custGeom>
              <a:avLst/>
              <a:gdLst/>
              <a:ahLst/>
              <a:cxnLst>
                <a:cxn ang="0">
                  <a:pos x="22" y="144"/>
                </a:cxn>
                <a:cxn ang="0">
                  <a:pos x="15" y="128"/>
                </a:cxn>
                <a:cxn ang="0">
                  <a:pos x="0" y="112"/>
                </a:cxn>
                <a:cxn ang="0">
                  <a:pos x="7" y="80"/>
                </a:cxn>
                <a:cxn ang="0">
                  <a:pos x="44" y="80"/>
                </a:cxn>
                <a:cxn ang="0">
                  <a:pos x="52" y="48"/>
                </a:cxn>
                <a:cxn ang="0">
                  <a:pos x="111" y="0"/>
                </a:cxn>
                <a:cxn ang="0">
                  <a:pos x="133" y="0"/>
                </a:cxn>
                <a:cxn ang="0">
                  <a:pos x="170" y="40"/>
                </a:cxn>
                <a:cxn ang="0">
                  <a:pos x="155" y="48"/>
                </a:cxn>
                <a:cxn ang="0">
                  <a:pos x="162" y="96"/>
                </a:cxn>
                <a:cxn ang="0">
                  <a:pos x="214" y="152"/>
                </a:cxn>
                <a:cxn ang="0">
                  <a:pos x="244" y="152"/>
                </a:cxn>
                <a:cxn ang="0">
                  <a:pos x="251" y="176"/>
                </a:cxn>
                <a:cxn ang="0">
                  <a:pos x="281" y="184"/>
                </a:cxn>
                <a:cxn ang="0">
                  <a:pos x="332" y="216"/>
                </a:cxn>
                <a:cxn ang="0">
                  <a:pos x="347" y="248"/>
                </a:cxn>
                <a:cxn ang="0">
                  <a:pos x="347" y="264"/>
                </a:cxn>
                <a:cxn ang="0">
                  <a:pos x="325" y="288"/>
                </a:cxn>
                <a:cxn ang="0">
                  <a:pos x="318" y="312"/>
                </a:cxn>
                <a:cxn ang="0">
                  <a:pos x="258" y="320"/>
                </a:cxn>
                <a:cxn ang="0">
                  <a:pos x="177" y="240"/>
                </a:cxn>
                <a:cxn ang="0">
                  <a:pos x="126" y="248"/>
                </a:cxn>
                <a:cxn ang="0">
                  <a:pos x="103" y="240"/>
                </a:cxn>
                <a:cxn ang="0">
                  <a:pos x="103" y="216"/>
                </a:cxn>
                <a:cxn ang="0">
                  <a:pos x="118" y="200"/>
                </a:cxn>
                <a:cxn ang="0">
                  <a:pos x="111" y="184"/>
                </a:cxn>
                <a:cxn ang="0">
                  <a:pos x="37" y="184"/>
                </a:cxn>
                <a:cxn ang="0">
                  <a:pos x="37" y="144"/>
                </a:cxn>
                <a:cxn ang="0">
                  <a:pos x="22" y="144"/>
                </a:cxn>
              </a:cxnLst>
              <a:rect l="0" t="0" r="r" b="b"/>
              <a:pathLst>
                <a:path w="348" h="321">
                  <a:moveTo>
                    <a:pt x="22" y="144"/>
                  </a:moveTo>
                  <a:lnTo>
                    <a:pt x="15" y="128"/>
                  </a:lnTo>
                  <a:lnTo>
                    <a:pt x="0" y="112"/>
                  </a:lnTo>
                  <a:lnTo>
                    <a:pt x="7" y="80"/>
                  </a:lnTo>
                  <a:lnTo>
                    <a:pt x="44" y="80"/>
                  </a:lnTo>
                  <a:lnTo>
                    <a:pt x="52" y="48"/>
                  </a:lnTo>
                  <a:lnTo>
                    <a:pt x="111" y="0"/>
                  </a:lnTo>
                  <a:lnTo>
                    <a:pt x="133" y="0"/>
                  </a:lnTo>
                  <a:lnTo>
                    <a:pt x="170" y="40"/>
                  </a:lnTo>
                  <a:lnTo>
                    <a:pt x="155" y="48"/>
                  </a:lnTo>
                  <a:lnTo>
                    <a:pt x="162" y="96"/>
                  </a:lnTo>
                  <a:lnTo>
                    <a:pt x="214" y="152"/>
                  </a:lnTo>
                  <a:lnTo>
                    <a:pt x="244" y="152"/>
                  </a:lnTo>
                  <a:lnTo>
                    <a:pt x="251" y="176"/>
                  </a:lnTo>
                  <a:lnTo>
                    <a:pt x="281" y="184"/>
                  </a:lnTo>
                  <a:lnTo>
                    <a:pt x="332" y="216"/>
                  </a:lnTo>
                  <a:lnTo>
                    <a:pt x="347" y="248"/>
                  </a:lnTo>
                  <a:lnTo>
                    <a:pt x="347" y="264"/>
                  </a:lnTo>
                  <a:lnTo>
                    <a:pt x="325" y="288"/>
                  </a:lnTo>
                  <a:lnTo>
                    <a:pt x="318" y="312"/>
                  </a:lnTo>
                  <a:lnTo>
                    <a:pt x="258" y="320"/>
                  </a:lnTo>
                  <a:lnTo>
                    <a:pt x="177" y="240"/>
                  </a:lnTo>
                  <a:lnTo>
                    <a:pt x="126" y="248"/>
                  </a:lnTo>
                  <a:lnTo>
                    <a:pt x="103" y="240"/>
                  </a:lnTo>
                  <a:lnTo>
                    <a:pt x="103" y="216"/>
                  </a:lnTo>
                  <a:lnTo>
                    <a:pt x="118" y="200"/>
                  </a:lnTo>
                  <a:lnTo>
                    <a:pt x="111" y="184"/>
                  </a:lnTo>
                  <a:lnTo>
                    <a:pt x="37" y="184"/>
                  </a:lnTo>
                  <a:lnTo>
                    <a:pt x="37" y="144"/>
                  </a:lnTo>
                  <a:lnTo>
                    <a:pt x="22" y="14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99" name="Freeform 38"/>
            <p:cNvSpPr>
              <a:spLocks/>
            </p:cNvSpPr>
            <p:nvPr/>
          </p:nvSpPr>
          <p:spPr bwMode="auto">
            <a:xfrm rot="704206">
              <a:off x="5146091" y="4130630"/>
              <a:ext cx="300949" cy="357449"/>
            </a:xfrm>
            <a:custGeom>
              <a:avLst/>
              <a:gdLst/>
              <a:ahLst/>
              <a:cxnLst>
                <a:cxn ang="0">
                  <a:pos x="251" y="256"/>
                </a:cxn>
                <a:cxn ang="0">
                  <a:pos x="229" y="264"/>
                </a:cxn>
                <a:cxn ang="0">
                  <a:pos x="214" y="264"/>
                </a:cxn>
                <a:cxn ang="0">
                  <a:pos x="199" y="240"/>
                </a:cxn>
                <a:cxn ang="0">
                  <a:pos x="177" y="232"/>
                </a:cxn>
                <a:cxn ang="0">
                  <a:pos x="163" y="272"/>
                </a:cxn>
                <a:cxn ang="0">
                  <a:pos x="133" y="280"/>
                </a:cxn>
                <a:cxn ang="0">
                  <a:pos x="126" y="312"/>
                </a:cxn>
                <a:cxn ang="0">
                  <a:pos x="96" y="352"/>
                </a:cxn>
                <a:cxn ang="0">
                  <a:pos x="89" y="312"/>
                </a:cxn>
                <a:cxn ang="0">
                  <a:pos x="81" y="304"/>
                </a:cxn>
                <a:cxn ang="0">
                  <a:pos x="81" y="296"/>
                </a:cxn>
                <a:cxn ang="0">
                  <a:pos x="74" y="272"/>
                </a:cxn>
                <a:cxn ang="0">
                  <a:pos x="81" y="248"/>
                </a:cxn>
                <a:cxn ang="0">
                  <a:pos x="37" y="240"/>
                </a:cxn>
                <a:cxn ang="0">
                  <a:pos x="0" y="216"/>
                </a:cxn>
                <a:cxn ang="0">
                  <a:pos x="0" y="208"/>
                </a:cxn>
                <a:cxn ang="0">
                  <a:pos x="7" y="184"/>
                </a:cxn>
                <a:cxn ang="0">
                  <a:pos x="44" y="192"/>
                </a:cxn>
                <a:cxn ang="0">
                  <a:pos x="59" y="168"/>
                </a:cxn>
                <a:cxn ang="0">
                  <a:pos x="37" y="136"/>
                </a:cxn>
                <a:cxn ang="0">
                  <a:pos x="59" y="120"/>
                </a:cxn>
                <a:cxn ang="0">
                  <a:pos x="89" y="120"/>
                </a:cxn>
                <a:cxn ang="0">
                  <a:pos x="103" y="64"/>
                </a:cxn>
                <a:cxn ang="0">
                  <a:pos x="111" y="40"/>
                </a:cxn>
                <a:cxn ang="0">
                  <a:pos x="133" y="16"/>
                </a:cxn>
                <a:cxn ang="0">
                  <a:pos x="133" y="0"/>
                </a:cxn>
                <a:cxn ang="0">
                  <a:pos x="170" y="8"/>
                </a:cxn>
                <a:cxn ang="0">
                  <a:pos x="170" y="40"/>
                </a:cxn>
                <a:cxn ang="0">
                  <a:pos x="140" y="88"/>
                </a:cxn>
                <a:cxn ang="0">
                  <a:pos x="148" y="144"/>
                </a:cxn>
                <a:cxn ang="0">
                  <a:pos x="163" y="144"/>
                </a:cxn>
                <a:cxn ang="0">
                  <a:pos x="177" y="128"/>
                </a:cxn>
                <a:cxn ang="0">
                  <a:pos x="214" y="128"/>
                </a:cxn>
                <a:cxn ang="0">
                  <a:pos x="229" y="136"/>
                </a:cxn>
                <a:cxn ang="0">
                  <a:pos x="259" y="136"/>
                </a:cxn>
                <a:cxn ang="0">
                  <a:pos x="259" y="144"/>
                </a:cxn>
                <a:cxn ang="0">
                  <a:pos x="288" y="160"/>
                </a:cxn>
                <a:cxn ang="0">
                  <a:pos x="259" y="192"/>
                </a:cxn>
                <a:cxn ang="0">
                  <a:pos x="251" y="256"/>
                </a:cxn>
              </a:cxnLst>
              <a:rect l="0" t="0" r="r" b="b"/>
              <a:pathLst>
                <a:path w="289" h="353">
                  <a:moveTo>
                    <a:pt x="251" y="256"/>
                  </a:moveTo>
                  <a:lnTo>
                    <a:pt x="229" y="264"/>
                  </a:lnTo>
                  <a:lnTo>
                    <a:pt x="214" y="264"/>
                  </a:lnTo>
                  <a:lnTo>
                    <a:pt x="199" y="240"/>
                  </a:lnTo>
                  <a:lnTo>
                    <a:pt x="177" y="232"/>
                  </a:lnTo>
                  <a:lnTo>
                    <a:pt x="163" y="272"/>
                  </a:lnTo>
                  <a:lnTo>
                    <a:pt x="133" y="280"/>
                  </a:lnTo>
                  <a:lnTo>
                    <a:pt x="126" y="312"/>
                  </a:lnTo>
                  <a:lnTo>
                    <a:pt x="96" y="352"/>
                  </a:lnTo>
                  <a:lnTo>
                    <a:pt x="89" y="312"/>
                  </a:lnTo>
                  <a:lnTo>
                    <a:pt x="81" y="304"/>
                  </a:lnTo>
                  <a:lnTo>
                    <a:pt x="81" y="296"/>
                  </a:lnTo>
                  <a:lnTo>
                    <a:pt x="74" y="272"/>
                  </a:lnTo>
                  <a:lnTo>
                    <a:pt x="81" y="248"/>
                  </a:lnTo>
                  <a:lnTo>
                    <a:pt x="37" y="240"/>
                  </a:lnTo>
                  <a:lnTo>
                    <a:pt x="0" y="216"/>
                  </a:lnTo>
                  <a:lnTo>
                    <a:pt x="0" y="208"/>
                  </a:lnTo>
                  <a:lnTo>
                    <a:pt x="7" y="184"/>
                  </a:lnTo>
                  <a:lnTo>
                    <a:pt x="44" y="192"/>
                  </a:lnTo>
                  <a:lnTo>
                    <a:pt x="59" y="168"/>
                  </a:lnTo>
                  <a:lnTo>
                    <a:pt x="37" y="136"/>
                  </a:lnTo>
                  <a:lnTo>
                    <a:pt x="59" y="120"/>
                  </a:lnTo>
                  <a:lnTo>
                    <a:pt x="89" y="120"/>
                  </a:lnTo>
                  <a:lnTo>
                    <a:pt x="103" y="64"/>
                  </a:lnTo>
                  <a:lnTo>
                    <a:pt x="111" y="40"/>
                  </a:lnTo>
                  <a:lnTo>
                    <a:pt x="133" y="16"/>
                  </a:lnTo>
                  <a:lnTo>
                    <a:pt x="133" y="0"/>
                  </a:lnTo>
                  <a:lnTo>
                    <a:pt x="170" y="8"/>
                  </a:lnTo>
                  <a:lnTo>
                    <a:pt x="170" y="40"/>
                  </a:lnTo>
                  <a:lnTo>
                    <a:pt x="140" y="88"/>
                  </a:lnTo>
                  <a:lnTo>
                    <a:pt x="148" y="144"/>
                  </a:lnTo>
                  <a:lnTo>
                    <a:pt x="163" y="144"/>
                  </a:lnTo>
                  <a:lnTo>
                    <a:pt x="177" y="128"/>
                  </a:lnTo>
                  <a:lnTo>
                    <a:pt x="214" y="128"/>
                  </a:lnTo>
                  <a:lnTo>
                    <a:pt x="229" y="136"/>
                  </a:lnTo>
                  <a:lnTo>
                    <a:pt x="259" y="136"/>
                  </a:lnTo>
                  <a:lnTo>
                    <a:pt x="259" y="144"/>
                  </a:lnTo>
                  <a:lnTo>
                    <a:pt x="288" y="160"/>
                  </a:lnTo>
                  <a:lnTo>
                    <a:pt x="259" y="192"/>
                  </a:lnTo>
                  <a:lnTo>
                    <a:pt x="251" y="25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00" name="Freeform 39"/>
            <p:cNvSpPr>
              <a:spLocks/>
            </p:cNvSpPr>
            <p:nvPr/>
          </p:nvSpPr>
          <p:spPr bwMode="auto">
            <a:xfrm rot="704206">
              <a:off x="5217621" y="4366833"/>
              <a:ext cx="145677" cy="186807"/>
            </a:xfrm>
            <a:custGeom>
              <a:avLst/>
              <a:gdLst/>
              <a:ahLst/>
              <a:cxnLst>
                <a:cxn ang="0">
                  <a:pos x="133" y="32"/>
                </a:cxn>
                <a:cxn ang="0">
                  <a:pos x="140" y="64"/>
                </a:cxn>
                <a:cxn ang="0">
                  <a:pos x="125" y="80"/>
                </a:cxn>
                <a:cxn ang="0">
                  <a:pos x="125" y="112"/>
                </a:cxn>
                <a:cxn ang="0">
                  <a:pos x="81" y="128"/>
                </a:cxn>
                <a:cxn ang="0">
                  <a:pos x="103" y="152"/>
                </a:cxn>
                <a:cxn ang="0">
                  <a:pos x="66" y="176"/>
                </a:cxn>
                <a:cxn ang="0">
                  <a:pos x="59" y="184"/>
                </a:cxn>
                <a:cxn ang="0">
                  <a:pos x="59" y="136"/>
                </a:cxn>
                <a:cxn ang="0">
                  <a:pos x="37" y="136"/>
                </a:cxn>
                <a:cxn ang="0">
                  <a:pos x="29" y="152"/>
                </a:cxn>
                <a:cxn ang="0">
                  <a:pos x="0" y="120"/>
                </a:cxn>
                <a:cxn ang="0">
                  <a:pos x="29" y="80"/>
                </a:cxn>
                <a:cxn ang="0">
                  <a:pos x="37" y="48"/>
                </a:cxn>
                <a:cxn ang="0">
                  <a:pos x="66" y="40"/>
                </a:cxn>
                <a:cxn ang="0">
                  <a:pos x="81" y="0"/>
                </a:cxn>
                <a:cxn ang="0">
                  <a:pos x="103" y="8"/>
                </a:cxn>
                <a:cxn ang="0">
                  <a:pos x="118" y="32"/>
                </a:cxn>
                <a:cxn ang="0">
                  <a:pos x="133" y="32"/>
                </a:cxn>
              </a:cxnLst>
              <a:rect l="0" t="0" r="r" b="b"/>
              <a:pathLst>
                <a:path w="141" h="185">
                  <a:moveTo>
                    <a:pt x="133" y="32"/>
                  </a:moveTo>
                  <a:lnTo>
                    <a:pt x="140" y="64"/>
                  </a:lnTo>
                  <a:lnTo>
                    <a:pt x="125" y="80"/>
                  </a:lnTo>
                  <a:lnTo>
                    <a:pt x="125" y="112"/>
                  </a:lnTo>
                  <a:lnTo>
                    <a:pt x="81" y="128"/>
                  </a:lnTo>
                  <a:lnTo>
                    <a:pt x="103" y="152"/>
                  </a:lnTo>
                  <a:lnTo>
                    <a:pt x="66" y="176"/>
                  </a:lnTo>
                  <a:lnTo>
                    <a:pt x="59" y="184"/>
                  </a:lnTo>
                  <a:lnTo>
                    <a:pt x="59" y="136"/>
                  </a:lnTo>
                  <a:lnTo>
                    <a:pt x="37" y="136"/>
                  </a:lnTo>
                  <a:lnTo>
                    <a:pt x="29" y="152"/>
                  </a:lnTo>
                  <a:lnTo>
                    <a:pt x="0" y="120"/>
                  </a:lnTo>
                  <a:lnTo>
                    <a:pt x="29" y="80"/>
                  </a:lnTo>
                  <a:lnTo>
                    <a:pt x="37" y="48"/>
                  </a:lnTo>
                  <a:lnTo>
                    <a:pt x="66" y="40"/>
                  </a:lnTo>
                  <a:lnTo>
                    <a:pt x="81" y="0"/>
                  </a:lnTo>
                  <a:lnTo>
                    <a:pt x="103" y="8"/>
                  </a:lnTo>
                  <a:lnTo>
                    <a:pt x="118" y="32"/>
                  </a:lnTo>
                  <a:lnTo>
                    <a:pt x="133" y="3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01" name="Freeform 40"/>
            <p:cNvSpPr>
              <a:spLocks/>
            </p:cNvSpPr>
            <p:nvPr/>
          </p:nvSpPr>
          <p:spPr bwMode="auto">
            <a:xfrm rot="704206">
              <a:off x="5044902" y="4404554"/>
              <a:ext cx="230291" cy="195788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59" y="8"/>
                </a:cxn>
                <a:cxn ang="0">
                  <a:pos x="29" y="24"/>
                </a:cxn>
                <a:cxn ang="0">
                  <a:pos x="29" y="40"/>
                </a:cxn>
                <a:cxn ang="0">
                  <a:pos x="0" y="56"/>
                </a:cxn>
                <a:cxn ang="0">
                  <a:pos x="22" y="80"/>
                </a:cxn>
                <a:cxn ang="0">
                  <a:pos x="52" y="80"/>
                </a:cxn>
                <a:cxn ang="0">
                  <a:pos x="59" y="112"/>
                </a:cxn>
                <a:cxn ang="0">
                  <a:pos x="66" y="136"/>
                </a:cxn>
                <a:cxn ang="0">
                  <a:pos x="103" y="136"/>
                </a:cxn>
                <a:cxn ang="0">
                  <a:pos x="133" y="176"/>
                </a:cxn>
                <a:cxn ang="0">
                  <a:pos x="162" y="192"/>
                </a:cxn>
                <a:cxn ang="0">
                  <a:pos x="184" y="168"/>
                </a:cxn>
                <a:cxn ang="0">
                  <a:pos x="177" y="144"/>
                </a:cxn>
                <a:cxn ang="0">
                  <a:pos x="214" y="144"/>
                </a:cxn>
                <a:cxn ang="0">
                  <a:pos x="221" y="112"/>
                </a:cxn>
                <a:cxn ang="0">
                  <a:pos x="214" y="120"/>
                </a:cxn>
                <a:cxn ang="0">
                  <a:pos x="214" y="72"/>
                </a:cxn>
                <a:cxn ang="0">
                  <a:pos x="192" y="72"/>
                </a:cxn>
                <a:cxn ang="0">
                  <a:pos x="184" y="88"/>
                </a:cxn>
                <a:cxn ang="0">
                  <a:pos x="155" y="56"/>
                </a:cxn>
                <a:cxn ang="0">
                  <a:pos x="147" y="16"/>
                </a:cxn>
                <a:cxn ang="0">
                  <a:pos x="140" y="8"/>
                </a:cxn>
                <a:cxn ang="0">
                  <a:pos x="140" y="0"/>
                </a:cxn>
              </a:cxnLst>
              <a:rect l="0" t="0" r="r" b="b"/>
              <a:pathLst>
                <a:path w="222" h="193">
                  <a:moveTo>
                    <a:pt x="140" y="0"/>
                  </a:moveTo>
                  <a:lnTo>
                    <a:pt x="59" y="8"/>
                  </a:lnTo>
                  <a:lnTo>
                    <a:pt x="29" y="24"/>
                  </a:lnTo>
                  <a:lnTo>
                    <a:pt x="29" y="40"/>
                  </a:lnTo>
                  <a:lnTo>
                    <a:pt x="0" y="56"/>
                  </a:lnTo>
                  <a:lnTo>
                    <a:pt x="22" y="80"/>
                  </a:lnTo>
                  <a:lnTo>
                    <a:pt x="52" y="80"/>
                  </a:lnTo>
                  <a:lnTo>
                    <a:pt x="59" y="112"/>
                  </a:lnTo>
                  <a:lnTo>
                    <a:pt x="66" y="136"/>
                  </a:lnTo>
                  <a:lnTo>
                    <a:pt x="103" y="136"/>
                  </a:lnTo>
                  <a:lnTo>
                    <a:pt x="133" y="176"/>
                  </a:lnTo>
                  <a:lnTo>
                    <a:pt x="162" y="192"/>
                  </a:lnTo>
                  <a:lnTo>
                    <a:pt x="184" y="168"/>
                  </a:lnTo>
                  <a:lnTo>
                    <a:pt x="177" y="144"/>
                  </a:lnTo>
                  <a:lnTo>
                    <a:pt x="214" y="144"/>
                  </a:lnTo>
                  <a:lnTo>
                    <a:pt x="221" y="112"/>
                  </a:lnTo>
                  <a:lnTo>
                    <a:pt x="214" y="120"/>
                  </a:lnTo>
                  <a:lnTo>
                    <a:pt x="214" y="72"/>
                  </a:lnTo>
                  <a:lnTo>
                    <a:pt x="192" y="72"/>
                  </a:lnTo>
                  <a:lnTo>
                    <a:pt x="184" y="88"/>
                  </a:lnTo>
                  <a:lnTo>
                    <a:pt x="155" y="56"/>
                  </a:lnTo>
                  <a:lnTo>
                    <a:pt x="147" y="16"/>
                  </a:lnTo>
                  <a:lnTo>
                    <a:pt x="140" y="8"/>
                  </a:lnTo>
                  <a:lnTo>
                    <a:pt x="140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02" name="Freeform 41"/>
            <p:cNvSpPr>
              <a:spLocks/>
            </p:cNvSpPr>
            <p:nvPr/>
          </p:nvSpPr>
          <p:spPr bwMode="auto">
            <a:xfrm rot="704206">
              <a:off x="5080667" y="4303067"/>
              <a:ext cx="138698" cy="105977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30" y="80"/>
                </a:cxn>
                <a:cxn ang="0">
                  <a:pos x="30" y="56"/>
                </a:cxn>
                <a:cxn ang="0">
                  <a:pos x="0" y="56"/>
                </a:cxn>
                <a:cxn ang="0">
                  <a:pos x="0" y="16"/>
                </a:cxn>
                <a:cxn ang="0">
                  <a:pos x="30" y="0"/>
                </a:cxn>
                <a:cxn ang="0">
                  <a:pos x="52" y="8"/>
                </a:cxn>
                <a:cxn ang="0">
                  <a:pos x="52" y="16"/>
                </a:cxn>
                <a:cxn ang="0">
                  <a:pos x="89" y="40"/>
                </a:cxn>
                <a:cxn ang="0">
                  <a:pos x="133" y="48"/>
                </a:cxn>
                <a:cxn ang="0">
                  <a:pos x="126" y="72"/>
                </a:cxn>
                <a:cxn ang="0">
                  <a:pos x="133" y="96"/>
                </a:cxn>
                <a:cxn ang="0">
                  <a:pos x="52" y="104"/>
                </a:cxn>
              </a:cxnLst>
              <a:rect l="0" t="0" r="r" b="b"/>
              <a:pathLst>
                <a:path w="134" h="105">
                  <a:moveTo>
                    <a:pt x="52" y="104"/>
                  </a:moveTo>
                  <a:lnTo>
                    <a:pt x="30" y="80"/>
                  </a:lnTo>
                  <a:lnTo>
                    <a:pt x="30" y="56"/>
                  </a:lnTo>
                  <a:lnTo>
                    <a:pt x="0" y="56"/>
                  </a:lnTo>
                  <a:lnTo>
                    <a:pt x="0" y="16"/>
                  </a:lnTo>
                  <a:lnTo>
                    <a:pt x="30" y="0"/>
                  </a:lnTo>
                  <a:lnTo>
                    <a:pt x="52" y="8"/>
                  </a:lnTo>
                  <a:lnTo>
                    <a:pt x="52" y="16"/>
                  </a:lnTo>
                  <a:lnTo>
                    <a:pt x="89" y="40"/>
                  </a:lnTo>
                  <a:lnTo>
                    <a:pt x="133" y="48"/>
                  </a:lnTo>
                  <a:lnTo>
                    <a:pt x="126" y="72"/>
                  </a:lnTo>
                  <a:lnTo>
                    <a:pt x="133" y="96"/>
                  </a:lnTo>
                  <a:lnTo>
                    <a:pt x="52" y="10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03" name="Freeform 42"/>
            <p:cNvSpPr>
              <a:spLocks/>
            </p:cNvSpPr>
            <p:nvPr/>
          </p:nvSpPr>
          <p:spPr bwMode="auto">
            <a:xfrm rot="704206">
              <a:off x="5025711" y="4344380"/>
              <a:ext cx="101189" cy="98792"/>
            </a:xfrm>
            <a:custGeom>
              <a:avLst/>
              <a:gdLst/>
              <a:ahLst/>
              <a:cxnLst>
                <a:cxn ang="0">
                  <a:pos x="96" y="48"/>
                </a:cxn>
                <a:cxn ang="0">
                  <a:pos x="67" y="64"/>
                </a:cxn>
                <a:cxn ang="0">
                  <a:pos x="67" y="80"/>
                </a:cxn>
                <a:cxn ang="0">
                  <a:pos x="37" y="96"/>
                </a:cxn>
                <a:cxn ang="0">
                  <a:pos x="7" y="80"/>
                </a:cxn>
                <a:cxn ang="0">
                  <a:pos x="0" y="80"/>
                </a:cxn>
                <a:cxn ang="0">
                  <a:pos x="7" y="48"/>
                </a:cxn>
                <a:cxn ang="0">
                  <a:pos x="30" y="24"/>
                </a:cxn>
                <a:cxn ang="0">
                  <a:pos x="30" y="8"/>
                </a:cxn>
                <a:cxn ang="0">
                  <a:pos x="44" y="0"/>
                </a:cxn>
                <a:cxn ang="0">
                  <a:pos x="74" y="0"/>
                </a:cxn>
                <a:cxn ang="0">
                  <a:pos x="74" y="24"/>
                </a:cxn>
                <a:cxn ang="0">
                  <a:pos x="96" y="48"/>
                </a:cxn>
              </a:cxnLst>
              <a:rect l="0" t="0" r="r" b="b"/>
              <a:pathLst>
                <a:path w="97" h="97">
                  <a:moveTo>
                    <a:pt x="96" y="48"/>
                  </a:moveTo>
                  <a:lnTo>
                    <a:pt x="67" y="64"/>
                  </a:lnTo>
                  <a:lnTo>
                    <a:pt x="67" y="80"/>
                  </a:lnTo>
                  <a:lnTo>
                    <a:pt x="37" y="96"/>
                  </a:lnTo>
                  <a:lnTo>
                    <a:pt x="7" y="80"/>
                  </a:lnTo>
                  <a:lnTo>
                    <a:pt x="0" y="80"/>
                  </a:lnTo>
                  <a:lnTo>
                    <a:pt x="7" y="48"/>
                  </a:lnTo>
                  <a:lnTo>
                    <a:pt x="30" y="24"/>
                  </a:lnTo>
                  <a:lnTo>
                    <a:pt x="30" y="8"/>
                  </a:lnTo>
                  <a:lnTo>
                    <a:pt x="44" y="0"/>
                  </a:lnTo>
                  <a:lnTo>
                    <a:pt x="74" y="0"/>
                  </a:lnTo>
                  <a:lnTo>
                    <a:pt x="74" y="24"/>
                  </a:lnTo>
                  <a:lnTo>
                    <a:pt x="96" y="4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04" name="Freeform 43"/>
            <p:cNvSpPr>
              <a:spLocks/>
            </p:cNvSpPr>
            <p:nvPr/>
          </p:nvSpPr>
          <p:spPr bwMode="auto">
            <a:xfrm rot="704206">
              <a:off x="4983840" y="4525799"/>
              <a:ext cx="178825" cy="154475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67" y="24"/>
                </a:cxn>
                <a:cxn ang="0">
                  <a:pos x="44" y="0"/>
                </a:cxn>
                <a:cxn ang="0">
                  <a:pos x="7" y="0"/>
                </a:cxn>
                <a:cxn ang="0">
                  <a:pos x="0" y="40"/>
                </a:cxn>
                <a:cxn ang="0">
                  <a:pos x="0" y="56"/>
                </a:cxn>
                <a:cxn ang="0">
                  <a:pos x="15" y="80"/>
                </a:cxn>
                <a:cxn ang="0">
                  <a:pos x="37" y="112"/>
                </a:cxn>
                <a:cxn ang="0">
                  <a:pos x="37" y="152"/>
                </a:cxn>
                <a:cxn ang="0">
                  <a:pos x="67" y="152"/>
                </a:cxn>
                <a:cxn ang="0">
                  <a:pos x="81" y="120"/>
                </a:cxn>
                <a:cxn ang="0">
                  <a:pos x="118" y="112"/>
                </a:cxn>
                <a:cxn ang="0">
                  <a:pos x="126" y="80"/>
                </a:cxn>
                <a:cxn ang="0">
                  <a:pos x="148" y="72"/>
                </a:cxn>
                <a:cxn ang="0">
                  <a:pos x="170" y="40"/>
                </a:cxn>
                <a:cxn ang="0">
                  <a:pos x="140" y="0"/>
                </a:cxn>
                <a:cxn ang="0">
                  <a:pos x="104" y="0"/>
                </a:cxn>
              </a:cxnLst>
              <a:rect l="0" t="0" r="r" b="b"/>
              <a:pathLst>
                <a:path w="171" h="153">
                  <a:moveTo>
                    <a:pt x="104" y="0"/>
                  </a:moveTo>
                  <a:lnTo>
                    <a:pt x="67" y="24"/>
                  </a:lnTo>
                  <a:lnTo>
                    <a:pt x="44" y="0"/>
                  </a:lnTo>
                  <a:lnTo>
                    <a:pt x="7" y="0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15" y="80"/>
                  </a:lnTo>
                  <a:lnTo>
                    <a:pt x="37" y="112"/>
                  </a:lnTo>
                  <a:lnTo>
                    <a:pt x="37" y="152"/>
                  </a:lnTo>
                  <a:lnTo>
                    <a:pt x="67" y="152"/>
                  </a:lnTo>
                  <a:lnTo>
                    <a:pt x="81" y="120"/>
                  </a:lnTo>
                  <a:lnTo>
                    <a:pt x="118" y="112"/>
                  </a:lnTo>
                  <a:lnTo>
                    <a:pt x="126" y="80"/>
                  </a:lnTo>
                  <a:lnTo>
                    <a:pt x="148" y="72"/>
                  </a:lnTo>
                  <a:lnTo>
                    <a:pt x="170" y="40"/>
                  </a:lnTo>
                  <a:lnTo>
                    <a:pt x="140" y="0"/>
                  </a:lnTo>
                  <a:lnTo>
                    <a:pt x="104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05" name="Freeform 44"/>
            <p:cNvSpPr>
              <a:spLocks/>
            </p:cNvSpPr>
            <p:nvPr/>
          </p:nvSpPr>
          <p:spPr bwMode="auto">
            <a:xfrm rot="704206">
              <a:off x="4758783" y="4422516"/>
              <a:ext cx="268673" cy="276618"/>
            </a:xfrm>
            <a:custGeom>
              <a:avLst/>
              <a:gdLst/>
              <a:ahLst/>
              <a:cxnLst>
                <a:cxn ang="0">
                  <a:pos x="111" y="264"/>
                </a:cxn>
                <a:cxn ang="0">
                  <a:pos x="133" y="272"/>
                </a:cxn>
                <a:cxn ang="0">
                  <a:pos x="140" y="240"/>
                </a:cxn>
                <a:cxn ang="0">
                  <a:pos x="199" y="224"/>
                </a:cxn>
                <a:cxn ang="0">
                  <a:pos x="229" y="224"/>
                </a:cxn>
                <a:cxn ang="0">
                  <a:pos x="258" y="216"/>
                </a:cxn>
                <a:cxn ang="0">
                  <a:pos x="258" y="176"/>
                </a:cxn>
                <a:cxn ang="0">
                  <a:pos x="236" y="144"/>
                </a:cxn>
                <a:cxn ang="0">
                  <a:pos x="221" y="120"/>
                </a:cxn>
                <a:cxn ang="0">
                  <a:pos x="221" y="104"/>
                </a:cxn>
                <a:cxn ang="0">
                  <a:pos x="177" y="104"/>
                </a:cxn>
                <a:cxn ang="0">
                  <a:pos x="162" y="80"/>
                </a:cxn>
                <a:cxn ang="0">
                  <a:pos x="147" y="64"/>
                </a:cxn>
                <a:cxn ang="0">
                  <a:pos x="125" y="64"/>
                </a:cxn>
                <a:cxn ang="0">
                  <a:pos x="96" y="32"/>
                </a:cxn>
                <a:cxn ang="0">
                  <a:pos x="81" y="32"/>
                </a:cxn>
                <a:cxn ang="0">
                  <a:pos x="52" y="0"/>
                </a:cxn>
                <a:cxn ang="0">
                  <a:pos x="44" y="0"/>
                </a:cxn>
                <a:cxn ang="0">
                  <a:pos x="22" y="16"/>
                </a:cxn>
                <a:cxn ang="0">
                  <a:pos x="0" y="16"/>
                </a:cxn>
                <a:cxn ang="0">
                  <a:pos x="0" y="56"/>
                </a:cxn>
                <a:cxn ang="0">
                  <a:pos x="0" y="88"/>
                </a:cxn>
                <a:cxn ang="0">
                  <a:pos x="59" y="112"/>
                </a:cxn>
                <a:cxn ang="0">
                  <a:pos x="59" y="144"/>
                </a:cxn>
                <a:cxn ang="0">
                  <a:pos x="44" y="152"/>
                </a:cxn>
                <a:cxn ang="0">
                  <a:pos x="59" y="160"/>
                </a:cxn>
                <a:cxn ang="0">
                  <a:pos x="96" y="176"/>
                </a:cxn>
                <a:cxn ang="0">
                  <a:pos x="96" y="200"/>
                </a:cxn>
                <a:cxn ang="0">
                  <a:pos x="96" y="208"/>
                </a:cxn>
                <a:cxn ang="0">
                  <a:pos x="111" y="264"/>
                </a:cxn>
              </a:cxnLst>
              <a:rect l="0" t="0" r="r" b="b"/>
              <a:pathLst>
                <a:path w="259" h="273">
                  <a:moveTo>
                    <a:pt x="111" y="264"/>
                  </a:moveTo>
                  <a:lnTo>
                    <a:pt x="133" y="272"/>
                  </a:lnTo>
                  <a:lnTo>
                    <a:pt x="140" y="240"/>
                  </a:lnTo>
                  <a:lnTo>
                    <a:pt x="199" y="224"/>
                  </a:lnTo>
                  <a:lnTo>
                    <a:pt x="229" y="224"/>
                  </a:lnTo>
                  <a:lnTo>
                    <a:pt x="258" y="216"/>
                  </a:lnTo>
                  <a:lnTo>
                    <a:pt x="258" y="176"/>
                  </a:lnTo>
                  <a:lnTo>
                    <a:pt x="236" y="144"/>
                  </a:lnTo>
                  <a:lnTo>
                    <a:pt x="221" y="120"/>
                  </a:lnTo>
                  <a:lnTo>
                    <a:pt x="221" y="104"/>
                  </a:lnTo>
                  <a:lnTo>
                    <a:pt x="177" y="104"/>
                  </a:lnTo>
                  <a:lnTo>
                    <a:pt x="162" y="80"/>
                  </a:lnTo>
                  <a:lnTo>
                    <a:pt x="147" y="64"/>
                  </a:lnTo>
                  <a:lnTo>
                    <a:pt x="125" y="64"/>
                  </a:lnTo>
                  <a:lnTo>
                    <a:pt x="96" y="32"/>
                  </a:lnTo>
                  <a:lnTo>
                    <a:pt x="81" y="32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22" y="16"/>
                  </a:lnTo>
                  <a:lnTo>
                    <a:pt x="0" y="16"/>
                  </a:lnTo>
                  <a:lnTo>
                    <a:pt x="0" y="56"/>
                  </a:lnTo>
                  <a:lnTo>
                    <a:pt x="0" y="88"/>
                  </a:lnTo>
                  <a:lnTo>
                    <a:pt x="59" y="112"/>
                  </a:lnTo>
                  <a:lnTo>
                    <a:pt x="59" y="144"/>
                  </a:lnTo>
                  <a:lnTo>
                    <a:pt x="44" y="152"/>
                  </a:lnTo>
                  <a:lnTo>
                    <a:pt x="59" y="160"/>
                  </a:lnTo>
                  <a:lnTo>
                    <a:pt x="96" y="176"/>
                  </a:lnTo>
                  <a:lnTo>
                    <a:pt x="96" y="200"/>
                  </a:lnTo>
                  <a:lnTo>
                    <a:pt x="96" y="208"/>
                  </a:lnTo>
                  <a:lnTo>
                    <a:pt x="111" y="2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06" name="Freeform 45"/>
            <p:cNvSpPr>
              <a:spLocks/>
            </p:cNvSpPr>
            <p:nvPr/>
          </p:nvSpPr>
          <p:spPr bwMode="auto">
            <a:xfrm rot="704206">
              <a:off x="4945458" y="4418923"/>
              <a:ext cx="168357" cy="13830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96" y="16"/>
                </a:cxn>
                <a:cxn ang="0">
                  <a:pos x="118" y="40"/>
                </a:cxn>
                <a:cxn ang="0">
                  <a:pos x="147" y="40"/>
                </a:cxn>
                <a:cxn ang="0">
                  <a:pos x="155" y="72"/>
                </a:cxn>
                <a:cxn ang="0">
                  <a:pos x="162" y="96"/>
                </a:cxn>
                <a:cxn ang="0">
                  <a:pos x="125" y="120"/>
                </a:cxn>
                <a:cxn ang="0">
                  <a:pos x="103" y="96"/>
                </a:cxn>
                <a:cxn ang="0">
                  <a:pos x="66" y="96"/>
                </a:cxn>
                <a:cxn ang="0">
                  <a:pos x="59" y="136"/>
                </a:cxn>
                <a:cxn ang="0">
                  <a:pos x="15" y="136"/>
                </a:cxn>
                <a:cxn ang="0">
                  <a:pos x="0" y="112"/>
                </a:cxn>
                <a:cxn ang="0">
                  <a:pos x="22" y="80"/>
                </a:cxn>
                <a:cxn ang="0">
                  <a:pos x="15" y="56"/>
                </a:cxn>
                <a:cxn ang="0">
                  <a:pos x="29" y="40"/>
                </a:cxn>
                <a:cxn ang="0">
                  <a:pos x="22" y="16"/>
                </a:cxn>
                <a:cxn ang="0">
                  <a:pos x="44" y="16"/>
                </a:cxn>
                <a:cxn ang="0">
                  <a:pos x="66" y="0"/>
                </a:cxn>
              </a:cxnLst>
              <a:rect l="0" t="0" r="r" b="b"/>
              <a:pathLst>
                <a:path w="163" h="137">
                  <a:moveTo>
                    <a:pt x="66" y="0"/>
                  </a:moveTo>
                  <a:lnTo>
                    <a:pt x="96" y="16"/>
                  </a:lnTo>
                  <a:lnTo>
                    <a:pt x="118" y="40"/>
                  </a:lnTo>
                  <a:lnTo>
                    <a:pt x="147" y="40"/>
                  </a:lnTo>
                  <a:lnTo>
                    <a:pt x="155" y="72"/>
                  </a:lnTo>
                  <a:lnTo>
                    <a:pt x="162" y="96"/>
                  </a:lnTo>
                  <a:lnTo>
                    <a:pt x="125" y="120"/>
                  </a:lnTo>
                  <a:lnTo>
                    <a:pt x="103" y="96"/>
                  </a:lnTo>
                  <a:lnTo>
                    <a:pt x="66" y="96"/>
                  </a:lnTo>
                  <a:lnTo>
                    <a:pt x="59" y="136"/>
                  </a:lnTo>
                  <a:lnTo>
                    <a:pt x="15" y="136"/>
                  </a:lnTo>
                  <a:lnTo>
                    <a:pt x="0" y="112"/>
                  </a:lnTo>
                  <a:lnTo>
                    <a:pt x="22" y="80"/>
                  </a:lnTo>
                  <a:lnTo>
                    <a:pt x="15" y="56"/>
                  </a:lnTo>
                  <a:lnTo>
                    <a:pt x="29" y="40"/>
                  </a:lnTo>
                  <a:lnTo>
                    <a:pt x="22" y="16"/>
                  </a:lnTo>
                  <a:lnTo>
                    <a:pt x="44" y="16"/>
                  </a:lnTo>
                  <a:lnTo>
                    <a:pt x="66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07" name="Freeform 46"/>
            <p:cNvSpPr>
              <a:spLocks/>
            </p:cNvSpPr>
            <p:nvPr/>
          </p:nvSpPr>
          <p:spPr bwMode="auto">
            <a:xfrm rot="704206">
              <a:off x="4596532" y="4420720"/>
              <a:ext cx="262567" cy="260452"/>
            </a:xfrm>
            <a:custGeom>
              <a:avLst/>
              <a:gdLst/>
              <a:ahLst/>
              <a:cxnLst>
                <a:cxn ang="0">
                  <a:pos x="37" y="232"/>
                </a:cxn>
                <a:cxn ang="0">
                  <a:pos x="15" y="216"/>
                </a:cxn>
                <a:cxn ang="0">
                  <a:pos x="22" y="184"/>
                </a:cxn>
                <a:cxn ang="0">
                  <a:pos x="0" y="160"/>
                </a:cxn>
                <a:cxn ang="0">
                  <a:pos x="7" y="152"/>
                </a:cxn>
                <a:cxn ang="0">
                  <a:pos x="59" y="144"/>
                </a:cxn>
                <a:cxn ang="0">
                  <a:pos x="52" y="112"/>
                </a:cxn>
                <a:cxn ang="0">
                  <a:pos x="66" y="88"/>
                </a:cxn>
                <a:cxn ang="0">
                  <a:pos x="81" y="80"/>
                </a:cxn>
                <a:cxn ang="0">
                  <a:pos x="66" y="40"/>
                </a:cxn>
                <a:cxn ang="0">
                  <a:pos x="81" y="32"/>
                </a:cxn>
                <a:cxn ang="0">
                  <a:pos x="81" y="8"/>
                </a:cxn>
                <a:cxn ang="0">
                  <a:pos x="118" y="0"/>
                </a:cxn>
                <a:cxn ang="0">
                  <a:pos x="133" y="16"/>
                </a:cxn>
                <a:cxn ang="0">
                  <a:pos x="155" y="24"/>
                </a:cxn>
                <a:cxn ang="0">
                  <a:pos x="155" y="56"/>
                </a:cxn>
                <a:cxn ang="0">
                  <a:pos x="214" y="80"/>
                </a:cxn>
                <a:cxn ang="0">
                  <a:pos x="214" y="112"/>
                </a:cxn>
                <a:cxn ang="0">
                  <a:pos x="199" y="120"/>
                </a:cxn>
                <a:cxn ang="0">
                  <a:pos x="214" y="128"/>
                </a:cxn>
                <a:cxn ang="0">
                  <a:pos x="251" y="144"/>
                </a:cxn>
                <a:cxn ang="0">
                  <a:pos x="251" y="168"/>
                </a:cxn>
                <a:cxn ang="0">
                  <a:pos x="251" y="176"/>
                </a:cxn>
                <a:cxn ang="0">
                  <a:pos x="192" y="216"/>
                </a:cxn>
                <a:cxn ang="0">
                  <a:pos x="192" y="248"/>
                </a:cxn>
                <a:cxn ang="0">
                  <a:pos x="170" y="256"/>
                </a:cxn>
                <a:cxn ang="0">
                  <a:pos x="155" y="224"/>
                </a:cxn>
                <a:cxn ang="0">
                  <a:pos x="118" y="232"/>
                </a:cxn>
                <a:cxn ang="0">
                  <a:pos x="118" y="240"/>
                </a:cxn>
                <a:cxn ang="0">
                  <a:pos x="96" y="240"/>
                </a:cxn>
                <a:cxn ang="0">
                  <a:pos x="89" y="208"/>
                </a:cxn>
                <a:cxn ang="0">
                  <a:pos x="74" y="224"/>
                </a:cxn>
                <a:cxn ang="0">
                  <a:pos x="37" y="232"/>
                </a:cxn>
              </a:cxnLst>
              <a:rect l="0" t="0" r="r" b="b"/>
              <a:pathLst>
                <a:path w="252" h="257">
                  <a:moveTo>
                    <a:pt x="37" y="232"/>
                  </a:moveTo>
                  <a:lnTo>
                    <a:pt x="15" y="216"/>
                  </a:lnTo>
                  <a:lnTo>
                    <a:pt x="22" y="184"/>
                  </a:lnTo>
                  <a:lnTo>
                    <a:pt x="0" y="160"/>
                  </a:lnTo>
                  <a:lnTo>
                    <a:pt x="7" y="152"/>
                  </a:lnTo>
                  <a:lnTo>
                    <a:pt x="59" y="144"/>
                  </a:lnTo>
                  <a:lnTo>
                    <a:pt x="52" y="112"/>
                  </a:lnTo>
                  <a:lnTo>
                    <a:pt x="66" y="88"/>
                  </a:lnTo>
                  <a:lnTo>
                    <a:pt x="81" y="80"/>
                  </a:lnTo>
                  <a:lnTo>
                    <a:pt x="66" y="40"/>
                  </a:lnTo>
                  <a:lnTo>
                    <a:pt x="81" y="32"/>
                  </a:lnTo>
                  <a:lnTo>
                    <a:pt x="81" y="8"/>
                  </a:lnTo>
                  <a:lnTo>
                    <a:pt x="118" y="0"/>
                  </a:lnTo>
                  <a:lnTo>
                    <a:pt x="133" y="16"/>
                  </a:lnTo>
                  <a:lnTo>
                    <a:pt x="155" y="24"/>
                  </a:lnTo>
                  <a:lnTo>
                    <a:pt x="155" y="56"/>
                  </a:lnTo>
                  <a:lnTo>
                    <a:pt x="214" y="80"/>
                  </a:lnTo>
                  <a:lnTo>
                    <a:pt x="214" y="112"/>
                  </a:lnTo>
                  <a:lnTo>
                    <a:pt x="199" y="120"/>
                  </a:lnTo>
                  <a:lnTo>
                    <a:pt x="214" y="128"/>
                  </a:lnTo>
                  <a:lnTo>
                    <a:pt x="251" y="144"/>
                  </a:lnTo>
                  <a:lnTo>
                    <a:pt x="251" y="168"/>
                  </a:lnTo>
                  <a:lnTo>
                    <a:pt x="251" y="176"/>
                  </a:lnTo>
                  <a:lnTo>
                    <a:pt x="192" y="216"/>
                  </a:lnTo>
                  <a:lnTo>
                    <a:pt x="192" y="248"/>
                  </a:lnTo>
                  <a:lnTo>
                    <a:pt x="170" y="256"/>
                  </a:lnTo>
                  <a:lnTo>
                    <a:pt x="155" y="224"/>
                  </a:lnTo>
                  <a:lnTo>
                    <a:pt x="118" y="232"/>
                  </a:lnTo>
                  <a:lnTo>
                    <a:pt x="118" y="240"/>
                  </a:lnTo>
                  <a:lnTo>
                    <a:pt x="96" y="240"/>
                  </a:lnTo>
                  <a:lnTo>
                    <a:pt x="89" y="208"/>
                  </a:lnTo>
                  <a:lnTo>
                    <a:pt x="74" y="224"/>
                  </a:lnTo>
                  <a:lnTo>
                    <a:pt x="37" y="23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08" name="Freeform 47"/>
            <p:cNvSpPr>
              <a:spLocks/>
            </p:cNvSpPr>
            <p:nvPr/>
          </p:nvSpPr>
          <p:spPr bwMode="auto">
            <a:xfrm rot="704206">
              <a:off x="4479641" y="4607527"/>
              <a:ext cx="230291" cy="259555"/>
            </a:xfrm>
            <a:custGeom>
              <a:avLst/>
              <a:gdLst/>
              <a:ahLst/>
              <a:cxnLst>
                <a:cxn ang="0">
                  <a:pos x="111" y="24"/>
                </a:cxn>
                <a:cxn ang="0">
                  <a:pos x="147" y="16"/>
                </a:cxn>
                <a:cxn ang="0">
                  <a:pos x="162" y="0"/>
                </a:cxn>
                <a:cxn ang="0">
                  <a:pos x="169" y="32"/>
                </a:cxn>
                <a:cxn ang="0">
                  <a:pos x="192" y="32"/>
                </a:cxn>
                <a:cxn ang="0">
                  <a:pos x="184" y="48"/>
                </a:cxn>
                <a:cxn ang="0">
                  <a:pos x="192" y="96"/>
                </a:cxn>
                <a:cxn ang="0">
                  <a:pos x="221" y="120"/>
                </a:cxn>
                <a:cxn ang="0">
                  <a:pos x="199" y="128"/>
                </a:cxn>
                <a:cxn ang="0">
                  <a:pos x="199" y="168"/>
                </a:cxn>
                <a:cxn ang="0">
                  <a:pos x="169" y="168"/>
                </a:cxn>
                <a:cxn ang="0">
                  <a:pos x="177" y="200"/>
                </a:cxn>
                <a:cxn ang="0">
                  <a:pos x="155" y="216"/>
                </a:cxn>
                <a:cxn ang="0">
                  <a:pos x="169" y="224"/>
                </a:cxn>
                <a:cxn ang="0">
                  <a:pos x="118" y="256"/>
                </a:cxn>
                <a:cxn ang="0">
                  <a:pos x="111" y="232"/>
                </a:cxn>
                <a:cxn ang="0">
                  <a:pos x="88" y="224"/>
                </a:cxn>
                <a:cxn ang="0">
                  <a:pos x="81" y="176"/>
                </a:cxn>
                <a:cxn ang="0">
                  <a:pos x="74" y="152"/>
                </a:cxn>
                <a:cxn ang="0">
                  <a:pos x="52" y="120"/>
                </a:cxn>
                <a:cxn ang="0">
                  <a:pos x="29" y="88"/>
                </a:cxn>
                <a:cxn ang="0">
                  <a:pos x="15" y="80"/>
                </a:cxn>
                <a:cxn ang="0">
                  <a:pos x="0" y="40"/>
                </a:cxn>
                <a:cxn ang="0">
                  <a:pos x="15" y="32"/>
                </a:cxn>
                <a:cxn ang="0">
                  <a:pos x="29" y="56"/>
                </a:cxn>
                <a:cxn ang="0">
                  <a:pos x="44" y="56"/>
                </a:cxn>
                <a:cxn ang="0">
                  <a:pos x="37" y="80"/>
                </a:cxn>
                <a:cxn ang="0">
                  <a:pos x="52" y="80"/>
                </a:cxn>
                <a:cxn ang="0">
                  <a:pos x="74" y="96"/>
                </a:cxn>
                <a:cxn ang="0">
                  <a:pos x="133" y="56"/>
                </a:cxn>
                <a:cxn ang="0">
                  <a:pos x="125" y="40"/>
                </a:cxn>
                <a:cxn ang="0">
                  <a:pos x="103" y="40"/>
                </a:cxn>
                <a:cxn ang="0">
                  <a:pos x="111" y="24"/>
                </a:cxn>
              </a:cxnLst>
              <a:rect l="0" t="0" r="r" b="b"/>
              <a:pathLst>
                <a:path w="222" h="257">
                  <a:moveTo>
                    <a:pt x="111" y="24"/>
                  </a:moveTo>
                  <a:lnTo>
                    <a:pt x="147" y="16"/>
                  </a:lnTo>
                  <a:lnTo>
                    <a:pt x="162" y="0"/>
                  </a:lnTo>
                  <a:lnTo>
                    <a:pt x="169" y="32"/>
                  </a:lnTo>
                  <a:lnTo>
                    <a:pt x="192" y="32"/>
                  </a:lnTo>
                  <a:lnTo>
                    <a:pt x="184" y="48"/>
                  </a:lnTo>
                  <a:lnTo>
                    <a:pt x="192" y="96"/>
                  </a:lnTo>
                  <a:lnTo>
                    <a:pt x="221" y="120"/>
                  </a:lnTo>
                  <a:lnTo>
                    <a:pt x="199" y="128"/>
                  </a:lnTo>
                  <a:lnTo>
                    <a:pt x="199" y="168"/>
                  </a:lnTo>
                  <a:lnTo>
                    <a:pt x="169" y="168"/>
                  </a:lnTo>
                  <a:lnTo>
                    <a:pt x="177" y="200"/>
                  </a:lnTo>
                  <a:lnTo>
                    <a:pt x="155" y="216"/>
                  </a:lnTo>
                  <a:lnTo>
                    <a:pt x="169" y="224"/>
                  </a:lnTo>
                  <a:lnTo>
                    <a:pt x="118" y="256"/>
                  </a:lnTo>
                  <a:lnTo>
                    <a:pt x="111" y="232"/>
                  </a:lnTo>
                  <a:lnTo>
                    <a:pt x="88" y="224"/>
                  </a:lnTo>
                  <a:lnTo>
                    <a:pt x="81" y="176"/>
                  </a:lnTo>
                  <a:lnTo>
                    <a:pt x="74" y="152"/>
                  </a:lnTo>
                  <a:lnTo>
                    <a:pt x="52" y="120"/>
                  </a:lnTo>
                  <a:lnTo>
                    <a:pt x="29" y="88"/>
                  </a:lnTo>
                  <a:lnTo>
                    <a:pt x="15" y="80"/>
                  </a:lnTo>
                  <a:lnTo>
                    <a:pt x="0" y="40"/>
                  </a:lnTo>
                  <a:lnTo>
                    <a:pt x="15" y="32"/>
                  </a:lnTo>
                  <a:lnTo>
                    <a:pt x="29" y="56"/>
                  </a:lnTo>
                  <a:lnTo>
                    <a:pt x="44" y="56"/>
                  </a:lnTo>
                  <a:lnTo>
                    <a:pt x="37" y="80"/>
                  </a:lnTo>
                  <a:lnTo>
                    <a:pt x="52" y="80"/>
                  </a:lnTo>
                  <a:lnTo>
                    <a:pt x="74" y="96"/>
                  </a:lnTo>
                  <a:lnTo>
                    <a:pt x="133" y="56"/>
                  </a:lnTo>
                  <a:lnTo>
                    <a:pt x="125" y="40"/>
                  </a:lnTo>
                  <a:lnTo>
                    <a:pt x="103" y="40"/>
                  </a:lnTo>
                  <a:lnTo>
                    <a:pt x="111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09" name="Freeform 48"/>
            <p:cNvSpPr>
              <a:spLocks/>
            </p:cNvSpPr>
            <p:nvPr/>
          </p:nvSpPr>
          <p:spPr bwMode="auto">
            <a:xfrm rot="704206">
              <a:off x="5031818" y="3466027"/>
              <a:ext cx="331480" cy="421215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104" y="216"/>
                </a:cxn>
                <a:cxn ang="0">
                  <a:pos x="118" y="144"/>
                </a:cxn>
                <a:cxn ang="0">
                  <a:pos x="141" y="136"/>
                </a:cxn>
                <a:cxn ang="0">
                  <a:pos x="170" y="96"/>
                </a:cxn>
                <a:cxn ang="0">
                  <a:pos x="185" y="56"/>
                </a:cxn>
                <a:cxn ang="0">
                  <a:pos x="229" y="40"/>
                </a:cxn>
                <a:cxn ang="0">
                  <a:pos x="252" y="0"/>
                </a:cxn>
                <a:cxn ang="0">
                  <a:pos x="281" y="32"/>
                </a:cxn>
                <a:cxn ang="0">
                  <a:pos x="274" y="64"/>
                </a:cxn>
                <a:cxn ang="0">
                  <a:pos x="288" y="80"/>
                </a:cxn>
                <a:cxn ang="0">
                  <a:pos x="296" y="56"/>
                </a:cxn>
                <a:cxn ang="0">
                  <a:pos x="311" y="64"/>
                </a:cxn>
                <a:cxn ang="0">
                  <a:pos x="303" y="72"/>
                </a:cxn>
                <a:cxn ang="0">
                  <a:pos x="318" y="128"/>
                </a:cxn>
                <a:cxn ang="0">
                  <a:pos x="274" y="168"/>
                </a:cxn>
                <a:cxn ang="0">
                  <a:pos x="259" y="224"/>
                </a:cxn>
                <a:cxn ang="0">
                  <a:pos x="274" y="256"/>
                </a:cxn>
                <a:cxn ang="0">
                  <a:pos x="252" y="280"/>
                </a:cxn>
                <a:cxn ang="0">
                  <a:pos x="237" y="280"/>
                </a:cxn>
                <a:cxn ang="0">
                  <a:pos x="215" y="320"/>
                </a:cxn>
                <a:cxn ang="0">
                  <a:pos x="229" y="344"/>
                </a:cxn>
                <a:cxn ang="0">
                  <a:pos x="215" y="392"/>
                </a:cxn>
                <a:cxn ang="0">
                  <a:pos x="185" y="416"/>
                </a:cxn>
                <a:cxn ang="0">
                  <a:pos x="148" y="376"/>
                </a:cxn>
                <a:cxn ang="0">
                  <a:pos x="126" y="376"/>
                </a:cxn>
                <a:cxn ang="0">
                  <a:pos x="81" y="328"/>
                </a:cxn>
                <a:cxn ang="0">
                  <a:pos x="74" y="344"/>
                </a:cxn>
                <a:cxn ang="0">
                  <a:pos x="44" y="344"/>
                </a:cxn>
                <a:cxn ang="0">
                  <a:pos x="0" y="224"/>
                </a:cxn>
              </a:cxnLst>
              <a:rect l="0" t="0" r="r" b="b"/>
              <a:pathLst>
                <a:path w="319" h="417">
                  <a:moveTo>
                    <a:pt x="0" y="224"/>
                  </a:moveTo>
                  <a:lnTo>
                    <a:pt x="104" y="216"/>
                  </a:lnTo>
                  <a:lnTo>
                    <a:pt x="118" y="144"/>
                  </a:lnTo>
                  <a:lnTo>
                    <a:pt x="141" y="136"/>
                  </a:lnTo>
                  <a:lnTo>
                    <a:pt x="170" y="96"/>
                  </a:lnTo>
                  <a:lnTo>
                    <a:pt x="185" y="56"/>
                  </a:lnTo>
                  <a:lnTo>
                    <a:pt x="229" y="40"/>
                  </a:lnTo>
                  <a:lnTo>
                    <a:pt x="252" y="0"/>
                  </a:lnTo>
                  <a:lnTo>
                    <a:pt x="281" y="32"/>
                  </a:lnTo>
                  <a:lnTo>
                    <a:pt x="274" y="64"/>
                  </a:lnTo>
                  <a:lnTo>
                    <a:pt x="288" y="80"/>
                  </a:lnTo>
                  <a:lnTo>
                    <a:pt x="296" y="56"/>
                  </a:lnTo>
                  <a:lnTo>
                    <a:pt x="311" y="64"/>
                  </a:lnTo>
                  <a:lnTo>
                    <a:pt x="303" y="72"/>
                  </a:lnTo>
                  <a:lnTo>
                    <a:pt x="318" y="128"/>
                  </a:lnTo>
                  <a:lnTo>
                    <a:pt x="274" y="168"/>
                  </a:lnTo>
                  <a:lnTo>
                    <a:pt x="259" y="224"/>
                  </a:lnTo>
                  <a:lnTo>
                    <a:pt x="274" y="256"/>
                  </a:lnTo>
                  <a:lnTo>
                    <a:pt x="252" y="280"/>
                  </a:lnTo>
                  <a:lnTo>
                    <a:pt x="237" y="280"/>
                  </a:lnTo>
                  <a:lnTo>
                    <a:pt x="215" y="320"/>
                  </a:lnTo>
                  <a:lnTo>
                    <a:pt x="229" y="344"/>
                  </a:lnTo>
                  <a:lnTo>
                    <a:pt x="215" y="392"/>
                  </a:lnTo>
                  <a:lnTo>
                    <a:pt x="185" y="416"/>
                  </a:lnTo>
                  <a:lnTo>
                    <a:pt x="148" y="376"/>
                  </a:lnTo>
                  <a:lnTo>
                    <a:pt x="126" y="376"/>
                  </a:lnTo>
                  <a:lnTo>
                    <a:pt x="81" y="328"/>
                  </a:lnTo>
                  <a:lnTo>
                    <a:pt x="74" y="344"/>
                  </a:lnTo>
                  <a:lnTo>
                    <a:pt x="44" y="344"/>
                  </a:lnTo>
                  <a:lnTo>
                    <a:pt x="0" y="2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10" name="Freeform 49"/>
            <p:cNvSpPr>
              <a:spLocks/>
            </p:cNvSpPr>
            <p:nvPr/>
          </p:nvSpPr>
          <p:spPr bwMode="auto">
            <a:xfrm rot="704206">
              <a:off x="5320554" y="3386993"/>
              <a:ext cx="261695" cy="348467"/>
            </a:xfrm>
            <a:custGeom>
              <a:avLst/>
              <a:gdLst/>
              <a:ahLst/>
              <a:cxnLst>
                <a:cxn ang="0">
                  <a:pos x="22" y="96"/>
                </a:cxn>
                <a:cxn ang="0">
                  <a:pos x="74" y="80"/>
                </a:cxn>
                <a:cxn ang="0">
                  <a:pos x="59" y="40"/>
                </a:cxn>
                <a:cxn ang="0">
                  <a:pos x="96" y="8"/>
                </a:cxn>
                <a:cxn ang="0">
                  <a:pos x="140" y="0"/>
                </a:cxn>
                <a:cxn ang="0">
                  <a:pos x="162" y="0"/>
                </a:cxn>
                <a:cxn ang="0">
                  <a:pos x="185" y="24"/>
                </a:cxn>
                <a:cxn ang="0">
                  <a:pos x="214" y="56"/>
                </a:cxn>
                <a:cxn ang="0">
                  <a:pos x="185" y="64"/>
                </a:cxn>
                <a:cxn ang="0">
                  <a:pos x="222" y="112"/>
                </a:cxn>
                <a:cxn ang="0">
                  <a:pos x="229" y="192"/>
                </a:cxn>
                <a:cxn ang="0">
                  <a:pos x="251" y="280"/>
                </a:cxn>
                <a:cxn ang="0">
                  <a:pos x="192" y="344"/>
                </a:cxn>
                <a:cxn ang="0">
                  <a:pos x="148" y="336"/>
                </a:cxn>
                <a:cxn ang="0">
                  <a:pos x="81" y="216"/>
                </a:cxn>
                <a:cxn ang="0">
                  <a:pos x="81" y="168"/>
                </a:cxn>
                <a:cxn ang="0">
                  <a:pos x="59" y="192"/>
                </a:cxn>
                <a:cxn ang="0">
                  <a:pos x="44" y="184"/>
                </a:cxn>
                <a:cxn ang="0">
                  <a:pos x="37" y="208"/>
                </a:cxn>
                <a:cxn ang="0">
                  <a:pos x="22" y="192"/>
                </a:cxn>
                <a:cxn ang="0">
                  <a:pos x="30" y="160"/>
                </a:cxn>
                <a:cxn ang="0">
                  <a:pos x="0" y="128"/>
                </a:cxn>
                <a:cxn ang="0">
                  <a:pos x="22" y="96"/>
                </a:cxn>
              </a:cxnLst>
              <a:rect l="0" t="0" r="r" b="b"/>
              <a:pathLst>
                <a:path w="252" h="345">
                  <a:moveTo>
                    <a:pt x="22" y="96"/>
                  </a:moveTo>
                  <a:lnTo>
                    <a:pt x="74" y="80"/>
                  </a:lnTo>
                  <a:lnTo>
                    <a:pt x="59" y="40"/>
                  </a:lnTo>
                  <a:lnTo>
                    <a:pt x="96" y="8"/>
                  </a:lnTo>
                  <a:lnTo>
                    <a:pt x="140" y="0"/>
                  </a:lnTo>
                  <a:lnTo>
                    <a:pt x="162" y="0"/>
                  </a:lnTo>
                  <a:lnTo>
                    <a:pt x="185" y="24"/>
                  </a:lnTo>
                  <a:lnTo>
                    <a:pt x="214" y="56"/>
                  </a:lnTo>
                  <a:lnTo>
                    <a:pt x="185" y="64"/>
                  </a:lnTo>
                  <a:lnTo>
                    <a:pt x="222" y="112"/>
                  </a:lnTo>
                  <a:lnTo>
                    <a:pt x="229" y="192"/>
                  </a:lnTo>
                  <a:lnTo>
                    <a:pt x="251" y="280"/>
                  </a:lnTo>
                  <a:lnTo>
                    <a:pt x="192" y="344"/>
                  </a:lnTo>
                  <a:lnTo>
                    <a:pt x="148" y="336"/>
                  </a:lnTo>
                  <a:lnTo>
                    <a:pt x="81" y="216"/>
                  </a:lnTo>
                  <a:lnTo>
                    <a:pt x="81" y="168"/>
                  </a:lnTo>
                  <a:lnTo>
                    <a:pt x="59" y="192"/>
                  </a:lnTo>
                  <a:lnTo>
                    <a:pt x="44" y="184"/>
                  </a:lnTo>
                  <a:lnTo>
                    <a:pt x="37" y="208"/>
                  </a:lnTo>
                  <a:lnTo>
                    <a:pt x="22" y="192"/>
                  </a:lnTo>
                  <a:lnTo>
                    <a:pt x="30" y="160"/>
                  </a:lnTo>
                  <a:lnTo>
                    <a:pt x="0" y="128"/>
                  </a:lnTo>
                  <a:lnTo>
                    <a:pt x="22" y="9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12" name="Freeform 50"/>
            <p:cNvSpPr>
              <a:spLocks/>
            </p:cNvSpPr>
            <p:nvPr/>
          </p:nvSpPr>
          <p:spPr bwMode="auto">
            <a:xfrm rot="704206">
              <a:off x="4870439" y="3652834"/>
              <a:ext cx="269545" cy="236204"/>
            </a:xfrm>
            <a:custGeom>
              <a:avLst/>
              <a:gdLst/>
              <a:ahLst/>
              <a:cxnLst>
                <a:cxn ang="0">
                  <a:pos x="259" y="152"/>
                </a:cxn>
                <a:cxn ang="0">
                  <a:pos x="200" y="200"/>
                </a:cxn>
                <a:cxn ang="0">
                  <a:pos x="192" y="232"/>
                </a:cxn>
                <a:cxn ang="0">
                  <a:pos x="155" y="232"/>
                </a:cxn>
                <a:cxn ang="0">
                  <a:pos x="133" y="216"/>
                </a:cxn>
                <a:cxn ang="0">
                  <a:pos x="126" y="184"/>
                </a:cxn>
                <a:cxn ang="0">
                  <a:pos x="104" y="176"/>
                </a:cxn>
                <a:cxn ang="0">
                  <a:pos x="89" y="144"/>
                </a:cxn>
                <a:cxn ang="0">
                  <a:pos x="52" y="152"/>
                </a:cxn>
                <a:cxn ang="0">
                  <a:pos x="30" y="136"/>
                </a:cxn>
                <a:cxn ang="0">
                  <a:pos x="15" y="136"/>
                </a:cxn>
                <a:cxn ang="0">
                  <a:pos x="0" y="64"/>
                </a:cxn>
                <a:cxn ang="0">
                  <a:pos x="22" y="40"/>
                </a:cxn>
                <a:cxn ang="0">
                  <a:pos x="59" y="48"/>
                </a:cxn>
                <a:cxn ang="0">
                  <a:pos x="81" y="88"/>
                </a:cxn>
                <a:cxn ang="0">
                  <a:pos x="89" y="40"/>
                </a:cxn>
                <a:cxn ang="0">
                  <a:pos x="89" y="8"/>
                </a:cxn>
                <a:cxn ang="0">
                  <a:pos x="133" y="0"/>
                </a:cxn>
                <a:cxn ang="0">
                  <a:pos x="178" y="120"/>
                </a:cxn>
                <a:cxn ang="0">
                  <a:pos x="207" y="120"/>
                </a:cxn>
                <a:cxn ang="0">
                  <a:pos x="215" y="104"/>
                </a:cxn>
                <a:cxn ang="0">
                  <a:pos x="259" y="152"/>
                </a:cxn>
              </a:cxnLst>
              <a:rect l="0" t="0" r="r" b="b"/>
              <a:pathLst>
                <a:path w="260" h="233">
                  <a:moveTo>
                    <a:pt x="259" y="152"/>
                  </a:moveTo>
                  <a:lnTo>
                    <a:pt x="200" y="200"/>
                  </a:lnTo>
                  <a:lnTo>
                    <a:pt x="192" y="232"/>
                  </a:lnTo>
                  <a:lnTo>
                    <a:pt x="155" y="232"/>
                  </a:lnTo>
                  <a:lnTo>
                    <a:pt x="133" y="216"/>
                  </a:lnTo>
                  <a:lnTo>
                    <a:pt x="126" y="184"/>
                  </a:lnTo>
                  <a:lnTo>
                    <a:pt x="104" y="176"/>
                  </a:lnTo>
                  <a:lnTo>
                    <a:pt x="89" y="144"/>
                  </a:lnTo>
                  <a:lnTo>
                    <a:pt x="52" y="152"/>
                  </a:lnTo>
                  <a:lnTo>
                    <a:pt x="30" y="136"/>
                  </a:lnTo>
                  <a:lnTo>
                    <a:pt x="15" y="136"/>
                  </a:lnTo>
                  <a:lnTo>
                    <a:pt x="0" y="64"/>
                  </a:lnTo>
                  <a:lnTo>
                    <a:pt x="22" y="40"/>
                  </a:lnTo>
                  <a:lnTo>
                    <a:pt x="59" y="48"/>
                  </a:lnTo>
                  <a:lnTo>
                    <a:pt x="81" y="88"/>
                  </a:lnTo>
                  <a:lnTo>
                    <a:pt x="89" y="40"/>
                  </a:lnTo>
                  <a:lnTo>
                    <a:pt x="89" y="8"/>
                  </a:lnTo>
                  <a:lnTo>
                    <a:pt x="133" y="0"/>
                  </a:lnTo>
                  <a:lnTo>
                    <a:pt x="178" y="120"/>
                  </a:lnTo>
                  <a:lnTo>
                    <a:pt x="207" y="120"/>
                  </a:lnTo>
                  <a:lnTo>
                    <a:pt x="215" y="104"/>
                  </a:lnTo>
                  <a:lnTo>
                    <a:pt x="259" y="15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13" name="Freeform 51"/>
            <p:cNvSpPr>
              <a:spLocks/>
            </p:cNvSpPr>
            <p:nvPr/>
          </p:nvSpPr>
          <p:spPr bwMode="auto">
            <a:xfrm rot="704206">
              <a:off x="4724762" y="3668102"/>
              <a:ext cx="154400" cy="244286"/>
            </a:xfrm>
            <a:custGeom>
              <a:avLst/>
              <a:gdLst/>
              <a:ahLst/>
              <a:cxnLst>
                <a:cxn ang="0">
                  <a:pos x="96" y="184"/>
                </a:cxn>
                <a:cxn ang="0">
                  <a:pos x="89" y="192"/>
                </a:cxn>
                <a:cxn ang="0">
                  <a:pos x="89" y="224"/>
                </a:cxn>
                <a:cxn ang="0">
                  <a:pos x="67" y="240"/>
                </a:cxn>
                <a:cxn ang="0">
                  <a:pos x="44" y="240"/>
                </a:cxn>
                <a:cxn ang="0">
                  <a:pos x="30" y="200"/>
                </a:cxn>
                <a:cxn ang="0">
                  <a:pos x="15" y="192"/>
                </a:cxn>
                <a:cxn ang="0">
                  <a:pos x="22" y="176"/>
                </a:cxn>
                <a:cxn ang="0">
                  <a:pos x="0" y="144"/>
                </a:cxn>
                <a:cxn ang="0">
                  <a:pos x="0" y="136"/>
                </a:cxn>
                <a:cxn ang="0">
                  <a:pos x="30" y="112"/>
                </a:cxn>
                <a:cxn ang="0">
                  <a:pos x="30" y="88"/>
                </a:cxn>
                <a:cxn ang="0">
                  <a:pos x="44" y="80"/>
                </a:cxn>
                <a:cxn ang="0">
                  <a:pos x="52" y="56"/>
                </a:cxn>
                <a:cxn ang="0">
                  <a:pos x="74" y="48"/>
                </a:cxn>
                <a:cxn ang="0">
                  <a:pos x="111" y="0"/>
                </a:cxn>
                <a:cxn ang="0">
                  <a:pos x="133" y="8"/>
                </a:cxn>
                <a:cxn ang="0">
                  <a:pos x="148" y="80"/>
                </a:cxn>
                <a:cxn ang="0">
                  <a:pos x="126" y="88"/>
                </a:cxn>
                <a:cxn ang="0">
                  <a:pos x="126" y="136"/>
                </a:cxn>
                <a:cxn ang="0">
                  <a:pos x="96" y="184"/>
                </a:cxn>
              </a:cxnLst>
              <a:rect l="0" t="0" r="r" b="b"/>
              <a:pathLst>
                <a:path w="149" h="241">
                  <a:moveTo>
                    <a:pt x="96" y="184"/>
                  </a:moveTo>
                  <a:lnTo>
                    <a:pt x="89" y="192"/>
                  </a:lnTo>
                  <a:lnTo>
                    <a:pt x="89" y="224"/>
                  </a:lnTo>
                  <a:lnTo>
                    <a:pt x="67" y="240"/>
                  </a:lnTo>
                  <a:lnTo>
                    <a:pt x="44" y="240"/>
                  </a:lnTo>
                  <a:lnTo>
                    <a:pt x="30" y="200"/>
                  </a:lnTo>
                  <a:lnTo>
                    <a:pt x="15" y="192"/>
                  </a:lnTo>
                  <a:lnTo>
                    <a:pt x="22" y="176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30" y="112"/>
                  </a:lnTo>
                  <a:lnTo>
                    <a:pt x="30" y="88"/>
                  </a:lnTo>
                  <a:lnTo>
                    <a:pt x="44" y="80"/>
                  </a:lnTo>
                  <a:lnTo>
                    <a:pt x="52" y="56"/>
                  </a:lnTo>
                  <a:lnTo>
                    <a:pt x="74" y="48"/>
                  </a:lnTo>
                  <a:lnTo>
                    <a:pt x="111" y="0"/>
                  </a:lnTo>
                  <a:lnTo>
                    <a:pt x="133" y="8"/>
                  </a:lnTo>
                  <a:lnTo>
                    <a:pt x="148" y="80"/>
                  </a:lnTo>
                  <a:lnTo>
                    <a:pt x="126" y="88"/>
                  </a:lnTo>
                  <a:lnTo>
                    <a:pt x="126" y="136"/>
                  </a:lnTo>
                  <a:lnTo>
                    <a:pt x="96" y="18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14" name="Freeform 52"/>
            <p:cNvSpPr>
              <a:spLocks/>
            </p:cNvSpPr>
            <p:nvPr/>
          </p:nvSpPr>
          <p:spPr bwMode="auto">
            <a:xfrm rot="704206">
              <a:off x="4812866" y="3774079"/>
              <a:ext cx="217206" cy="164355"/>
            </a:xfrm>
            <a:custGeom>
              <a:avLst/>
              <a:gdLst/>
              <a:ahLst/>
              <a:cxnLst>
                <a:cxn ang="0">
                  <a:pos x="207" y="160"/>
                </a:cxn>
                <a:cxn ang="0">
                  <a:pos x="200" y="144"/>
                </a:cxn>
                <a:cxn ang="0">
                  <a:pos x="185" y="128"/>
                </a:cxn>
                <a:cxn ang="0">
                  <a:pos x="192" y="96"/>
                </a:cxn>
                <a:cxn ang="0">
                  <a:pos x="170" y="80"/>
                </a:cxn>
                <a:cxn ang="0">
                  <a:pos x="163" y="48"/>
                </a:cxn>
                <a:cxn ang="0">
                  <a:pos x="141" y="40"/>
                </a:cxn>
                <a:cxn ang="0">
                  <a:pos x="126" y="8"/>
                </a:cxn>
                <a:cxn ang="0">
                  <a:pos x="89" y="16"/>
                </a:cxn>
                <a:cxn ang="0">
                  <a:pos x="67" y="0"/>
                </a:cxn>
                <a:cxn ang="0">
                  <a:pos x="52" y="0"/>
                </a:cxn>
                <a:cxn ang="0">
                  <a:pos x="30" y="8"/>
                </a:cxn>
                <a:cxn ang="0">
                  <a:pos x="30" y="56"/>
                </a:cxn>
                <a:cxn ang="0">
                  <a:pos x="0" y="104"/>
                </a:cxn>
                <a:cxn ang="0">
                  <a:pos x="74" y="136"/>
                </a:cxn>
                <a:cxn ang="0">
                  <a:pos x="104" y="136"/>
                </a:cxn>
                <a:cxn ang="0">
                  <a:pos x="126" y="128"/>
                </a:cxn>
                <a:cxn ang="0">
                  <a:pos x="148" y="144"/>
                </a:cxn>
                <a:cxn ang="0">
                  <a:pos x="192" y="160"/>
                </a:cxn>
                <a:cxn ang="0">
                  <a:pos x="207" y="160"/>
                </a:cxn>
              </a:cxnLst>
              <a:rect l="0" t="0" r="r" b="b"/>
              <a:pathLst>
                <a:path w="208" h="161">
                  <a:moveTo>
                    <a:pt x="207" y="160"/>
                  </a:moveTo>
                  <a:lnTo>
                    <a:pt x="200" y="144"/>
                  </a:lnTo>
                  <a:lnTo>
                    <a:pt x="185" y="128"/>
                  </a:lnTo>
                  <a:lnTo>
                    <a:pt x="192" y="96"/>
                  </a:lnTo>
                  <a:lnTo>
                    <a:pt x="170" y="80"/>
                  </a:lnTo>
                  <a:lnTo>
                    <a:pt x="163" y="48"/>
                  </a:lnTo>
                  <a:lnTo>
                    <a:pt x="141" y="40"/>
                  </a:lnTo>
                  <a:lnTo>
                    <a:pt x="126" y="8"/>
                  </a:lnTo>
                  <a:lnTo>
                    <a:pt x="89" y="16"/>
                  </a:lnTo>
                  <a:lnTo>
                    <a:pt x="67" y="0"/>
                  </a:lnTo>
                  <a:lnTo>
                    <a:pt x="52" y="0"/>
                  </a:lnTo>
                  <a:lnTo>
                    <a:pt x="30" y="8"/>
                  </a:lnTo>
                  <a:lnTo>
                    <a:pt x="30" y="56"/>
                  </a:lnTo>
                  <a:lnTo>
                    <a:pt x="0" y="104"/>
                  </a:lnTo>
                  <a:lnTo>
                    <a:pt x="74" y="136"/>
                  </a:lnTo>
                  <a:lnTo>
                    <a:pt x="104" y="136"/>
                  </a:lnTo>
                  <a:lnTo>
                    <a:pt x="126" y="128"/>
                  </a:lnTo>
                  <a:lnTo>
                    <a:pt x="148" y="144"/>
                  </a:lnTo>
                  <a:lnTo>
                    <a:pt x="192" y="160"/>
                  </a:lnTo>
                  <a:lnTo>
                    <a:pt x="207" y="16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15" name="Freeform 53"/>
            <p:cNvSpPr>
              <a:spLocks/>
            </p:cNvSpPr>
            <p:nvPr/>
          </p:nvSpPr>
          <p:spPr bwMode="auto">
            <a:xfrm rot="704206">
              <a:off x="4759655" y="3876464"/>
              <a:ext cx="261695" cy="186807"/>
            </a:xfrm>
            <a:custGeom>
              <a:avLst/>
              <a:gdLst/>
              <a:ahLst/>
              <a:cxnLst>
                <a:cxn ang="0">
                  <a:pos x="96" y="152"/>
                </a:cxn>
                <a:cxn ang="0">
                  <a:pos x="111" y="136"/>
                </a:cxn>
                <a:cxn ang="0">
                  <a:pos x="148" y="168"/>
                </a:cxn>
                <a:cxn ang="0">
                  <a:pos x="170" y="168"/>
                </a:cxn>
                <a:cxn ang="0">
                  <a:pos x="192" y="184"/>
                </a:cxn>
                <a:cxn ang="0">
                  <a:pos x="222" y="160"/>
                </a:cxn>
                <a:cxn ang="0">
                  <a:pos x="214" y="128"/>
                </a:cxn>
                <a:cxn ang="0">
                  <a:pos x="251" y="96"/>
                </a:cxn>
                <a:cxn ang="0">
                  <a:pos x="251" y="56"/>
                </a:cxn>
                <a:cxn ang="0">
                  <a:pos x="236" y="56"/>
                </a:cxn>
                <a:cxn ang="0">
                  <a:pos x="222" y="56"/>
                </a:cxn>
                <a:cxn ang="0">
                  <a:pos x="177" y="40"/>
                </a:cxn>
                <a:cxn ang="0">
                  <a:pos x="155" y="24"/>
                </a:cxn>
                <a:cxn ang="0">
                  <a:pos x="133" y="32"/>
                </a:cxn>
                <a:cxn ang="0">
                  <a:pos x="103" y="32"/>
                </a:cxn>
                <a:cxn ang="0">
                  <a:pos x="30" y="0"/>
                </a:cxn>
                <a:cxn ang="0">
                  <a:pos x="22" y="8"/>
                </a:cxn>
                <a:cxn ang="0">
                  <a:pos x="22" y="40"/>
                </a:cxn>
                <a:cxn ang="0">
                  <a:pos x="0" y="56"/>
                </a:cxn>
                <a:cxn ang="0">
                  <a:pos x="30" y="112"/>
                </a:cxn>
                <a:cxn ang="0">
                  <a:pos x="74" y="112"/>
                </a:cxn>
                <a:cxn ang="0">
                  <a:pos x="96" y="152"/>
                </a:cxn>
              </a:cxnLst>
              <a:rect l="0" t="0" r="r" b="b"/>
              <a:pathLst>
                <a:path w="252" h="185">
                  <a:moveTo>
                    <a:pt x="96" y="152"/>
                  </a:moveTo>
                  <a:lnTo>
                    <a:pt x="111" y="136"/>
                  </a:lnTo>
                  <a:lnTo>
                    <a:pt x="148" y="168"/>
                  </a:lnTo>
                  <a:lnTo>
                    <a:pt x="170" y="168"/>
                  </a:lnTo>
                  <a:lnTo>
                    <a:pt x="192" y="184"/>
                  </a:lnTo>
                  <a:lnTo>
                    <a:pt x="222" y="160"/>
                  </a:lnTo>
                  <a:lnTo>
                    <a:pt x="214" y="128"/>
                  </a:lnTo>
                  <a:lnTo>
                    <a:pt x="251" y="96"/>
                  </a:lnTo>
                  <a:lnTo>
                    <a:pt x="251" y="56"/>
                  </a:lnTo>
                  <a:lnTo>
                    <a:pt x="236" y="56"/>
                  </a:lnTo>
                  <a:lnTo>
                    <a:pt x="222" y="56"/>
                  </a:lnTo>
                  <a:lnTo>
                    <a:pt x="177" y="40"/>
                  </a:lnTo>
                  <a:lnTo>
                    <a:pt x="155" y="24"/>
                  </a:lnTo>
                  <a:lnTo>
                    <a:pt x="133" y="32"/>
                  </a:lnTo>
                  <a:lnTo>
                    <a:pt x="103" y="32"/>
                  </a:lnTo>
                  <a:lnTo>
                    <a:pt x="30" y="0"/>
                  </a:lnTo>
                  <a:lnTo>
                    <a:pt x="22" y="8"/>
                  </a:lnTo>
                  <a:lnTo>
                    <a:pt x="22" y="40"/>
                  </a:lnTo>
                  <a:lnTo>
                    <a:pt x="0" y="56"/>
                  </a:lnTo>
                  <a:lnTo>
                    <a:pt x="30" y="112"/>
                  </a:lnTo>
                  <a:lnTo>
                    <a:pt x="74" y="112"/>
                  </a:lnTo>
                  <a:lnTo>
                    <a:pt x="96" y="15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16" name="Freeform 54"/>
            <p:cNvSpPr>
              <a:spLocks/>
            </p:cNvSpPr>
            <p:nvPr/>
          </p:nvSpPr>
          <p:spPr bwMode="auto">
            <a:xfrm rot="704206">
              <a:off x="4655849" y="3905203"/>
              <a:ext cx="200633" cy="146393"/>
            </a:xfrm>
            <a:custGeom>
              <a:avLst/>
              <a:gdLst/>
              <a:ahLst/>
              <a:cxnLst>
                <a:cxn ang="0">
                  <a:pos x="192" y="96"/>
                </a:cxn>
                <a:cxn ang="0">
                  <a:pos x="185" y="96"/>
                </a:cxn>
                <a:cxn ang="0">
                  <a:pos x="163" y="120"/>
                </a:cxn>
                <a:cxn ang="0">
                  <a:pos x="170" y="136"/>
                </a:cxn>
                <a:cxn ang="0">
                  <a:pos x="103" y="144"/>
                </a:cxn>
                <a:cxn ang="0">
                  <a:pos x="81" y="128"/>
                </a:cxn>
                <a:cxn ang="0">
                  <a:pos x="66" y="144"/>
                </a:cxn>
                <a:cxn ang="0">
                  <a:pos x="37" y="144"/>
                </a:cxn>
                <a:cxn ang="0">
                  <a:pos x="15" y="144"/>
                </a:cxn>
                <a:cxn ang="0">
                  <a:pos x="0" y="104"/>
                </a:cxn>
                <a:cxn ang="0">
                  <a:pos x="15" y="88"/>
                </a:cxn>
                <a:cxn ang="0">
                  <a:pos x="22" y="24"/>
                </a:cxn>
                <a:cxn ang="0">
                  <a:pos x="44" y="24"/>
                </a:cxn>
                <a:cxn ang="0">
                  <a:pos x="74" y="0"/>
                </a:cxn>
                <a:cxn ang="0">
                  <a:pos x="96" y="0"/>
                </a:cxn>
                <a:cxn ang="0">
                  <a:pos x="126" y="56"/>
                </a:cxn>
                <a:cxn ang="0">
                  <a:pos x="170" y="56"/>
                </a:cxn>
                <a:cxn ang="0">
                  <a:pos x="192" y="96"/>
                </a:cxn>
              </a:cxnLst>
              <a:rect l="0" t="0" r="r" b="b"/>
              <a:pathLst>
                <a:path w="193" h="145">
                  <a:moveTo>
                    <a:pt x="192" y="96"/>
                  </a:moveTo>
                  <a:lnTo>
                    <a:pt x="185" y="96"/>
                  </a:lnTo>
                  <a:lnTo>
                    <a:pt x="163" y="120"/>
                  </a:lnTo>
                  <a:lnTo>
                    <a:pt x="170" y="136"/>
                  </a:lnTo>
                  <a:lnTo>
                    <a:pt x="103" y="144"/>
                  </a:lnTo>
                  <a:lnTo>
                    <a:pt x="81" y="128"/>
                  </a:lnTo>
                  <a:lnTo>
                    <a:pt x="66" y="144"/>
                  </a:lnTo>
                  <a:lnTo>
                    <a:pt x="37" y="144"/>
                  </a:lnTo>
                  <a:lnTo>
                    <a:pt x="15" y="144"/>
                  </a:lnTo>
                  <a:lnTo>
                    <a:pt x="0" y="104"/>
                  </a:lnTo>
                  <a:lnTo>
                    <a:pt x="15" y="88"/>
                  </a:lnTo>
                  <a:lnTo>
                    <a:pt x="22" y="24"/>
                  </a:lnTo>
                  <a:lnTo>
                    <a:pt x="44" y="24"/>
                  </a:lnTo>
                  <a:lnTo>
                    <a:pt x="74" y="0"/>
                  </a:lnTo>
                  <a:lnTo>
                    <a:pt x="96" y="0"/>
                  </a:lnTo>
                  <a:lnTo>
                    <a:pt x="126" y="56"/>
                  </a:lnTo>
                  <a:lnTo>
                    <a:pt x="170" y="56"/>
                  </a:lnTo>
                  <a:lnTo>
                    <a:pt x="192" y="9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17" name="Freeform 55"/>
            <p:cNvSpPr>
              <a:spLocks/>
            </p:cNvSpPr>
            <p:nvPr/>
          </p:nvSpPr>
          <p:spPr bwMode="auto">
            <a:xfrm rot="704206">
              <a:off x="4556405" y="4003996"/>
              <a:ext cx="154400" cy="154475"/>
            </a:xfrm>
            <a:custGeom>
              <a:avLst/>
              <a:gdLst/>
              <a:ahLst/>
              <a:cxnLst>
                <a:cxn ang="0">
                  <a:pos x="89" y="24"/>
                </a:cxn>
                <a:cxn ang="0">
                  <a:pos x="111" y="24"/>
                </a:cxn>
                <a:cxn ang="0">
                  <a:pos x="141" y="24"/>
                </a:cxn>
                <a:cxn ang="0">
                  <a:pos x="148" y="64"/>
                </a:cxn>
                <a:cxn ang="0">
                  <a:pos x="133" y="72"/>
                </a:cxn>
                <a:cxn ang="0">
                  <a:pos x="148" y="104"/>
                </a:cxn>
                <a:cxn ang="0">
                  <a:pos x="118" y="112"/>
                </a:cxn>
                <a:cxn ang="0">
                  <a:pos x="104" y="144"/>
                </a:cxn>
                <a:cxn ang="0">
                  <a:pos x="74" y="152"/>
                </a:cxn>
                <a:cxn ang="0">
                  <a:pos x="52" y="144"/>
                </a:cxn>
                <a:cxn ang="0">
                  <a:pos x="67" y="136"/>
                </a:cxn>
                <a:cxn ang="0">
                  <a:pos x="67" y="112"/>
                </a:cxn>
                <a:cxn ang="0">
                  <a:pos x="59" y="104"/>
                </a:cxn>
                <a:cxn ang="0">
                  <a:pos x="44" y="72"/>
                </a:cxn>
                <a:cxn ang="0">
                  <a:pos x="15" y="72"/>
                </a:cxn>
                <a:cxn ang="0">
                  <a:pos x="0" y="40"/>
                </a:cxn>
                <a:cxn ang="0">
                  <a:pos x="7" y="40"/>
                </a:cxn>
                <a:cxn ang="0">
                  <a:pos x="37" y="0"/>
                </a:cxn>
                <a:cxn ang="0">
                  <a:pos x="89" y="24"/>
                </a:cxn>
              </a:cxnLst>
              <a:rect l="0" t="0" r="r" b="b"/>
              <a:pathLst>
                <a:path w="149" h="153">
                  <a:moveTo>
                    <a:pt x="89" y="24"/>
                  </a:moveTo>
                  <a:lnTo>
                    <a:pt x="111" y="24"/>
                  </a:lnTo>
                  <a:lnTo>
                    <a:pt x="141" y="24"/>
                  </a:lnTo>
                  <a:lnTo>
                    <a:pt x="148" y="64"/>
                  </a:lnTo>
                  <a:lnTo>
                    <a:pt x="133" y="72"/>
                  </a:lnTo>
                  <a:lnTo>
                    <a:pt x="148" y="104"/>
                  </a:lnTo>
                  <a:lnTo>
                    <a:pt x="118" y="112"/>
                  </a:lnTo>
                  <a:lnTo>
                    <a:pt x="104" y="144"/>
                  </a:lnTo>
                  <a:lnTo>
                    <a:pt x="74" y="152"/>
                  </a:lnTo>
                  <a:lnTo>
                    <a:pt x="52" y="144"/>
                  </a:lnTo>
                  <a:lnTo>
                    <a:pt x="67" y="136"/>
                  </a:lnTo>
                  <a:lnTo>
                    <a:pt x="67" y="112"/>
                  </a:lnTo>
                  <a:lnTo>
                    <a:pt x="59" y="104"/>
                  </a:lnTo>
                  <a:lnTo>
                    <a:pt x="44" y="72"/>
                  </a:lnTo>
                  <a:lnTo>
                    <a:pt x="15" y="72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37" y="0"/>
                  </a:lnTo>
                  <a:lnTo>
                    <a:pt x="89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18" name="Freeform 56"/>
            <p:cNvSpPr>
              <a:spLocks/>
            </p:cNvSpPr>
            <p:nvPr/>
          </p:nvSpPr>
          <p:spPr bwMode="auto">
            <a:xfrm rot="704206">
              <a:off x="4329603" y="4689255"/>
              <a:ext cx="85487" cy="89811"/>
            </a:xfrm>
            <a:custGeom>
              <a:avLst/>
              <a:gdLst/>
              <a:ahLst/>
              <a:cxnLst>
                <a:cxn ang="0">
                  <a:pos x="67" y="8"/>
                </a:cxn>
                <a:cxn ang="0">
                  <a:pos x="52" y="8"/>
                </a:cxn>
                <a:cxn ang="0">
                  <a:pos x="30" y="0"/>
                </a:cxn>
                <a:cxn ang="0">
                  <a:pos x="0" y="24"/>
                </a:cxn>
                <a:cxn ang="0">
                  <a:pos x="7" y="32"/>
                </a:cxn>
                <a:cxn ang="0">
                  <a:pos x="45" y="88"/>
                </a:cxn>
                <a:cxn ang="0">
                  <a:pos x="52" y="72"/>
                </a:cxn>
                <a:cxn ang="0">
                  <a:pos x="75" y="64"/>
                </a:cxn>
                <a:cxn ang="0">
                  <a:pos x="82" y="24"/>
                </a:cxn>
                <a:cxn ang="0">
                  <a:pos x="67" y="8"/>
                </a:cxn>
              </a:cxnLst>
              <a:rect l="0" t="0" r="r" b="b"/>
              <a:pathLst>
                <a:path w="83" h="89">
                  <a:moveTo>
                    <a:pt x="67" y="8"/>
                  </a:moveTo>
                  <a:lnTo>
                    <a:pt x="52" y="8"/>
                  </a:lnTo>
                  <a:lnTo>
                    <a:pt x="30" y="0"/>
                  </a:lnTo>
                  <a:lnTo>
                    <a:pt x="0" y="24"/>
                  </a:lnTo>
                  <a:lnTo>
                    <a:pt x="7" y="32"/>
                  </a:lnTo>
                  <a:lnTo>
                    <a:pt x="45" y="88"/>
                  </a:lnTo>
                  <a:lnTo>
                    <a:pt x="52" y="72"/>
                  </a:lnTo>
                  <a:lnTo>
                    <a:pt x="75" y="64"/>
                  </a:lnTo>
                  <a:lnTo>
                    <a:pt x="82" y="24"/>
                  </a:lnTo>
                  <a:lnTo>
                    <a:pt x="67" y="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19" name="Freeform 57"/>
            <p:cNvSpPr>
              <a:spLocks/>
            </p:cNvSpPr>
            <p:nvPr/>
          </p:nvSpPr>
          <p:spPr bwMode="auto">
            <a:xfrm rot="704206">
              <a:off x="4399388" y="4624591"/>
              <a:ext cx="170101" cy="227223"/>
            </a:xfrm>
            <a:custGeom>
              <a:avLst/>
              <a:gdLst/>
              <a:ahLst/>
              <a:cxnLst>
                <a:cxn ang="0">
                  <a:pos x="74" y="224"/>
                </a:cxn>
                <a:cxn ang="0">
                  <a:pos x="74" y="200"/>
                </a:cxn>
                <a:cxn ang="0">
                  <a:pos x="59" y="184"/>
                </a:cxn>
                <a:cxn ang="0">
                  <a:pos x="22" y="160"/>
                </a:cxn>
                <a:cxn ang="0">
                  <a:pos x="7" y="152"/>
                </a:cxn>
                <a:cxn ang="0">
                  <a:pos x="15" y="112"/>
                </a:cxn>
                <a:cxn ang="0">
                  <a:pos x="0" y="96"/>
                </a:cxn>
                <a:cxn ang="0">
                  <a:pos x="0" y="72"/>
                </a:cxn>
                <a:cxn ang="0">
                  <a:pos x="22" y="64"/>
                </a:cxn>
                <a:cxn ang="0">
                  <a:pos x="7" y="24"/>
                </a:cxn>
                <a:cxn ang="0">
                  <a:pos x="37" y="0"/>
                </a:cxn>
                <a:cxn ang="0">
                  <a:pos x="74" y="0"/>
                </a:cxn>
                <a:cxn ang="0">
                  <a:pos x="88" y="40"/>
                </a:cxn>
                <a:cxn ang="0">
                  <a:pos x="103" y="48"/>
                </a:cxn>
                <a:cxn ang="0">
                  <a:pos x="125" y="80"/>
                </a:cxn>
                <a:cxn ang="0">
                  <a:pos x="147" y="112"/>
                </a:cxn>
                <a:cxn ang="0">
                  <a:pos x="155" y="136"/>
                </a:cxn>
                <a:cxn ang="0">
                  <a:pos x="162" y="184"/>
                </a:cxn>
                <a:cxn ang="0">
                  <a:pos x="125" y="192"/>
                </a:cxn>
                <a:cxn ang="0">
                  <a:pos x="118" y="216"/>
                </a:cxn>
                <a:cxn ang="0">
                  <a:pos x="96" y="216"/>
                </a:cxn>
                <a:cxn ang="0">
                  <a:pos x="74" y="224"/>
                </a:cxn>
              </a:cxnLst>
              <a:rect l="0" t="0" r="r" b="b"/>
              <a:pathLst>
                <a:path w="163" h="225">
                  <a:moveTo>
                    <a:pt x="74" y="224"/>
                  </a:moveTo>
                  <a:lnTo>
                    <a:pt x="74" y="200"/>
                  </a:lnTo>
                  <a:lnTo>
                    <a:pt x="59" y="184"/>
                  </a:lnTo>
                  <a:lnTo>
                    <a:pt x="22" y="160"/>
                  </a:lnTo>
                  <a:lnTo>
                    <a:pt x="7" y="152"/>
                  </a:lnTo>
                  <a:lnTo>
                    <a:pt x="15" y="112"/>
                  </a:lnTo>
                  <a:lnTo>
                    <a:pt x="0" y="96"/>
                  </a:lnTo>
                  <a:lnTo>
                    <a:pt x="0" y="72"/>
                  </a:lnTo>
                  <a:lnTo>
                    <a:pt x="22" y="64"/>
                  </a:lnTo>
                  <a:lnTo>
                    <a:pt x="7" y="24"/>
                  </a:lnTo>
                  <a:lnTo>
                    <a:pt x="37" y="0"/>
                  </a:lnTo>
                  <a:lnTo>
                    <a:pt x="74" y="0"/>
                  </a:lnTo>
                  <a:lnTo>
                    <a:pt x="88" y="40"/>
                  </a:lnTo>
                  <a:lnTo>
                    <a:pt x="103" y="48"/>
                  </a:lnTo>
                  <a:lnTo>
                    <a:pt x="125" y="80"/>
                  </a:lnTo>
                  <a:lnTo>
                    <a:pt x="147" y="112"/>
                  </a:lnTo>
                  <a:lnTo>
                    <a:pt x="155" y="136"/>
                  </a:lnTo>
                  <a:lnTo>
                    <a:pt x="162" y="184"/>
                  </a:lnTo>
                  <a:lnTo>
                    <a:pt x="125" y="192"/>
                  </a:lnTo>
                  <a:lnTo>
                    <a:pt x="118" y="216"/>
                  </a:lnTo>
                  <a:lnTo>
                    <a:pt x="96" y="216"/>
                  </a:lnTo>
                  <a:lnTo>
                    <a:pt x="74" y="2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20" name="Freeform 58"/>
            <p:cNvSpPr>
              <a:spLocks/>
            </p:cNvSpPr>
            <p:nvPr/>
          </p:nvSpPr>
          <p:spPr bwMode="auto">
            <a:xfrm rot="704206">
              <a:off x="4362751" y="4764697"/>
              <a:ext cx="101189" cy="73645"/>
            </a:xfrm>
            <a:custGeom>
              <a:avLst/>
              <a:gdLst/>
              <a:ahLst/>
              <a:cxnLst>
                <a:cxn ang="0">
                  <a:pos x="74" y="64"/>
                </a:cxn>
                <a:cxn ang="0">
                  <a:pos x="52" y="64"/>
                </a:cxn>
                <a:cxn ang="0">
                  <a:pos x="37" y="72"/>
                </a:cxn>
                <a:cxn ang="0">
                  <a:pos x="7" y="32"/>
                </a:cxn>
                <a:cxn ang="0">
                  <a:pos x="0" y="24"/>
                </a:cxn>
                <a:cxn ang="0">
                  <a:pos x="7" y="8"/>
                </a:cxn>
                <a:cxn ang="0">
                  <a:pos x="30" y="0"/>
                </a:cxn>
                <a:cxn ang="0">
                  <a:pos x="44" y="8"/>
                </a:cxn>
                <a:cxn ang="0">
                  <a:pos x="81" y="32"/>
                </a:cxn>
                <a:cxn ang="0">
                  <a:pos x="96" y="48"/>
                </a:cxn>
                <a:cxn ang="0">
                  <a:pos x="74" y="64"/>
                </a:cxn>
              </a:cxnLst>
              <a:rect l="0" t="0" r="r" b="b"/>
              <a:pathLst>
                <a:path w="97" h="73">
                  <a:moveTo>
                    <a:pt x="74" y="64"/>
                  </a:moveTo>
                  <a:lnTo>
                    <a:pt x="52" y="64"/>
                  </a:lnTo>
                  <a:lnTo>
                    <a:pt x="37" y="72"/>
                  </a:lnTo>
                  <a:lnTo>
                    <a:pt x="7" y="32"/>
                  </a:lnTo>
                  <a:lnTo>
                    <a:pt x="0" y="24"/>
                  </a:lnTo>
                  <a:lnTo>
                    <a:pt x="7" y="8"/>
                  </a:lnTo>
                  <a:lnTo>
                    <a:pt x="30" y="0"/>
                  </a:lnTo>
                  <a:lnTo>
                    <a:pt x="44" y="8"/>
                  </a:lnTo>
                  <a:lnTo>
                    <a:pt x="81" y="32"/>
                  </a:lnTo>
                  <a:lnTo>
                    <a:pt x="96" y="48"/>
                  </a:lnTo>
                  <a:lnTo>
                    <a:pt x="74" y="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21" name="Freeform 59"/>
            <p:cNvSpPr>
              <a:spLocks/>
            </p:cNvSpPr>
            <p:nvPr/>
          </p:nvSpPr>
          <p:spPr bwMode="auto">
            <a:xfrm rot="704206">
              <a:off x="4400261" y="4841036"/>
              <a:ext cx="123869" cy="96996"/>
            </a:xfrm>
            <a:custGeom>
              <a:avLst/>
              <a:gdLst/>
              <a:ahLst/>
              <a:cxnLst>
                <a:cxn ang="0">
                  <a:pos x="44" y="96"/>
                </a:cxn>
                <a:cxn ang="0">
                  <a:pos x="89" y="80"/>
                </a:cxn>
                <a:cxn ang="0">
                  <a:pos x="89" y="64"/>
                </a:cxn>
                <a:cxn ang="0">
                  <a:pos x="111" y="56"/>
                </a:cxn>
                <a:cxn ang="0">
                  <a:pos x="118" y="32"/>
                </a:cxn>
                <a:cxn ang="0">
                  <a:pos x="96" y="24"/>
                </a:cxn>
                <a:cxn ang="0">
                  <a:pos x="89" y="0"/>
                </a:cxn>
                <a:cxn ang="0">
                  <a:pos x="66" y="0"/>
                </a:cxn>
                <a:cxn ang="0">
                  <a:pos x="44" y="8"/>
                </a:cxn>
                <a:cxn ang="0">
                  <a:pos x="30" y="8"/>
                </a:cxn>
                <a:cxn ang="0">
                  <a:pos x="30" y="16"/>
                </a:cxn>
                <a:cxn ang="0">
                  <a:pos x="30" y="56"/>
                </a:cxn>
                <a:cxn ang="0">
                  <a:pos x="7" y="56"/>
                </a:cxn>
                <a:cxn ang="0">
                  <a:pos x="0" y="56"/>
                </a:cxn>
                <a:cxn ang="0">
                  <a:pos x="44" y="96"/>
                </a:cxn>
              </a:cxnLst>
              <a:rect l="0" t="0" r="r" b="b"/>
              <a:pathLst>
                <a:path w="119" h="97">
                  <a:moveTo>
                    <a:pt x="44" y="96"/>
                  </a:moveTo>
                  <a:lnTo>
                    <a:pt x="89" y="80"/>
                  </a:lnTo>
                  <a:lnTo>
                    <a:pt x="89" y="64"/>
                  </a:lnTo>
                  <a:lnTo>
                    <a:pt x="111" y="56"/>
                  </a:lnTo>
                  <a:lnTo>
                    <a:pt x="118" y="32"/>
                  </a:lnTo>
                  <a:lnTo>
                    <a:pt x="96" y="24"/>
                  </a:lnTo>
                  <a:lnTo>
                    <a:pt x="89" y="0"/>
                  </a:lnTo>
                  <a:lnTo>
                    <a:pt x="66" y="0"/>
                  </a:lnTo>
                  <a:lnTo>
                    <a:pt x="44" y="8"/>
                  </a:lnTo>
                  <a:lnTo>
                    <a:pt x="30" y="8"/>
                  </a:lnTo>
                  <a:lnTo>
                    <a:pt x="30" y="16"/>
                  </a:lnTo>
                  <a:lnTo>
                    <a:pt x="30" y="56"/>
                  </a:lnTo>
                  <a:lnTo>
                    <a:pt x="7" y="56"/>
                  </a:lnTo>
                  <a:lnTo>
                    <a:pt x="0" y="56"/>
                  </a:lnTo>
                  <a:lnTo>
                    <a:pt x="44" y="9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22" name="Freeform 60"/>
            <p:cNvSpPr>
              <a:spLocks/>
            </p:cNvSpPr>
            <p:nvPr/>
          </p:nvSpPr>
          <p:spPr bwMode="auto">
            <a:xfrm rot="704206">
              <a:off x="4375836" y="4814991"/>
              <a:ext cx="78508" cy="73645"/>
            </a:xfrm>
            <a:custGeom>
              <a:avLst/>
              <a:gdLst/>
              <a:ahLst/>
              <a:cxnLst>
                <a:cxn ang="0">
                  <a:pos x="52" y="16"/>
                </a:cxn>
                <a:cxn ang="0">
                  <a:pos x="30" y="16"/>
                </a:cxn>
                <a:cxn ang="0">
                  <a:pos x="15" y="24"/>
                </a:cxn>
                <a:cxn ang="0">
                  <a:pos x="0" y="40"/>
                </a:cxn>
                <a:cxn ang="0">
                  <a:pos x="30" y="72"/>
                </a:cxn>
                <a:cxn ang="0">
                  <a:pos x="37" y="72"/>
                </a:cxn>
                <a:cxn ang="0">
                  <a:pos x="59" y="72"/>
                </a:cxn>
                <a:cxn ang="0">
                  <a:pos x="59" y="32"/>
                </a:cxn>
                <a:cxn ang="0">
                  <a:pos x="59" y="24"/>
                </a:cxn>
                <a:cxn ang="0">
                  <a:pos x="74" y="24"/>
                </a:cxn>
                <a:cxn ang="0">
                  <a:pos x="74" y="0"/>
                </a:cxn>
                <a:cxn ang="0">
                  <a:pos x="52" y="16"/>
                </a:cxn>
              </a:cxnLst>
              <a:rect l="0" t="0" r="r" b="b"/>
              <a:pathLst>
                <a:path w="75" h="73">
                  <a:moveTo>
                    <a:pt x="52" y="16"/>
                  </a:moveTo>
                  <a:lnTo>
                    <a:pt x="30" y="16"/>
                  </a:lnTo>
                  <a:lnTo>
                    <a:pt x="15" y="24"/>
                  </a:lnTo>
                  <a:lnTo>
                    <a:pt x="0" y="40"/>
                  </a:lnTo>
                  <a:lnTo>
                    <a:pt x="30" y="72"/>
                  </a:lnTo>
                  <a:lnTo>
                    <a:pt x="37" y="72"/>
                  </a:lnTo>
                  <a:lnTo>
                    <a:pt x="59" y="72"/>
                  </a:lnTo>
                  <a:lnTo>
                    <a:pt x="59" y="32"/>
                  </a:lnTo>
                  <a:lnTo>
                    <a:pt x="59" y="24"/>
                  </a:lnTo>
                  <a:lnTo>
                    <a:pt x="74" y="24"/>
                  </a:lnTo>
                  <a:lnTo>
                    <a:pt x="74" y="0"/>
                  </a:lnTo>
                  <a:lnTo>
                    <a:pt x="52" y="1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23" name="Freeform 61"/>
            <p:cNvSpPr>
              <a:spLocks/>
            </p:cNvSpPr>
            <p:nvPr/>
          </p:nvSpPr>
          <p:spPr bwMode="auto">
            <a:xfrm rot="704206">
              <a:off x="4639275" y="4646146"/>
              <a:ext cx="122996" cy="227223"/>
            </a:xfrm>
            <a:custGeom>
              <a:avLst/>
              <a:gdLst/>
              <a:ahLst/>
              <a:cxnLst>
                <a:cxn ang="0">
                  <a:pos x="15" y="208"/>
                </a:cxn>
                <a:cxn ang="0">
                  <a:pos x="0" y="200"/>
                </a:cxn>
                <a:cxn ang="0">
                  <a:pos x="22" y="184"/>
                </a:cxn>
                <a:cxn ang="0">
                  <a:pos x="15" y="152"/>
                </a:cxn>
                <a:cxn ang="0">
                  <a:pos x="44" y="152"/>
                </a:cxn>
                <a:cxn ang="0">
                  <a:pos x="44" y="112"/>
                </a:cxn>
                <a:cxn ang="0">
                  <a:pos x="66" y="104"/>
                </a:cxn>
                <a:cxn ang="0">
                  <a:pos x="37" y="80"/>
                </a:cxn>
                <a:cxn ang="0">
                  <a:pos x="30" y="32"/>
                </a:cxn>
                <a:cxn ang="0">
                  <a:pos x="37" y="16"/>
                </a:cxn>
                <a:cxn ang="0">
                  <a:pos x="37" y="8"/>
                </a:cxn>
                <a:cxn ang="0">
                  <a:pos x="74" y="0"/>
                </a:cxn>
                <a:cxn ang="0">
                  <a:pos x="89" y="32"/>
                </a:cxn>
                <a:cxn ang="0">
                  <a:pos x="74" y="32"/>
                </a:cxn>
                <a:cxn ang="0">
                  <a:pos x="96" y="72"/>
                </a:cxn>
                <a:cxn ang="0">
                  <a:pos x="81" y="96"/>
                </a:cxn>
                <a:cxn ang="0">
                  <a:pos x="118" y="120"/>
                </a:cxn>
                <a:cxn ang="0">
                  <a:pos x="96" y="184"/>
                </a:cxn>
                <a:cxn ang="0">
                  <a:pos x="74" y="184"/>
                </a:cxn>
                <a:cxn ang="0">
                  <a:pos x="81" y="216"/>
                </a:cxn>
                <a:cxn ang="0">
                  <a:pos x="59" y="224"/>
                </a:cxn>
                <a:cxn ang="0">
                  <a:pos x="15" y="208"/>
                </a:cxn>
              </a:cxnLst>
              <a:rect l="0" t="0" r="r" b="b"/>
              <a:pathLst>
                <a:path w="119" h="225">
                  <a:moveTo>
                    <a:pt x="15" y="208"/>
                  </a:moveTo>
                  <a:lnTo>
                    <a:pt x="0" y="200"/>
                  </a:lnTo>
                  <a:lnTo>
                    <a:pt x="22" y="184"/>
                  </a:lnTo>
                  <a:lnTo>
                    <a:pt x="15" y="152"/>
                  </a:lnTo>
                  <a:lnTo>
                    <a:pt x="44" y="152"/>
                  </a:lnTo>
                  <a:lnTo>
                    <a:pt x="44" y="112"/>
                  </a:lnTo>
                  <a:lnTo>
                    <a:pt x="66" y="104"/>
                  </a:lnTo>
                  <a:lnTo>
                    <a:pt x="37" y="80"/>
                  </a:lnTo>
                  <a:lnTo>
                    <a:pt x="30" y="32"/>
                  </a:lnTo>
                  <a:lnTo>
                    <a:pt x="37" y="16"/>
                  </a:lnTo>
                  <a:lnTo>
                    <a:pt x="37" y="8"/>
                  </a:lnTo>
                  <a:lnTo>
                    <a:pt x="74" y="0"/>
                  </a:lnTo>
                  <a:lnTo>
                    <a:pt x="89" y="32"/>
                  </a:lnTo>
                  <a:lnTo>
                    <a:pt x="74" y="32"/>
                  </a:lnTo>
                  <a:lnTo>
                    <a:pt x="96" y="72"/>
                  </a:lnTo>
                  <a:lnTo>
                    <a:pt x="81" y="96"/>
                  </a:lnTo>
                  <a:lnTo>
                    <a:pt x="118" y="120"/>
                  </a:lnTo>
                  <a:lnTo>
                    <a:pt x="96" y="184"/>
                  </a:lnTo>
                  <a:lnTo>
                    <a:pt x="74" y="184"/>
                  </a:lnTo>
                  <a:lnTo>
                    <a:pt x="81" y="216"/>
                  </a:lnTo>
                  <a:lnTo>
                    <a:pt x="59" y="224"/>
                  </a:lnTo>
                  <a:lnTo>
                    <a:pt x="15" y="20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24" name="Freeform 62"/>
            <p:cNvSpPr>
              <a:spLocks/>
            </p:cNvSpPr>
            <p:nvPr/>
          </p:nvSpPr>
          <p:spPr bwMode="auto">
            <a:xfrm rot="704206">
              <a:off x="4420324" y="4815889"/>
              <a:ext cx="138698" cy="267637"/>
            </a:xfrm>
            <a:custGeom>
              <a:avLst/>
              <a:gdLst/>
              <a:ahLst/>
              <a:cxnLst>
                <a:cxn ang="0">
                  <a:pos x="133" y="32"/>
                </a:cxn>
                <a:cxn ang="0">
                  <a:pos x="126" y="8"/>
                </a:cxn>
                <a:cxn ang="0">
                  <a:pos x="104" y="0"/>
                </a:cxn>
                <a:cxn ang="0">
                  <a:pos x="67" y="8"/>
                </a:cxn>
                <a:cxn ang="0">
                  <a:pos x="59" y="32"/>
                </a:cxn>
                <a:cxn ang="0">
                  <a:pos x="67" y="56"/>
                </a:cxn>
                <a:cxn ang="0">
                  <a:pos x="89" y="64"/>
                </a:cxn>
                <a:cxn ang="0">
                  <a:pos x="81" y="88"/>
                </a:cxn>
                <a:cxn ang="0">
                  <a:pos x="59" y="96"/>
                </a:cxn>
                <a:cxn ang="0">
                  <a:pos x="59" y="112"/>
                </a:cxn>
                <a:cxn ang="0">
                  <a:pos x="15" y="128"/>
                </a:cxn>
                <a:cxn ang="0">
                  <a:pos x="0" y="144"/>
                </a:cxn>
                <a:cxn ang="0">
                  <a:pos x="22" y="192"/>
                </a:cxn>
                <a:cxn ang="0">
                  <a:pos x="30" y="200"/>
                </a:cxn>
                <a:cxn ang="0">
                  <a:pos x="30" y="256"/>
                </a:cxn>
                <a:cxn ang="0">
                  <a:pos x="81" y="264"/>
                </a:cxn>
                <a:cxn ang="0">
                  <a:pos x="96" y="144"/>
                </a:cxn>
                <a:cxn ang="0">
                  <a:pos x="133" y="96"/>
                </a:cxn>
                <a:cxn ang="0">
                  <a:pos x="118" y="80"/>
                </a:cxn>
                <a:cxn ang="0">
                  <a:pos x="126" y="40"/>
                </a:cxn>
                <a:cxn ang="0">
                  <a:pos x="133" y="32"/>
                </a:cxn>
              </a:cxnLst>
              <a:rect l="0" t="0" r="r" b="b"/>
              <a:pathLst>
                <a:path w="134" h="265">
                  <a:moveTo>
                    <a:pt x="133" y="32"/>
                  </a:moveTo>
                  <a:lnTo>
                    <a:pt x="126" y="8"/>
                  </a:lnTo>
                  <a:lnTo>
                    <a:pt x="104" y="0"/>
                  </a:lnTo>
                  <a:lnTo>
                    <a:pt x="67" y="8"/>
                  </a:lnTo>
                  <a:lnTo>
                    <a:pt x="59" y="32"/>
                  </a:lnTo>
                  <a:lnTo>
                    <a:pt x="67" y="56"/>
                  </a:lnTo>
                  <a:lnTo>
                    <a:pt x="89" y="64"/>
                  </a:lnTo>
                  <a:lnTo>
                    <a:pt x="81" y="88"/>
                  </a:lnTo>
                  <a:lnTo>
                    <a:pt x="59" y="96"/>
                  </a:lnTo>
                  <a:lnTo>
                    <a:pt x="59" y="112"/>
                  </a:lnTo>
                  <a:lnTo>
                    <a:pt x="15" y="128"/>
                  </a:lnTo>
                  <a:lnTo>
                    <a:pt x="0" y="144"/>
                  </a:lnTo>
                  <a:lnTo>
                    <a:pt x="22" y="192"/>
                  </a:lnTo>
                  <a:lnTo>
                    <a:pt x="30" y="200"/>
                  </a:lnTo>
                  <a:lnTo>
                    <a:pt x="30" y="256"/>
                  </a:lnTo>
                  <a:lnTo>
                    <a:pt x="81" y="264"/>
                  </a:lnTo>
                  <a:lnTo>
                    <a:pt x="96" y="144"/>
                  </a:lnTo>
                  <a:lnTo>
                    <a:pt x="133" y="96"/>
                  </a:lnTo>
                  <a:lnTo>
                    <a:pt x="118" y="80"/>
                  </a:lnTo>
                  <a:lnTo>
                    <a:pt x="126" y="40"/>
                  </a:lnTo>
                  <a:lnTo>
                    <a:pt x="133" y="3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25" name="Freeform 63"/>
            <p:cNvSpPr>
              <a:spLocks/>
            </p:cNvSpPr>
            <p:nvPr/>
          </p:nvSpPr>
          <p:spPr bwMode="auto">
            <a:xfrm rot="704206">
              <a:off x="4290349" y="4453950"/>
              <a:ext cx="184931" cy="260452"/>
            </a:xfrm>
            <a:custGeom>
              <a:avLst/>
              <a:gdLst/>
              <a:ahLst/>
              <a:cxnLst>
                <a:cxn ang="0">
                  <a:pos x="170" y="144"/>
                </a:cxn>
                <a:cxn ang="0">
                  <a:pos x="177" y="112"/>
                </a:cxn>
                <a:cxn ang="0">
                  <a:pos x="148" y="96"/>
                </a:cxn>
                <a:cxn ang="0">
                  <a:pos x="155" y="72"/>
                </a:cxn>
                <a:cxn ang="0">
                  <a:pos x="170" y="64"/>
                </a:cxn>
                <a:cxn ang="0">
                  <a:pos x="162" y="40"/>
                </a:cxn>
                <a:cxn ang="0">
                  <a:pos x="133" y="40"/>
                </a:cxn>
                <a:cxn ang="0">
                  <a:pos x="125" y="8"/>
                </a:cxn>
                <a:cxn ang="0">
                  <a:pos x="81" y="0"/>
                </a:cxn>
                <a:cxn ang="0">
                  <a:pos x="89" y="40"/>
                </a:cxn>
                <a:cxn ang="0">
                  <a:pos x="44" y="40"/>
                </a:cxn>
                <a:cxn ang="0">
                  <a:pos x="37" y="56"/>
                </a:cxn>
                <a:cxn ang="0">
                  <a:pos x="7" y="32"/>
                </a:cxn>
                <a:cxn ang="0">
                  <a:pos x="0" y="64"/>
                </a:cxn>
                <a:cxn ang="0">
                  <a:pos x="30" y="232"/>
                </a:cxn>
                <a:cxn ang="0">
                  <a:pos x="44" y="224"/>
                </a:cxn>
                <a:cxn ang="0">
                  <a:pos x="66" y="256"/>
                </a:cxn>
                <a:cxn ang="0">
                  <a:pos x="96" y="232"/>
                </a:cxn>
                <a:cxn ang="0">
                  <a:pos x="118" y="240"/>
                </a:cxn>
                <a:cxn ang="0">
                  <a:pos x="133" y="240"/>
                </a:cxn>
                <a:cxn ang="0">
                  <a:pos x="133" y="216"/>
                </a:cxn>
                <a:cxn ang="0">
                  <a:pos x="155" y="208"/>
                </a:cxn>
                <a:cxn ang="0">
                  <a:pos x="140" y="168"/>
                </a:cxn>
                <a:cxn ang="0">
                  <a:pos x="170" y="144"/>
                </a:cxn>
              </a:cxnLst>
              <a:rect l="0" t="0" r="r" b="b"/>
              <a:pathLst>
                <a:path w="178" h="257">
                  <a:moveTo>
                    <a:pt x="170" y="144"/>
                  </a:moveTo>
                  <a:lnTo>
                    <a:pt x="177" y="112"/>
                  </a:lnTo>
                  <a:lnTo>
                    <a:pt x="148" y="96"/>
                  </a:lnTo>
                  <a:lnTo>
                    <a:pt x="155" y="72"/>
                  </a:lnTo>
                  <a:lnTo>
                    <a:pt x="170" y="64"/>
                  </a:lnTo>
                  <a:lnTo>
                    <a:pt x="162" y="40"/>
                  </a:lnTo>
                  <a:lnTo>
                    <a:pt x="133" y="40"/>
                  </a:lnTo>
                  <a:lnTo>
                    <a:pt x="125" y="8"/>
                  </a:lnTo>
                  <a:lnTo>
                    <a:pt x="81" y="0"/>
                  </a:lnTo>
                  <a:lnTo>
                    <a:pt x="89" y="40"/>
                  </a:lnTo>
                  <a:lnTo>
                    <a:pt x="44" y="40"/>
                  </a:lnTo>
                  <a:lnTo>
                    <a:pt x="37" y="56"/>
                  </a:lnTo>
                  <a:lnTo>
                    <a:pt x="7" y="32"/>
                  </a:lnTo>
                  <a:lnTo>
                    <a:pt x="0" y="64"/>
                  </a:lnTo>
                  <a:lnTo>
                    <a:pt x="30" y="232"/>
                  </a:lnTo>
                  <a:lnTo>
                    <a:pt x="44" y="224"/>
                  </a:lnTo>
                  <a:lnTo>
                    <a:pt x="66" y="256"/>
                  </a:lnTo>
                  <a:lnTo>
                    <a:pt x="96" y="232"/>
                  </a:lnTo>
                  <a:lnTo>
                    <a:pt x="118" y="240"/>
                  </a:lnTo>
                  <a:lnTo>
                    <a:pt x="133" y="240"/>
                  </a:lnTo>
                  <a:lnTo>
                    <a:pt x="133" y="216"/>
                  </a:lnTo>
                  <a:lnTo>
                    <a:pt x="155" y="208"/>
                  </a:lnTo>
                  <a:lnTo>
                    <a:pt x="140" y="168"/>
                  </a:lnTo>
                  <a:lnTo>
                    <a:pt x="170" y="14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26" name="Freeform 64"/>
            <p:cNvSpPr>
              <a:spLocks/>
            </p:cNvSpPr>
            <p:nvPr/>
          </p:nvSpPr>
          <p:spPr bwMode="auto">
            <a:xfrm rot="704206">
              <a:off x="4343560" y="4557233"/>
              <a:ext cx="46232" cy="130227"/>
            </a:xfrm>
            <a:custGeom>
              <a:avLst/>
              <a:gdLst/>
              <a:ahLst/>
              <a:cxnLst>
                <a:cxn ang="0">
                  <a:pos x="15" y="64"/>
                </a:cxn>
                <a:cxn ang="0">
                  <a:pos x="22" y="48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22" y="24"/>
                </a:cxn>
                <a:cxn ang="0">
                  <a:pos x="44" y="40"/>
                </a:cxn>
                <a:cxn ang="0">
                  <a:pos x="44" y="88"/>
                </a:cxn>
                <a:cxn ang="0">
                  <a:pos x="29" y="80"/>
                </a:cxn>
                <a:cxn ang="0">
                  <a:pos x="22" y="104"/>
                </a:cxn>
                <a:cxn ang="0">
                  <a:pos x="7" y="128"/>
                </a:cxn>
                <a:cxn ang="0">
                  <a:pos x="0" y="96"/>
                </a:cxn>
                <a:cxn ang="0">
                  <a:pos x="15" y="64"/>
                </a:cxn>
              </a:cxnLst>
              <a:rect l="0" t="0" r="r" b="b"/>
              <a:pathLst>
                <a:path w="45" h="129">
                  <a:moveTo>
                    <a:pt x="15" y="64"/>
                  </a:moveTo>
                  <a:lnTo>
                    <a:pt x="22" y="48"/>
                  </a:lnTo>
                  <a:lnTo>
                    <a:pt x="0" y="32"/>
                  </a:lnTo>
                  <a:lnTo>
                    <a:pt x="0" y="0"/>
                  </a:lnTo>
                  <a:lnTo>
                    <a:pt x="22" y="24"/>
                  </a:lnTo>
                  <a:lnTo>
                    <a:pt x="44" y="40"/>
                  </a:lnTo>
                  <a:lnTo>
                    <a:pt x="44" y="88"/>
                  </a:lnTo>
                  <a:lnTo>
                    <a:pt x="29" y="80"/>
                  </a:lnTo>
                  <a:lnTo>
                    <a:pt x="22" y="104"/>
                  </a:lnTo>
                  <a:lnTo>
                    <a:pt x="7" y="128"/>
                  </a:lnTo>
                  <a:lnTo>
                    <a:pt x="0" y="96"/>
                  </a:lnTo>
                  <a:lnTo>
                    <a:pt x="15" y="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27" name="Freeform 65"/>
            <p:cNvSpPr>
              <a:spLocks/>
            </p:cNvSpPr>
            <p:nvPr/>
          </p:nvSpPr>
          <p:spPr bwMode="auto">
            <a:xfrm rot="704206">
              <a:off x="4892247" y="4295882"/>
              <a:ext cx="145677" cy="123042"/>
            </a:xfrm>
            <a:custGeom>
              <a:avLst/>
              <a:gdLst/>
              <a:ahLst/>
              <a:cxnLst>
                <a:cxn ang="0">
                  <a:pos x="118" y="120"/>
                </a:cxn>
                <a:cxn ang="0">
                  <a:pos x="96" y="120"/>
                </a:cxn>
                <a:cxn ang="0">
                  <a:pos x="66" y="96"/>
                </a:cxn>
                <a:cxn ang="0">
                  <a:pos x="44" y="104"/>
                </a:cxn>
                <a:cxn ang="0">
                  <a:pos x="44" y="72"/>
                </a:cxn>
                <a:cxn ang="0">
                  <a:pos x="22" y="56"/>
                </a:cxn>
                <a:cxn ang="0">
                  <a:pos x="0" y="56"/>
                </a:cxn>
                <a:cxn ang="0">
                  <a:pos x="0" y="32"/>
                </a:cxn>
                <a:cxn ang="0">
                  <a:pos x="29" y="0"/>
                </a:cxn>
                <a:cxn ang="0">
                  <a:pos x="59" y="24"/>
                </a:cxn>
                <a:cxn ang="0">
                  <a:pos x="66" y="56"/>
                </a:cxn>
                <a:cxn ang="0">
                  <a:pos x="88" y="72"/>
                </a:cxn>
                <a:cxn ang="0">
                  <a:pos x="118" y="56"/>
                </a:cxn>
                <a:cxn ang="0">
                  <a:pos x="140" y="72"/>
                </a:cxn>
                <a:cxn ang="0">
                  <a:pos x="133" y="104"/>
                </a:cxn>
                <a:cxn ang="0">
                  <a:pos x="140" y="104"/>
                </a:cxn>
                <a:cxn ang="0">
                  <a:pos x="118" y="120"/>
                </a:cxn>
              </a:cxnLst>
              <a:rect l="0" t="0" r="r" b="b"/>
              <a:pathLst>
                <a:path w="141" h="121">
                  <a:moveTo>
                    <a:pt x="118" y="120"/>
                  </a:moveTo>
                  <a:lnTo>
                    <a:pt x="96" y="120"/>
                  </a:lnTo>
                  <a:lnTo>
                    <a:pt x="66" y="96"/>
                  </a:lnTo>
                  <a:lnTo>
                    <a:pt x="44" y="104"/>
                  </a:lnTo>
                  <a:lnTo>
                    <a:pt x="44" y="72"/>
                  </a:lnTo>
                  <a:lnTo>
                    <a:pt x="22" y="56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29" y="0"/>
                  </a:lnTo>
                  <a:lnTo>
                    <a:pt x="59" y="24"/>
                  </a:lnTo>
                  <a:lnTo>
                    <a:pt x="66" y="56"/>
                  </a:lnTo>
                  <a:lnTo>
                    <a:pt x="88" y="72"/>
                  </a:lnTo>
                  <a:lnTo>
                    <a:pt x="118" y="56"/>
                  </a:lnTo>
                  <a:lnTo>
                    <a:pt x="140" y="72"/>
                  </a:lnTo>
                  <a:lnTo>
                    <a:pt x="133" y="104"/>
                  </a:lnTo>
                  <a:lnTo>
                    <a:pt x="140" y="104"/>
                  </a:lnTo>
                  <a:lnTo>
                    <a:pt x="118" y="12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28" name="Freeform 66"/>
            <p:cNvSpPr>
              <a:spLocks/>
            </p:cNvSpPr>
            <p:nvPr/>
          </p:nvSpPr>
          <p:spPr bwMode="auto">
            <a:xfrm rot="704206">
              <a:off x="4842525" y="4319233"/>
              <a:ext cx="147421" cy="186807"/>
            </a:xfrm>
            <a:custGeom>
              <a:avLst/>
              <a:gdLst/>
              <a:ahLst/>
              <a:cxnLst>
                <a:cxn ang="0">
                  <a:pos x="134" y="88"/>
                </a:cxn>
                <a:cxn ang="0">
                  <a:pos x="104" y="64"/>
                </a:cxn>
                <a:cxn ang="0">
                  <a:pos x="82" y="72"/>
                </a:cxn>
                <a:cxn ang="0">
                  <a:pos x="82" y="40"/>
                </a:cxn>
                <a:cxn ang="0">
                  <a:pos x="59" y="24"/>
                </a:cxn>
                <a:cxn ang="0">
                  <a:pos x="37" y="24"/>
                </a:cxn>
                <a:cxn ang="0">
                  <a:pos x="37" y="0"/>
                </a:cxn>
                <a:cxn ang="0">
                  <a:pos x="30" y="8"/>
                </a:cxn>
                <a:cxn ang="0">
                  <a:pos x="0" y="104"/>
                </a:cxn>
                <a:cxn ang="0">
                  <a:pos x="30" y="136"/>
                </a:cxn>
                <a:cxn ang="0">
                  <a:pos x="45" y="136"/>
                </a:cxn>
                <a:cxn ang="0">
                  <a:pos x="74" y="168"/>
                </a:cxn>
                <a:cxn ang="0">
                  <a:pos x="97" y="168"/>
                </a:cxn>
                <a:cxn ang="0">
                  <a:pos x="111" y="184"/>
                </a:cxn>
                <a:cxn ang="0">
                  <a:pos x="134" y="152"/>
                </a:cxn>
                <a:cxn ang="0">
                  <a:pos x="126" y="128"/>
                </a:cxn>
                <a:cxn ang="0">
                  <a:pos x="141" y="112"/>
                </a:cxn>
                <a:cxn ang="0">
                  <a:pos x="134" y="88"/>
                </a:cxn>
              </a:cxnLst>
              <a:rect l="0" t="0" r="r" b="b"/>
              <a:pathLst>
                <a:path w="142" h="185">
                  <a:moveTo>
                    <a:pt x="134" y="88"/>
                  </a:moveTo>
                  <a:lnTo>
                    <a:pt x="104" y="64"/>
                  </a:lnTo>
                  <a:lnTo>
                    <a:pt x="82" y="72"/>
                  </a:lnTo>
                  <a:lnTo>
                    <a:pt x="82" y="40"/>
                  </a:lnTo>
                  <a:lnTo>
                    <a:pt x="59" y="24"/>
                  </a:lnTo>
                  <a:lnTo>
                    <a:pt x="37" y="24"/>
                  </a:lnTo>
                  <a:lnTo>
                    <a:pt x="37" y="0"/>
                  </a:lnTo>
                  <a:lnTo>
                    <a:pt x="30" y="8"/>
                  </a:lnTo>
                  <a:lnTo>
                    <a:pt x="0" y="104"/>
                  </a:lnTo>
                  <a:lnTo>
                    <a:pt x="30" y="136"/>
                  </a:lnTo>
                  <a:lnTo>
                    <a:pt x="45" y="136"/>
                  </a:lnTo>
                  <a:lnTo>
                    <a:pt x="74" y="168"/>
                  </a:lnTo>
                  <a:lnTo>
                    <a:pt x="97" y="168"/>
                  </a:lnTo>
                  <a:lnTo>
                    <a:pt x="111" y="184"/>
                  </a:lnTo>
                  <a:lnTo>
                    <a:pt x="134" y="152"/>
                  </a:lnTo>
                  <a:lnTo>
                    <a:pt x="126" y="128"/>
                  </a:lnTo>
                  <a:lnTo>
                    <a:pt x="141" y="112"/>
                  </a:lnTo>
                  <a:lnTo>
                    <a:pt x="134" y="8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29" name="Freeform 67"/>
            <p:cNvSpPr>
              <a:spLocks/>
            </p:cNvSpPr>
            <p:nvPr/>
          </p:nvSpPr>
          <p:spPr bwMode="auto">
            <a:xfrm rot="704206">
              <a:off x="4795420" y="4193498"/>
              <a:ext cx="146549" cy="122143"/>
            </a:xfrm>
            <a:custGeom>
              <a:avLst/>
              <a:gdLst/>
              <a:ahLst/>
              <a:cxnLst>
                <a:cxn ang="0">
                  <a:pos x="141" y="40"/>
                </a:cxn>
                <a:cxn ang="0">
                  <a:pos x="141" y="80"/>
                </a:cxn>
                <a:cxn ang="0">
                  <a:pos x="111" y="112"/>
                </a:cxn>
                <a:cxn ang="0">
                  <a:pos x="104" y="120"/>
                </a:cxn>
                <a:cxn ang="0">
                  <a:pos x="74" y="112"/>
                </a:cxn>
                <a:cxn ang="0">
                  <a:pos x="59" y="120"/>
                </a:cxn>
                <a:cxn ang="0">
                  <a:pos x="52" y="104"/>
                </a:cxn>
                <a:cxn ang="0">
                  <a:pos x="7" y="96"/>
                </a:cxn>
                <a:cxn ang="0">
                  <a:pos x="22" y="80"/>
                </a:cxn>
                <a:cxn ang="0">
                  <a:pos x="0" y="72"/>
                </a:cxn>
                <a:cxn ang="0">
                  <a:pos x="0" y="48"/>
                </a:cxn>
                <a:cxn ang="0">
                  <a:pos x="7" y="32"/>
                </a:cxn>
                <a:cxn ang="0">
                  <a:pos x="30" y="0"/>
                </a:cxn>
                <a:cxn ang="0">
                  <a:pos x="104" y="0"/>
                </a:cxn>
                <a:cxn ang="0">
                  <a:pos x="141" y="32"/>
                </a:cxn>
                <a:cxn ang="0">
                  <a:pos x="141" y="40"/>
                </a:cxn>
              </a:cxnLst>
              <a:rect l="0" t="0" r="r" b="b"/>
              <a:pathLst>
                <a:path w="142" h="121">
                  <a:moveTo>
                    <a:pt x="141" y="40"/>
                  </a:moveTo>
                  <a:lnTo>
                    <a:pt x="141" y="80"/>
                  </a:lnTo>
                  <a:lnTo>
                    <a:pt x="111" y="112"/>
                  </a:lnTo>
                  <a:lnTo>
                    <a:pt x="104" y="120"/>
                  </a:lnTo>
                  <a:lnTo>
                    <a:pt x="74" y="112"/>
                  </a:lnTo>
                  <a:lnTo>
                    <a:pt x="59" y="120"/>
                  </a:lnTo>
                  <a:lnTo>
                    <a:pt x="52" y="104"/>
                  </a:lnTo>
                  <a:lnTo>
                    <a:pt x="7" y="96"/>
                  </a:lnTo>
                  <a:lnTo>
                    <a:pt x="22" y="80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7" y="32"/>
                  </a:lnTo>
                  <a:lnTo>
                    <a:pt x="30" y="0"/>
                  </a:lnTo>
                  <a:lnTo>
                    <a:pt x="104" y="0"/>
                  </a:lnTo>
                  <a:lnTo>
                    <a:pt x="141" y="32"/>
                  </a:lnTo>
                  <a:lnTo>
                    <a:pt x="141" y="4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30" name="Freeform 68"/>
            <p:cNvSpPr>
              <a:spLocks/>
            </p:cNvSpPr>
            <p:nvPr/>
          </p:nvSpPr>
          <p:spPr bwMode="auto">
            <a:xfrm rot="704206">
              <a:off x="4936735" y="4204275"/>
              <a:ext cx="269545" cy="187706"/>
            </a:xfrm>
            <a:custGeom>
              <a:avLst/>
              <a:gdLst/>
              <a:ahLst/>
              <a:cxnLst>
                <a:cxn ang="0">
                  <a:pos x="133" y="144"/>
                </a:cxn>
                <a:cxn ang="0">
                  <a:pos x="133" y="160"/>
                </a:cxn>
                <a:cxn ang="0">
                  <a:pos x="111" y="184"/>
                </a:cxn>
                <a:cxn ang="0">
                  <a:pos x="88" y="168"/>
                </a:cxn>
                <a:cxn ang="0">
                  <a:pos x="59" y="184"/>
                </a:cxn>
                <a:cxn ang="0">
                  <a:pos x="37" y="168"/>
                </a:cxn>
                <a:cxn ang="0">
                  <a:pos x="29" y="136"/>
                </a:cxn>
                <a:cxn ang="0">
                  <a:pos x="0" y="112"/>
                </a:cxn>
                <a:cxn ang="0">
                  <a:pos x="0" y="72"/>
                </a:cxn>
                <a:cxn ang="0">
                  <a:pos x="59" y="48"/>
                </a:cxn>
                <a:cxn ang="0">
                  <a:pos x="74" y="40"/>
                </a:cxn>
                <a:cxn ang="0">
                  <a:pos x="81" y="24"/>
                </a:cxn>
                <a:cxn ang="0">
                  <a:pos x="118" y="32"/>
                </a:cxn>
                <a:cxn ang="0">
                  <a:pos x="125" y="0"/>
                </a:cxn>
                <a:cxn ang="0">
                  <a:pos x="155" y="16"/>
                </a:cxn>
                <a:cxn ang="0">
                  <a:pos x="184" y="0"/>
                </a:cxn>
                <a:cxn ang="0">
                  <a:pos x="214" y="16"/>
                </a:cxn>
                <a:cxn ang="0">
                  <a:pos x="236" y="16"/>
                </a:cxn>
                <a:cxn ang="0">
                  <a:pos x="258" y="48"/>
                </a:cxn>
                <a:cxn ang="0">
                  <a:pos x="243" y="72"/>
                </a:cxn>
                <a:cxn ang="0">
                  <a:pos x="206" y="64"/>
                </a:cxn>
                <a:cxn ang="0">
                  <a:pos x="199" y="88"/>
                </a:cxn>
                <a:cxn ang="0">
                  <a:pos x="177" y="80"/>
                </a:cxn>
                <a:cxn ang="0">
                  <a:pos x="147" y="96"/>
                </a:cxn>
                <a:cxn ang="0">
                  <a:pos x="147" y="136"/>
                </a:cxn>
                <a:cxn ang="0">
                  <a:pos x="133" y="144"/>
                </a:cxn>
              </a:cxnLst>
              <a:rect l="0" t="0" r="r" b="b"/>
              <a:pathLst>
                <a:path w="259" h="185">
                  <a:moveTo>
                    <a:pt x="133" y="144"/>
                  </a:moveTo>
                  <a:lnTo>
                    <a:pt x="133" y="160"/>
                  </a:lnTo>
                  <a:lnTo>
                    <a:pt x="111" y="184"/>
                  </a:lnTo>
                  <a:lnTo>
                    <a:pt x="88" y="168"/>
                  </a:lnTo>
                  <a:lnTo>
                    <a:pt x="59" y="184"/>
                  </a:lnTo>
                  <a:lnTo>
                    <a:pt x="37" y="168"/>
                  </a:lnTo>
                  <a:lnTo>
                    <a:pt x="29" y="136"/>
                  </a:lnTo>
                  <a:lnTo>
                    <a:pt x="0" y="112"/>
                  </a:lnTo>
                  <a:lnTo>
                    <a:pt x="0" y="72"/>
                  </a:lnTo>
                  <a:lnTo>
                    <a:pt x="59" y="48"/>
                  </a:lnTo>
                  <a:lnTo>
                    <a:pt x="74" y="40"/>
                  </a:lnTo>
                  <a:lnTo>
                    <a:pt x="81" y="24"/>
                  </a:lnTo>
                  <a:lnTo>
                    <a:pt x="118" y="32"/>
                  </a:lnTo>
                  <a:lnTo>
                    <a:pt x="125" y="0"/>
                  </a:lnTo>
                  <a:lnTo>
                    <a:pt x="155" y="16"/>
                  </a:lnTo>
                  <a:lnTo>
                    <a:pt x="184" y="0"/>
                  </a:lnTo>
                  <a:lnTo>
                    <a:pt x="214" y="16"/>
                  </a:lnTo>
                  <a:lnTo>
                    <a:pt x="236" y="16"/>
                  </a:lnTo>
                  <a:lnTo>
                    <a:pt x="258" y="48"/>
                  </a:lnTo>
                  <a:lnTo>
                    <a:pt x="243" y="72"/>
                  </a:lnTo>
                  <a:lnTo>
                    <a:pt x="206" y="64"/>
                  </a:lnTo>
                  <a:lnTo>
                    <a:pt x="199" y="88"/>
                  </a:lnTo>
                  <a:lnTo>
                    <a:pt x="177" y="80"/>
                  </a:lnTo>
                  <a:lnTo>
                    <a:pt x="147" y="96"/>
                  </a:lnTo>
                  <a:lnTo>
                    <a:pt x="147" y="136"/>
                  </a:lnTo>
                  <a:lnTo>
                    <a:pt x="133" y="14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31" name="Freeform 69"/>
            <p:cNvSpPr>
              <a:spLocks/>
            </p:cNvSpPr>
            <p:nvPr/>
          </p:nvSpPr>
          <p:spPr bwMode="auto">
            <a:xfrm rot="704206">
              <a:off x="5018733" y="4087520"/>
              <a:ext cx="262567" cy="147290"/>
            </a:xfrm>
            <a:custGeom>
              <a:avLst/>
              <a:gdLst/>
              <a:ahLst/>
              <a:cxnLst>
                <a:cxn ang="0">
                  <a:pos x="74" y="128"/>
                </a:cxn>
                <a:cxn ang="0">
                  <a:pos x="66" y="104"/>
                </a:cxn>
                <a:cxn ang="0">
                  <a:pos x="37" y="72"/>
                </a:cxn>
                <a:cxn ang="0">
                  <a:pos x="15" y="80"/>
                </a:cxn>
                <a:cxn ang="0">
                  <a:pos x="0" y="56"/>
                </a:cxn>
                <a:cxn ang="0">
                  <a:pos x="59" y="8"/>
                </a:cxn>
                <a:cxn ang="0">
                  <a:pos x="111" y="0"/>
                </a:cxn>
                <a:cxn ang="0">
                  <a:pos x="192" y="80"/>
                </a:cxn>
                <a:cxn ang="0">
                  <a:pos x="251" y="72"/>
                </a:cxn>
                <a:cxn ang="0">
                  <a:pos x="236" y="128"/>
                </a:cxn>
                <a:cxn ang="0">
                  <a:pos x="207" y="128"/>
                </a:cxn>
                <a:cxn ang="0">
                  <a:pos x="185" y="144"/>
                </a:cxn>
                <a:cxn ang="0">
                  <a:pos x="162" y="144"/>
                </a:cxn>
                <a:cxn ang="0">
                  <a:pos x="133" y="128"/>
                </a:cxn>
                <a:cxn ang="0">
                  <a:pos x="103" y="144"/>
                </a:cxn>
                <a:cxn ang="0">
                  <a:pos x="74" y="128"/>
                </a:cxn>
              </a:cxnLst>
              <a:rect l="0" t="0" r="r" b="b"/>
              <a:pathLst>
                <a:path w="252" h="145">
                  <a:moveTo>
                    <a:pt x="74" y="128"/>
                  </a:moveTo>
                  <a:lnTo>
                    <a:pt x="66" y="104"/>
                  </a:lnTo>
                  <a:lnTo>
                    <a:pt x="37" y="72"/>
                  </a:lnTo>
                  <a:lnTo>
                    <a:pt x="15" y="80"/>
                  </a:lnTo>
                  <a:lnTo>
                    <a:pt x="0" y="56"/>
                  </a:lnTo>
                  <a:lnTo>
                    <a:pt x="59" y="8"/>
                  </a:lnTo>
                  <a:lnTo>
                    <a:pt x="111" y="0"/>
                  </a:lnTo>
                  <a:lnTo>
                    <a:pt x="192" y="80"/>
                  </a:lnTo>
                  <a:lnTo>
                    <a:pt x="251" y="72"/>
                  </a:lnTo>
                  <a:lnTo>
                    <a:pt x="236" y="128"/>
                  </a:lnTo>
                  <a:lnTo>
                    <a:pt x="207" y="128"/>
                  </a:lnTo>
                  <a:lnTo>
                    <a:pt x="185" y="144"/>
                  </a:lnTo>
                  <a:lnTo>
                    <a:pt x="162" y="144"/>
                  </a:lnTo>
                  <a:lnTo>
                    <a:pt x="133" y="128"/>
                  </a:lnTo>
                  <a:lnTo>
                    <a:pt x="103" y="144"/>
                  </a:lnTo>
                  <a:lnTo>
                    <a:pt x="74" y="12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32" name="Freeform 70"/>
            <p:cNvSpPr>
              <a:spLocks/>
            </p:cNvSpPr>
            <p:nvPr/>
          </p:nvSpPr>
          <p:spPr bwMode="auto">
            <a:xfrm rot="704206">
              <a:off x="4942841" y="4002199"/>
              <a:ext cx="152655" cy="138309"/>
            </a:xfrm>
            <a:custGeom>
              <a:avLst/>
              <a:gdLst/>
              <a:ahLst/>
              <a:cxnLst>
                <a:cxn ang="0">
                  <a:pos x="44" y="112"/>
                </a:cxn>
                <a:cxn ang="0">
                  <a:pos x="51" y="112"/>
                </a:cxn>
                <a:cxn ang="0">
                  <a:pos x="81" y="120"/>
                </a:cxn>
                <a:cxn ang="0">
                  <a:pos x="88" y="112"/>
                </a:cxn>
                <a:cxn ang="0">
                  <a:pos x="147" y="64"/>
                </a:cxn>
                <a:cxn ang="0">
                  <a:pos x="125" y="56"/>
                </a:cxn>
                <a:cxn ang="0">
                  <a:pos x="125" y="32"/>
                </a:cxn>
                <a:cxn ang="0">
                  <a:pos x="140" y="16"/>
                </a:cxn>
                <a:cxn ang="0">
                  <a:pos x="132" y="0"/>
                </a:cxn>
                <a:cxn ang="0">
                  <a:pos x="59" y="0"/>
                </a:cxn>
                <a:cxn ang="0">
                  <a:pos x="22" y="32"/>
                </a:cxn>
                <a:cxn ang="0">
                  <a:pos x="29" y="64"/>
                </a:cxn>
                <a:cxn ang="0">
                  <a:pos x="0" y="88"/>
                </a:cxn>
                <a:cxn ang="0">
                  <a:pos x="0" y="120"/>
                </a:cxn>
                <a:cxn ang="0">
                  <a:pos x="22" y="136"/>
                </a:cxn>
                <a:cxn ang="0">
                  <a:pos x="44" y="112"/>
                </a:cxn>
              </a:cxnLst>
              <a:rect l="0" t="0" r="r" b="b"/>
              <a:pathLst>
                <a:path w="148" h="137">
                  <a:moveTo>
                    <a:pt x="44" y="112"/>
                  </a:moveTo>
                  <a:lnTo>
                    <a:pt x="51" y="112"/>
                  </a:lnTo>
                  <a:lnTo>
                    <a:pt x="81" y="120"/>
                  </a:lnTo>
                  <a:lnTo>
                    <a:pt x="88" y="112"/>
                  </a:lnTo>
                  <a:lnTo>
                    <a:pt x="147" y="64"/>
                  </a:lnTo>
                  <a:lnTo>
                    <a:pt x="125" y="56"/>
                  </a:lnTo>
                  <a:lnTo>
                    <a:pt x="125" y="32"/>
                  </a:lnTo>
                  <a:lnTo>
                    <a:pt x="140" y="16"/>
                  </a:lnTo>
                  <a:lnTo>
                    <a:pt x="132" y="0"/>
                  </a:lnTo>
                  <a:lnTo>
                    <a:pt x="59" y="0"/>
                  </a:lnTo>
                  <a:lnTo>
                    <a:pt x="22" y="32"/>
                  </a:lnTo>
                  <a:lnTo>
                    <a:pt x="29" y="64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22" y="136"/>
                  </a:lnTo>
                  <a:lnTo>
                    <a:pt x="44" y="11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33" name="Freeform 71"/>
            <p:cNvSpPr>
              <a:spLocks/>
            </p:cNvSpPr>
            <p:nvPr/>
          </p:nvSpPr>
          <p:spPr bwMode="auto">
            <a:xfrm rot="704206">
              <a:off x="4968138" y="4119852"/>
              <a:ext cx="122996" cy="114061"/>
            </a:xfrm>
            <a:custGeom>
              <a:avLst/>
              <a:gdLst/>
              <a:ahLst/>
              <a:cxnLst>
                <a:cxn ang="0">
                  <a:pos x="66" y="112"/>
                </a:cxn>
                <a:cxn ang="0">
                  <a:pos x="44" y="88"/>
                </a:cxn>
                <a:cxn ang="0">
                  <a:pos x="37" y="72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37" y="8"/>
                </a:cxn>
                <a:cxn ang="0">
                  <a:pos x="44" y="0"/>
                </a:cxn>
                <a:cxn ang="0">
                  <a:pos x="59" y="24"/>
                </a:cxn>
                <a:cxn ang="0">
                  <a:pos x="81" y="16"/>
                </a:cxn>
                <a:cxn ang="0">
                  <a:pos x="111" y="48"/>
                </a:cxn>
                <a:cxn ang="0">
                  <a:pos x="118" y="72"/>
                </a:cxn>
                <a:cxn ang="0">
                  <a:pos x="111" y="104"/>
                </a:cxn>
                <a:cxn ang="0">
                  <a:pos x="74" y="96"/>
                </a:cxn>
                <a:cxn ang="0">
                  <a:pos x="66" y="112"/>
                </a:cxn>
              </a:cxnLst>
              <a:rect l="0" t="0" r="r" b="b"/>
              <a:pathLst>
                <a:path w="119" h="113">
                  <a:moveTo>
                    <a:pt x="66" y="112"/>
                  </a:moveTo>
                  <a:lnTo>
                    <a:pt x="44" y="88"/>
                  </a:lnTo>
                  <a:lnTo>
                    <a:pt x="37" y="72"/>
                  </a:lnTo>
                  <a:lnTo>
                    <a:pt x="0" y="48"/>
                  </a:lnTo>
                  <a:lnTo>
                    <a:pt x="0" y="0"/>
                  </a:lnTo>
                  <a:lnTo>
                    <a:pt x="7" y="0"/>
                  </a:lnTo>
                  <a:lnTo>
                    <a:pt x="37" y="8"/>
                  </a:lnTo>
                  <a:lnTo>
                    <a:pt x="44" y="0"/>
                  </a:lnTo>
                  <a:lnTo>
                    <a:pt x="59" y="24"/>
                  </a:lnTo>
                  <a:lnTo>
                    <a:pt x="81" y="16"/>
                  </a:lnTo>
                  <a:lnTo>
                    <a:pt x="111" y="48"/>
                  </a:lnTo>
                  <a:lnTo>
                    <a:pt x="118" y="72"/>
                  </a:lnTo>
                  <a:lnTo>
                    <a:pt x="111" y="104"/>
                  </a:lnTo>
                  <a:lnTo>
                    <a:pt x="74" y="96"/>
                  </a:lnTo>
                  <a:lnTo>
                    <a:pt x="66" y="11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34" name="Freeform 72"/>
            <p:cNvSpPr>
              <a:spLocks/>
            </p:cNvSpPr>
            <p:nvPr/>
          </p:nvSpPr>
          <p:spPr bwMode="auto">
            <a:xfrm rot="704206">
              <a:off x="4903587" y="4107279"/>
              <a:ext cx="132592" cy="146393"/>
            </a:xfrm>
            <a:custGeom>
              <a:avLst/>
              <a:gdLst/>
              <a:ahLst/>
              <a:cxnLst>
                <a:cxn ang="0">
                  <a:pos x="15" y="104"/>
                </a:cxn>
                <a:cxn ang="0">
                  <a:pos x="52" y="136"/>
                </a:cxn>
                <a:cxn ang="0">
                  <a:pos x="52" y="144"/>
                </a:cxn>
                <a:cxn ang="0">
                  <a:pos x="111" y="120"/>
                </a:cxn>
                <a:cxn ang="0">
                  <a:pos x="126" y="112"/>
                </a:cxn>
                <a:cxn ang="0">
                  <a:pos x="104" y="88"/>
                </a:cxn>
                <a:cxn ang="0">
                  <a:pos x="96" y="72"/>
                </a:cxn>
                <a:cxn ang="0">
                  <a:pos x="59" y="48"/>
                </a:cxn>
                <a:cxn ang="0">
                  <a:pos x="59" y="0"/>
                </a:cxn>
                <a:cxn ang="0">
                  <a:pos x="37" y="24"/>
                </a:cxn>
                <a:cxn ang="0">
                  <a:pos x="15" y="8"/>
                </a:cxn>
                <a:cxn ang="0">
                  <a:pos x="0" y="32"/>
                </a:cxn>
                <a:cxn ang="0">
                  <a:pos x="22" y="64"/>
                </a:cxn>
                <a:cxn ang="0">
                  <a:pos x="15" y="88"/>
                </a:cxn>
                <a:cxn ang="0">
                  <a:pos x="15" y="104"/>
                </a:cxn>
              </a:cxnLst>
              <a:rect l="0" t="0" r="r" b="b"/>
              <a:pathLst>
                <a:path w="127" h="145">
                  <a:moveTo>
                    <a:pt x="15" y="104"/>
                  </a:moveTo>
                  <a:lnTo>
                    <a:pt x="52" y="136"/>
                  </a:lnTo>
                  <a:lnTo>
                    <a:pt x="52" y="144"/>
                  </a:lnTo>
                  <a:lnTo>
                    <a:pt x="111" y="120"/>
                  </a:lnTo>
                  <a:lnTo>
                    <a:pt x="126" y="112"/>
                  </a:lnTo>
                  <a:lnTo>
                    <a:pt x="104" y="88"/>
                  </a:lnTo>
                  <a:lnTo>
                    <a:pt x="96" y="72"/>
                  </a:lnTo>
                  <a:lnTo>
                    <a:pt x="59" y="48"/>
                  </a:lnTo>
                  <a:lnTo>
                    <a:pt x="59" y="0"/>
                  </a:lnTo>
                  <a:lnTo>
                    <a:pt x="37" y="24"/>
                  </a:lnTo>
                  <a:lnTo>
                    <a:pt x="15" y="8"/>
                  </a:lnTo>
                  <a:lnTo>
                    <a:pt x="0" y="32"/>
                  </a:lnTo>
                  <a:lnTo>
                    <a:pt x="22" y="64"/>
                  </a:lnTo>
                  <a:lnTo>
                    <a:pt x="15" y="88"/>
                  </a:lnTo>
                  <a:lnTo>
                    <a:pt x="15" y="10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35" name="Freeform 73"/>
            <p:cNvSpPr>
              <a:spLocks/>
            </p:cNvSpPr>
            <p:nvPr/>
          </p:nvSpPr>
          <p:spPr bwMode="auto">
            <a:xfrm rot="704206">
              <a:off x="4751804" y="4281513"/>
              <a:ext cx="132592" cy="138309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7" y="32"/>
                </a:cxn>
                <a:cxn ang="0">
                  <a:pos x="22" y="56"/>
                </a:cxn>
                <a:cxn ang="0">
                  <a:pos x="0" y="72"/>
                </a:cxn>
                <a:cxn ang="0">
                  <a:pos x="7" y="96"/>
                </a:cxn>
                <a:cxn ang="0">
                  <a:pos x="44" y="136"/>
                </a:cxn>
                <a:cxn ang="0">
                  <a:pos x="67" y="136"/>
                </a:cxn>
                <a:cxn ang="0">
                  <a:pos x="89" y="120"/>
                </a:cxn>
                <a:cxn ang="0">
                  <a:pos x="96" y="120"/>
                </a:cxn>
                <a:cxn ang="0">
                  <a:pos x="126" y="24"/>
                </a:cxn>
                <a:cxn ang="0">
                  <a:pos x="96" y="16"/>
                </a:cxn>
                <a:cxn ang="0">
                  <a:pos x="82" y="24"/>
                </a:cxn>
                <a:cxn ang="0">
                  <a:pos x="74" y="8"/>
                </a:cxn>
                <a:cxn ang="0">
                  <a:pos x="30" y="0"/>
                </a:cxn>
              </a:cxnLst>
              <a:rect l="0" t="0" r="r" b="b"/>
              <a:pathLst>
                <a:path w="127" h="137">
                  <a:moveTo>
                    <a:pt x="30" y="0"/>
                  </a:moveTo>
                  <a:lnTo>
                    <a:pt x="7" y="32"/>
                  </a:lnTo>
                  <a:lnTo>
                    <a:pt x="22" y="56"/>
                  </a:lnTo>
                  <a:lnTo>
                    <a:pt x="0" y="72"/>
                  </a:lnTo>
                  <a:lnTo>
                    <a:pt x="7" y="96"/>
                  </a:lnTo>
                  <a:lnTo>
                    <a:pt x="44" y="136"/>
                  </a:lnTo>
                  <a:lnTo>
                    <a:pt x="67" y="136"/>
                  </a:lnTo>
                  <a:lnTo>
                    <a:pt x="89" y="120"/>
                  </a:lnTo>
                  <a:lnTo>
                    <a:pt x="96" y="120"/>
                  </a:lnTo>
                  <a:lnTo>
                    <a:pt x="126" y="24"/>
                  </a:lnTo>
                  <a:lnTo>
                    <a:pt x="96" y="16"/>
                  </a:lnTo>
                  <a:lnTo>
                    <a:pt x="82" y="24"/>
                  </a:lnTo>
                  <a:lnTo>
                    <a:pt x="74" y="8"/>
                  </a:lnTo>
                  <a:lnTo>
                    <a:pt x="30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36" name="Freeform 74"/>
            <p:cNvSpPr>
              <a:spLocks/>
            </p:cNvSpPr>
            <p:nvPr/>
          </p:nvSpPr>
          <p:spPr bwMode="auto">
            <a:xfrm rot="704206">
              <a:off x="4723018" y="4124343"/>
              <a:ext cx="116018" cy="123042"/>
            </a:xfrm>
            <a:custGeom>
              <a:avLst/>
              <a:gdLst/>
              <a:ahLst/>
              <a:cxnLst>
                <a:cxn ang="0">
                  <a:pos x="81" y="96"/>
                </a:cxn>
                <a:cxn ang="0">
                  <a:pos x="89" y="80"/>
                </a:cxn>
                <a:cxn ang="0">
                  <a:pos x="111" y="48"/>
                </a:cxn>
                <a:cxn ang="0">
                  <a:pos x="89" y="0"/>
                </a:cxn>
                <a:cxn ang="0">
                  <a:pos x="52" y="16"/>
                </a:cxn>
                <a:cxn ang="0">
                  <a:pos x="30" y="0"/>
                </a:cxn>
                <a:cxn ang="0">
                  <a:pos x="0" y="16"/>
                </a:cxn>
                <a:cxn ang="0">
                  <a:pos x="7" y="40"/>
                </a:cxn>
                <a:cxn ang="0">
                  <a:pos x="22" y="64"/>
                </a:cxn>
                <a:cxn ang="0">
                  <a:pos x="37" y="104"/>
                </a:cxn>
                <a:cxn ang="0">
                  <a:pos x="44" y="120"/>
                </a:cxn>
                <a:cxn ang="0">
                  <a:pos x="59" y="96"/>
                </a:cxn>
                <a:cxn ang="0">
                  <a:pos x="81" y="96"/>
                </a:cxn>
              </a:cxnLst>
              <a:rect l="0" t="0" r="r" b="b"/>
              <a:pathLst>
                <a:path w="112" h="121">
                  <a:moveTo>
                    <a:pt x="81" y="96"/>
                  </a:moveTo>
                  <a:lnTo>
                    <a:pt x="89" y="80"/>
                  </a:lnTo>
                  <a:lnTo>
                    <a:pt x="111" y="48"/>
                  </a:lnTo>
                  <a:lnTo>
                    <a:pt x="89" y="0"/>
                  </a:lnTo>
                  <a:lnTo>
                    <a:pt x="52" y="16"/>
                  </a:lnTo>
                  <a:lnTo>
                    <a:pt x="30" y="0"/>
                  </a:lnTo>
                  <a:lnTo>
                    <a:pt x="0" y="16"/>
                  </a:lnTo>
                  <a:lnTo>
                    <a:pt x="7" y="40"/>
                  </a:lnTo>
                  <a:lnTo>
                    <a:pt x="22" y="64"/>
                  </a:lnTo>
                  <a:lnTo>
                    <a:pt x="37" y="104"/>
                  </a:lnTo>
                  <a:lnTo>
                    <a:pt x="44" y="120"/>
                  </a:lnTo>
                  <a:lnTo>
                    <a:pt x="59" y="96"/>
                  </a:lnTo>
                  <a:lnTo>
                    <a:pt x="81" y="9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37" name="Freeform 75"/>
            <p:cNvSpPr>
              <a:spLocks/>
            </p:cNvSpPr>
            <p:nvPr/>
          </p:nvSpPr>
          <p:spPr bwMode="auto">
            <a:xfrm rot="704206">
              <a:off x="4696848" y="4039022"/>
              <a:ext cx="138698" cy="97894"/>
            </a:xfrm>
            <a:custGeom>
              <a:avLst/>
              <a:gdLst/>
              <a:ahLst/>
              <a:cxnLst>
                <a:cxn ang="0">
                  <a:pos x="15" y="96"/>
                </a:cxn>
                <a:cxn ang="0">
                  <a:pos x="0" y="64"/>
                </a:cxn>
                <a:cxn ang="0">
                  <a:pos x="15" y="56"/>
                </a:cxn>
                <a:cxn ang="0">
                  <a:pos x="7" y="16"/>
                </a:cxn>
                <a:cxn ang="0">
                  <a:pos x="22" y="0"/>
                </a:cxn>
                <a:cxn ang="0">
                  <a:pos x="44" y="16"/>
                </a:cxn>
                <a:cxn ang="0">
                  <a:pos x="111" y="8"/>
                </a:cxn>
                <a:cxn ang="0">
                  <a:pos x="118" y="24"/>
                </a:cxn>
                <a:cxn ang="0">
                  <a:pos x="133" y="40"/>
                </a:cxn>
                <a:cxn ang="0">
                  <a:pos x="133" y="80"/>
                </a:cxn>
                <a:cxn ang="0">
                  <a:pos x="96" y="96"/>
                </a:cxn>
                <a:cxn ang="0">
                  <a:pos x="74" y="80"/>
                </a:cxn>
                <a:cxn ang="0">
                  <a:pos x="44" y="96"/>
                </a:cxn>
                <a:cxn ang="0">
                  <a:pos x="15" y="96"/>
                </a:cxn>
              </a:cxnLst>
              <a:rect l="0" t="0" r="r" b="b"/>
              <a:pathLst>
                <a:path w="134" h="97">
                  <a:moveTo>
                    <a:pt x="15" y="96"/>
                  </a:moveTo>
                  <a:lnTo>
                    <a:pt x="0" y="64"/>
                  </a:lnTo>
                  <a:lnTo>
                    <a:pt x="15" y="56"/>
                  </a:lnTo>
                  <a:lnTo>
                    <a:pt x="7" y="16"/>
                  </a:lnTo>
                  <a:lnTo>
                    <a:pt x="22" y="0"/>
                  </a:lnTo>
                  <a:lnTo>
                    <a:pt x="44" y="16"/>
                  </a:lnTo>
                  <a:lnTo>
                    <a:pt x="111" y="8"/>
                  </a:lnTo>
                  <a:lnTo>
                    <a:pt x="118" y="24"/>
                  </a:lnTo>
                  <a:lnTo>
                    <a:pt x="133" y="40"/>
                  </a:lnTo>
                  <a:lnTo>
                    <a:pt x="133" y="80"/>
                  </a:lnTo>
                  <a:lnTo>
                    <a:pt x="96" y="96"/>
                  </a:lnTo>
                  <a:lnTo>
                    <a:pt x="74" y="80"/>
                  </a:lnTo>
                  <a:lnTo>
                    <a:pt x="44" y="96"/>
                  </a:lnTo>
                  <a:lnTo>
                    <a:pt x="15" y="9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38" name="Freeform 76"/>
            <p:cNvSpPr>
              <a:spLocks/>
            </p:cNvSpPr>
            <p:nvPr/>
          </p:nvSpPr>
          <p:spPr bwMode="auto">
            <a:xfrm rot="704206">
              <a:off x="4802398" y="4012977"/>
              <a:ext cx="139571" cy="179622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126" y="176"/>
                </a:cxn>
                <a:cxn ang="0">
                  <a:pos x="126" y="160"/>
                </a:cxn>
                <a:cxn ang="0">
                  <a:pos x="133" y="136"/>
                </a:cxn>
                <a:cxn ang="0">
                  <a:pos x="111" y="104"/>
                </a:cxn>
                <a:cxn ang="0">
                  <a:pos x="126" y="80"/>
                </a:cxn>
                <a:cxn ang="0">
                  <a:pos x="126" y="48"/>
                </a:cxn>
                <a:cxn ang="0">
                  <a:pos x="104" y="32"/>
                </a:cxn>
                <a:cxn ang="0">
                  <a:pos x="81" y="32"/>
                </a:cxn>
                <a:cxn ang="0">
                  <a:pos x="44" y="0"/>
                </a:cxn>
                <a:cxn ang="0">
                  <a:pos x="30" y="16"/>
                </a:cxn>
                <a:cxn ang="0">
                  <a:pos x="22" y="16"/>
                </a:cxn>
                <a:cxn ang="0">
                  <a:pos x="0" y="40"/>
                </a:cxn>
                <a:cxn ang="0">
                  <a:pos x="7" y="56"/>
                </a:cxn>
                <a:cxn ang="0">
                  <a:pos x="15" y="72"/>
                </a:cxn>
                <a:cxn ang="0">
                  <a:pos x="30" y="88"/>
                </a:cxn>
                <a:cxn ang="0">
                  <a:pos x="30" y="128"/>
                </a:cxn>
                <a:cxn ang="0">
                  <a:pos x="52" y="176"/>
                </a:cxn>
              </a:cxnLst>
              <a:rect l="0" t="0" r="r" b="b"/>
              <a:pathLst>
                <a:path w="134" h="177">
                  <a:moveTo>
                    <a:pt x="52" y="176"/>
                  </a:moveTo>
                  <a:lnTo>
                    <a:pt x="126" y="176"/>
                  </a:lnTo>
                  <a:lnTo>
                    <a:pt x="126" y="160"/>
                  </a:lnTo>
                  <a:lnTo>
                    <a:pt x="133" y="136"/>
                  </a:lnTo>
                  <a:lnTo>
                    <a:pt x="111" y="104"/>
                  </a:lnTo>
                  <a:lnTo>
                    <a:pt x="126" y="80"/>
                  </a:lnTo>
                  <a:lnTo>
                    <a:pt x="126" y="48"/>
                  </a:lnTo>
                  <a:lnTo>
                    <a:pt x="104" y="32"/>
                  </a:lnTo>
                  <a:lnTo>
                    <a:pt x="81" y="32"/>
                  </a:lnTo>
                  <a:lnTo>
                    <a:pt x="44" y="0"/>
                  </a:lnTo>
                  <a:lnTo>
                    <a:pt x="30" y="16"/>
                  </a:lnTo>
                  <a:lnTo>
                    <a:pt x="22" y="16"/>
                  </a:lnTo>
                  <a:lnTo>
                    <a:pt x="0" y="40"/>
                  </a:lnTo>
                  <a:lnTo>
                    <a:pt x="7" y="56"/>
                  </a:lnTo>
                  <a:lnTo>
                    <a:pt x="15" y="72"/>
                  </a:lnTo>
                  <a:lnTo>
                    <a:pt x="30" y="88"/>
                  </a:lnTo>
                  <a:lnTo>
                    <a:pt x="30" y="128"/>
                  </a:lnTo>
                  <a:lnTo>
                    <a:pt x="52" y="17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39" name="Freeform 77"/>
            <p:cNvSpPr>
              <a:spLocks/>
            </p:cNvSpPr>
            <p:nvPr/>
          </p:nvSpPr>
          <p:spPr bwMode="auto">
            <a:xfrm rot="704206">
              <a:off x="4643637" y="4124343"/>
              <a:ext cx="116018" cy="130227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81" y="24"/>
                </a:cxn>
                <a:cxn ang="0">
                  <a:pos x="96" y="48"/>
                </a:cxn>
                <a:cxn ang="0">
                  <a:pos x="111" y="88"/>
                </a:cxn>
                <a:cxn ang="0">
                  <a:pos x="81" y="112"/>
                </a:cxn>
                <a:cxn ang="0">
                  <a:pos x="81" y="120"/>
                </a:cxn>
                <a:cxn ang="0">
                  <a:pos x="59" y="128"/>
                </a:cxn>
                <a:cxn ang="0">
                  <a:pos x="37" y="120"/>
                </a:cxn>
                <a:cxn ang="0">
                  <a:pos x="44" y="80"/>
                </a:cxn>
                <a:cxn ang="0">
                  <a:pos x="22" y="72"/>
                </a:cxn>
                <a:cxn ang="0">
                  <a:pos x="0" y="40"/>
                </a:cxn>
                <a:cxn ang="0">
                  <a:pos x="15" y="8"/>
                </a:cxn>
                <a:cxn ang="0">
                  <a:pos x="44" y="0"/>
                </a:cxn>
                <a:cxn ang="0">
                  <a:pos x="74" y="0"/>
                </a:cxn>
              </a:cxnLst>
              <a:rect l="0" t="0" r="r" b="b"/>
              <a:pathLst>
                <a:path w="112" h="129">
                  <a:moveTo>
                    <a:pt x="74" y="0"/>
                  </a:moveTo>
                  <a:lnTo>
                    <a:pt x="81" y="24"/>
                  </a:lnTo>
                  <a:lnTo>
                    <a:pt x="96" y="48"/>
                  </a:lnTo>
                  <a:lnTo>
                    <a:pt x="111" y="88"/>
                  </a:lnTo>
                  <a:lnTo>
                    <a:pt x="81" y="112"/>
                  </a:lnTo>
                  <a:lnTo>
                    <a:pt x="81" y="120"/>
                  </a:lnTo>
                  <a:lnTo>
                    <a:pt x="59" y="128"/>
                  </a:lnTo>
                  <a:lnTo>
                    <a:pt x="37" y="120"/>
                  </a:lnTo>
                  <a:lnTo>
                    <a:pt x="44" y="80"/>
                  </a:lnTo>
                  <a:lnTo>
                    <a:pt x="22" y="72"/>
                  </a:lnTo>
                  <a:lnTo>
                    <a:pt x="0" y="40"/>
                  </a:lnTo>
                  <a:lnTo>
                    <a:pt x="15" y="8"/>
                  </a:lnTo>
                  <a:lnTo>
                    <a:pt x="44" y="0"/>
                  </a:lnTo>
                  <a:lnTo>
                    <a:pt x="74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40" name="Freeform 78"/>
            <p:cNvSpPr>
              <a:spLocks/>
            </p:cNvSpPr>
            <p:nvPr/>
          </p:nvSpPr>
          <p:spPr bwMode="auto">
            <a:xfrm rot="704206">
              <a:off x="4688125" y="4217746"/>
              <a:ext cx="124741" cy="121245"/>
            </a:xfrm>
            <a:custGeom>
              <a:avLst/>
              <a:gdLst/>
              <a:ahLst/>
              <a:cxnLst>
                <a:cxn ang="0">
                  <a:pos x="74" y="120"/>
                </a:cxn>
                <a:cxn ang="0">
                  <a:pos x="74" y="120"/>
                </a:cxn>
                <a:cxn ang="0">
                  <a:pos x="37" y="80"/>
                </a:cxn>
                <a:cxn ang="0">
                  <a:pos x="0" y="64"/>
                </a:cxn>
                <a:cxn ang="0">
                  <a:pos x="0" y="48"/>
                </a:cxn>
                <a:cxn ang="0">
                  <a:pos x="22" y="40"/>
                </a:cxn>
                <a:cxn ang="0">
                  <a:pos x="22" y="32"/>
                </a:cxn>
                <a:cxn ang="0">
                  <a:pos x="52" y="8"/>
                </a:cxn>
                <a:cxn ang="0">
                  <a:pos x="60" y="24"/>
                </a:cxn>
                <a:cxn ang="0">
                  <a:pos x="74" y="0"/>
                </a:cxn>
                <a:cxn ang="0">
                  <a:pos x="97" y="0"/>
                </a:cxn>
                <a:cxn ang="0">
                  <a:pos x="97" y="24"/>
                </a:cxn>
                <a:cxn ang="0">
                  <a:pos x="119" y="32"/>
                </a:cxn>
                <a:cxn ang="0">
                  <a:pos x="104" y="48"/>
                </a:cxn>
                <a:cxn ang="0">
                  <a:pos x="82" y="80"/>
                </a:cxn>
                <a:cxn ang="0">
                  <a:pos x="97" y="104"/>
                </a:cxn>
                <a:cxn ang="0">
                  <a:pos x="74" y="120"/>
                </a:cxn>
              </a:cxnLst>
              <a:rect l="0" t="0" r="r" b="b"/>
              <a:pathLst>
                <a:path w="120" h="121">
                  <a:moveTo>
                    <a:pt x="74" y="120"/>
                  </a:moveTo>
                  <a:lnTo>
                    <a:pt x="74" y="120"/>
                  </a:lnTo>
                  <a:lnTo>
                    <a:pt x="37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22" y="40"/>
                  </a:lnTo>
                  <a:lnTo>
                    <a:pt x="22" y="32"/>
                  </a:lnTo>
                  <a:lnTo>
                    <a:pt x="52" y="8"/>
                  </a:lnTo>
                  <a:lnTo>
                    <a:pt x="60" y="24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24"/>
                  </a:lnTo>
                  <a:lnTo>
                    <a:pt x="119" y="32"/>
                  </a:lnTo>
                  <a:lnTo>
                    <a:pt x="104" y="48"/>
                  </a:lnTo>
                  <a:lnTo>
                    <a:pt x="82" y="80"/>
                  </a:lnTo>
                  <a:lnTo>
                    <a:pt x="97" y="104"/>
                  </a:lnTo>
                  <a:lnTo>
                    <a:pt x="74" y="12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41" name="Freeform 79"/>
            <p:cNvSpPr>
              <a:spLocks/>
            </p:cNvSpPr>
            <p:nvPr/>
          </p:nvSpPr>
          <p:spPr bwMode="auto">
            <a:xfrm rot="704206">
              <a:off x="4552044" y="4149490"/>
              <a:ext cx="146549" cy="138309"/>
            </a:xfrm>
            <a:custGeom>
              <a:avLst/>
              <a:gdLst/>
              <a:ahLst/>
              <a:cxnLst>
                <a:cxn ang="0">
                  <a:pos x="125" y="136"/>
                </a:cxn>
                <a:cxn ang="0">
                  <a:pos x="140" y="120"/>
                </a:cxn>
                <a:cxn ang="0">
                  <a:pos x="140" y="104"/>
                </a:cxn>
                <a:cxn ang="0">
                  <a:pos x="140" y="88"/>
                </a:cxn>
                <a:cxn ang="0">
                  <a:pos x="118" y="80"/>
                </a:cxn>
                <a:cxn ang="0">
                  <a:pos x="125" y="40"/>
                </a:cxn>
                <a:cxn ang="0">
                  <a:pos x="103" y="32"/>
                </a:cxn>
                <a:cxn ang="0">
                  <a:pos x="81" y="0"/>
                </a:cxn>
                <a:cxn ang="0">
                  <a:pos x="52" y="8"/>
                </a:cxn>
                <a:cxn ang="0">
                  <a:pos x="29" y="0"/>
                </a:cxn>
                <a:cxn ang="0">
                  <a:pos x="0" y="16"/>
                </a:cxn>
                <a:cxn ang="0">
                  <a:pos x="22" y="48"/>
                </a:cxn>
                <a:cxn ang="0">
                  <a:pos x="15" y="64"/>
                </a:cxn>
                <a:cxn ang="0">
                  <a:pos x="74" y="104"/>
                </a:cxn>
                <a:cxn ang="0">
                  <a:pos x="103" y="104"/>
                </a:cxn>
                <a:cxn ang="0">
                  <a:pos x="125" y="136"/>
                </a:cxn>
              </a:cxnLst>
              <a:rect l="0" t="0" r="r" b="b"/>
              <a:pathLst>
                <a:path w="141" h="137">
                  <a:moveTo>
                    <a:pt x="125" y="136"/>
                  </a:moveTo>
                  <a:lnTo>
                    <a:pt x="140" y="120"/>
                  </a:lnTo>
                  <a:lnTo>
                    <a:pt x="140" y="104"/>
                  </a:lnTo>
                  <a:lnTo>
                    <a:pt x="140" y="88"/>
                  </a:lnTo>
                  <a:lnTo>
                    <a:pt x="118" y="80"/>
                  </a:lnTo>
                  <a:lnTo>
                    <a:pt x="125" y="40"/>
                  </a:lnTo>
                  <a:lnTo>
                    <a:pt x="103" y="32"/>
                  </a:lnTo>
                  <a:lnTo>
                    <a:pt x="81" y="0"/>
                  </a:lnTo>
                  <a:lnTo>
                    <a:pt x="52" y="8"/>
                  </a:lnTo>
                  <a:lnTo>
                    <a:pt x="29" y="0"/>
                  </a:lnTo>
                  <a:lnTo>
                    <a:pt x="0" y="16"/>
                  </a:lnTo>
                  <a:lnTo>
                    <a:pt x="22" y="48"/>
                  </a:lnTo>
                  <a:lnTo>
                    <a:pt x="15" y="64"/>
                  </a:lnTo>
                  <a:lnTo>
                    <a:pt x="74" y="104"/>
                  </a:lnTo>
                  <a:lnTo>
                    <a:pt x="103" y="104"/>
                  </a:lnTo>
                  <a:lnTo>
                    <a:pt x="125" y="13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42" name="Freeform 80"/>
            <p:cNvSpPr>
              <a:spLocks/>
            </p:cNvSpPr>
            <p:nvPr/>
          </p:nvSpPr>
          <p:spPr bwMode="auto">
            <a:xfrm rot="704206">
              <a:off x="4615723" y="4274328"/>
              <a:ext cx="177952" cy="194891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16"/>
                </a:cxn>
                <a:cxn ang="0">
                  <a:pos x="37" y="32"/>
                </a:cxn>
                <a:cxn ang="0">
                  <a:pos x="30" y="88"/>
                </a:cxn>
                <a:cxn ang="0">
                  <a:pos x="0" y="128"/>
                </a:cxn>
                <a:cxn ang="0">
                  <a:pos x="15" y="168"/>
                </a:cxn>
                <a:cxn ang="0">
                  <a:pos x="30" y="168"/>
                </a:cxn>
                <a:cxn ang="0">
                  <a:pos x="52" y="192"/>
                </a:cxn>
                <a:cxn ang="0">
                  <a:pos x="81" y="176"/>
                </a:cxn>
                <a:cxn ang="0">
                  <a:pos x="96" y="168"/>
                </a:cxn>
                <a:cxn ang="0">
                  <a:pos x="96" y="144"/>
                </a:cxn>
                <a:cxn ang="0">
                  <a:pos x="133" y="136"/>
                </a:cxn>
                <a:cxn ang="0">
                  <a:pos x="148" y="152"/>
                </a:cxn>
                <a:cxn ang="0">
                  <a:pos x="170" y="160"/>
                </a:cxn>
                <a:cxn ang="0">
                  <a:pos x="170" y="120"/>
                </a:cxn>
                <a:cxn ang="0">
                  <a:pos x="133" y="80"/>
                </a:cxn>
                <a:cxn ang="0">
                  <a:pos x="126" y="56"/>
                </a:cxn>
                <a:cxn ang="0">
                  <a:pos x="89" y="16"/>
                </a:cxn>
                <a:cxn ang="0">
                  <a:pos x="52" y="0"/>
                </a:cxn>
              </a:cxnLst>
              <a:rect l="0" t="0" r="r" b="b"/>
              <a:pathLst>
                <a:path w="171" h="193">
                  <a:moveTo>
                    <a:pt x="52" y="0"/>
                  </a:moveTo>
                  <a:lnTo>
                    <a:pt x="52" y="16"/>
                  </a:lnTo>
                  <a:lnTo>
                    <a:pt x="37" y="32"/>
                  </a:lnTo>
                  <a:lnTo>
                    <a:pt x="30" y="88"/>
                  </a:lnTo>
                  <a:lnTo>
                    <a:pt x="0" y="128"/>
                  </a:lnTo>
                  <a:lnTo>
                    <a:pt x="15" y="168"/>
                  </a:lnTo>
                  <a:lnTo>
                    <a:pt x="30" y="168"/>
                  </a:lnTo>
                  <a:lnTo>
                    <a:pt x="52" y="192"/>
                  </a:lnTo>
                  <a:lnTo>
                    <a:pt x="81" y="176"/>
                  </a:lnTo>
                  <a:lnTo>
                    <a:pt x="96" y="168"/>
                  </a:lnTo>
                  <a:lnTo>
                    <a:pt x="96" y="144"/>
                  </a:lnTo>
                  <a:lnTo>
                    <a:pt x="133" y="136"/>
                  </a:lnTo>
                  <a:lnTo>
                    <a:pt x="148" y="152"/>
                  </a:lnTo>
                  <a:lnTo>
                    <a:pt x="170" y="160"/>
                  </a:lnTo>
                  <a:lnTo>
                    <a:pt x="170" y="120"/>
                  </a:lnTo>
                  <a:lnTo>
                    <a:pt x="133" y="80"/>
                  </a:lnTo>
                  <a:lnTo>
                    <a:pt x="126" y="56"/>
                  </a:lnTo>
                  <a:lnTo>
                    <a:pt x="89" y="16"/>
                  </a:lnTo>
                  <a:lnTo>
                    <a:pt x="52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43" name="Freeform 81"/>
            <p:cNvSpPr>
              <a:spLocks/>
            </p:cNvSpPr>
            <p:nvPr/>
          </p:nvSpPr>
          <p:spPr bwMode="auto">
            <a:xfrm rot="704206">
              <a:off x="4431664" y="4416229"/>
              <a:ext cx="245993" cy="275721"/>
            </a:xfrm>
            <a:custGeom>
              <a:avLst/>
              <a:gdLst/>
              <a:ahLst/>
              <a:cxnLst>
                <a:cxn ang="0">
                  <a:pos x="192" y="200"/>
                </a:cxn>
                <a:cxn ang="0">
                  <a:pos x="170" y="184"/>
                </a:cxn>
                <a:cxn ang="0">
                  <a:pos x="177" y="152"/>
                </a:cxn>
                <a:cxn ang="0">
                  <a:pos x="155" y="128"/>
                </a:cxn>
                <a:cxn ang="0">
                  <a:pos x="162" y="120"/>
                </a:cxn>
                <a:cxn ang="0">
                  <a:pos x="214" y="112"/>
                </a:cxn>
                <a:cxn ang="0">
                  <a:pos x="207" y="80"/>
                </a:cxn>
                <a:cxn ang="0">
                  <a:pos x="221" y="56"/>
                </a:cxn>
                <a:cxn ang="0">
                  <a:pos x="236" y="48"/>
                </a:cxn>
                <a:cxn ang="0">
                  <a:pos x="221" y="8"/>
                </a:cxn>
                <a:cxn ang="0">
                  <a:pos x="192" y="24"/>
                </a:cxn>
                <a:cxn ang="0">
                  <a:pos x="170" y="0"/>
                </a:cxn>
                <a:cxn ang="0">
                  <a:pos x="155" y="0"/>
                </a:cxn>
                <a:cxn ang="0">
                  <a:pos x="118" y="16"/>
                </a:cxn>
                <a:cxn ang="0">
                  <a:pos x="118" y="32"/>
                </a:cxn>
                <a:cxn ang="0">
                  <a:pos x="81" y="72"/>
                </a:cxn>
                <a:cxn ang="0">
                  <a:pos x="52" y="56"/>
                </a:cxn>
                <a:cxn ang="0">
                  <a:pos x="15" y="48"/>
                </a:cxn>
                <a:cxn ang="0">
                  <a:pos x="0" y="64"/>
                </a:cxn>
                <a:cxn ang="0">
                  <a:pos x="22" y="80"/>
                </a:cxn>
                <a:cxn ang="0">
                  <a:pos x="0" y="80"/>
                </a:cxn>
                <a:cxn ang="0">
                  <a:pos x="7" y="112"/>
                </a:cxn>
                <a:cxn ang="0">
                  <a:pos x="37" y="112"/>
                </a:cxn>
                <a:cxn ang="0">
                  <a:pos x="44" y="136"/>
                </a:cxn>
                <a:cxn ang="0">
                  <a:pos x="30" y="144"/>
                </a:cxn>
                <a:cxn ang="0">
                  <a:pos x="22" y="168"/>
                </a:cxn>
                <a:cxn ang="0">
                  <a:pos x="52" y="184"/>
                </a:cxn>
                <a:cxn ang="0">
                  <a:pos x="44" y="216"/>
                </a:cxn>
                <a:cxn ang="0">
                  <a:pos x="81" y="216"/>
                </a:cxn>
                <a:cxn ang="0">
                  <a:pos x="96" y="208"/>
                </a:cxn>
                <a:cxn ang="0">
                  <a:pos x="111" y="232"/>
                </a:cxn>
                <a:cxn ang="0">
                  <a:pos x="125" y="232"/>
                </a:cxn>
                <a:cxn ang="0">
                  <a:pos x="118" y="256"/>
                </a:cxn>
                <a:cxn ang="0">
                  <a:pos x="133" y="256"/>
                </a:cxn>
                <a:cxn ang="0">
                  <a:pos x="155" y="272"/>
                </a:cxn>
                <a:cxn ang="0">
                  <a:pos x="214" y="232"/>
                </a:cxn>
                <a:cxn ang="0">
                  <a:pos x="207" y="216"/>
                </a:cxn>
                <a:cxn ang="0">
                  <a:pos x="184" y="216"/>
                </a:cxn>
                <a:cxn ang="0">
                  <a:pos x="192" y="200"/>
                </a:cxn>
              </a:cxnLst>
              <a:rect l="0" t="0" r="r" b="b"/>
              <a:pathLst>
                <a:path w="237" h="273">
                  <a:moveTo>
                    <a:pt x="192" y="200"/>
                  </a:moveTo>
                  <a:lnTo>
                    <a:pt x="170" y="184"/>
                  </a:lnTo>
                  <a:lnTo>
                    <a:pt x="177" y="152"/>
                  </a:lnTo>
                  <a:lnTo>
                    <a:pt x="155" y="128"/>
                  </a:lnTo>
                  <a:lnTo>
                    <a:pt x="162" y="120"/>
                  </a:lnTo>
                  <a:lnTo>
                    <a:pt x="214" y="112"/>
                  </a:lnTo>
                  <a:lnTo>
                    <a:pt x="207" y="80"/>
                  </a:lnTo>
                  <a:lnTo>
                    <a:pt x="221" y="56"/>
                  </a:lnTo>
                  <a:lnTo>
                    <a:pt x="236" y="48"/>
                  </a:lnTo>
                  <a:lnTo>
                    <a:pt x="221" y="8"/>
                  </a:lnTo>
                  <a:lnTo>
                    <a:pt x="192" y="24"/>
                  </a:lnTo>
                  <a:lnTo>
                    <a:pt x="170" y="0"/>
                  </a:lnTo>
                  <a:lnTo>
                    <a:pt x="155" y="0"/>
                  </a:lnTo>
                  <a:lnTo>
                    <a:pt x="118" y="16"/>
                  </a:lnTo>
                  <a:lnTo>
                    <a:pt x="118" y="32"/>
                  </a:lnTo>
                  <a:lnTo>
                    <a:pt x="81" y="72"/>
                  </a:lnTo>
                  <a:lnTo>
                    <a:pt x="52" y="56"/>
                  </a:lnTo>
                  <a:lnTo>
                    <a:pt x="15" y="48"/>
                  </a:lnTo>
                  <a:lnTo>
                    <a:pt x="0" y="64"/>
                  </a:lnTo>
                  <a:lnTo>
                    <a:pt x="22" y="80"/>
                  </a:lnTo>
                  <a:lnTo>
                    <a:pt x="0" y="80"/>
                  </a:lnTo>
                  <a:lnTo>
                    <a:pt x="7" y="112"/>
                  </a:lnTo>
                  <a:lnTo>
                    <a:pt x="37" y="112"/>
                  </a:lnTo>
                  <a:lnTo>
                    <a:pt x="44" y="136"/>
                  </a:lnTo>
                  <a:lnTo>
                    <a:pt x="30" y="144"/>
                  </a:lnTo>
                  <a:lnTo>
                    <a:pt x="22" y="168"/>
                  </a:lnTo>
                  <a:lnTo>
                    <a:pt x="52" y="184"/>
                  </a:lnTo>
                  <a:lnTo>
                    <a:pt x="44" y="216"/>
                  </a:lnTo>
                  <a:lnTo>
                    <a:pt x="81" y="216"/>
                  </a:lnTo>
                  <a:lnTo>
                    <a:pt x="96" y="208"/>
                  </a:lnTo>
                  <a:lnTo>
                    <a:pt x="111" y="232"/>
                  </a:lnTo>
                  <a:lnTo>
                    <a:pt x="125" y="232"/>
                  </a:lnTo>
                  <a:lnTo>
                    <a:pt x="118" y="256"/>
                  </a:lnTo>
                  <a:lnTo>
                    <a:pt x="133" y="256"/>
                  </a:lnTo>
                  <a:lnTo>
                    <a:pt x="155" y="272"/>
                  </a:lnTo>
                  <a:lnTo>
                    <a:pt x="214" y="232"/>
                  </a:lnTo>
                  <a:lnTo>
                    <a:pt x="207" y="216"/>
                  </a:lnTo>
                  <a:lnTo>
                    <a:pt x="184" y="216"/>
                  </a:lnTo>
                  <a:lnTo>
                    <a:pt x="192" y="20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44" name="Freeform 82"/>
            <p:cNvSpPr>
              <a:spLocks/>
            </p:cNvSpPr>
            <p:nvPr/>
          </p:nvSpPr>
          <p:spPr bwMode="auto">
            <a:xfrm rot="704206">
              <a:off x="4543321" y="4211460"/>
              <a:ext cx="123869" cy="170641"/>
            </a:xfrm>
            <a:custGeom>
              <a:avLst/>
              <a:gdLst/>
              <a:ahLst/>
              <a:cxnLst>
                <a:cxn ang="0">
                  <a:pos x="118" y="72"/>
                </a:cxn>
                <a:cxn ang="0">
                  <a:pos x="118" y="72"/>
                </a:cxn>
                <a:cxn ang="0">
                  <a:pos x="96" y="40"/>
                </a:cxn>
                <a:cxn ang="0">
                  <a:pos x="66" y="40"/>
                </a:cxn>
                <a:cxn ang="0">
                  <a:pos x="7" y="0"/>
                </a:cxn>
                <a:cxn ang="0">
                  <a:pos x="0" y="32"/>
                </a:cxn>
                <a:cxn ang="0">
                  <a:pos x="15" y="72"/>
                </a:cxn>
                <a:cxn ang="0">
                  <a:pos x="44" y="88"/>
                </a:cxn>
                <a:cxn ang="0">
                  <a:pos x="52" y="136"/>
                </a:cxn>
                <a:cxn ang="0">
                  <a:pos x="66" y="144"/>
                </a:cxn>
                <a:cxn ang="0">
                  <a:pos x="81" y="168"/>
                </a:cxn>
                <a:cxn ang="0">
                  <a:pos x="111" y="128"/>
                </a:cxn>
                <a:cxn ang="0">
                  <a:pos x="118" y="72"/>
                </a:cxn>
              </a:cxnLst>
              <a:rect l="0" t="0" r="r" b="b"/>
              <a:pathLst>
                <a:path w="119" h="169">
                  <a:moveTo>
                    <a:pt x="118" y="72"/>
                  </a:moveTo>
                  <a:lnTo>
                    <a:pt x="118" y="72"/>
                  </a:lnTo>
                  <a:lnTo>
                    <a:pt x="96" y="40"/>
                  </a:lnTo>
                  <a:lnTo>
                    <a:pt x="66" y="40"/>
                  </a:lnTo>
                  <a:lnTo>
                    <a:pt x="7" y="0"/>
                  </a:lnTo>
                  <a:lnTo>
                    <a:pt x="0" y="32"/>
                  </a:lnTo>
                  <a:lnTo>
                    <a:pt x="15" y="72"/>
                  </a:lnTo>
                  <a:lnTo>
                    <a:pt x="44" y="88"/>
                  </a:lnTo>
                  <a:lnTo>
                    <a:pt x="52" y="136"/>
                  </a:lnTo>
                  <a:lnTo>
                    <a:pt x="66" y="144"/>
                  </a:lnTo>
                  <a:lnTo>
                    <a:pt x="81" y="168"/>
                  </a:lnTo>
                  <a:lnTo>
                    <a:pt x="111" y="128"/>
                  </a:lnTo>
                  <a:lnTo>
                    <a:pt x="118" y="7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45" name="Freeform 83"/>
            <p:cNvSpPr>
              <a:spLocks/>
            </p:cNvSpPr>
            <p:nvPr/>
          </p:nvSpPr>
          <p:spPr bwMode="auto">
            <a:xfrm rot="704206">
              <a:off x="4503194" y="3545959"/>
              <a:ext cx="85487" cy="114061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2" y="112"/>
                </a:cxn>
                <a:cxn ang="0">
                  <a:pos x="59" y="96"/>
                </a:cxn>
                <a:cxn ang="0">
                  <a:pos x="74" y="96"/>
                </a:cxn>
                <a:cxn ang="0">
                  <a:pos x="81" y="88"/>
                </a:cxn>
                <a:cxn ang="0">
                  <a:pos x="66" y="72"/>
                </a:cxn>
                <a:cxn ang="0">
                  <a:pos x="66" y="24"/>
                </a:cxn>
                <a:cxn ang="0">
                  <a:pos x="59" y="32"/>
                </a:cxn>
                <a:cxn ang="0">
                  <a:pos x="29" y="0"/>
                </a:cxn>
                <a:cxn ang="0">
                  <a:pos x="15" y="0"/>
                </a:cxn>
                <a:cxn ang="0">
                  <a:pos x="0" y="24"/>
                </a:cxn>
              </a:cxnLst>
              <a:rect l="0" t="0" r="r" b="b"/>
              <a:pathLst>
                <a:path w="82" h="113">
                  <a:moveTo>
                    <a:pt x="0" y="24"/>
                  </a:moveTo>
                  <a:lnTo>
                    <a:pt x="52" y="112"/>
                  </a:lnTo>
                  <a:lnTo>
                    <a:pt x="59" y="96"/>
                  </a:lnTo>
                  <a:lnTo>
                    <a:pt x="74" y="96"/>
                  </a:lnTo>
                  <a:lnTo>
                    <a:pt x="81" y="88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59" y="32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46" name="Freeform 84"/>
            <p:cNvSpPr>
              <a:spLocks/>
            </p:cNvSpPr>
            <p:nvPr/>
          </p:nvSpPr>
          <p:spPr bwMode="auto">
            <a:xfrm rot="704206">
              <a:off x="5392084" y="4335399"/>
              <a:ext cx="331480" cy="396966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22" y="272"/>
                </a:cxn>
                <a:cxn ang="0">
                  <a:pos x="52" y="264"/>
                </a:cxn>
                <a:cxn ang="0">
                  <a:pos x="59" y="240"/>
                </a:cxn>
                <a:cxn ang="0">
                  <a:pos x="67" y="240"/>
                </a:cxn>
                <a:cxn ang="0">
                  <a:pos x="89" y="240"/>
                </a:cxn>
                <a:cxn ang="0">
                  <a:pos x="96" y="216"/>
                </a:cxn>
                <a:cxn ang="0">
                  <a:pos x="126" y="208"/>
                </a:cxn>
                <a:cxn ang="0">
                  <a:pos x="133" y="192"/>
                </a:cxn>
                <a:cxn ang="0">
                  <a:pos x="118" y="184"/>
                </a:cxn>
                <a:cxn ang="0">
                  <a:pos x="126" y="176"/>
                </a:cxn>
                <a:cxn ang="0">
                  <a:pos x="126" y="152"/>
                </a:cxn>
                <a:cxn ang="0">
                  <a:pos x="118" y="136"/>
                </a:cxn>
                <a:cxn ang="0">
                  <a:pos x="126" y="120"/>
                </a:cxn>
                <a:cxn ang="0">
                  <a:pos x="148" y="104"/>
                </a:cxn>
                <a:cxn ang="0">
                  <a:pos x="192" y="72"/>
                </a:cxn>
                <a:cxn ang="0">
                  <a:pos x="192" y="24"/>
                </a:cxn>
                <a:cxn ang="0">
                  <a:pos x="222" y="0"/>
                </a:cxn>
                <a:cxn ang="0">
                  <a:pos x="229" y="16"/>
                </a:cxn>
                <a:cxn ang="0">
                  <a:pos x="259" y="48"/>
                </a:cxn>
                <a:cxn ang="0">
                  <a:pos x="274" y="96"/>
                </a:cxn>
                <a:cxn ang="0">
                  <a:pos x="274" y="144"/>
                </a:cxn>
                <a:cxn ang="0">
                  <a:pos x="281" y="176"/>
                </a:cxn>
                <a:cxn ang="0">
                  <a:pos x="274" y="208"/>
                </a:cxn>
                <a:cxn ang="0">
                  <a:pos x="311" y="240"/>
                </a:cxn>
                <a:cxn ang="0">
                  <a:pos x="318" y="288"/>
                </a:cxn>
                <a:cxn ang="0">
                  <a:pos x="318" y="296"/>
                </a:cxn>
                <a:cxn ang="0">
                  <a:pos x="296" y="328"/>
                </a:cxn>
                <a:cxn ang="0">
                  <a:pos x="274" y="328"/>
                </a:cxn>
                <a:cxn ang="0">
                  <a:pos x="259" y="392"/>
                </a:cxn>
                <a:cxn ang="0">
                  <a:pos x="244" y="384"/>
                </a:cxn>
                <a:cxn ang="0">
                  <a:pos x="215" y="392"/>
                </a:cxn>
                <a:cxn ang="0">
                  <a:pos x="185" y="368"/>
                </a:cxn>
                <a:cxn ang="0">
                  <a:pos x="170" y="368"/>
                </a:cxn>
                <a:cxn ang="0">
                  <a:pos x="148" y="384"/>
                </a:cxn>
                <a:cxn ang="0">
                  <a:pos x="126" y="360"/>
                </a:cxn>
                <a:cxn ang="0">
                  <a:pos x="96" y="360"/>
                </a:cxn>
                <a:cxn ang="0">
                  <a:pos x="67" y="328"/>
                </a:cxn>
                <a:cxn ang="0">
                  <a:pos x="59" y="344"/>
                </a:cxn>
                <a:cxn ang="0">
                  <a:pos x="15" y="328"/>
                </a:cxn>
                <a:cxn ang="0">
                  <a:pos x="0" y="304"/>
                </a:cxn>
              </a:cxnLst>
              <a:rect l="0" t="0" r="r" b="b"/>
              <a:pathLst>
                <a:path w="319" h="393">
                  <a:moveTo>
                    <a:pt x="0" y="304"/>
                  </a:moveTo>
                  <a:lnTo>
                    <a:pt x="22" y="272"/>
                  </a:lnTo>
                  <a:lnTo>
                    <a:pt x="52" y="264"/>
                  </a:lnTo>
                  <a:lnTo>
                    <a:pt x="59" y="240"/>
                  </a:lnTo>
                  <a:lnTo>
                    <a:pt x="67" y="240"/>
                  </a:lnTo>
                  <a:lnTo>
                    <a:pt x="89" y="240"/>
                  </a:lnTo>
                  <a:lnTo>
                    <a:pt x="96" y="216"/>
                  </a:lnTo>
                  <a:lnTo>
                    <a:pt x="126" y="208"/>
                  </a:lnTo>
                  <a:lnTo>
                    <a:pt x="133" y="192"/>
                  </a:lnTo>
                  <a:lnTo>
                    <a:pt x="118" y="184"/>
                  </a:lnTo>
                  <a:lnTo>
                    <a:pt x="126" y="176"/>
                  </a:lnTo>
                  <a:lnTo>
                    <a:pt x="126" y="152"/>
                  </a:lnTo>
                  <a:lnTo>
                    <a:pt x="118" y="136"/>
                  </a:lnTo>
                  <a:lnTo>
                    <a:pt x="126" y="120"/>
                  </a:lnTo>
                  <a:lnTo>
                    <a:pt x="148" y="104"/>
                  </a:lnTo>
                  <a:lnTo>
                    <a:pt x="192" y="72"/>
                  </a:lnTo>
                  <a:lnTo>
                    <a:pt x="192" y="24"/>
                  </a:lnTo>
                  <a:lnTo>
                    <a:pt x="222" y="0"/>
                  </a:lnTo>
                  <a:lnTo>
                    <a:pt x="229" y="16"/>
                  </a:lnTo>
                  <a:lnTo>
                    <a:pt x="259" y="48"/>
                  </a:lnTo>
                  <a:lnTo>
                    <a:pt x="274" y="96"/>
                  </a:lnTo>
                  <a:lnTo>
                    <a:pt x="274" y="144"/>
                  </a:lnTo>
                  <a:lnTo>
                    <a:pt x="281" y="176"/>
                  </a:lnTo>
                  <a:lnTo>
                    <a:pt x="274" y="208"/>
                  </a:lnTo>
                  <a:lnTo>
                    <a:pt x="311" y="240"/>
                  </a:lnTo>
                  <a:lnTo>
                    <a:pt x="318" y="288"/>
                  </a:lnTo>
                  <a:lnTo>
                    <a:pt x="318" y="296"/>
                  </a:lnTo>
                  <a:lnTo>
                    <a:pt x="296" y="328"/>
                  </a:lnTo>
                  <a:lnTo>
                    <a:pt x="274" y="328"/>
                  </a:lnTo>
                  <a:lnTo>
                    <a:pt x="259" y="392"/>
                  </a:lnTo>
                  <a:lnTo>
                    <a:pt x="244" y="384"/>
                  </a:lnTo>
                  <a:lnTo>
                    <a:pt x="215" y="392"/>
                  </a:lnTo>
                  <a:lnTo>
                    <a:pt x="185" y="368"/>
                  </a:lnTo>
                  <a:lnTo>
                    <a:pt x="170" y="368"/>
                  </a:lnTo>
                  <a:lnTo>
                    <a:pt x="148" y="384"/>
                  </a:lnTo>
                  <a:lnTo>
                    <a:pt x="126" y="360"/>
                  </a:lnTo>
                  <a:lnTo>
                    <a:pt x="96" y="360"/>
                  </a:lnTo>
                  <a:lnTo>
                    <a:pt x="67" y="328"/>
                  </a:lnTo>
                  <a:lnTo>
                    <a:pt x="59" y="344"/>
                  </a:lnTo>
                  <a:lnTo>
                    <a:pt x="15" y="328"/>
                  </a:lnTo>
                  <a:lnTo>
                    <a:pt x="0" y="30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47" name="Freeform 85"/>
            <p:cNvSpPr>
              <a:spLocks/>
            </p:cNvSpPr>
            <p:nvPr/>
          </p:nvSpPr>
          <p:spPr bwMode="auto">
            <a:xfrm rot="704206">
              <a:off x="5308342" y="4263550"/>
              <a:ext cx="300077" cy="356551"/>
            </a:xfrm>
            <a:custGeom>
              <a:avLst/>
              <a:gdLst/>
              <a:ahLst/>
              <a:cxnLst>
                <a:cxn ang="0">
                  <a:pos x="74" y="160"/>
                </a:cxn>
                <a:cxn ang="0">
                  <a:pos x="81" y="96"/>
                </a:cxn>
                <a:cxn ang="0">
                  <a:pos x="111" y="64"/>
                </a:cxn>
                <a:cxn ang="0">
                  <a:pos x="81" y="48"/>
                </a:cxn>
                <a:cxn ang="0">
                  <a:pos x="81" y="40"/>
                </a:cxn>
                <a:cxn ang="0">
                  <a:pos x="74" y="0"/>
                </a:cxn>
                <a:cxn ang="0">
                  <a:pos x="118" y="0"/>
                </a:cxn>
                <a:cxn ang="0">
                  <a:pos x="126" y="24"/>
                </a:cxn>
                <a:cxn ang="0">
                  <a:pos x="170" y="40"/>
                </a:cxn>
                <a:cxn ang="0">
                  <a:pos x="229" y="40"/>
                </a:cxn>
                <a:cxn ang="0">
                  <a:pos x="288" y="72"/>
                </a:cxn>
                <a:cxn ang="0">
                  <a:pos x="288" y="120"/>
                </a:cxn>
                <a:cxn ang="0">
                  <a:pos x="244" y="152"/>
                </a:cxn>
                <a:cxn ang="0">
                  <a:pos x="222" y="168"/>
                </a:cxn>
                <a:cxn ang="0">
                  <a:pos x="214" y="184"/>
                </a:cxn>
                <a:cxn ang="0">
                  <a:pos x="222" y="200"/>
                </a:cxn>
                <a:cxn ang="0">
                  <a:pos x="222" y="224"/>
                </a:cxn>
                <a:cxn ang="0">
                  <a:pos x="214" y="232"/>
                </a:cxn>
                <a:cxn ang="0">
                  <a:pos x="229" y="240"/>
                </a:cxn>
                <a:cxn ang="0">
                  <a:pos x="222" y="256"/>
                </a:cxn>
                <a:cxn ang="0">
                  <a:pos x="192" y="264"/>
                </a:cxn>
                <a:cxn ang="0">
                  <a:pos x="185" y="288"/>
                </a:cxn>
                <a:cxn ang="0">
                  <a:pos x="163" y="288"/>
                </a:cxn>
                <a:cxn ang="0">
                  <a:pos x="155" y="288"/>
                </a:cxn>
                <a:cxn ang="0">
                  <a:pos x="148" y="312"/>
                </a:cxn>
                <a:cxn ang="0">
                  <a:pos x="118" y="320"/>
                </a:cxn>
                <a:cxn ang="0">
                  <a:pos x="96" y="352"/>
                </a:cxn>
                <a:cxn ang="0">
                  <a:pos x="74" y="344"/>
                </a:cxn>
                <a:cxn ang="0">
                  <a:pos x="74" y="328"/>
                </a:cxn>
                <a:cxn ang="0">
                  <a:pos x="44" y="328"/>
                </a:cxn>
                <a:cxn ang="0">
                  <a:pos x="44" y="312"/>
                </a:cxn>
                <a:cxn ang="0">
                  <a:pos x="30" y="304"/>
                </a:cxn>
                <a:cxn ang="0">
                  <a:pos x="30" y="288"/>
                </a:cxn>
                <a:cxn ang="0">
                  <a:pos x="22" y="288"/>
                </a:cxn>
                <a:cxn ang="0">
                  <a:pos x="0" y="264"/>
                </a:cxn>
                <a:cxn ang="0">
                  <a:pos x="44" y="248"/>
                </a:cxn>
                <a:cxn ang="0">
                  <a:pos x="44" y="216"/>
                </a:cxn>
                <a:cxn ang="0">
                  <a:pos x="59" y="200"/>
                </a:cxn>
                <a:cxn ang="0">
                  <a:pos x="52" y="168"/>
                </a:cxn>
                <a:cxn ang="0">
                  <a:pos x="74" y="160"/>
                </a:cxn>
              </a:cxnLst>
              <a:rect l="0" t="0" r="r" b="b"/>
              <a:pathLst>
                <a:path w="289" h="353">
                  <a:moveTo>
                    <a:pt x="74" y="160"/>
                  </a:moveTo>
                  <a:lnTo>
                    <a:pt x="81" y="96"/>
                  </a:lnTo>
                  <a:lnTo>
                    <a:pt x="111" y="64"/>
                  </a:lnTo>
                  <a:lnTo>
                    <a:pt x="81" y="48"/>
                  </a:lnTo>
                  <a:lnTo>
                    <a:pt x="81" y="40"/>
                  </a:lnTo>
                  <a:lnTo>
                    <a:pt x="74" y="0"/>
                  </a:lnTo>
                  <a:lnTo>
                    <a:pt x="118" y="0"/>
                  </a:lnTo>
                  <a:lnTo>
                    <a:pt x="126" y="24"/>
                  </a:lnTo>
                  <a:lnTo>
                    <a:pt x="170" y="40"/>
                  </a:lnTo>
                  <a:lnTo>
                    <a:pt x="229" y="40"/>
                  </a:lnTo>
                  <a:lnTo>
                    <a:pt x="288" y="72"/>
                  </a:lnTo>
                  <a:lnTo>
                    <a:pt x="288" y="120"/>
                  </a:lnTo>
                  <a:lnTo>
                    <a:pt x="244" y="152"/>
                  </a:lnTo>
                  <a:lnTo>
                    <a:pt x="222" y="168"/>
                  </a:lnTo>
                  <a:lnTo>
                    <a:pt x="214" y="184"/>
                  </a:lnTo>
                  <a:lnTo>
                    <a:pt x="222" y="200"/>
                  </a:lnTo>
                  <a:lnTo>
                    <a:pt x="222" y="224"/>
                  </a:lnTo>
                  <a:lnTo>
                    <a:pt x="214" y="232"/>
                  </a:lnTo>
                  <a:lnTo>
                    <a:pt x="229" y="240"/>
                  </a:lnTo>
                  <a:lnTo>
                    <a:pt x="222" y="256"/>
                  </a:lnTo>
                  <a:lnTo>
                    <a:pt x="192" y="264"/>
                  </a:lnTo>
                  <a:lnTo>
                    <a:pt x="185" y="288"/>
                  </a:lnTo>
                  <a:lnTo>
                    <a:pt x="163" y="288"/>
                  </a:lnTo>
                  <a:lnTo>
                    <a:pt x="155" y="288"/>
                  </a:lnTo>
                  <a:lnTo>
                    <a:pt x="148" y="312"/>
                  </a:lnTo>
                  <a:lnTo>
                    <a:pt x="118" y="320"/>
                  </a:lnTo>
                  <a:lnTo>
                    <a:pt x="96" y="352"/>
                  </a:lnTo>
                  <a:lnTo>
                    <a:pt x="74" y="344"/>
                  </a:lnTo>
                  <a:lnTo>
                    <a:pt x="74" y="328"/>
                  </a:lnTo>
                  <a:lnTo>
                    <a:pt x="44" y="328"/>
                  </a:lnTo>
                  <a:lnTo>
                    <a:pt x="44" y="312"/>
                  </a:lnTo>
                  <a:lnTo>
                    <a:pt x="30" y="304"/>
                  </a:lnTo>
                  <a:lnTo>
                    <a:pt x="30" y="288"/>
                  </a:lnTo>
                  <a:lnTo>
                    <a:pt x="22" y="288"/>
                  </a:lnTo>
                  <a:lnTo>
                    <a:pt x="0" y="264"/>
                  </a:lnTo>
                  <a:lnTo>
                    <a:pt x="44" y="248"/>
                  </a:lnTo>
                  <a:lnTo>
                    <a:pt x="44" y="216"/>
                  </a:lnTo>
                  <a:lnTo>
                    <a:pt x="59" y="200"/>
                  </a:lnTo>
                  <a:lnTo>
                    <a:pt x="52" y="168"/>
                  </a:lnTo>
                  <a:lnTo>
                    <a:pt x="74" y="16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48" name="Freeform 88"/>
            <p:cNvSpPr>
              <a:spLocks/>
            </p:cNvSpPr>
            <p:nvPr/>
          </p:nvSpPr>
          <p:spPr bwMode="auto">
            <a:xfrm rot="704206">
              <a:off x="8594356" y="4255467"/>
              <a:ext cx="68041" cy="275721"/>
            </a:xfrm>
            <a:custGeom>
              <a:avLst/>
              <a:gdLst/>
              <a:ahLst/>
              <a:cxnLst>
                <a:cxn ang="0">
                  <a:pos x="7" y="272"/>
                </a:cxn>
                <a:cxn ang="0">
                  <a:pos x="7" y="272"/>
                </a:cxn>
                <a:cxn ang="0">
                  <a:pos x="51" y="232"/>
                </a:cxn>
                <a:cxn ang="0">
                  <a:pos x="44" y="200"/>
                </a:cxn>
                <a:cxn ang="0">
                  <a:pos x="7" y="200"/>
                </a:cxn>
                <a:cxn ang="0">
                  <a:pos x="0" y="160"/>
                </a:cxn>
                <a:cxn ang="0">
                  <a:pos x="29" y="152"/>
                </a:cxn>
                <a:cxn ang="0">
                  <a:pos x="37" y="128"/>
                </a:cxn>
                <a:cxn ang="0">
                  <a:pos x="15" y="72"/>
                </a:cxn>
                <a:cxn ang="0">
                  <a:pos x="66" y="0"/>
                </a:cxn>
              </a:cxnLst>
              <a:rect l="0" t="0" r="r" b="b"/>
              <a:pathLst>
                <a:path w="67" h="273">
                  <a:moveTo>
                    <a:pt x="7" y="272"/>
                  </a:moveTo>
                  <a:lnTo>
                    <a:pt x="7" y="272"/>
                  </a:lnTo>
                  <a:lnTo>
                    <a:pt x="51" y="232"/>
                  </a:lnTo>
                  <a:lnTo>
                    <a:pt x="44" y="200"/>
                  </a:lnTo>
                  <a:lnTo>
                    <a:pt x="7" y="200"/>
                  </a:lnTo>
                  <a:lnTo>
                    <a:pt x="0" y="160"/>
                  </a:lnTo>
                  <a:lnTo>
                    <a:pt x="29" y="152"/>
                  </a:lnTo>
                  <a:lnTo>
                    <a:pt x="37" y="128"/>
                  </a:lnTo>
                  <a:lnTo>
                    <a:pt x="15" y="72"/>
                  </a:lnTo>
                  <a:lnTo>
                    <a:pt x="66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49" name="Freeform 89"/>
            <p:cNvSpPr>
              <a:spLocks/>
            </p:cNvSpPr>
            <p:nvPr/>
          </p:nvSpPr>
          <p:spPr bwMode="auto">
            <a:xfrm rot="704206">
              <a:off x="6953530" y="3610623"/>
              <a:ext cx="1145351" cy="1448655"/>
            </a:xfrm>
            <a:custGeom>
              <a:avLst/>
              <a:gdLst/>
              <a:ahLst/>
              <a:cxnLst>
                <a:cxn ang="0">
                  <a:pos x="236" y="352"/>
                </a:cxn>
                <a:cxn ang="0">
                  <a:pos x="347" y="352"/>
                </a:cxn>
                <a:cxn ang="0">
                  <a:pos x="458" y="472"/>
                </a:cxn>
                <a:cxn ang="0">
                  <a:pos x="502" y="360"/>
                </a:cxn>
                <a:cxn ang="0">
                  <a:pos x="539" y="232"/>
                </a:cxn>
                <a:cxn ang="0">
                  <a:pos x="642" y="152"/>
                </a:cxn>
                <a:cxn ang="0">
                  <a:pos x="724" y="152"/>
                </a:cxn>
                <a:cxn ang="0">
                  <a:pos x="812" y="80"/>
                </a:cxn>
                <a:cxn ang="0">
                  <a:pos x="945" y="32"/>
                </a:cxn>
                <a:cxn ang="0">
                  <a:pos x="1004" y="16"/>
                </a:cxn>
                <a:cxn ang="0">
                  <a:pos x="997" y="136"/>
                </a:cxn>
                <a:cxn ang="0">
                  <a:pos x="1071" y="176"/>
                </a:cxn>
                <a:cxn ang="0">
                  <a:pos x="1048" y="288"/>
                </a:cxn>
                <a:cxn ang="0">
                  <a:pos x="1071" y="384"/>
                </a:cxn>
                <a:cxn ang="0">
                  <a:pos x="1056" y="472"/>
                </a:cxn>
                <a:cxn ang="0">
                  <a:pos x="997" y="560"/>
                </a:cxn>
                <a:cxn ang="0">
                  <a:pos x="1056" y="696"/>
                </a:cxn>
                <a:cxn ang="0">
                  <a:pos x="997" y="760"/>
                </a:cxn>
                <a:cxn ang="0">
                  <a:pos x="982" y="816"/>
                </a:cxn>
                <a:cxn ang="0">
                  <a:pos x="982" y="1008"/>
                </a:cxn>
                <a:cxn ang="0">
                  <a:pos x="901" y="1072"/>
                </a:cxn>
                <a:cxn ang="0">
                  <a:pos x="930" y="1192"/>
                </a:cxn>
                <a:cxn ang="0">
                  <a:pos x="952" y="1280"/>
                </a:cxn>
                <a:cxn ang="0">
                  <a:pos x="916" y="1376"/>
                </a:cxn>
                <a:cxn ang="0">
                  <a:pos x="834" y="1416"/>
                </a:cxn>
                <a:cxn ang="0">
                  <a:pos x="738" y="1408"/>
                </a:cxn>
                <a:cxn ang="0">
                  <a:pos x="664" y="1432"/>
                </a:cxn>
                <a:cxn ang="0">
                  <a:pos x="576" y="1408"/>
                </a:cxn>
                <a:cxn ang="0">
                  <a:pos x="517" y="1328"/>
                </a:cxn>
                <a:cxn ang="0">
                  <a:pos x="473" y="1320"/>
                </a:cxn>
                <a:cxn ang="0">
                  <a:pos x="377" y="1312"/>
                </a:cxn>
                <a:cxn ang="0">
                  <a:pos x="325" y="1376"/>
                </a:cxn>
                <a:cxn ang="0">
                  <a:pos x="266" y="1424"/>
                </a:cxn>
                <a:cxn ang="0">
                  <a:pos x="244" y="1296"/>
                </a:cxn>
                <a:cxn ang="0">
                  <a:pos x="207" y="1224"/>
                </a:cxn>
                <a:cxn ang="0">
                  <a:pos x="148" y="1144"/>
                </a:cxn>
                <a:cxn ang="0">
                  <a:pos x="66" y="1104"/>
                </a:cxn>
                <a:cxn ang="0">
                  <a:pos x="52" y="1000"/>
                </a:cxn>
                <a:cxn ang="0">
                  <a:pos x="52" y="912"/>
                </a:cxn>
                <a:cxn ang="0">
                  <a:pos x="22" y="816"/>
                </a:cxn>
                <a:cxn ang="0">
                  <a:pos x="59" y="744"/>
                </a:cxn>
                <a:cxn ang="0">
                  <a:pos x="81" y="608"/>
                </a:cxn>
                <a:cxn ang="0">
                  <a:pos x="30" y="496"/>
                </a:cxn>
                <a:cxn ang="0">
                  <a:pos x="59" y="440"/>
                </a:cxn>
                <a:cxn ang="0">
                  <a:pos x="162" y="448"/>
                </a:cxn>
              </a:cxnLst>
              <a:rect l="0" t="0" r="r" b="b"/>
              <a:pathLst>
                <a:path w="1101" h="1433">
                  <a:moveTo>
                    <a:pt x="251" y="432"/>
                  </a:moveTo>
                  <a:lnTo>
                    <a:pt x="236" y="392"/>
                  </a:lnTo>
                  <a:lnTo>
                    <a:pt x="236" y="352"/>
                  </a:lnTo>
                  <a:lnTo>
                    <a:pt x="273" y="360"/>
                  </a:lnTo>
                  <a:lnTo>
                    <a:pt x="303" y="344"/>
                  </a:lnTo>
                  <a:lnTo>
                    <a:pt x="347" y="352"/>
                  </a:lnTo>
                  <a:lnTo>
                    <a:pt x="325" y="408"/>
                  </a:lnTo>
                  <a:lnTo>
                    <a:pt x="369" y="432"/>
                  </a:lnTo>
                  <a:lnTo>
                    <a:pt x="458" y="472"/>
                  </a:lnTo>
                  <a:lnTo>
                    <a:pt x="450" y="400"/>
                  </a:lnTo>
                  <a:lnTo>
                    <a:pt x="495" y="392"/>
                  </a:lnTo>
                  <a:lnTo>
                    <a:pt x="502" y="360"/>
                  </a:lnTo>
                  <a:lnTo>
                    <a:pt x="576" y="312"/>
                  </a:lnTo>
                  <a:lnTo>
                    <a:pt x="524" y="272"/>
                  </a:lnTo>
                  <a:lnTo>
                    <a:pt x="539" y="232"/>
                  </a:lnTo>
                  <a:lnTo>
                    <a:pt x="598" y="176"/>
                  </a:lnTo>
                  <a:lnTo>
                    <a:pt x="628" y="192"/>
                  </a:lnTo>
                  <a:lnTo>
                    <a:pt x="642" y="152"/>
                  </a:lnTo>
                  <a:lnTo>
                    <a:pt x="694" y="120"/>
                  </a:lnTo>
                  <a:lnTo>
                    <a:pt x="694" y="152"/>
                  </a:lnTo>
                  <a:lnTo>
                    <a:pt x="724" y="152"/>
                  </a:lnTo>
                  <a:lnTo>
                    <a:pt x="738" y="136"/>
                  </a:lnTo>
                  <a:lnTo>
                    <a:pt x="812" y="136"/>
                  </a:lnTo>
                  <a:lnTo>
                    <a:pt x="812" y="80"/>
                  </a:lnTo>
                  <a:lnTo>
                    <a:pt x="871" y="16"/>
                  </a:lnTo>
                  <a:lnTo>
                    <a:pt x="923" y="40"/>
                  </a:lnTo>
                  <a:lnTo>
                    <a:pt x="945" y="32"/>
                  </a:lnTo>
                  <a:lnTo>
                    <a:pt x="982" y="40"/>
                  </a:lnTo>
                  <a:lnTo>
                    <a:pt x="975" y="0"/>
                  </a:lnTo>
                  <a:lnTo>
                    <a:pt x="1004" y="16"/>
                  </a:lnTo>
                  <a:lnTo>
                    <a:pt x="1034" y="48"/>
                  </a:lnTo>
                  <a:lnTo>
                    <a:pt x="1004" y="112"/>
                  </a:lnTo>
                  <a:lnTo>
                    <a:pt x="997" y="136"/>
                  </a:lnTo>
                  <a:lnTo>
                    <a:pt x="1019" y="176"/>
                  </a:lnTo>
                  <a:lnTo>
                    <a:pt x="1056" y="176"/>
                  </a:lnTo>
                  <a:lnTo>
                    <a:pt x="1071" y="176"/>
                  </a:lnTo>
                  <a:lnTo>
                    <a:pt x="1093" y="200"/>
                  </a:lnTo>
                  <a:lnTo>
                    <a:pt x="1085" y="248"/>
                  </a:lnTo>
                  <a:lnTo>
                    <a:pt x="1048" y="288"/>
                  </a:lnTo>
                  <a:lnTo>
                    <a:pt x="1056" y="336"/>
                  </a:lnTo>
                  <a:lnTo>
                    <a:pt x="1078" y="352"/>
                  </a:lnTo>
                  <a:lnTo>
                    <a:pt x="1071" y="384"/>
                  </a:lnTo>
                  <a:lnTo>
                    <a:pt x="1100" y="400"/>
                  </a:lnTo>
                  <a:lnTo>
                    <a:pt x="1078" y="464"/>
                  </a:lnTo>
                  <a:lnTo>
                    <a:pt x="1056" y="472"/>
                  </a:lnTo>
                  <a:lnTo>
                    <a:pt x="1011" y="496"/>
                  </a:lnTo>
                  <a:lnTo>
                    <a:pt x="1034" y="528"/>
                  </a:lnTo>
                  <a:lnTo>
                    <a:pt x="997" y="560"/>
                  </a:lnTo>
                  <a:lnTo>
                    <a:pt x="1004" y="592"/>
                  </a:lnTo>
                  <a:lnTo>
                    <a:pt x="1056" y="664"/>
                  </a:lnTo>
                  <a:lnTo>
                    <a:pt x="1056" y="696"/>
                  </a:lnTo>
                  <a:lnTo>
                    <a:pt x="1063" y="720"/>
                  </a:lnTo>
                  <a:lnTo>
                    <a:pt x="1026" y="736"/>
                  </a:lnTo>
                  <a:lnTo>
                    <a:pt x="997" y="760"/>
                  </a:lnTo>
                  <a:lnTo>
                    <a:pt x="960" y="744"/>
                  </a:lnTo>
                  <a:lnTo>
                    <a:pt x="952" y="784"/>
                  </a:lnTo>
                  <a:lnTo>
                    <a:pt x="982" y="816"/>
                  </a:lnTo>
                  <a:lnTo>
                    <a:pt x="967" y="872"/>
                  </a:lnTo>
                  <a:lnTo>
                    <a:pt x="1011" y="952"/>
                  </a:lnTo>
                  <a:lnTo>
                    <a:pt x="982" y="1008"/>
                  </a:lnTo>
                  <a:lnTo>
                    <a:pt x="960" y="1008"/>
                  </a:lnTo>
                  <a:lnTo>
                    <a:pt x="960" y="1040"/>
                  </a:lnTo>
                  <a:lnTo>
                    <a:pt x="901" y="1072"/>
                  </a:lnTo>
                  <a:lnTo>
                    <a:pt x="916" y="1144"/>
                  </a:lnTo>
                  <a:lnTo>
                    <a:pt x="908" y="1168"/>
                  </a:lnTo>
                  <a:lnTo>
                    <a:pt x="930" y="1192"/>
                  </a:lnTo>
                  <a:lnTo>
                    <a:pt x="930" y="1232"/>
                  </a:lnTo>
                  <a:lnTo>
                    <a:pt x="960" y="1232"/>
                  </a:lnTo>
                  <a:lnTo>
                    <a:pt x="952" y="1280"/>
                  </a:lnTo>
                  <a:lnTo>
                    <a:pt x="967" y="1312"/>
                  </a:lnTo>
                  <a:lnTo>
                    <a:pt x="923" y="1336"/>
                  </a:lnTo>
                  <a:lnTo>
                    <a:pt x="916" y="1376"/>
                  </a:lnTo>
                  <a:lnTo>
                    <a:pt x="886" y="1376"/>
                  </a:lnTo>
                  <a:lnTo>
                    <a:pt x="849" y="1400"/>
                  </a:lnTo>
                  <a:lnTo>
                    <a:pt x="834" y="1416"/>
                  </a:lnTo>
                  <a:lnTo>
                    <a:pt x="797" y="1416"/>
                  </a:lnTo>
                  <a:lnTo>
                    <a:pt x="775" y="1432"/>
                  </a:lnTo>
                  <a:lnTo>
                    <a:pt x="738" y="1408"/>
                  </a:lnTo>
                  <a:lnTo>
                    <a:pt x="709" y="1424"/>
                  </a:lnTo>
                  <a:lnTo>
                    <a:pt x="679" y="1416"/>
                  </a:lnTo>
                  <a:lnTo>
                    <a:pt x="664" y="1432"/>
                  </a:lnTo>
                  <a:lnTo>
                    <a:pt x="642" y="1416"/>
                  </a:lnTo>
                  <a:lnTo>
                    <a:pt x="605" y="1432"/>
                  </a:lnTo>
                  <a:lnTo>
                    <a:pt x="576" y="1408"/>
                  </a:lnTo>
                  <a:lnTo>
                    <a:pt x="554" y="1392"/>
                  </a:lnTo>
                  <a:lnTo>
                    <a:pt x="546" y="1376"/>
                  </a:lnTo>
                  <a:lnTo>
                    <a:pt x="517" y="1328"/>
                  </a:lnTo>
                  <a:lnTo>
                    <a:pt x="509" y="1304"/>
                  </a:lnTo>
                  <a:lnTo>
                    <a:pt x="495" y="1296"/>
                  </a:lnTo>
                  <a:lnTo>
                    <a:pt x="473" y="1320"/>
                  </a:lnTo>
                  <a:lnTo>
                    <a:pt x="450" y="1296"/>
                  </a:lnTo>
                  <a:lnTo>
                    <a:pt x="413" y="1272"/>
                  </a:lnTo>
                  <a:lnTo>
                    <a:pt x="377" y="1312"/>
                  </a:lnTo>
                  <a:lnTo>
                    <a:pt x="369" y="1360"/>
                  </a:lnTo>
                  <a:lnTo>
                    <a:pt x="340" y="1400"/>
                  </a:lnTo>
                  <a:lnTo>
                    <a:pt x="325" y="1376"/>
                  </a:lnTo>
                  <a:lnTo>
                    <a:pt x="317" y="1392"/>
                  </a:lnTo>
                  <a:lnTo>
                    <a:pt x="273" y="1408"/>
                  </a:lnTo>
                  <a:lnTo>
                    <a:pt x="266" y="1424"/>
                  </a:lnTo>
                  <a:lnTo>
                    <a:pt x="244" y="1424"/>
                  </a:lnTo>
                  <a:lnTo>
                    <a:pt x="236" y="1384"/>
                  </a:lnTo>
                  <a:lnTo>
                    <a:pt x="244" y="1296"/>
                  </a:lnTo>
                  <a:lnTo>
                    <a:pt x="214" y="1272"/>
                  </a:lnTo>
                  <a:lnTo>
                    <a:pt x="199" y="1248"/>
                  </a:lnTo>
                  <a:lnTo>
                    <a:pt x="207" y="1224"/>
                  </a:lnTo>
                  <a:lnTo>
                    <a:pt x="185" y="1216"/>
                  </a:lnTo>
                  <a:lnTo>
                    <a:pt x="185" y="1176"/>
                  </a:lnTo>
                  <a:lnTo>
                    <a:pt x="148" y="1144"/>
                  </a:lnTo>
                  <a:lnTo>
                    <a:pt x="140" y="1128"/>
                  </a:lnTo>
                  <a:lnTo>
                    <a:pt x="133" y="1104"/>
                  </a:lnTo>
                  <a:lnTo>
                    <a:pt x="66" y="1104"/>
                  </a:lnTo>
                  <a:lnTo>
                    <a:pt x="59" y="1064"/>
                  </a:lnTo>
                  <a:lnTo>
                    <a:pt x="74" y="1032"/>
                  </a:lnTo>
                  <a:lnTo>
                    <a:pt x="52" y="1000"/>
                  </a:lnTo>
                  <a:lnTo>
                    <a:pt x="44" y="960"/>
                  </a:lnTo>
                  <a:lnTo>
                    <a:pt x="22" y="952"/>
                  </a:lnTo>
                  <a:lnTo>
                    <a:pt x="52" y="912"/>
                  </a:lnTo>
                  <a:lnTo>
                    <a:pt x="37" y="888"/>
                  </a:lnTo>
                  <a:lnTo>
                    <a:pt x="37" y="856"/>
                  </a:lnTo>
                  <a:lnTo>
                    <a:pt x="22" y="816"/>
                  </a:lnTo>
                  <a:lnTo>
                    <a:pt x="0" y="784"/>
                  </a:lnTo>
                  <a:lnTo>
                    <a:pt x="30" y="752"/>
                  </a:lnTo>
                  <a:lnTo>
                    <a:pt x="59" y="744"/>
                  </a:lnTo>
                  <a:lnTo>
                    <a:pt x="59" y="696"/>
                  </a:lnTo>
                  <a:lnTo>
                    <a:pt x="103" y="632"/>
                  </a:lnTo>
                  <a:lnTo>
                    <a:pt x="81" y="608"/>
                  </a:lnTo>
                  <a:lnTo>
                    <a:pt x="81" y="576"/>
                  </a:lnTo>
                  <a:lnTo>
                    <a:pt x="44" y="544"/>
                  </a:lnTo>
                  <a:lnTo>
                    <a:pt x="30" y="496"/>
                  </a:lnTo>
                  <a:lnTo>
                    <a:pt x="37" y="456"/>
                  </a:lnTo>
                  <a:lnTo>
                    <a:pt x="44" y="464"/>
                  </a:lnTo>
                  <a:lnTo>
                    <a:pt x="59" y="440"/>
                  </a:lnTo>
                  <a:lnTo>
                    <a:pt x="81" y="464"/>
                  </a:lnTo>
                  <a:lnTo>
                    <a:pt x="155" y="416"/>
                  </a:lnTo>
                  <a:lnTo>
                    <a:pt x="162" y="448"/>
                  </a:lnTo>
                  <a:lnTo>
                    <a:pt x="251" y="43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50" name="Freeform 91"/>
            <p:cNvSpPr>
              <a:spLocks/>
            </p:cNvSpPr>
            <p:nvPr/>
          </p:nvSpPr>
          <p:spPr bwMode="auto">
            <a:xfrm rot="704206">
              <a:off x="6766854" y="3408548"/>
              <a:ext cx="69785" cy="97894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22" y="96"/>
                </a:cxn>
                <a:cxn ang="0">
                  <a:pos x="66" y="72"/>
                </a:cxn>
                <a:cxn ang="0">
                  <a:pos x="66" y="24"/>
                </a:cxn>
                <a:cxn ang="0">
                  <a:pos x="37" y="0"/>
                </a:cxn>
                <a:cxn ang="0">
                  <a:pos x="7" y="24"/>
                </a:cxn>
                <a:cxn ang="0">
                  <a:pos x="0" y="80"/>
                </a:cxn>
              </a:cxnLst>
              <a:rect l="0" t="0" r="r" b="b"/>
              <a:pathLst>
                <a:path w="67" h="97">
                  <a:moveTo>
                    <a:pt x="0" y="80"/>
                  </a:moveTo>
                  <a:lnTo>
                    <a:pt x="22" y="96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37" y="0"/>
                  </a:lnTo>
                  <a:lnTo>
                    <a:pt x="7" y="24"/>
                  </a:lnTo>
                  <a:lnTo>
                    <a:pt x="0" y="8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51" name="Freeform 92"/>
            <p:cNvSpPr>
              <a:spLocks/>
            </p:cNvSpPr>
            <p:nvPr/>
          </p:nvSpPr>
          <p:spPr bwMode="auto">
            <a:xfrm rot="704206">
              <a:off x="6778194" y="3510034"/>
              <a:ext cx="69785" cy="89811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7" y="16"/>
                </a:cxn>
                <a:cxn ang="0">
                  <a:pos x="37" y="0"/>
                </a:cxn>
                <a:cxn ang="0">
                  <a:pos x="37" y="24"/>
                </a:cxn>
                <a:cxn ang="0">
                  <a:pos x="59" y="0"/>
                </a:cxn>
                <a:cxn ang="0">
                  <a:pos x="66" y="56"/>
                </a:cxn>
                <a:cxn ang="0">
                  <a:pos x="59" y="88"/>
                </a:cxn>
                <a:cxn ang="0">
                  <a:pos x="0" y="48"/>
                </a:cxn>
              </a:cxnLst>
              <a:rect l="0" t="0" r="r" b="b"/>
              <a:pathLst>
                <a:path w="67" h="89">
                  <a:moveTo>
                    <a:pt x="0" y="48"/>
                  </a:moveTo>
                  <a:lnTo>
                    <a:pt x="7" y="16"/>
                  </a:lnTo>
                  <a:lnTo>
                    <a:pt x="37" y="0"/>
                  </a:lnTo>
                  <a:lnTo>
                    <a:pt x="37" y="24"/>
                  </a:lnTo>
                  <a:lnTo>
                    <a:pt x="59" y="0"/>
                  </a:lnTo>
                  <a:lnTo>
                    <a:pt x="66" y="56"/>
                  </a:lnTo>
                  <a:lnTo>
                    <a:pt x="59" y="88"/>
                  </a:lnTo>
                  <a:lnTo>
                    <a:pt x="0" y="4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52" name="Freeform 93"/>
            <p:cNvSpPr>
              <a:spLocks/>
            </p:cNvSpPr>
            <p:nvPr/>
          </p:nvSpPr>
          <p:spPr bwMode="auto">
            <a:xfrm rot="704206">
              <a:off x="6859319" y="3562125"/>
              <a:ext cx="78508" cy="114061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2" y="0"/>
                </a:cxn>
                <a:cxn ang="0">
                  <a:pos x="30" y="32"/>
                </a:cxn>
                <a:cxn ang="0">
                  <a:pos x="44" y="24"/>
                </a:cxn>
                <a:cxn ang="0">
                  <a:pos x="74" y="64"/>
                </a:cxn>
                <a:cxn ang="0">
                  <a:pos x="0" y="112"/>
                </a:cxn>
                <a:cxn ang="0">
                  <a:pos x="0" y="24"/>
                </a:cxn>
              </a:cxnLst>
              <a:rect l="0" t="0" r="r" b="b"/>
              <a:pathLst>
                <a:path w="75" h="113">
                  <a:moveTo>
                    <a:pt x="0" y="24"/>
                  </a:moveTo>
                  <a:lnTo>
                    <a:pt x="22" y="0"/>
                  </a:lnTo>
                  <a:lnTo>
                    <a:pt x="30" y="32"/>
                  </a:lnTo>
                  <a:lnTo>
                    <a:pt x="44" y="24"/>
                  </a:lnTo>
                  <a:lnTo>
                    <a:pt x="74" y="64"/>
                  </a:lnTo>
                  <a:lnTo>
                    <a:pt x="0" y="112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53" name="Freeform 94"/>
            <p:cNvSpPr>
              <a:spLocks/>
            </p:cNvSpPr>
            <p:nvPr/>
          </p:nvSpPr>
          <p:spPr bwMode="auto">
            <a:xfrm rot="704206">
              <a:off x="6738940" y="3496563"/>
              <a:ext cx="33148" cy="2604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0" y="8"/>
                </a:cxn>
                <a:cxn ang="0">
                  <a:pos x="15" y="24"/>
                </a:cxn>
                <a:cxn ang="0">
                  <a:pos x="0" y="16"/>
                </a:cxn>
                <a:cxn ang="0">
                  <a:pos x="8" y="0"/>
                </a:cxn>
              </a:cxnLst>
              <a:rect l="0" t="0" r="r" b="b"/>
              <a:pathLst>
                <a:path w="31" h="25">
                  <a:moveTo>
                    <a:pt x="8" y="0"/>
                  </a:moveTo>
                  <a:lnTo>
                    <a:pt x="30" y="8"/>
                  </a:lnTo>
                  <a:lnTo>
                    <a:pt x="15" y="24"/>
                  </a:lnTo>
                  <a:lnTo>
                    <a:pt x="0" y="16"/>
                  </a:lnTo>
                  <a:lnTo>
                    <a:pt x="8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54" name="Freeform 95"/>
            <p:cNvSpPr>
              <a:spLocks/>
            </p:cNvSpPr>
            <p:nvPr/>
          </p:nvSpPr>
          <p:spPr bwMode="auto">
            <a:xfrm rot="704206">
              <a:off x="5727053" y="3769589"/>
              <a:ext cx="47105" cy="4939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7" y="48"/>
                </a:cxn>
                <a:cxn ang="0">
                  <a:pos x="44" y="32"/>
                </a:cxn>
                <a:cxn ang="0">
                  <a:pos x="22" y="0"/>
                </a:cxn>
                <a:cxn ang="0">
                  <a:pos x="7" y="8"/>
                </a:cxn>
                <a:cxn ang="0">
                  <a:pos x="0" y="40"/>
                </a:cxn>
              </a:cxnLst>
              <a:rect l="0" t="0" r="r" b="b"/>
              <a:pathLst>
                <a:path w="45" h="49">
                  <a:moveTo>
                    <a:pt x="0" y="40"/>
                  </a:moveTo>
                  <a:lnTo>
                    <a:pt x="37" y="48"/>
                  </a:lnTo>
                  <a:lnTo>
                    <a:pt x="44" y="32"/>
                  </a:lnTo>
                  <a:lnTo>
                    <a:pt x="22" y="0"/>
                  </a:lnTo>
                  <a:lnTo>
                    <a:pt x="7" y="8"/>
                  </a:lnTo>
                  <a:lnTo>
                    <a:pt x="0" y="4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55" name="Freeform 107"/>
            <p:cNvSpPr>
              <a:spLocks/>
            </p:cNvSpPr>
            <p:nvPr/>
          </p:nvSpPr>
          <p:spPr bwMode="auto">
            <a:xfrm rot="704206">
              <a:off x="5913729" y="3540570"/>
              <a:ext cx="437030" cy="332301"/>
            </a:xfrm>
            <a:custGeom>
              <a:avLst/>
              <a:gdLst/>
              <a:ahLst/>
              <a:cxnLst>
                <a:cxn ang="0">
                  <a:pos x="66" y="328"/>
                </a:cxn>
                <a:cxn ang="0">
                  <a:pos x="74" y="232"/>
                </a:cxn>
                <a:cxn ang="0">
                  <a:pos x="133" y="176"/>
                </a:cxn>
                <a:cxn ang="0">
                  <a:pos x="214" y="104"/>
                </a:cxn>
                <a:cxn ang="0">
                  <a:pos x="310" y="72"/>
                </a:cxn>
                <a:cxn ang="0">
                  <a:pos x="405" y="48"/>
                </a:cxn>
                <a:cxn ang="0">
                  <a:pos x="420" y="8"/>
                </a:cxn>
                <a:cxn ang="0">
                  <a:pos x="391" y="0"/>
                </a:cxn>
                <a:cxn ang="0">
                  <a:pos x="332" y="24"/>
                </a:cxn>
                <a:cxn ang="0">
                  <a:pos x="302" y="16"/>
                </a:cxn>
                <a:cxn ang="0">
                  <a:pos x="273" y="8"/>
                </a:cxn>
                <a:cxn ang="0">
                  <a:pos x="251" y="32"/>
                </a:cxn>
                <a:cxn ang="0">
                  <a:pos x="214" y="32"/>
                </a:cxn>
                <a:cxn ang="0">
                  <a:pos x="184" y="48"/>
                </a:cxn>
                <a:cxn ang="0">
                  <a:pos x="177" y="64"/>
                </a:cxn>
                <a:cxn ang="0">
                  <a:pos x="140" y="96"/>
                </a:cxn>
                <a:cxn ang="0">
                  <a:pos x="111" y="96"/>
                </a:cxn>
                <a:cxn ang="0">
                  <a:pos x="103" y="120"/>
                </a:cxn>
                <a:cxn ang="0">
                  <a:pos x="125" y="152"/>
                </a:cxn>
                <a:cxn ang="0">
                  <a:pos x="118" y="160"/>
                </a:cxn>
                <a:cxn ang="0">
                  <a:pos x="81" y="136"/>
                </a:cxn>
                <a:cxn ang="0">
                  <a:pos x="52" y="152"/>
                </a:cxn>
                <a:cxn ang="0">
                  <a:pos x="37" y="184"/>
                </a:cxn>
                <a:cxn ang="0">
                  <a:pos x="7" y="184"/>
                </a:cxn>
                <a:cxn ang="0">
                  <a:pos x="0" y="232"/>
                </a:cxn>
                <a:cxn ang="0">
                  <a:pos x="29" y="248"/>
                </a:cxn>
                <a:cxn ang="0">
                  <a:pos x="15" y="304"/>
                </a:cxn>
                <a:cxn ang="0">
                  <a:pos x="44" y="328"/>
                </a:cxn>
                <a:cxn ang="0">
                  <a:pos x="66" y="328"/>
                </a:cxn>
              </a:cxnLst>
              <a:rect l="0" t="0" r="r" b="b"/>
              <a:pathLst>
                <a:path w="421" h="329">
                  <a:moveTo>
                    <a:pt x="66" y="328"/>
                  </a:moveTo>
                  <a:lnTo>
                    <a:pt x="74" y="232"/>
                  </a:lnTo>
                  <a:lnTo>
                    <a:pt x="133" y="176"/>
                  </a:lnTo>
                  <a:lnTo>
                    <a:pt x="214" y="104"/>
                  </a:lnTo>
                  <a:lnTo>
                    <a:pt x="310" y="72"/>
                  </a:lnTo>
                  <a:lnTo>
                    <a:pt x="405" y="48"/>
                  </a:lnTo>
                  <a:lnTo>
                    <a:pt x="420" y="8"/>
                  </a:lnTo>
                  <a:lnTo>
                    <a:pt x="391" y="0"/>
                  </a:lnTo>
                  <a:lnTo>
                    <a:pt x="332" y="24"/>
                  </a:lnTo>
                  <a:lnTo>
                    <a:pt x="302" y="16"/>
                  </a:lnTo>
                  <a:lnTo>
                    <a:pt x="273" y="8"/>
                  </a:lnTo>
                  <a:lnTo>
                    <a:pt x="251" y="32"/>
                  </a:lnTo>
                  <a:lnTo>
                    <a:pt x="214" y="32"/>
                  </a:lnTo>
                  <a:lnTo>
                    <a:pt x="184" y="48"/>
                  </a:lnTo>
                  <a:lnTo>
                    <a:pt x="177" y="64"/>
                  </a:lnTo>
                  <a:lnTo>
                    <a:pt x="140" y="96"/>
                  </a:lnTo>
                  <a:lnTo>
                    <a:pt x="111" y="96"/>
                  </a:lnTo>
                  <a:lnTo>
                    <a:pt x="103" y="120"/>
                  </a:lnTo>
                  <a:lnTo>
                    <a:pt x="125" y="152"/>
                  </a:lnTo>
                  <a:lnTo>
                    <a:pt x="118" y="160"/>
                  </a:lnTo>
                  <a:lnTo>
                    <a:pt x="81" y="136"/>
                  </a:lnTo>
                  <a:lnTo>
                    <a:pt x="52" y="152"/>
                  </a:lnTo>
                  <a:lnTo>
                    <a:pt x="37" y="184"/>
                  </a:lnTo>
                  <a:lnTo>
                    <a:pt x="7" y="184"/>
                  </a:lnTo>
                  <a:lnTo>
                    <a:pt x="0" y="232"/>
                  </a:lnTo>
                  <a:lnTo>
                    <a:pt x="29" y="248"/>
                  </a:lnTo>
                  <a:lnTo>
                    <a:pt x="15" y="304"/>
                  </a:lnTo>
                  <a:lnTo>
                    <a:pt x="44" y="328"/>
                  </a:lnTo>
                  <a:lnTo>
                    <a:pt x="66" y="32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56" name="Freeform 108"/>
            <p:cNvSpPr>
              <a:spLocks/>
            </p:cNvSpPr>
            <p:nvPr/>
          </p:nvSpPr>
          <p:spPr bwMode="auto">
            <a:xfrm rot="704206">
              <a:off x="8200070" y="4934440"/>
              <a:ext cx="384691" cy="436482"/>
            </a:xfrm>
            <a:custGeom>
              <a:avLst/>
              <a:gdLst/>
              <a:ahLst/>
              <a:cxnLst>
                <a:cxn ang="0">
                  <a:pos x="96" y="64"/>
                </a:cxn>
                <a:cxn ang="0">
                  <a:pos x="59" y="24"/>
                </a:cxn>
                <a:cxn ang="0">
                  <a:pos x="44" y="32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22" y="32"/>
                </a:cxn>
                <a:cxn ang="0">
                  <a:pos x="37" y="56"/>
                </a:cxn>
                <a:cxn ang="0">
                  <a:pos x="15" y="56"/>
                </a:cxn>
                <a:cxn ang="0">
                  <a:pos x="22" y="80"/>
                </a:cxn>
                <a:cxn ang="0">
                  <a:pos x="44" y="104"/>
                </a:cxn>
                <a:cxn ang="0">
                  <a:pos x="74" y="152"/>
                </a:cxn>
                <a:cxn ang="0">
                  <a:pos x="103" y="152"/>
                </a:cxn>
                <a:cxn ang="0">
                  <a:pos x="133" y="192"/>
                </a:cxn>
                <a:cxn ang="0">
                  <a:pos x="148" y="224"/>
                </a:cxn>
                <a:cxn ang="0">
                  <a:pos x="177" y="240"/>
                </a:cxn>
                <a:cxn ang="0">
                  <a:pos x="199" y="288"/>
                </a:cxn>
                <a:cxn ang="0">
                  <a:pos x="251" y="328"/>
                </a:cxn>
                <a:cxn ang="0">
                  <a:pos x="251" y="360"/>
                </a:cxn>
                <a:cxn ang="0">
                  <a:pos x="303" y="416"/>
                </a:cxn>
                <a:cxn ang="0">
                  <a:pos x="340" y="432"/>
                </a:cxn>
                <a:cxn ang="0">
                  <a:pos x="317" y="384"/>
                </a:cxn>
                <a:cxn ang="0">
                  <a:pos x="325" y="376"/>
                </a:cxn>
                <a:cxn ang="0">
                  <a:pos x="347" y="368"/>
                </a:cxn>
                <a:cxn ang="0">
                  <a:pos x="362" y="384"/>
                </a:cxn>
                <a:cxn ang="0">
                  <a:pos x="369" y="360"/>
                </a:cxn>
                <a:cxn ang="0">
                  <a:pos x="347" y="336"/>
                </a:cxn>
                <a:cxn ang="0">
                  <a:pos x="288" y="320"/>
                </a:cxn>
                <a:cxn ang="0">
                  <a:pos x="266" y="312"/>
                </a:cxn>
                <a:cxn ang="0">
                  <a:pos x="244" y="256"/>
                </a:cxn>
                <a:cxn ang="0">
                  <a:pos x="229" y="240"/>
                </a:cxn>
                <a:cxn ang="0">
                  <a:pos x="251" y="216"/>
                </a:cxn>
                <a:cxn ang="0">
                  <a:pos x="273" y="208"/>
                </a:cxn>
                <a:cxn ang="0">
                  <a:pos x="229" y="176"/>
                </a:cxn>
                <a:cxn ang="0">
                  <a:pos x="170" y="128"/>
                </a:cxn>
                <a:cxn ang="0">
                  <a:pos x="140" y="112"/>
                </a:cxn>
                <a:cxn ang="0">
                  <a:pos x="96" y="64"/>
                </a:cxn>
              </a:cxnLst>
              <a:rect l="0" t="0" r="r" b="b"/>
              <a:pathLst>
                <a:path w="370" h="433">
                  <a:moveTo>
                    <a:pt x="96" y="64"/>
                  </a:moveTo>
                  <a:lnTo>
                    <a:pt x="59" y="24"/>
                  </a:lnTo>
                  <a:lnTo>
                    <a:pt x="44" y="32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22" y="32"/>
                  </a:lnTo>
                  <a:lnTo>
                    <a:pt x="37" y="56"/>
                  </a:lnTo>
                  <a:lnTo>
                    <a:pt x="15" y="56"/>
                  </a:lnTo>
                  <a:lnTo>
                    <a:pt x="22" y="80"/>
                  </a:lnTo>
                  <a:lnTo>
                    <a:pt x="44" y="104"/>
                  </a:lnTo>
                  <a:lnTo>
                    <a:pt x="74" y="152"/>
                  </a:lnTo>
                  <a:lnTo>
                    <a:pt x="103" y="152"/>
                  </a:lnTo>
                  <a:lnTo>
                    <a:pt x="133" y="192"/>
                  </a:lnTo>
                  <a:lnTo>
                    <a:pt x="148" y="224"/>
                  </a:lnTo>
                  <a:lnTo>
                    <a:pt x="177" y="240"/>
                  </a:lnTo>
                  <a:lnTo>
                    <a:pt x="199" y="288"/>
                  </a:lnTo>
                  <a:lnTo>
                    <a:pt x="251" y="328"/>
                  </a:lnTo>
                  <a:lnTo>
                    <a:pt x="251" y="360"/>
                  </a:lnTo>
                  <a:lnTo>
                    <a:pt x="303" y="416"/>
                  </a:lnTo>
                  <a:lnTo>
                    <a:pt x="340" y="432"/>
                  </a:lnTo>
                  <a:lnTo>
                    <a:pt x="317" y="384"/>
                  </a:lnTo>
                  <a:lnTo>
                    <a:pt x="325" y="376"/>
                  </a:lnTo>
                  <a:lnTo>
                    <a:pt x="347" y="368"/>
                  </a:lnTo>
                  <a:lnTo>
                    <a:pt x="362" y="384"/>
                  </a:lnTo>
                  <a:lnTo>
                    <a:pt x="369" y="360"/>
                  </a:lnTo>
                  <a:lnTo>
                    <a:pt x="347" y="336"/>
                  </a:lnTo>
                  <a:lnTo>
                    <a:pt x="288" y="320"/>
                  </a:lnTo>
                  <a:lnTo>
                    <a:pt x="266" y="312"/>
                  </a:lnTo>
                  <a:lnTo>
                    <a:pt x="244" y="256"/>
                  </a:lnTo>
                  <a:lnTo>
                    <a:pt x="229" y="240"/>
                  </a:lnTo>
                  <a:lnTo>
                    <a:pt x="251" y="216"/>
                  </a:lnTo>
                  <a:lnTo>
                    <a:pt x="273" y="208"/>
                  </a:lnTo>
                  <a:lnTo>
                    <a:pt x="229" y="176"/>
                  </a:lnTo>
                  <a:lnTo>
                    <a:pt x="170" y="128"/>
                  </a:lnTo>
                  <a:lnTo>
                    <a:pt x="140" y="112"/>
                  </a:lnTo>
                  <a:lnTo>
                    <a:pt x="96" y="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57" name="Freeform 109"/>
            <p:cNvSpPr>
              <a:spLocks/>
            </p:cNvSpPr>
            <p:nvPr/>
          </p:nvSpPr>
          <p:spPr bwMode="auto">
            <a:xfrm rot="704206">
              <a:off x="8771436" y="3264850"/>
              <a:ext cx="47105" cy="105977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0" y="40"/>
                </a:cxn>
                <a:cxn ang="0">
                  <a:pos x="0" y="88"/>
                </a:cxn>
                <a:cxn ang="0">
                  <a:pos x="22" y="104"/>
                </a:cxn>
                <a:cxn ang="0">
                  <a:pos x="29" y="56"/>
                </a:cxn>
                <a:cxn ang="0">
                  <a:pos x="44" y="48"/>
                </a:cxn>
                <a:cxn ang="0">
                  <a:pos x="44" y="0"/>
                </a:cxn>
              </a:cxnLst>
              <a:rect l="0" t="0" r="r" b="b"/>
              <a:pathLst>
                <a:path w="45" h="105">
                  <a:moveTo>
                    <a:pt x="44" y="0"/>
                  </a:moveTo>
                  <a:lnTo>
                    <a:pt x="0" y="40"/>
                  </a:lnTo>
                  <a:lnTo>
                    <a:pt x="0" y="88"/>
                  </a:lnTo>
                  <a:lnTo>
                    <a:pt x="22" y="104"/>
                  </a:lnTo>
                  <a:lnTo>
                    <a:pt x="29" y="56"/>
                  </a:lnTo>
                  <a:lnTo>
                    <a:pt x="44" y="48"/>
                  </a:lnTo>
                  <a:lnTo>
                    <a:pt x="44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58" name="Freeform 110"/>
            <p:cNvSpPr>
              <a:spLocks/>
            </p:cNvSpPr>
            <p:nvPr/>
          </p:nvSpPr>
          <p:spPr bwMode="auto">
            <a:xfrm rot="704206">
              <a:off x="8221877" y="3271136"/>
              <a:ext cx="46232" cy="97894"/>
            </a:xfrm>
            <a:custGeom>
              <a:avLst/>
              <a:gdLst/>
              <a:ahLst/>
              <a:cxnLst>
                <a:cxn ang="0">
                  <a:pos x="44" y="24"/>
                </a:cxn>
                <a:cxn ang="0">
                  <a:pos x="29" y="64"/>
                </a:cxn>
                <a:cxn ang="0">
                  <a:pos x="37" y="96"/>
                </a:cxn>
                <a:cxn ang="0">
                  <a:pos x="22" y="96"/>
                </a:cxn>
                <a:cxn ang="0">
                  <a:pos x="0" y="40"/>
                </a:cxn>
                <a:cxn ang="0">
                  <a:pos x="29" y="0"/>
                </a:cxn>
                <a:cxn ang="0">
                  <a:pos x="44" y="24"/>
                </a:cxn>
              </a:cxnLst>
              <a:rect l="0" t="0" r="r" b="b"/>
              <a:pathLst>
                <a:path w="45" h="97">
                  <a:moveTo>
                    <a:pt x="44" y="24"/>
                  </a:moveTo>
                  <a:lnTo>
                    <a:pt x="29" y="64"/>
                  </a:lnTo>
                  <a:lnTo>
                    <a:pt x="37" y="96"/>
                  </a:lnTo>
                  <a:lnTo>
                    <a:pt x="22" y="96"/>
                  </a:lnTo>
                  <a:lnTo>
                    <a:pt x="0" y="40"/>
                  </a:lnTo>
                  <a:lnTo>
                    <a:pt x="29" y="0"/>
                  </a:lnTo>
                  <a:lnTo>
                    <a:pt x="44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59" name="Freeform 111"/>
            <p:cNvSpPr>
              <a:spLocks/>
            </p:cNvSpPr>
            <p:nvPr/>
          </p:nvSpPr>
          <p:spPr bwMode="auto">
            <a:xfrm rot="704206">
              <a:off x="8165177" y="3586374"/>
              <a:ext cx="23552" cy="2514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2" y="24"/>
                </a:cxn>
                <a:cxn ang="0">
                  <a:pos x="22" y="0"/>
                </a:cxn>
                <a:cxn ang="0">
                  <a:pos x="7" y="0"/>
                </a:cxn>
                <a:cxn ang="0">
                  <a:pos x="0" y="24"/>
                </a:cxn>
              </a:cxnLst>
              <a:rect l="0" t="0" r="r" b="b"/>
              <a:pathLst>
                <a:path w="23" h="25">
                  <a:moveTo>
                    <a:pt x="0" y="24"/>
                  </a:moveTo>
                  <a:lnTo>
                    <a:pt x="22" y="24"/>
                  </a:lnTo>
                  <a:lnTo>
                    <a:pt x="22" y="0"/>
                  </a:lnTo>
                  <a:lnTo>
                    <a:pt x="7" y="0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60" name="Freeform 112"/>
            <p:cNvSpPr>
              <a:spLocks/>
            </p:cNvSpPr>
            <p:nvPr/>
          </p:nvSpPr>
          <p:spPr bwMode="auto">
            <a:xfrm rot="704206">
              <a:off x="8845583" y="4255467"/>
              <a:ext cx="54084" cy="2514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9" y="0"/>
                </a:cxn>
                <a:cxn ang="0">
                  <a:pos x="51" y="16"/>
                </a:cxn>
                <a:cxn ang="0">
                  <a:pos x="22" y="24"/>
                </a:cxn>
                <a:cxn ang="0">
                  <a:pos x="0" y="16"/>
                </a:cxn>
              </a:cxnLst>
              <a:rect l="0" t="0" r="r" b="b"/>
              <a:pathLst>
                <a:path w="52" h="25">
                  <a:moveTo>
                    <a:pt x="0" y="16"/>
                  </a:moveTo>
                  <a:lnTo>
                    <a:pt x="29" y="0"/>
                  </a:lnTo>
                  <a:lnTo>
                    <a:pt x="51" y="16"/>
                  </a:lnTo>
                  <a:lnTo>
                    <a:pt x="22" y="24"/>
                  </a:lnTo>
                  <a:lnTo>
                    <a:pt x="0" y="1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61" name="Freeform 115"/>
            <p:cNvSpPr>
              <a:spLocks/>
            </p:cNvSpPr>
            <p:nvPr/>
          </p:nvSpPr>
          <p:spPr bwMode="auto">
            <a:xfrm rot="704206">
              <a:off x="8801968" y="4854508"/>
              <a:ext cx="23552" cy="33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2"/>
                </a:cxn>
                <a:cxn ang="0">
                  <a:pos x="22" y="8"/>
                </a:cxn>
                <a:cxn ang="0">
                  <a:pos x="0" y="0"/>
                </a:cxn>
              </a:cxnLst>
              <a:rect l="0" t="0" r="r" b="b"/>
              <a:pathLst>
                <a:path w="23" h="33">
                  <a:moveTo>
                    <a:pt x="0" y="0"/>
                  </a:moveTo>
                  <a:lnTo>
                    <a:pt x="7" y="32"/>
                  </a:lnTo>
                  <a:lnTo>
                    <a:pt x="22" y="8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62" name="Freeform 117"/>
            <p:cNvSpPr>
              <a:spLocks/>
            </p:cNvSpPr>
            <p:nvPr/>
          </p:nvSpPr>
          <p:spPr bwMode="auto">
            <a:xfrm rot="704206">
              <a:off x="8809818" y="4897617"/>
              <a:ext cx="16574" cy="1706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0"/>
                </a:cxn>
                <a:cxn ang="0">
                  <a:pos x="15" y="16"/>
                </a:cxn>
                <a:cxn ang="0">
                  <a:pos x="0" y="16"/>
                </a:cxn>
              </a:cxnLst>
              <a:rect l="0" t="0" r="r" b="b"/>
              <a:pathLst>
                <a:path w="16" h="17">
                  <a:moveTo>
                    <a:pt x="0" y="16"/>
                  </a:moveTo>
                  <a:lnTo>
                    <a:pt x="8" y="0"/>
                  </a:lnTo>
                  <a:lnTo>
                    <a:pt x="15" y="16"/>
                  </a:lnTo>
                  <a:lnTo>
                    <a:pt x="0" y="1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63" name="Freeform 118"/>
            <p:cNvSpPr>
              <a:spLocks/>
            </p:cNvSpPr>
            <p:nvPr/>
          </p:nvSpPr>
          <p:spPr bwMode="auto">
            <a:xfrm rot="704206">
              <a:off x="8813307" y="4921866"/>
              <a:ext cx="16574" cy="1706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0" y="16"/>
                </a:cxn>
              </a:cxnLst>
              <a:rect l="0" t="0" r="r" b="b"/>
              <a:pathLst>
                <a:path w="15" h="17">
                  <a:moveTo>
                    <a:pt x="0" y="16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0" y="1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64" name="Freeform 119"/>
            <p:cNvSpPr>
              <a:spLocks/>
            </p:cNvSpPr>
            <p:nvPr/>
          </p:nvSpPr>
          <p:spPr bwMode="auto">
            <a:xfrm rot="704206">
              <a:off x="8815052" y="5054787"/>
              <a:ext cx="16574" cy="422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40"/>
                </a:cxn>
                <a:cxn ang="0">
                  <a:pos x="0" y="32"/>
                </a:cxn>
                <a:cxn ang="0">
                  <a:pos x="8" y="0"/>
                </a:cxn>
              </a:cxnLst>
              <a:rect l="0" t="0" r="r" b="b"/>
              <a:pathLst>
                <a:path w="16" h="41">
                  <a:moveTo>
                    <a:pt x="8" y="0"/>
                  </a:moveTo>
                  <a:lnTo>
                    <a:pt x="15" y="40"/>
                  </a:lnTo>
                  <a:lnTo>
                    <a:pt x="0" y="32"/>
                  </a:lnTo>
                  <a:lnTo>
                    <a:pt x="8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65" name="Freeform 120"/>
            <p:cNvSpPr>
              <a:spLocks/>
            </p:cNvSpPr>
            <p:nvPr/>
          </p:nvSpPr>
          <p:spPr bwMode="auto">
            <a:xfrm rot="704206">
              <a:off x="8784521" y="5157172"/>
              <a:ext cx="23552" cy="65562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5" y="64"/>
                </a:cxn>
                <a:cxn ang="0">
                  <a:pos x="22" y="40"/>
                </a:cxn>
                <a:cxn ang="0">
                  <a:pos x="7" y="0"/>
                </a:cxn>
                <a:cxn ang="0">
                  <a:pos x="0" y="8"/>
                </a:cxn>
                <a:cxn ang="0">
                  <a:pos x="0" y="56"/>
                </a:cxn>
              </a:cxnLst>
              <a:rect l="0" t="0" r="r" b="b"/>
              <a:pathLst>
                <a:path w="23" h="65">
                  <a:moveTo>
                    <a:pt x="0" y="56"/>
                  </a:moveTo>
                  <a:lnTo>
                    <a:pt x="15" y="64"/>
                  </a:lnTo>
                  <a:lnTo>
                    <a:pt x="22" y="40"/>
                  </a:lnTo>
                  <a:lnTo>
                    <a:pt x="7" y="0"/>
                  </a:lnTo>
                  <a:lnTo>
                    <a:pt x="0" y="8"/>
                  </a:lnTo>
                  <a:lnTo>
                    <a:pt x="0" y="5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66" name="Freeform 121"/>
            <p:cNvSpPr>
              <a:spLocks/>
            </p:cNvSpPr>
            <p:nvPr/>
          </p:nvSpPr>
          <p:spPr bwMode="auto">
            <a:xfrm rot="704206">
              <a:off x="8722587" y="5244289"/>
              <a:ext cx="40127" cy="114958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30" y="0"/>
                </a:cxn>
                <a:cxn ang="0">
                  <a:pos x="37" y="32"/>
                </a:cxn>
                <a:cxn ang="0">
                  <a:pos x="30" y="48"/>
                </a:cxn>
                <a:cxn ang="0">
                  <a:pos x="30" y="96"/>
                </a:cxn>
                <a:cxn ang="0">
                  <a:pos x="22" y="112"/>
                </a:cxn>
                <a:cxn ang="0">
                  <a:pos x="15" y="80"/>
                </a:cxn>
                <a:cxn ang="0">
                  <a:pos x="0" y="56"/>
                </a:cxn>
                <a:cxn ang="0">
                  <a:pos x="0" y="32"/>
                </a:cxn>
                <a:cxn ang="0">
                  <a:pos x="15" y="16"/>
                </a:cxn>
                <a:cxn ang="0">
                  <a:pos x="22" y="24"/>
                </a:cxn>
              </a:cxnLst>
              <a:rect l="0" t="0" r="r" b="b"/>
              <a:pathLst>
                <a:path w="38" h="113">
                  <a:moveTo>
                    <a:pt x="22" y="24"/>
                  </a:moveTo>
                  <a:lnTo>
                    <a:pt x="30" y="0"/>
                  </a:lnTo>
                  <a:lnTo>
                    <a:pt x="37" y="32"/>
                  </a:lnTo>
                  <a:lnTo>
                    <a:pt x="30" y="48"/>
                  </a:lnTo>
                  <a:lnTo>
                    <a:pt x="30" y="96"/>
                  </a:lnTo>
                  <a:lnTo>
                    <a:pt x="22" y="112"/>
                  </a:lnTo>
                  <a:lnTo>
                    <a:pt x="15" y="80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15" y="16"/>
                  </a:lnTo>
                  <a:lnTo>
                    <a:pt x="22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67" name="Freeform 122"/>
            <p:cNvSpPr>
              <a:spLocks/>
            </p:cNvSpPr>
            <p:nvPr/>
          </p:nvSpPr>
          <p:spPr bwMode="auto">
            <a:xfrm rot="704206">
              <a:off x="8697290" y="5361043"/>
              <a:ext cx="23552" cy="57479"/>
            </a:xfrm>
            <a:custGeom>
              <a:avLst/>
              <a:gdLst/>
              <a:ahLst/>
              <a:cxnLst>
                <a:cxn ang="0">
                  <a:pos x="15" y="56"/>
                </a:cxn>
                <a:cxn ang="0">
                  <a:pos x="22" y="24"/>
                </a:cxn>
                <a:cxn ang="0">
                  <a:pos x="15" y="0"/>
                </a:cxn>
                <a:cxn ang="0">
                  <a:pos x="0" y="8"/>
                </a:cxn>
                <a:cxn ang="0">
                  <a:pos x="0" y="32"/>
                </a:cxn>
                <a:cxn ang="0">
                  <a:pos x="7" y="56"/>
                </a:cxn>
                <a:cxn ang="0">
                  <a:pos x="15" y="56"/>
                </a:cxn>
              </a:cxnLst>
              <a:rect l="0" t="0" r="r" b="b"/>
              <a:pathLst>
                <a:path w="23" h="57">
                  <a:moveTo>
                    <a:pt x="15" y="56"/>
                  </a:moveTo>
                  <a:lnTo>
                    <a:pt x="22" y="24"/>
                  </a:lnTo>
                  <a:lnTo>
                    <a:pt x="15" y="0"/>
                  </a:lnTo>
                  <a:lnTo>
                    <a:pt x="0" y="8"/>
                  </a:lnTo>
                  <a:lnTo>
                    <a:pt x="0" y="32"/>
                  </a:lnTo>
                  <a:lnTo>
                    <a:pt x="7" y="56"/>
                  </a:lnTo>
                  <a:lnTo>
                    <a:pt x="15" y="5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68" name="Freeform 123"/>
            <p:cNvSpPr>
              <a:spLocks/>
            </p:cNvSpPr>
            <p:nvPr/>
          </p:nvSpPr>
          <p:spPr bwMode="auto">
            <a:xfrm rot="704206">
              <a:off x="8622270" y="4131528"/>
              <a:ext cx="31403" cy="73645"/>
            </a:xfrm>
            <a:custGeom>
              <a:avLst/>
              <a:gdLst/>
              <a:ahLst/>
              <a:cxnLst>
                <a:cxn ang="0">
                  <a:pos x="29" y="40"/>
                </a:cxn>
                <a:cxn ang="0">
                  <a:pos x="29" y="8"/>
                </a:cxn>
                <a:cxn ang="0">
                  <a:pos x="15" y="0"/>
                </a:cxn>
                <a:cxn ang="0">
                  <a:pos x="0" y="32"/>
                </a:cxn>
                <a:cxn ang="0">
                  <a:pos x="29" y="72"/>
                </a:cxn>
                <a:cxn ang="0">
                  <a:pos x="29" y="40"/>
                </a:cxn>
              </a:cxnLst>
              <a:rect l="0" t="0" r="r" b="b"/>
              <a:pathLst>
                <a:path w="30" h="73">
                  <a:moveTo>
                    <a:pt x="29" y="40"/>
                  </a:moveTo>
                  <a:lnTo>
                    <a:pt x="29" y="8"/>
                  </a:lnTo>
                  <a:lnTo>
                    <a:pt x="15" y="0"/>
                  </a:lnTo>
                  <a:lnTo>
                    <a:pt x="0" y="32"/>
                  </a:lnTo>
                  <a:lnTo>
                    <a:pt x="29" y="72"/>
                  </a:lnTo>
                  <a:lnTo>
                    <a:pt x="29" y="4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69" name="Freeform 124"/>
            <p:cNvSpPr>
              <a:spLocks/>
            </p:cNvSpPr>
            <p:nvPr/>
          </p:nvSpPr>
          <p:spPr bwMode="auto">
            <a:xfrm rot="704206">
              <a:off x="7574619" y="3778570"/>
              <a:ext cx="62807" cy="4939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9" y="16"/>
                </a:cxn>
                <a:cxn ang="0">
                  <a:pos x="44" y="0"/>
                </a:cxn>
                <a:cxn ang="0">
                  <a:pos x="7" y="0"/>
                </a:cxn>
                <a:cxn ang="0">
                  <a:pos x="0" y="48"/>
                </a:cxn>
              </a:cxnLst>
              <a:rect l="0" t="0" r="r" b="b"/>
              <a:pathLst>
                <a:path w="60" h="49">
                  <a:moveTo>
                    <a:pt x="0" y="48"/>
                  </a:moveTo>
                  <a:lnTo>
                    <a:pt x="59" y="16"/>
                  </a:lnTo>
                  <a:lnTo>
                    <a:pt x="44" y="0"/>
                  </a:lnTo>
                  <a:lnTo>
                    <a:pt x="7" y="0"/>
                  </a:lnTo>
                  <a:lnTo>
                    <a:pt x="0" y="4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70" name="Freeform 125"/>
            <p:cNvSpPr>
              <a:spLocks/>
            </p:cNvSpPr>
            <p:nvPr/>
          </p:nvSpPr>
          <p:spPr bwMode="auto">
            <a:xfrm rot="704206">
              <a:off x="7541471" y="3759709"/>
              <a:ext cx="31403" cy="33230"/>
            </a:xfrm>
            <a:custGeom>
              <a:avLst/>
              <a:gdLst/>
              <a:ahLst/>
              <a:cxnLst>
                <a:cxn ang="0">
                  <a:pos x="30" y="32"/>
                </a:cxn>
                <a:cxn ang="0">
                  <a:pos x="23" y="8"/>
                </a:cxn>
                <a:cxn ang="0">
                  <a:pos x="8" y="0"/>
                </a:cxn>
                <a:cxn ang="0">
                  <a:pos x="0" y="24"/>
                </a:cxn>
                <a:cxn ang="0">
                  <a:pos x="30" y="32"/>
                </a:cxn>
              </a:cxnLst>
              <a:rect l="0" t="0" r="r" b="b"/>
              <a:pathLst>
                <a:path w="31" h="33">
                  <a:moveTo>
                    <a:pt x="30" y="32"/>
                  </a:moveTo>
                  <a:lnTo>
                    <a:pt x="23" y="8"/>
                  </a:lnTo>
                  <a:lnTo>
                    <a:pt x="8" y="0"/>
                  </a:lnTo>
                  <a:lnTo>
                    <a:pt x="0" y="24"/>
                  </a:lnTo>
                  <a:lnTo>
                    <a:pt x="30" y="3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71" name="Freeform 126"/>
            <p:cNvSpPr>
              <a:spLocks/>
            </p:cNvSpPr>
            <p:nvPr/>
          </p:nvSpPr>
          <p:spPr bwMode="auto">
            <a:xfrm rot="704206">
              <a:off x="7455984" y="3635770"/>
              <a:ext cx="116890" cy="12124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88"/>
                </a:cxn>
                <a:cxn ang="0">
                  <a:pos x="37" y="120"/>
                </a:cxn>
                <a:cxn ang="0">
                  <a:pos x="59" y="120"/>
                </a:cxn>
                <a:cxn ang="0">
                  <a:pos x="111" y="48"/>
                </a:cxn>
                <a:cxn ang="0">
                  <a:pos x="111" y="0"/>
                </a:cxn>
                <a:cxn ang="0">
                  <a:pos x="37" y="0"/>
                </a:cxn>
                <a:cxn ang="0">
                  <a:pos x="30" y="24"/>
                </a:cxn>
                <a:cxn ang="0">
                  <a:pos x="37" y="40"/>
                </a:cxn>
                <a:cxn ang="0">
                  <a:pos x="15" y="40"/>
                </a:cxn>
                <a:cxn ang="0">
                  <a:pos x="0" y="64"/>
                </a:cxn>
              </a:cxnLst>
              <a:rect l="0" t="0" r="r" b="b"/>
              <a:pathLst>
                <a:path w="112" h="121">
                  <a:moveTo>
                    <a:pt x="0" y="64"/>
                  </a:moveTo>
                  <a:lnTo>
                    <a:pt x="0" y="88"/>
                  </a:lnTo>
                  <a:lnTo>
                    <a:pt x="37" y="120"/>
                  </a:lnTo>
                  <a:lnTo>
                    <a:pt x="59" y="120"/>
                  </a:lnTo>
                  <a:lnTo>
                    <a:pt x="111" y="48"/>
                  </a:lnTo>
                  <a:lnTo>
                    <a:pt x="111" y="0"/>
                  </a:lnTo>
                  <a:lnTo>
                    <a:pt x="37" y="0"/>
                  </a:lnTo>
                  <a:lnTo>
                    <a:pt x="30" y="24"/>
                  </a:lnTo>
                  <a:lnTo>
                    <a:pt x="37" y="40"/>
                  </a:lnTo>
                  <a:lnTo>
                    <a:pt x="15" y="40"/>
                  </a:lnTo>
                  <a:lnTo>
                    <a:pt x="0" y="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72" name="Freeform 127"/>
            <p:cNvSpPr>
              <a:spLocks/>
            </p:cNvSpPr>
            <p:nvPr/>
          </p:nvSpPr>
          <p:spPr bwMode="auto">
            <a:xfrm rot="704206">
              <a:off x="7592938" y="3603438"/>
              <a:ext cx="93338" cy="5837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0" y="24"/>
                </a:cxn>
                <a:cxn ang="0">
                  <a:pos x="67" y="0"/>
                </a:cxn>
                <a:cxn ang="0">
                  <a:pos x="89" y="16"/>
                </a:cxn>
                <a:cxn ang="0">
                  <a:pos x="45" y="56"/>
                </a:cxn>
                <a:cxn ang="0">
                  <a:pos x="15" y="56"/>
                </a:cxn>
                <a:cxn ang="0">
                  <a:pos x="0" y="24"/>
                </a:cxn>
              </a:cxnLst>
              <a:rect l="0" t="0" r="r" b="b"/>
              <a:pathLst>
                <a:path w="90" h="57">
                  <a:moveTo>
                    <a:pt x="0" y="24"/>
                  </a:moveTo>
                  <a:lnTo>
                    <a:pt x="30" y="24"/>
                  </a:lnTo>
                  <a:lnTo>
                    <a:pt x="67" y="0"/>
                  </a:lnTo>
                  <a:lnTo>
                    <a:pt x="89" y="16"/>
                  </a:lnTo>
                  <a:lnTo>
                    <a:pt x="45" y="56"/>
                  </a:lnTo>
                  <a:lnTo>
                    <a:pt x="15" y="56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73" name="Freeform 128"/>
            <p:cNvSpPr>
              <a:spLocks/>
            </p:cNvSpPr>
            <p:nvPr/>
          </p:nvSpPr>
          <p:spPr bwMode="auto">
            <a:xfrm rot="704206">
              <a:off x="7426325" y="3708517"/>
              <a:ext cx="24425" cy="251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4"/>
                </a:cxn>
                <a:cxn ang="0">
                  <a:pos x="7" y="24"/>
                </a:cxn>
                <a:cxn ang="0">
                  <a:pos x="0" y="16"/>
                </a:cxn>
                <a:cxn ang="0">
                  <a:pos x="0" y="0"/>
                </a:cxn>
              </a:cxnLst>
              <a:rect l="0" t="0" r="r" b="b"/>
              <a:pathLst>
                <a:path w="23" h="25">
                  <a:moveTo>
                    <a:pt x="0" y="0"/>
                  </a:moveTo>
                  <a:lnTo>
                    <a:pt x="22" y="24"/>
                  </a:lnTo>
                  <a:lnTo>
                    <a:pt x="7" y="24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74" name="Freeform 130"/>
            <p:cNvSpPr>
              <a:spLocks/>
            </p:cNvSpPr>
            <p:nvPr/>
          </p:nvSpPr>
          <p:spPr bwMode="auto">
            <a:xfrm rot="704206">
              <a:off x="7047740" y="3909694"/>
              <a:ext cx="32275" cy="3412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5" y="32"/>
                </a:cxn>
                <a:cxn ang="0">
                  <a:pos x="30" y="16"/>
                </a:cxn>
                <a:cxn ang="0">
                  <a:pos x="30" y="0"/>
                </a:cxn>
                <a:cxn ang="0">
                  <a:pos x="0" y="8"/>
                </a:cxn>
                <a:cxn ang="0">
                  <a:pos x="0" y="24"/>
                </a:cxn>
              </a:cxnLst>
              <a:rect l="0" t="0" r="r" b="b"/>
              <a:pathLst>
                <a:path w="31" h="33">
                  <a:moveTo>
                    <a:pt x="0" y="24"/>
                  </a:moveTo>
                  <a:lnTo>
                    <a:pt x="15" y="32"/>
                  </a:lnTo>
                  <a:lnTo>
                    <a:pt x="30" y="16"/>
                  </a:lnTo>
                  <a:lnTo>
                    <a:pt x="30" y="0"/>
                  </a:lnTo>
                  <a:lnTo>
                    <a:pt x="0" y="8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75" name="Freeform 133"/>
            <p:cNvSpPr>
              <a:spLocks/>
            </p:cNvSpPr>
            <p:nvPr/>
          </p:nvSpPr>
          <p:spPr bwMode="auto">
            <a:xfrm rot="704206">
              <a:off x="5702628" y="4632674"/>
              <a:ext cx="283502" cy="138309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5" y="56"/>
                </a:cxn>
                <a:cxn ang="0">
                  <a:pos x="37" y="40"/>
                </a:cxn>
                <a:cxn ang="0">
                  <a:pos x="74" y="40"/>
                </a:cxn>
                <a:cxn ang="0">
                  <a:pos x="96" y="32"/>
                </a:cxn>
                <a:cxn ang="0">
                  <a:pos x="125" y="0"/>
                </a:cxn>
                <a:cxn ang="0">
                  <a:pos x="148" y="24"/>
                </a:cxn>
                <a:cxn ang="0">
                  <a:pos x="162" y="16"/>
                </a:cxn>
                <a:cxn ang="0">
                  <a:pos x="229" y="120"/>
                </a:cxn>
                <a:cxn ang="0">
                  <a:pos x="251" y="120"/>
                </a:cxn>
                <a:cxn ang="0">
                  <a:pos x="273" y="136"/>
                </a:cxn>
              </a:cxnLst>
              <a:rect l="0" t="0" r="r" b="b"/>
              <a:pathLst>
                <a:path w="274" h="137">
                  <a:moveTo>
                    <a:pt x="0" y="56"/>
                  </a:moveTo>
                  <a:lnTo>
                    <a:pt x="15" y="56"/>
                  </a:lnTo>
                  <a:lnTo>
                    <a:pt x="37" y="40"/>
                  </a:lnTo>
                  <a:lnTo>
                    <a:pt x="74" y="40"/>
                  </a:lnTo>
                  <a:lnTo>
                    <a:pt x="96" y="32"/>
                  </a:lnTo>
                  <a:lnTo>
                    <a:pt x="125" y="0"/>
                  </a:lnTo>
                  <a:lnTo>
                    <a:pt x="148" y="24"/>
                  </a:lnTo>
                  <a:lnTo>
                    <a:pt x="162" y="16"/>
                  </a:lnTo>
                  <a:lnTo>
                    <a:pt x="229" y="120"/>
                  </a:lnTo>
                  <a:lnTo>
                    <a:pt x="251" y="120"/>
                  </a:lnTo>
                  <a:lnTo>
                    <a:pt x="273" y="13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76" name="Freeform 134"/>
            <p:cNvSpPr>
              <a:spLocks/>
            </p:cNvSpPr>
            <p:nvPr/>
          </p:nvSpPr>
          <p:spPr bwMode="auto">
            <a:xfrm rot="704206">
              <a:off x="8175645" y="3908796"/>
              <a:ext cx="153528" cy="64664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44" y="64"/>
                </a:cxn>
                <a:cxn ang="0">
                  <a:pos x="96" y="32"/>
                </a:cxn>
                <a:cxn ang="0">
                  <a:pos x="118" y="32"/>
                </a:cxn>
                <a:cxn ang="0">
                  <a:pos x="147" y="0"/>
                </a:cxn>
              </a:cxnLst>
              <a:rect l="0" t="0" r="r" b="b"/>
              <a:pathLst>
                <a:path w="148" h="65">
                  <a:moveTo>
                    <a:pt x="0" y="40"/>
                  </a:moveTo>
                  <a:lnTo>
                    <a:pt x="44" y="64"/>
                  </a:lnTo>
                  <a:lnTo>
                    <a:pt x="96" y="32"/>
                  </a:lnTo>
                  <a:lnTo>
                    <a:pt x="118" y="32"/>
                  </a:lnTo>
                  <a:lnTo>
                    <a:pt x="147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77" name="Freeform 140"/>
            <p:cNvSpPr>
              <a:spLocks/>
            </p:cNvSpPr>
            <p:nvPr/>
          </p:nvSpPr>
          <p:spPr bwMode="auto">
            <a:xfrm rot="704206">
              <a:off x="6719749" y="5013474"/>
              <a:ext cx="608877" cy="583773"/>
            </a:xfrm>
            <a:custGeom>
              <a:avLst/>
              <a:gdLst/>
              <a:ahLst/>
              <a:cxnLst>
                <a:cxn ang="0">
                  <a:pos x="503" y="24"/>
                </a:cxn>
                <a:cxn ang="0">
                  <a:pos x="510" y="48"/>
                </a:cxn>
                <a:cxn ang="0">
                  <a:pos x="540" y="72"/>
                </a:cxn>
                <a:cxn ang="0">
                  <a:pos x="555" y="112"/>
                </a:cxn>
                <a:cxn ang="0">
                  <a:pos x="584" y="120"/>
                </a:cxn>
                <a:cxn ang="0">
                  <a:pos x="584" y="152"/>
                </a:cxn>
                <a:cxn ang="0">
                  <a:pos x="569" y="160"/>
                </a:cxn>
                <a:cxn ang="0">
                  <a:pos x="540" y="216"/>
                </a:cxn>
                <a:cxn ang="0">
                  <a:pos x="518" y="248"/>
                </a:cxn>
                <a:cxn ang="0">
                  <a:pos x="518" y="272"/>
                </a:cxn>
                <a:cxn ang="0">
                  <a:pos x="547" y="272"/>
                </a:cxn>
                <a:cxn ang="0">
                  <a:pos x="540" y="304"/>
                </a:cxn>
                <a:cxn ang="0">
                  <a:pos x="503" y="352"/>
                </a:cxn>
                <a:cxn ang="0">
                  <a:pos x="488" y="352"/>
                </a:cxn>
                <a:cxn ang="0">
                  <a:pos x="458" y="392"/>
                </a:cxn>
                <a:cxn ang="0">
                  <a:pos x="444" y="432"/>
                </a:cxn>
                <a:cxn ang="0">
                  <a:pos x="414" y="432"/>
                </a:cxn>
                <a:cxn ang="0">
                  <a:pos x="407" y="440"/>
                </a:cxn>
                <a:cxn ang="0">
                  <a:pos x="362" y="440"/>
                </a:cxn>
                <a:cxn ang="0">
                  <a:pos x="362" y="504"/>
                </a:cxn>
                <a:cxn ang="0">
                  <a:pos x="377" y="504"/>
                </a:cxn>
                <a:cxn ang="0">
                  <a:pos x="384" y="520"/>
                </a:cxn>
                <a:cxn ang="0">
                  <a:pos x="355" y="544"/>
                </a:cxn>
                <a:cxn ang="0">
                  <a:pos x="355" y="552"/>
                </a:cxn>
                <a:cxn ang="0">
                  <a:pos x="259" y="544"/>
                </a:cxn>
                <a:cxn ang="0">
                  <a:pos x="192" y="576"/>
                </a:cxn>
                <a:cxn ang="0">
                  <a:pos x="155" y="568"/>
                </a:cxn>
                <a:cxn ang="0">
                  <a:pos x="126" y="504"/>
                </a:cxn>
                <a:cxn ang="0">
                  <a:pos x="67" y="504"/>
                </a:cxn>
                <a:cxn ang="0">
                  <a:pos x="0" y="464"/>
                </a:cxn>
                <a:cxn ang="0">
                  <a:pos x="0" y="424"/>
                </a:cxn>
                <a:cxn ang="0">
                  <a:pos x="7" y="424"/>
                </a:cxn>
                <a:cxn ang="0">
                  <a:pos x="44" y="400"/>
                </a:cxn>
                <a:cxn ang="0">
                  <a:pos x="81" y="440"/>
                </a:cxn>
                <a:cxn ang="0">
                  <a:pos x="118" y="448"/>
                </a:cxn>
                <a:cxn ang="0">
                  <a:pos x="133" y="448"/>
                </a:cxn>
                <a:cxn ang="0">
                  <a:pos x="155" y="496"/>
                </a:cxn>
                <a:cxn ang="0">
                  <a:pos x="200" y="520"/>
                </a:cxn>
                <a:cxn ang="0">
                  <a:pos x="222" y="512"/>
                </a:cxn>
                <a:cxn ang="0">
                  <a:pos x="229" y="488"/>
                </a:cxn>
                <a:cxn ang="0">
                  <a:pos x="237" y="448"/>
                </a:cxn>
                <a:cxn ang="0">
                  <a:pos x="274" y="408"/>
                </a:cxn>
                <a:cxn ang="0">
                  <a:pos x="311" y="352"/>
                </a:cxn>
                <a:cxn ang="0">
                  <a:pos x="333" y="304"/>
                </a:cxn>
                <a:cxn ang="0">
                  <a:pos x="325" y="248"/>
                </a:cxn>
                <a:cxn ang="0">
                  <a:pos x="303" y="248"/>
                </a:cxn>
                <a:cxn ang="0">
                  <a:pos x="303" y="184"/>
                </a:cxn>
                <a:cxn ang="0">
                  <a:pos x="325" y="160"/>
                </a:cxn>
                <a:cxn ang="0">
                  <a:pos x="318" y="152"/>
                </a:cxn>
                <a:cxn ang="0">
                  <a:pos x="288" y="152"/>
                </a:cxn>
                <a:cxn ang="0">
                  <a:pos x="288" y="136"/>
                </a:cxn>
                <a:cxn ang="0">
                  <a:pos x="333" y="80"/>
                </a:cxn>
                <a:cxn ang="0">
                  <a:pos x="362" y="80"/>
                </a:cxn>
                <a:cxn ang="0">
                  <a:pos x="370" y="64"/>
                </a:cxn>
                <a:cxn ang="0">
                  <a:pos x="399" y="56"/>
                </a:cxn>
                <a:cxn ang="0">
                  <a:pos x="421" y="72"/>
                </a:cxn>
                <a:cxn ang="0">
                  <a:pos x="481" y="48"/>
                </a:cxn>
                <a:cxn ang="0">
                  <a:pos x="488" y="16"/>
                </a:cxn>
                <a:cxn ang="0">
                  <a:pos x="518" y="0"/>
                </a:cxn>
                <a:cxn ang="0">
                  <a:pos x="518" y="8"/>
                </a:cxn>
                <a:cxn ang="0">
                  <a:pos x="503" y="24"/>
                </a:cxn>
              </a:cxnLst>
              <a:rect l="0" t="0" r="r" b="b"/>
              <a:pathLst>
                <a:path w="585" h="577">
                  <a:moveTo>
                    <a:pt x="503" y="24"/>
                  </a:moveTo>
                  <a:lnTo>
                    <a:pt x="510" y="48"/>
                  </a:lnTo>
                  <a:lnTo>
                    <a:pt x="540" y="72"/>
                  </a:lnTo>
                  <a:lnTo>
                    <a:pt x="555" y="112"/>
                  </a:lnTo>
                  <a:lnTo>
                    <a:pt x="584" y="120"/>
                  </a:lnTo>
                  <a:lnTo>
                    <a:pt x="584" y="152"/>
                  </a:lnTo>
                  <a:lnTo>
                    <a:pt x="569" y="160"/>
                  </a:lnTo>
                  <a:lnTo>
                    <a:pt x="540" y="216"/>
                  </a:lnTo>
                  <a:lnTo>
                    <a:pt x="518" y="248"/>
                  </a:lnTo>
                  <a:lnTo>
                    <a:pt x="518" y="272"/>
                  </a:lnTo>
                  <a:lnTo>
                    <a:pt x="547" y="272"/>
                  </a:lnTo>
                  <a:lnTo>
                    <a:pt x="540" y="304"/>
                  </a:lnTo>
                  <a:lnTo>
                    <a:pt x="503" y="352"/>
                  </a:lnTo>
                  <a:lnTo>
                    <a:pt x="488" y="352"/>
                  </a:lnTo>
                  <a:lnTo>
                    <a:pt x="458" y="392"/>
                  </a:lnTo>
                  <a:lnTo>
                    <a:pt x="444" y="432"/>
                  </a:lnTo>
                  <a:lnTo>
                    <a:pt x="414" y="432"/>
                  </a:lnTo>
                  <a:lnTo>
                    <a:pt x="407" y="440"/>
                  </a:lnTo>
                  <a:lnTo>
                    <a:pt x="362" y="440"/>
                  </a:lnTo>
                  <a:lnTo>
                    <a:pt x="362" y="504"/>
                  </a:lnTo>
                  <a:lnTo>
                    <a:pt x="377" y="504"/>
                  </a:lnTo>
                  <a:lnTo>
                    <a:pt x="384" y="520"/>
                  </a:lnTo>
                  <a:lnTo>
                    <a:pt x="355" y="544"/>
                  </a:lnTo>
                  <a:lnTo>
                    <a:pt x="355" y="552"/>
                  </a:lnTo>
                  <a:lnTo>
                    <a:pt x="259" y="544"/>
                  </a:lnTo>
                  <a:lnTo>
                    <a:pt x="192" y="576"/>
                  </a:lnTo>
                  <a:lnTo>
                    <a:pt x="155" y="568"/>
                  </a:lnTo>
                  <a:lnTo>
                    <a:pt x="126" y="504"/>
                  </a:lnTo>
                  <a:lnTo>
                    <a:pt x="67" y="504"/>
                  </a:lnTo>
                  <a:lnTo>
                    <a:pt x="0" y="464"/>
                  </a:lnTo>
                  <a:lnTo>
                    <a:pt x="0" y="424"/>
                  </a:lnTo>
                  <a:lnTo>
                    <a:pt x="7" y="424"/>
                  </a:lnTo>
                  <a:lnTo>
                    <a:pt x="44" y="400"/>
                  </a:lnTo>
                  <a:lnTo>
                    <a:pt x="81" y="440"/>
                  </a:lnTo>
                  <a:lnTo>
                    <a:pt x="118" y="448"/>
                  </a:lnTo>
                  <a:lnTo>
                    <a:pt x="133" y="448"/>
                  </a:lnTo>
                  <a:lnTo>
                    <a:pt x="155" y="496"/>
                  </a:lnTo>
                  <a:lnTo>
                    <a:pt x="200" y="520"/>
                  </a:lnTo>
                  <a:lnTo>
                    <a:pt x="222" y="512"/>
                  </a:lnTo>
                  <a:lnTo>
                    <a:pt x="229" y="488"/>
                  </a:lnTo>
                  <a:lnTo>
                    <a:pt x="237" y="448"/>
                  </a:lnTo>
                  <a:lnTo>
                    <a:pt x="274" y="408"/>
                  </a:lnTo>
                  <a:lnTo>
                    <a:pt x="311" y="352"/>
                  </a:lnTo>
                  <a:lnTo>
                    <a:pt x="333" y="304"/>
                  </a:lnTo>
                  <a:lnTo>
                    <a:pt x="325" y="248"/>
                  </a:lnTo>
                  <a:lnTo>
                    <a:pt x="303" y="248"/>
                  </a:lnTo>
                  <a:lnTo>
                    <a:pt x="303" y="184"/>
                  </a:lnTo>
                  <a:lnTo>
                    <a:pt x="325" y="160"/>
                  </a:lnTo>
                  <a:lnTo>
                    <a:pt x="318" y="152"/>
                  </a:lnTo>
                  <a:lnTo>
                    <a:pt x="288" y="152"/>
                  </a:lnTo>
                  <a:lnTo>
                    <a:pt x="288" y="136"/>
                  </a:lnTo>
                  <a:lnTo>
                    <a:pt x="333" y="80"/>
                  </a:lnTo>
                  <a:lnTo>
                    <a:pt x="362" y="80"/>
                  </a:lnTo>
                  <a:lnTo>
                    <a:pt x="370" y="64"/>
                  </a:lnTo>
                  <a:lnTo>
                    <a:pt x="399" y="56"/>
                  </a:lnTo>
                  <a:lnTo>
                    <a:pt x="421" y="72"/>
                  </a:lnTo>
                  <a:lnTo>
                    <a:pt x="481" y="48"/>
                  </a:lnTo>
                  <a:lnTo>
                    <a:pt x="488" y="16"/>
                  </a:lnTo>
                  <a:lnTo>
                    <a:pt x="518" y="0"/>
                  </a:lnTo>
                  <a:lnTo>
                    <a:pt x="518" y="8"/>
                  </a:lnTo>
                  <a:lnTo>
                    <a:pt x="503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78" name="Freeform 144"/>
            <p:cNvSpPr>
              <a:spLocks/>
            </p:cNvSpPr>
            <p:nvPr/>
          </p:nvSpPr>
          <p:spPr bwMode="auto">
            <a:xfrm rot="704206">
              <a:off x="6302782" y="5294583"/>
              <a:ext cx="382946" cy="259555"/>
            </a:xfrm>
            <a:custGeom>
              <a:avLst/>
              <a:gdLst/>
              <a:ahLst/>
              <a:cxnLst>
                <a:cxn ang="0">
                  <a:pos x="7" y="152"/>
                </a:cxn>
                <a:cxn ang="0">
                  <a:pos x="0" y="184"/>
                </a:cxn>
                <a:cxn ang="0">
                  <a:pos x="37" y="224"/>
                </a:cxn>
                <a:cxn ang="0">
                  <a:pos x="15" y="232"/>
                </a:cxn>
                <a:cxn ang="0">
                  <a:pos x="15" y="248"/>
                </a:cxn>
                <a:cxn ang="0">
                  <a:pos x="22" y="256"/>
                </a:cxn>
                <a:cxn ang="0">
                  <a:pos x="133" y="200"/>
                </a:cxn>
                <a:cxn ang="0">
                  <a:pos x="162" y="224"/>
                </a:cxn>
                <a:cxn ang="0">
                  <a:pos x="207" y="216"/>
                </a:cxn>
                <a:cxn ang="0">
                  <a:pos x="229" y="256"/>
                </a:cxn>
                <a:cxn ang="0">
                  <a:pos x="325" y="256"/>
                </a:cxn>
                <a:cxn ang="0">
                  <a:pos x="369" y="216"/>
                </a:cxn>
                <a:cxn ang="0">
                  <a:pos x="347" y="168"/>
                </a:cxn>
                <a:cxn ang="0">
                  <a:pos x="369" y="112"/>
                </a:cxn>
                <a:cxn ang="0">
                  <a:pos x="369" y="80"/>
                </a:cxn>
                <a:cxn ang="0">
                  <a:pos x="369" y="40"/>
                </a:cxn>
                <a:cxn ang="0">
                  <a:pos x="354" y="32"/>
                </a:cxn>
                <a:cxn ang="0">
                  <a:pos x="317" y="24"/>
                </a:cxn>
                <a:cxn ang="0">
                  <a:pos x="295" y="0"/>
                </a:cxn>
                <a:cxn ang="0">
                  <a:pos x="280" y="0"/>
                </a:cxn>
                <a:cxn ang="0">
                  <a:pos x="273" y="8"/>
                </a:cxn>
                <a:cxn ang="0">
                  <a:pos x="236" y="24"/>
                </a:cxn>
                <a:cxn ang="0">
                  <a:pos x="199" y="64"/>
                </a:cxn>
                <a:cxn ang="0">
                  <a:pos x="177" y="112"/>
                </a:cxn>
                <a:cxn ang="0">
                  <a:pos x="155" y="120"/>
                </a:cxn>
                <a:cxn ang="0">
                  <a:pos x="140" y="144"/>
                </a:cxn>
                <a:cxn ang="0">
                  <a:pos x="74" y="128"/>
                </a:cxn>
                <a:cxn ang="0">
                  <a:pos x="59" y="112"/>
                </a:cxn>
                <a:cxn ang="0">
                  <a:pos x="44" y="120"/>
                </a:cxn>
                <a:cxn ang="0">
                  <a:pos x="30" y="152"/>
                </a:cxn>
                <a:cxn ang="0">
                  <a:pos x="7" y="152"/>
                </a:cxn>
              </a:cxnLst>
              <a:rect l="0" t="0" r="r" b="b"/>
              <a:pathLst>
                <a:path w="370" h="257">
                  <a:moveTo>
                    <a:pt x="7" y="152"/>
                  </a:moveTo>
                  <a:lnTo>
                    <a:pt x="0" y="184"/>
                  </a:lnTo>
                  <a:lnTo>
                    <a:pt x="37" y="224"/>
                  </a:lnTo>
                  <a:lnTo>
                    <a:pt x="15" y="232"/>
                  </a:lnTo>
                  <a:lnTo>
                    <a:pt x="15" y="248"/>
                  </a:lnTo>
                  <a:lnTo>
                    <a:pt x="22" y="256"/>
                  </a:lnTo>
                  <a:lnTo>
                    <a:pt x="133" y="200"/>
                  </a:lnTo>
                  <a:lnTo>
                    <a:pt x="162" y="224"/>
                  </a:lnTo>
                  <a:lnTo>
                    <a:pt x="207" y="216"/>
                  </a:lnTo>
                  <a:lnTo>
                    <a:pt x="229" y="256"/>
                  </a:lnTo>
                  <a:lnTo>
                    <a:pt x="325" y="256"/>
                  </a:lnTo>
                  <a:lnTo>
                    <a:pt x="369" y="216"/>
                  </a:lnTo>
                  <a:lnTo>
                    <a:pt x="347" y="168"/>
                  </a:lnTo>
                  <a:lnTo>
                    <a:pt x="369" y="112"/>
                  </a:lnTo>
                  <a:lnTo>
                    <a:pt x="369" y="80"/>
                  </a:lnTo>
                  <a:lnTo>
                    <a:pt x="369" y="40"/>
                  </a:lnTo>
                  <a:lnTo>
                    <a:pt x="354" y="32"/>
                  </a:lnTo>
                  <a:lnTo>
                    <a:pt x="317" y="24"/>
                  </a:lnTo>
                  <a:lnTo>
                    <a:pt x="295" y="0"/>
                  </a:lnTo>
                  <a:lnTo>
                    <a:pt x="280" y="0"/>
                  </a:lnTo>
                  <a:lnTo>
                    <a:pt x="273" y="8"/>
                  </a:lnTo>
                  <a:lnTo>
                    <a:pt x="236" y="24"/>
                  </a:lnTo>
                  <a:lnTo>
                    <a:pt x="199" y="64"/>
                  </a:lnTo>
                  <a:lnTo>
                    <a:pt x="177" y="112"/>
                  </a:lnTo>
                  <a:lnTo>
                    <a:pt x="155" y="120"/>
                  </a:lnTo>
                  <a:lnTo>
                    <a:pt x="140" y="144"/>
                  </a:lnTo>
                  <a:lnTo>
                    <a:pt x="74" y="128"/>
                  </a:lnTo>
                  <a:lnTo>
                    <a:pt x="59" y="112"/>
                  </a:lnTo>
                  <a:lnTo>
                    <a:pt x="44" y="120"/>
                  </a:lnTo>
                  <a:lnTo>
                    <a:pt x="30" y="152"/>
                  </a:lnTo>
                  <a:lnTo>
                    <a:pt x="7" y="15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79" name="Freeform 146"/>
            <p:cNvSpPr>
              <a:spLocks/>
            </p:cNvSpPr>
            <p:nvPr/>
          </p:nvSpPr>
          <p:spPr bwMode="auto">
            <a:xfrm rot="704206">
              <a:off x="5952111" y="4725180"/>
              <a:ext cx="470178" cy="364633"/>
            </a:xfrm>
            <a:custGeom>
              <a:avLst/>
              <a:gdLst/>
              <a:ahLst/>
              <a:cxnLst>
                <a:cxn ang="0">
                  <a:pos x="303" y="32"/>
                </a:cxn>
                <a:cxn ang="0">
                  <a:pos x="311" y="56"/>
                </a:cxn>
                <a:cxn ang="0">
                  <a:pos x="311" y="88"/>
                </a:cxn>
                <a:cxn ang="0">
                  <a:pos x="362" y="88"/>
                </a:cxn>
                <a:cxn ang="0">
                  <a:pos x="392" y="104"/>
                </a:cxn>
                <a:cxn ang="0">
                  <a:pos x="399" y="136"/>
                </a:cxn>
                <a:cxn ang="0">
                  <a:pos x="436" y="136"/>
                </a:cxn>
                <a:cxn ang="0">
                  <a:pos x="436" y="152"/>
                </a:cxn>
                <a:cxn ang="0">
                  <a:pos x="414" y="168"/>
                </a:cxn>
                <a:cxn ang="0">
                  <a:pos x="399" y="200"/>
                </a:cxn>
                <a:cxn ang="0">
                  <a:pos x="444" y="224"/>
                </a:cxn>
                <a:cxn ang="0">
                  <a:pos x="451" y="248"/>
                </a:cxn>
                <a:cxn ang="0">
                  <a:pos x="421" y="272"/>
                </a:cxn>
                <a:cxn ang="0">
                  <a:pos x="421" y="296"/>
                </a:cxn>
                <a:cxn ang="0">
                  <a:pos x="392" y="320"/>
                </a:cxn>
                <a:cxn ang="0">
                  <a:pos x="370" y="304"/>
                </a:cxn>
                <a:cxn ang="0">
                  <a:pos x="340" y="312"/>
                </a:cxn>
                <a:cxn ang="0">
                  <a:pos x="318" y="336"/>
                </a:cxn>
                <a:cxn ang="0">
                  <a:pos x="281" y="336"/>
                </a:cxn>
                <a:cxn ang="0">
                  <a:pos x="244" y="360"/>
                </a:cxn>
                <a:cxn ang="0">
                  <a:pos x="229" y="328"/>
                </a:cxn>
                <a:cxn ang="0">
                  <a:pos x="251" y="320"/>
                </a:cxn>
                <a:cxn ang="0">
                  <a:pos x="222" y="304"/>
                </a:cxn>
                <a:cxn ang="0">
                  <a:pos x="200" y="312"/>
                </a:cxn>
                <a:cxn ang="0">
                  <a:pos x="177" y="296"/>
                </a:cxn>
                <a:cxn ang="0">
                  <a:pos x="155" y="296"/>
                </a:cxn>
                <a:cxn ang="0">
                  <a:pos x="104" y="248"/>
                </a:cxn>
                <a:cxn ang="0">
                  <a:pos x="44" y="232"/>
                </a:cxn>
                <a:cxn ang="0">
                  <a:pos x="15" y="232"/>
                </a:cxn>
                <a:cxn ang="0">
                  <a:pos x="7" y="184"/>
                </a:cxn>
                <a:cxn ang="0">
                  <a:pos x="0" y="128"/>
                </a:cxn>
                <a:cxn ang="0">
                  <a:pos x="30" y="88"/>
                </a:cxn>
                <a:cxn ang="0">
                  <a:pos x="37" y="72"/>
                </a:cxn>
                <a:cxn ang="0">
                  <a:pos x="74" y="64"/>
                </a:cxn>
                <a:cxn ang="0">
                  <a:pos x="67" y="40"/>
                </a:cxn>
                <a:cxn ang="0">
                  <a:pos x="89" y="0"/>
                </a:cxn>
                <a:cxn ang="0">
                  <a:pos x="140" y="0"/>
                </a:cxn>
                <a:cxn ang="0">
                  <a:pos x="163" y="16"/>
                </a:cxn>
                <a:cxn ang="0">
                  <a:pos x="192" y="16"/>
                </a:cxn>
                <a:cxn ang="0">
                  <a:pos x="207" y="24"/>
                </a:cxn>
                <a:cxn ang="0">
                  <a:pos x="237" y="40"/>
                </a:cxn>
                <a:cxn ang="0">
                  <a:pos x="259" y="16"/>
                </a:cxn>
                <a:cxn ang="0">
                  <a:pos x="274" y="8"/>
                </a:cxn>
                <a:cxn ang="0">
                  <a:pos x="303" y="32"/>
                </a:cxn>
              </a:cxnLst>
              <a:rect l="0" t="0" r="r" b="b"/>
              <a:pathLst>
                <a:path w="452" h="361">
                  <a:moveTo>
                    <a:pt x="303" y="32"/>
                  </a:moveTo>
                  <a:lnTo>
                    <a:pt x="311" y="56"/>
                  </a:lnTo>
                  <a:lnTo>
                    <a:pt x="311" y="88"/>
                  </a:lnTo>
                  <a:lnTo>
                    <a:pt x="362" y="88"/>
                  </a:lnTo>
                  <a:lnTo>
                    <a:pt x="392" y="104"/>
                  </a:lnTo>
                  <a:lnTo>
                    <a:pt x="399" y="136"/>
                  </a:lnTo>
                  <a:lnTo>
                    <a:pt x="436" y="136"/>
                  </a:lnTo>
                  <a:lnTo>
                    <a:pt x="436" y="152"/>
                  </a:lnTo>
                  <a:lnTo>
                    <a:pt x="414" y="168"/>
                  </a:lnTo>
                  <a:lnTo>
                    <a:pt x="399" y="200"/>
                  </a:lnTo>
                  <a:lnTo>
                    <a:pt x="444" y="224"/>
                  </a:lnTo>
                  <a:lnTo>
                    <a:pt x="451" y="248"/>
                  </a:lnTo>
                  <a:lnTo>
                    <a:pt x="421" y="272"/>
                  </a:lnTo>
                  <a:lnTo>
                    <a:pt x="421" y="296"/>
                  </a:lnTo>
                  <a:lnTo>
                    <a:pt x="392" y="320"/>
                  </a:lnTo>
                  <a:lnTo>
                    <a:pt x="370" y="304"/>
                  </a:lnTo>
                  <a:lnTo>
                    <a:pt x="340" y="312"/>
                  </a:lnTo>
                  <a:lnTo>
                    <a:pt x="318" y="336"/>
                  </a:lnTo>
                  <a:lnTo>
                    <a:pt x="281" y="336"/>
                  </a:lnTo>
                  <a:lnTo>
                    <a:pt x="244" y="360"/>
                  </a:lnTo>
                  <a:lnTo>
                    <a:pt x="229" y="328"/>
                  </a:lnTo>
                  <a:lnTo>
                    <a:pt x="251" y="320"/>
                  </a:lnTo>
                  <a:lnTo>
                    <a:pt x="222" y="304"/>
                  </a:lnTo>
                  <a:lnTo>
                    <a:pt x="200" y="312"/>
                  </a:lnTo>
                  <a:lnTo>
                    <a:pt x="177" y="296"/>
                  </a:lnTo>
                  <a:lnTo>
                    <a:pt x="155" y="296"/>
                  </a:lnTo>
                  <a:lnTo>
                    <a:pt x="104" y="248"/>
                  </a:lnTo>
                  <a:lnTo>
                    <a:pt x="44" y="232"/>
                  </a:lnTo>
                  <a:lnTo>
                    <a:pt x="15" y="232"/>
                  </a:lnTo>
                  <a:lnTo>
                    <a:pt x="7" y="184"/>
                  </a:lnTo>
                  <a:lnTo>
                    <a:pt x="0" y="128"/>
                  </a:lnTo>
                  <a:lnTo>
                    <a:pt x="30" y="88"/>
                  </a:lnTo>
                  <a:lnTo>
                    <a:pt x="37" y="72"/>
                  </a:lnTo>
                  <a:lnTo>
                    <a:pt x="74" y="64"/>
                  </a:lnTo>
                  <a:lnTo>
                    <a:pt x="67" y="40"/>
                  </a:lnTo>
                  <a:lnTo>
                    <a:pt x="89" y="0"/>
                  </a:lnTo>
                  <a:lnTo>
                    <a:pt x="140" y="0"/>
                  </a:lnTo>
                  <a:lnTo>
                    <a:pt x="163" y="16"/>
                  </a:lnTo>
                  <a:lnTo>
                    <a:pt x="192" y="16"/>
                  </a:lnTo>
                  <a:lnTo>
                    <a:pt x="207" y="24"/>
                  </a:lnTo>
                  <a:lnTo>
                    <a:pt x="237" y="40"/>
                  </a:lnTo>
                  <a:lnTo>
                    <a:pt x="259" y="16"/>
                  </a:lnTo>
                  <a:lnTo>
                    <a:pt x="274" y="8"/>
                  </a:lnTo>
                  <a:lnTo>
                    <a:pt x="303" y="3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80" name="Freeform 154"/>
            <p:cNvSpPr>
              <a:spLocks/>
            </p:cNvSpPr>
            <p:nvPr/>
          </p:nvSpPr>
          <p:spPr bwMode="auto">
            <a:xfrm rot="704206">
              <a:off x="5879709" y="4935338"/>
              <a:ext cx="345437" cy="266740"/>
            </a:xfrm>
            <a:custGeom>
              <a:avLst/>
              <a:gdLst/>
              <a:ahLst/>
              <a:cxnLst>
                <a:cxn ang="0">
                  <a:pos x="66" y="240"/>
                </a:cxn>
                <a:cxn ang="0">
                  <a:pos x="22" y="200"/>
                </a:cxn>
                <a:cxn ang="0">
                  <a:pos x="52" y="184"/>
                </a:cxn>
                <a:cxn ang="0">
                  <a:pos x="7" y="176"/>
                </a:cxn>
                <a:cxn ang="0">
                  <a:pos x="0" y="176"/>
                </a:cxn>
                <a:cxn ang="0">
                  <a:pos x="0" y="160"/>
                </a:cxn>
                <a:cxn ang="0">
                  <a:pos x="15" y="144"/>
                </a:cxn>
                <a:cxn ang="0">
                  <a:pos x="0" y="112"/>
                </a:cxn>
                <a:cxn ang="0">
                  <a:pos x="0" y="80"/>
                </a:cxn>
                <a:cxn ang="0">
                  <a:pos x="52" y="56"/>
                </a:cxn>
                <a:cxn ang="0">
                  <a:pos x="44" y="32"/>
                </a:cxn>
                <a:cxn ang="0">
                  <a:pos x="52" y="8"/>
                </a:cxn>
                <a:cxn ang="0">
                  <a:pos x="52" y="0"/>
                </a:cxn>
                <a:cxn ang="0">
                  <a:pos x="81" y="0"/>
                </a:cxn>
                <a:cxn ang="0">
                  <a:pos x="140" y="16"/>
                </a:cxn>
                <a:cxn ang="0">
                  <a:pos x="191" y="64"/>
                </a:cxn>
                <a:cxn ang="0">
                  <a:pos x="213" y="64"/>
                </a:cxn>
                <a:cxn ang="0">
                  <a:pos x="235" y="80"/>
                </a:cxn>
                <a:cxn ang="0">
                  <a:pos x="258" y="72"/>
                </a:cxn>
                <a:cxn ang="0">
                  <a:pos x="287" y="88"/>
                </a:cxn>
                <a:cxn ang="0">
                  <a:pos x="265" y="96"/>
                </a:cxn>
                <a:cxn ang="0">
                  <a:pos x="280" y="128"/>
                </a:cxn>
                <a:cxn ang="0">
                  <a:pos x="316" y="104"/>
                </a:cxn>
                <a:cxn ang="0">
                  <a:pos x="331" y="128"/>
                </a:cxn>
                <a:cxn ang="0">
                  <a:pos x="331" y="208"/>
                </a:cxn>
                <a:cxn ang="0">
                  <a:pos x="316" y="224"/>
                </a:cxn>
                <a:cxn ang="0">
                  <a:pos x="309" y="240"/>
                </a:cxn>
                <a:cxn ang="0">
                  <a:pos x="265" y="240"/>
                </a:cxn>
                <a:cxn ang="0">
                  <a:pos x="235" y="264"/>
                </a:cxn>
                <a:cxn ang="0">
                  <a:pos x="213" y="248"/>
                </a:cxn>
                <a:cxn ang="0">
                  <a:pos x="206" y="224"/>
                </a:cxn>
                <a:cxn ang="0">
                  <a:pos x="177" y="208"/>
                </a:cxn>
                <a:cxn ang="0">
                  <a:pos x="110" y="240"/>
                </a:cxn>
                <a:cxn ang="0">
                  <a:pos x="88" y="232"/>
                </a:cxn>
                <a:cxn ang="0">
                  <a:pos x="66" y="240"/>
                </a:cxn>
              </a:cxnLst>
              <a:rect l="0" t="0" r="r" b="b"/>
              <a:pathLst>
                <a:path w="332" h="265">
                  <a:moveTo>
                    <a:pt x="66" y="240"/>
                  </a:moveTo>
                  <a:lnTo>
                    <a:pt x="22" y="200"/>
                  </a:lnTo>
                  <a:lnTo>
                    <a:pt x="52" y="184"/>
                  </a:lnTo>
                  <a:lnTo>
                    <a:pt x="7" y="176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15" y="144"/>
                  </a:lnTo>
                  <a:lnTo>
                    <a:pt x="0" y="112"/>
                  </a:lnTo>
                  <a:lnTo>
                    <a:pt x="0" y="80"/>
                  </a:lnTo>
                  <a:lnTo>
                    <a:pt x="52" y="56"/>
                  </a:lnTo>
                  <a:lnTo>
                    <a:pt x="44" y="32"/>
                  </a:lnTo>
                  <a:lnTo>
                    <a:pt x="52" y="8"/>
                  </a:lnTo>
                  <a:lnTo>
                    <a:pt x="52" y="0"/>
                  </a:lnTo>
                  <a:lnTo>
                    <a:pt x="81" y="0"/>
                  </a:lnTo>
                  <a:lnTo>
                    <a:pt x="140" y="16"/>
                  </a:lnTo>
                  <a:lnTo>
                    <a:pt x="191" y="64"/>
                  </a:lnTo>
                  <a:lnTo>
                    <a:pt x="213" y="64"/>
                  </a:lnTo>
                  <a:lnTo>
                    <a:pt x="235" y="80"/>
                  </a:lnTo>
                  <a:lnTo>
                    <a:pt x="258" y="72"/>
                  </a:lnTo>
                  <a:lnTo>
                    <a:pt x="287" y="88"/>
                  </a:lnTo>
                  <a:lnTo>
                    <a:pt x="265" y="96"/>
                  </a:lnTo>
                  <a:lnTo>
                    <a:pt x="280" y="128"/>
                  </a:lnTo>
                  <a:lnTo>
                    <a:pt x="316" y="104"/>
                  </a:lnTo>
                  <a:lnTo>
                    <a:pt x="331" y="128"/>
                  </a:lnTo>
                  <a:lnTo>
                    <a:pt x="331" y="208"/>
                  </a:lnTo>
                  <a:lnTo>
                    <a:pt x="316" y="224"/>
                  </a:lnTo>
                  <a:lnTo>
                    <a:pt x="309" y="240"/>
                  </a:lnTo>
                  <a:lnTo>
                    <a:pt x="265" y="240"/>
                  </a:lnTo>
                  <a:lnTo>
                    <a:pt x="235" y="264"/>
                  </a:lnTo>
                  <a:lnTo>
                    <a:pt x="213" y="248"/>
                  </a:lnTo>
                  <a:lnTo>
                    <a:pt x="206" y="224"/>
                  </a:lnTo>
                  <a:lnTo>
                    <a:pt x="177" y="208"/>
                  </a:lnTo>
                  <a:lnTo>
                    <a:pt x="110" y="240"/>
                  </a:lnTo>
                  <a:lnTo>
                    <a:pt x="88" y="232"/>
                  </a:lnTo>
                  <a:lnTo>
                    <a:pt x="66" y="24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81" name="Freeform 155"/>
            <p:cNvSpPr>
              <a:spLocks/>
            </p:cNvSpPr>
            <p:nvPr/>
          </p:nvSpPr>
          <p:spPr bwMode="auto">
            <a:xfrm rot="704206">
              <a:off x="5894538" y="5166153"/>
              <a:ext cx="454476" cy="364633"/>
            </a:xfrm>
            <a:custGeom>
              <a:avLst/>
              <a:gdLst/>
              <a:ahLst/>
              <a:cxnLst>
                <a:cxn ang="0">
                  <a:pos x="214" y="264"/>
                </a:cxn>
                <a:cxn ang="0">
                  <a:pos x="200" y="232"/>
                </a:cxn>
                <a:cxn ang="0">
                  <a:pos x="177" y="232"/>
                </a:cxn>
                <a:cxn ang="0">
                  <a:pos x="118" y="232"/>
                </a:cxn>
                <a:cxn ang="0">
                  <a:pos x="103" y="200"/>
                </a:cxn>
                <a:cxn ang="0">
                  <a:pos x="89" y="192"/>
                </a:cxn>
                <a:cxn ang="0">
                  <a:pos x="74" y="208"/>
                </a:cxn>
                <a:cxn ang="0">
                  <a:pos x="52" y="208"/>
                </a:cxn>
                <a:cxn ang="0">
                  <a:pos x="0" y="32"/>
                </a:cxn>
                <a:cxn ang="0">
                  <a:pos x="22" y="24"/>
                </a:cxn>
                <a:cxn ang="0">
                  <a:pos x="44" y="32"/>
                </a:cxn>
                <a:cxn ang="0">
                  <a:pos x="111" y="0"/>
                </a:cxn>
                <a:cxn ang="0">
                  <a:pos x="140" y="16"/>
                </a:cxn>
                <a:cxn ang="0">
                  <a:pos x="148" y="40"/>
                </a:cxn>
                <a:cxn ang="0">
                  <a:pos x="170" y="56"/>
                </a:cxn>
                <a:cxn ang="0">
                  <a:pos x="200" y="32"/>
                </a:cxn>
                <a:cxn ang="0">
                  <a:pos x="244" y="32"/>
                </a:cxn>
                <a:cxn ang="0">
                  <a:pos x="251" y="16"/>
                </a:cxn>
                <a:cxn ang="0">
                  <a:pos x="266" y="0"/>
                </a:cxn>
                <a:cxn ang="0">
                  <a:pos x="273" y="0"/>
                </a:cxn>
                <a:cxn ang="0">
                  <a:pos x="288" y="32"/>
                </a:cxn>
                <a:cxn ang="0">
                  <a:pos x="325" y="64"/>
                </a:cxn>
                <a:cxn ang="0">
                  <a:pos x="325" y="96"/>
                </a:cxn>
                <a:cxn ang="0">
                  <a:pos x="340" y="120"/>
                </a:cxn>
                <a:cxn ang="0">
                  <a:pos x="340" y="128"/>
                </a:cxn>
                <a:cxn ang="0">
                  <a:pos x="392" y="144"/>
                </a:cxn>
                <a:cxn ang="0">
                  <a:pos x="355" y="192"/>
                </a:cxn>
                <a:cxn ang="0">
                  <a:pos x="384" y="224"/>
                </a:cxn>
                <a:cxn ang="0">
                  <a:pos x="392" y="200"/>
                </a:cxn>
                <a:cxn ang="0">
                  <a:pos x="407" y="200"/>
                </a:cxn>
                <a:cxn ang="0">
                  <a:pos x="399" y="232"/>
                </a:cxn>
                <a:cxn ang="0">
                  <a:pos x="436" y="272"/>
                </a:cxn>
                <a:cxn ang="0">
                  <a:pos x="414" y="280"/>
                </a:cxn>
                <a:cxn ang="0">
                  <a:pos x="414" y="296"/>
                </a:cxn>
                <a:cxn ang="0">
                  <a:pos x="421" y="304"/>
                </a:cxn>
                <a:cxn ang="0">
                  <a:pos x="414" y="336"/>
                </a:cxn>
                <a:cxn ang="0">
                  <a:pos x="370" y="336"/>
                </a:cxn>
                <a:cxn ang="0">
                  <a:pos x="333" y="360"/>
                </a:cxn>
                <a:cxn ang="0">
                  <a:pos x="318" y="344"/>
                </a:cxn>
                <a:cxn ang="0">
                  <a:pos x="303" y="320"/>
                </a:cxn>
                <a:cxn ang="0">
                  <a:pos x="281" y="336"/>
                </a:cxn>
                <a:cxn ang="0">
                  <a:pos x="251" y="312"/>
                </a:cxn>
                <a:cxn ang="0">
                  <a:pos x="244" y="288"/>
                </a:cxn>
                <a:cxn ang="0">
                  <a:pos x="229" y="280"/>
                </a:cxn>
                <a:cxn ang="0">
                  <a:pos x="214" y="264"/>
                </a:cxn>
              </a:cxnLst>
              <a:rect l="0" t="0" r="r" b="b"/>
              <a:pathLst>
                <a:path w="437" h="361">
                  <a:moveTo>
                    <a:pt x="214" y="264"/>
                  </a:moveTo>
                  <a:lnTo>
                    <a:pt x="200" y="232"/>
                  </a:lnTo>
                  <a:lnTo>
                    <a:pt x="177" y="232"/>
                  </a:lnTo>
                  <a:lnTo>
                    <a:pt x="118" y="232"/>
                  </a:lnTo>
                  <a:lnTo>
                    <a:pt x="103" y="200"/>
                  </a:lnTo>
                  <a:lnTo>
                    <a:pt x="89" y="192"/>
                  </a:lnTo>
                  <a:lnTo>
                    <a:pt x="74" y="208"/>
                  </a:lnTo>
                  <a:lnTo>
                    <a:pt x="52" y="208"/>
                  </a:lnTo>
                  <a:lnTo>
                    <a:pt x="0" y="32"/>
                  </a:lnTo>
                  <a:lnTo>
                    <a:pt x="22" y="24"/>
                  </a:lnTo>
                  <a:lnTo>
                    <a:pt x="44" y="32"/>
                  </a:lnTo>
                  <a:lnTo>
                    <a:pt x="111" y="0"/>
                  </a:lnTo>
                  <a:lnTo>
                    <a:pt x="140" y="16"/>
                  </a:lnTo>
                  <a:lnTo>
                    <a:pt x="148" y="40"/>
                  </a:lnTo>
                  <a:lnTo>
                    <a:pt x="170" y="56"/>
                  </a:lnTo>
                  <a:lnTo>
                    <a:pt x="200" y="32"/>
                  </a:lnTo>
                  <a:lnTo>
                    <a:pt x="244" y="32"/>
                  </a:lnTo>
                  <a:lnTo>
                    <a:pt x="251" y="16"/>
                  </a:lnTo>
                  <a:lnTo>
                    <a:pt x="266" y="0"/>
                  </a:lnTo>
                  <a:lnTo>
                    <a:pt x="273" y="0"/>
                  </a:lnTo>
                  <a:lnTo>
                    <a:pt x="288" y="32"/>
                  </a:lnTo>
                  <a:lnTo>
                    <a:pt x="325" y="64"/>
                  </a:lnTo>
                  <a:lnTo>
                    <a:pt x="325" y="96"/>
                  </a:lnTo>
                  <a:lnTo>
                    <a:pt x="340" y="120"/>
                  </a:lnTo>
                  <a:lnTo>
                    <a:pt x="340" y="128"/>
                  </a:lnTo>
                  <a:lnTo>
                    <a:pt x="392" y="144"/>
                  </a:lnTo>
                  <a:lnTo>
                    <a:pt x="355" y="192"/>
                  </a:lnTo>
                  <a:lnTo>
                    <a:pt x="384" y="224"/>
                  </a:lnTo>
                  <a:lnTo>
                    <a:pt x="392" y="200"/>
                  </a:lnTo>
                  <a:lnTo>
                    <a:pt x="407" y="200"/>
                  </a:lnTo>
                  <a:lnTo>
                    <a:pt x="399" y="232"/>
                  </a:lnTo>
                  <a:lnTo>
                    <a:pt x="436" y="272"/>
                  </a:lnTo>
                  <a:lnTo>
                    <a:pt x="414" y="280"/>
                  </a:lnTo>
                  <a:lnTo>
                    <a:pt x="414" y="296"/>
                  </a:lnTo>
                  <a:lnTo>
                    <a:pt x="421" y="304"/>
                  </a:lnTo>
                  <a:lnTo>
                    <a:pt x="414" y="336"/>
                  </a:lnTo>
                  <a:lnTo>
                    <a:pt x="370" y="336"/>
                  </a:lnTo>
                  <a:lnTo>
                    <a:pt x="333" y="360"/>
                  </a:lnTo>
                  <a:lnTo>
                    <a:pt x="318" y="344"/>
                  </a:lnTo>
                  <a:lnTo>
                    <a:pt x="303" y="320"/>
                  </a:lnTo>
                  <a:lnTo>
                    <a:pt x="281" y="336"/>
                  </a:lnTo>
                  <a:lnTo>
                    <a:pt x="251" y="312"/>
                  </a:lnTo>
                  <a:lnTo>
                    <a:pt x="244" y="288"/>
                  </a:lnTo>
                  <a:lnTo>
                    <a:pt x="229" y="280"/>
                  </a:lnTo>
                  <a:lnTo>
                    <a:pt x="214" y="264"/>
                  </a:lnTo>
                </a:path>
              </a:pathLst>
            </a:custGeom>
            <a:solidFill>
              <a:schemeClr val="accent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82" name="Freeform 156"/>
            <p:cNvSpPr>
              <a:spLocks/>
            </p:cNvSpPr>
            <p:nvPr/>
          </p:nvSpPr>
          <p:spPr bwMode="auto">
            <a:xfrm rot="704206">
              <a:off x="6112617" y="5308054"/>
              <a:ext cx="131719" cy="138309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18" y="8"/>
                </a:cxn>
                <a:cxn ang="0">
                  <a:pos x="103" y="8"/>
                </a:cxn>
                <a:cxn ang="0">
                  <a:pos x="88" y="40"/>
                </a:cxn>
                <a:cxn ang="0">
                  <a:pos x="52" y="72"/>
                </a:cxn>
                <a:cxn ang="0">
                  <a:pos x="15" y="80"/>
                </a:cxn>
                <a:cxn ang="0">
                  <a:pos x="7" y="96"/>
                </a:cxn>
                <a:cxn ang="0">
                  <a:pos x="22" y="112"/>
                </a:cxn>
                <a:cxn ang="0">
                  <a:pos x="0" y="136"/>
                </a:cxn>
              </a:cxnLst>
              <a:rect l="0" t="0" r="r" b="b"/>
              <a:pathLst>
                <a:path w="126" h="137">
                  <a:moveTo>
                    <a:pt x="125" y="0"/>
                  </a:moveTo>
                  <a:lnTo>
                    <a:pt x="118" y="8"/>
                  </a:lnTo>
                  <a:lnTo>
                    <a:pt x="103" y="8"/>
                  </a:lnTo>
                  <a:lnTo>
                    <a:pt x="88" y="40"/>
                  </a:lnTo>
                  <a:lnTo>
                    <a:pt x="52" y="72"/>
                  </a:lnTo>
                  <a:lnTo>
                    <a:pt x="15" y="80"/>
                  </a:lnTo>
                  <a:lnTo>
                    <a:pt x="7" y="96"/>
                  </a:lnTo>
                  <a:lnTo>
                    <a:pt x="22" y="112"/>
                  </a:lnTo>
                  <a:lnTo>
                    <a:pt x="0" y="13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83" name="Freeform 157"/>
            <p:cNvSpPr>
              <a:spLocks/>
            </p:cNvSpPr>
            <p:nvPr/>
          </p:nvSpPr>
          <p:spPr bwMode="auto">
            <a:xfrm rot="704206">
              <a:off x="5734032" y="4752123"/>
              <a:ext cx="225058" cy="347570"/>
            </a:xfrm>
            <a:custGeom>
              <a:avLst/>
              <a:gdLst/>
              <a:ahLst/>
              <a:cxnLst>
                <a:cxn ang="0">
                  <a:pos x="215" y="136"/>
                </a:cxn>
                <a:cxn ang="0">
                  <a:pos x="215" y="144"/>
                </a:cxn>
                <a:cxn ang="0">
                  <a:pos x="208" y="168"/>
                </a:cxn>
                <a:cxn ang="0">
                  <a:pos x="215" y="192"/>
                </a:cxn>
                <a:cxn ang="0">
                  <a:pos x="163" y="216"/>
                </a:cxn>
                <a:cxn ang="0">
                  <a:pos x="163" y="248"/>
                </a:cxn>
                <a:cxn ang="0">
                  <a:pos x="178" y="280"/>
                </a:cxn>
                <a:cxn ang="0">
                  <a:pos x="163" y="296"/>
                </a:cxn>
                <a:cxn ang="0">
                  <a:pos x="163" y="312"/>
                </a:cxn>
                <a:cxn ang="0">
                  <a:pos x="104" y="344"/>
                </a:cxn>
                <a:cxn ang="0">
                  <a:pos x="82" y="336"/>
                </a:cxn>
                <a:cxn ang="0">
                  <a:pos x="82" y="312"/>
                </a:cxn>
                <a:cxn ang="0">
                  <a:pos x="104" y="312"/>
                </a:cxn>
                <a:cxn ang="0">
                  <a:pos x="37" y="264"/>
                </a:cxn>
                <a:cxn ang="0">
                  <a:pos x="0" y="272"/>
                </a:cxn>
                <a:cxn ang="0">
                  <a:pos x="22" y="240"/>
                </a:cxn>
                <a:cxn ang="0">
                  <a:pos x="15" y="200"/>
                </a:cxn>
                <a:cxn ang="0">
                  <a:pos x="7" y="192"/>
                </a:cxn>
                <a:cxn ang="0">
                  <a:pos x="15" y="160"/>
                </a:cxn>
                <a:cxn ang="0">
                  <a:pos x="37" y="152"/>
                </a:cxn>
                <a:cxn ang="0">
                  <a:pos x="37" y="128"/>
                </a:cxn>
                <a:cxn ang="0">
                  <a:pos x="67" y="120"/>
                </a:cxn>
                <a:cxn ang="0">
                  <a:pos x="67" y="88"/>
                </a:cxn>
                <a:cxn ang="0">
                  <a:pos x="44" y="64"/>
                </a:cxn>
                <a:cxn ang="0">
                  <a:pos x="44" y="24"/>
                </a:cxn>
                <a:cxn ang="0">
                  <a:pos x="74" y="0"/>
                </a:cxn>
                <a:cxn ang="0">
                  <a:pos x="82" y="8"/>
                </a:cxn>
                <a:cxn ang="0">
                  <a:pos x="82" y="40"/>
                </a:cxn>
                <a:cxn ang="0">
                  <a:pos x="126" y="56"/>
                </a:cxn>
                <a:cxn ang="0">
                  <a:pos x="141" y="40"/>
                </a:cxn>
                <a:cxn ang="0">
                  <a:pos x="163" y="56"/>
                </a:cxn>
                <a:cxn ang="0">
                  <a:pos x="200" y="24"/>
                </a:cxn>
                <a:cxn ang="0">
                  <a:pos x="200" y="32"/>
                </a:cxn>
                <a:cxn ang="0">
                  <a:pos x="208" y="88"/>
                </a:cxn>
                <a:cxn ang="0">
                  <a:pos x="215" y="136"/>
                </a:cxn>
              </a:cxnLst>
              <a:rect l="0" t="0" r="r" b="b"/>
              <a:pathLst>
                <a:path w="216" h="345">
                  <a:moveTo>
                    <a:pt x="215" y="136"/>
                  </a:moveTo>
                  <a:lnTo>
                    <a:pt x="215" y="144"/>
                  </a:lnTo>
                  <a:lnTo>
                    <a:pt x="208" y="168"/>
                  </a:lnTo>
                  <a:lnTo>
                    <a:pt x="215" y="192"/>
                  </a:lnTo>
                  <a:lnTo>
                    <a:pt x="163" y="216"/>
                  </a:lnTo>
                  <a:lnTo>
                    <a:pt x="163" y="248"/>
                  </a:lnTo>
                  <a:lnTo>
                    <a:pt x="178" y="280"/>
                  </a:lnTo>
                  <a:lnTo>
                    <a:pt x="163" y="296"/>
                  </a:lnTo>
                  <a:lnTo>
                    <a:pt x="163" y="312"/>
                  </a:lnTo>
                  <a:lnTo>
                    <a:pt x="104" y="344"/>
                  </a:lnTo>
                  <a:lnTo>
                    <a:pt x="82" y="336"/>
                  </a:lnTo>
                  <a:lnTo>
                    <a:pt x="82" y="312"/>
                  </a:lnTo>
                  <a:lnTo>
                    <a:pt x="104" y="312"/>
                  </a:lnTo>
                  <a:lnTo>
                    <a:pt x="37" y="264"/>
                  </a:lnTo>
                  <a:lnTo>
                    <a:pt x="0" y="272"/>
                  </a:lnTo>
                  <a:lnTo>
                    <a:pt x="22" y="240"/>
                  </a:lnTo>
                  <a:lnTo>
                    <a:pt x="15" y="200"/>
                  </a:lnTo>
                  <a:lnTo>
                    <a:pt x="7" y="192"/>
                  </a:lnTo>
                  <a:lnTo>
                    <a:pt x="15" y="160"/>
                  </a:lnTo>
                  <a:lnTo>
                    <a:pt x="37" y="152"/>
                  </a:lnTo>
                  <a:lnTo>
                    <a:pt x="37" y="128"/>
                  </a:lnTo>
                  <a:lnTo>
                    <a:pt x="67" y="120"/>
                  </a:lnTo>
                  <a:lnTo>
                    <a:pt x="67" y="88"/>
                  </a:lnTo>
                  <a:lnTo>
                    <a:pt x="44" y="64"/>
                  </a:lnTo>
                  <a:lnTo>
                    <a:pt x="44" y="24"/>
                  </a:lnTo>
                  <a:lnTo>
                    <a:pt x="74" y="0"/>
                  </a:lnTo>
                  <a:lnTo>
                    <a:pt x="82" y="8"/>
                  </a:lnTo>
                  <a:lnTo>
                    <a:pt x="82" y="40"/>
                  </a:lnTo>
                  <a:lnTo>
                    <a:pt x="126" y="56"/>
                  </a:lnTo>
                  <a:lnTo>
                    <a:pt x="141" y="40"/>
                  </a:lnTo>
                  <a:lnTo>
                    <a:pt x="163" y="56"/>
                  </a:lnTo>
                  <a:lnTo>
                    <a:pt x="200" y="24"/>
                  </a:lnTo>
                  <a:lnTo>
                    <a:pt x="200" y="32"/>
                  </a:lnTo>
                  <a:lnTo>
                    <a:pt x="208" y="88"/>
                  </a:lnTo>
                  <a:lnTo>
                    <a:pt x="215" y="13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84" name="Freeform 158"/>
            <p:cNvSpPr>
              <a:spLocks/>
            </p:cNvSpPr>
            <p:nvPr/>
          </p:nvSpPr>
          <p:spPr bwMode="auto">
            <a:xfrm rot="704206">
              <a:off x="5328405" y="3946517"/>
              <a:ext cx="677789" cy="430196"/>
            </a:xfrm>
            <a:custGeom>
              <a:avLst/>
              <a:gdLst/>
              <a:ahLst/>
              <a:cxnLst>
                <a:cxn ang="0">
                  <a:pos x="643" y="64"/>
                </a:cxn>
                <a:cxn ang="0">
                  <a:pos x="643" y="96"/>
                </a:cxn>
                <a:cxn ang="0">
                  <a:pos x="650" y="120"/>
                </a:cxn>
                <a:cxn ang="0">
                  <a:pos x="598" y="160"/>
                </a:cxn>
                <a:cxn ang="0">
                  <a:pos x="561" y="168"/>
                </a:cxn>
                <a:cxn ang="0">
                  <a:pos x="517" y="200"/>
                </a:cxn>
                <a:cxn ang="0">
                  <a:pos x="502" y="208"/>
                </a:cxn>
                <a:cxn ang="0">
                  <a:pos x="488" y="208"/>
                </a:cxn>
                <a:cxn ang="0">
                  <a:pos x="473" y="232"/>
                </a:cxn>
                <a:cxn ang="0">
                  <a:pos x="458" y="232"/>
                </a:cxn>
                <a:cxn ang="0">
                  <a:pos x="436" y="224"/>
                </a:cxn>
                <a:cxn ang="0">
                  <a:pos x="414" y="248"/>
                </a:cxn>
                <a:cxn ang="0">
                  <a:pos x="414" y="280"/>
                </a:cxn>
                <a:cxn ang="0">
                  <a:pos x="384" y="304"/>
                </a:cxn>
                <a:cxn ang="0">
                  <a:pos x="362" y="392"/>
                </a:cxn>
                <a:cxn ang="0">
                  <a:pos x="355" y="400"/>
                </a:cxn>
                <a:cxn ang="0">
                  <a:pos x="325" y="424"/>
                </a:cxn>
                <a:cxn ang="0">
                  <a:pos x="266" y="392"/>
                </a:cxn>
                <a:cxn ang="0">
                  <a:pos x="207" y="392"/>
                </a:cxn>
                <a:cxn ang="0">
                  <a:pos x="163" y="376"/>
                </a:cxn>
                <a:cxn ang="0">
                  <a:pos x="155" y="352"/>
                </a:cxn>
                <a:cxn ang="0">
                  <a:pos x="111" y="352"/>
                </a:cxn>
                <a:cxn ang="0">
                  <a:pos x="118" y="392"/>
                </a:cxn>
                <a:cxn ang="0">
                  <a:pos x="89" y="392"/>
                </a:cxn>
                <a:cxn ang="0">
                  <a:pos x="74" y="384"/>
                </a:cxn>
                <a:cxn ang="0">
                  <a:pos x="37" y="384"/>
                </a:cxn>
                <a:cxn ang="0">
                  <a:pos x="22" y="400"/>
                </a:cxn>
                <a:cxn ang="0">
                  <a:pos x="7" y="400"/>
                </a:cxn>
                <a:cxn ang="0">
                  <a:pos x="0" y="344"/>
                </a:cxn>
                <a:cxn ang="0">
                  <a:pos x="30" y="296"/>
                </a:cxn>
                <a:cxn ang="0">
                  <a:pos x="44" y="280"/>
                </a:cxn>
                <a:cxn ang="0">
                  <a:pos x="81" y="280"/>
                </a:cxn>
                <a:cxn ang="0">
                  <a:pos x="74" y="248"/>
                </a:cxn>
                <a:cxn ang="0">
                  <a:pos x="133" y="208"/>
                </a:cxn>
                <a:cxn ang="0">
                  <a:pos x="103" y="192"/>
                </a:cxn>
                <a:cxn ang="0">
                  <a:pos x="81" y="208"/>
                </a:cxn>
                <a:cxn ang="0">
                  <a:pos x="59" y="184"/>
                </a:cxn>
                <a:cxn ang="0">
                  <a:pos x="81" y="160"/>
                </a:cxn>
                <a:cxn ang="0">
                  <a:pos x="103" y="104"/>
                </a:cxn>
                <a:cxn ang="0">
                  <a:pos x="81" y="72"/>
                </a:cxn>
                <a:cxn ang="0">
                  <a:pos x="89" y="56"/>
                </a:cxn>
                <a:cxn ang="0">
                  <a:pos x="133" y="80"/>
                </a:cxn>
                <a:cxn ang="0">
                  <a:pos x="155" y="112"/>
                </a:cxn>
                <a:cxn ang="0">
                  <a:pos x="185" y="104"/>
                </a:cxn>
                <a:cxn ang="0">
                  <a:pos x="199" y="120"/>
                </a:cxn>
                <a:cxn ang="0">
                  <a:pos x="214" y="104"/>
                </a:cxn>
                <a:cxn ang="0">
                  <a:pos x="214" y="64"/>
                </a:cxn>
                <a:cxn ang="0">
                  <a:pos x="199" y="48"/>
                </a:cxn>
                <a:cxn ang="0">
                  <a:pos x="229" y="16"/>
                </a:cxn>
                <a:cxn ang="0">
                  <a:pos x="303" y="8"/>
                </a:cxn>
                <a:cxn ang="0">
                  <a:pos x="310" y="0"/>
                </a:cxn>
                <a:cxn ang="0">
                  <a:pos x="332" y="8"/>
                </a:cxn>
                <a:cxn ang="0">
                  <a:pos x="421" y="64"/>
                </a:cxn>
                <a:cxn ang="0">
                  <a:pos x="510" y="104"/>
                </a:cxn>
                <a:cxn ang="0">
                  <a:pos x="554" y="104"/>
                </a:cxn>
                <a:cxn ang="0">
                  <a:pos x="569" y="88"/>
                </a:cxn>
                <a:cxn ang="0">
                  <a:pos x="598" y="88"/>
                </a:cxn>
                <a:cxn ang="0">
                  <a:pos x="613" y="72"/>
                </a:cxn>
                <a:cxn ang="0">
                  <a:pos x="643" y="64"/>
                </a:cxn>
              </a:cxnLst>
              <a:rect l="0" t="0" r="r" b="b"/>
              <a:pathLst>
                <a:path w="651" h="425">
                  <a:moveTo>
                    <a:pt x="643" y="64"/>
                  </a:moveTo>
                  <a:lnTo>
                    <a:pt x="643" y="96"/>
                  </a:lnTo>
                  <a:lnTo>
                    <a:pt x="650" y="120"/>
                  </a:lnTo>
                  <a:lnTo>
                    <a:pt x="598" y="160"/>
                  </a:lnTo>
                  <a:lnTo>
                    <a:pt x="561" y="168"/>
                  </a:lnTo>
                  <a:lnTo>
                    <a:pt x="517" y="200"/>
                  </a:lnTo>
                  <a:lnTo>
                    <a:pt x="502" y="208"/>
                  </a:lnTo>
                  <a:lnTo>
                    <a:pt x="488" y="208"/>
                  </a:lnTo>
                  <a:lnTo>
                    <a:pt x="473" y="232"/>
                  </a:lnTo>
                  <a:lnTo>
                    <a:pt x="458" y="232"/>
                  </a:lnTo>
                  <a:lnTo>
                    <a:pt x="436" y="224"/>
                  </a:lnTo>
                  <a:lnTo>
                    <a:pt x="414" y="248"/>
                  </a:lnTo>
                  <a:lnTo>
                    <a:pt x="414" y="280"/>
                  </a:lnTo>
                  <a:lnTo>
                    <a:pt x="384" y="304"/>
                  </a:lnTo>
                  <a:lnTo>
                    <a:pt x="362" y="392"/>
                  </a:lnTo>
                  <a:lnTo>
                    <a:pt x="355" y="400"/>
                  </a:lnTo>
                  <a:lnTo>
                    <a:pt x="325" y="424"/>
                  </a:lnTo>
                  <a:lnTo>
                    <a:pt x="266" y="392"/>
                  </a:lnTo>
                  <a:lnTo>
                    <a:pt x="207" y="392"/>
                  </a:lnTo>
                  <a:lnTo>
                    <a:pt x="163" y="376"/>
                  </a:lnTo>
                  <a:lnTo>
                    <a:pt x="155" y="352"/>
                  </a:lnTo>
                  <a:lnTo>
                    <a:pt x="111" y="352"/>
                  </a:lnTo>
                  <a:lnTo>
                    <a:pt x="118" y="392"/>
                  </a:lnTo>
                  <a:lnTo>
                    <a:pt x="89" y="392"/>
                  </a:lnTo>
                  <a:lnTo>
                    <a:pt x="74" y="384"/>
                  </a:lnTo>
                  <a:lnTo>
                    <a:pt x="37" y="384"/>
                  </a:lnTo>
                  <a:lnTo>
                    <a:pt x="22" y="400"/>
                  </a:lnTo>
                  <a:lnTo>
                    <a:pt x="7" y="400"/>
                  </a:lnTo>
                  <a:lnTo>
                    <a:pt x="0" y="344"/>
                  </a:lnTo>
                  <a:lnTo>
                    <a:pt x="30" y="296"/>
                  </a:lnTo>
                  <a:lnTo>
                    <a:pt x="44" y="280"/>
                  </a:lnTo>
                  <a:lnTo>
                    <a:pt x="81" y="280"/>
                  </a:lnTo>
                  <a:lnTo>
                    <a:pt x="74" y="248"/>
                  </a:lnTo>
                  <a:lnTo>
                    <a:pt x="133" y="208"/>
                  </a:lnTo>
                  <a:lnTo>
                    <a:pt x="103" y="192"/>
                  </a:lnTo>
                  <a:lnTo>
                    <a:pt x="81" y="208"/>
                  </a:lnTo>
                  <a:lnTo>
                    <a:pt x="59" y="184"/>
                  </a:lnTo>
                  <a:lnTo>
                    <a:pt x="81" y="160"/>
                  </a:lnTo>
                  <a:lnTo>
                    <a:pt x="103" y="104"/>
                  </a:lnTo>
                  <a:lnTo>
                    <a:pt x="81" y="72"/>
                  </a:lnTo>
                  <a:lnTo>
                    <a:pt x="89" y="56"/>
                  </a:lnTo>
                  <a:lnTo>
                    <a:pt x="133" y="80"/>
                  </a:lnTo>
                  <a:lnTo>
                    <a:pt x="155" y="112"/>
                  </a:lnTo>
                  <a:lnTo>
                    <a:pt x="185" y="104"/>
                  </a:lnTo>
                  <a:lnTo>
                    <a:pt x="199" y="120"/>
                  </a:lnTo>
                  <a:lnTo>
                    <a:pt x="214" y="104"/>
                  </a:lnTo>
                  <a:lnTo>
                    <a:pt x="214" y="64"/>
                  </a:lnTo>
                  <a:lnTo>
                    <a:pt x="199" y="48"/>
                  </a:lnTo>
                  <a:lnTo>
                    <a:pt x="229" y="16"/>
                  </a:lnTo>
                  <a:lnTo>
                    <a:pt x="303" y="8"/>
                  </a:lnTo>
                  <a:lnTo>
                    <a:pt x="310" y="0"/>
                  </a:lnTo>
                  <a:lnTo>
                    <a:pt x="332" y="8"/>
                  </a:lnTo>
                  <a:lnTo>
                    <a:pt x="421" y="64"/>
                  </a:lnTo>
                  <a:lnTo>
                    <a:pt x="510" y="104"/>
                  </a:lnTo>
                  <a:lnTo>
                    <a:pt x="554" y="104"/>
                  </a:lnTo>
                  <a:lnTo>
                    <a:pt x="569" y="88"/>
                  </a:lnTo>
                  <a:lnTo>
                    <a:pt x="598" y="88"/>
                  </a:lnTo>
                  <a:lnTo>
                    <a:pt x="613" y="72"/>
                  </a:lnTo>
                  <a:lnTo>
                    <a:pt x="643" y="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85" name="Freeform 159"/>
            <p:cNvSpPr>
              <a:spLocks/>
            </p:cNvSpPr>
            <p:nvPr/>
          </p:nvSpPr>
          <p:spPr bwMode="auto">
            <a:xfrm rot="704206">
              <a:off x="5160048" y="3695045"/>
              <a:ext cx="892379" cy="534377"/>
            </a:xfrm>
            <a:custGeom>
              <a:avLst/>
              <a:gdLst/>
              <a:ahLst/>
              <a:cxnLst>
                <a:cxn ang="0">
                  <a:pos x="503" y="240"/>
                </a:cxn>
                <a:cxn ang="0">
                  <a:pos x="533" y="240"/>
                </a:cxn>
                <a:cxn ang="0">
                  <a:pos x="710" y="336"/>
                </a:cxn>
                <a:cxn ang="0">
                  <a:pos x="769" y="320"/>
                </a:cxn>
                <a:cxn ang="0">
                  <a:pos x="814" y="304"/>
                </a:cxn>
                <a:cxn ang="0">
                  <a:pos x="851" y="296"/>
                </a:cxn>
                <a:cxn ang="0">
                  <a:pos x="843" y="264"/>
                </a:cxn>
                <a:cxn ang="0">
                  <a:pos x="858" y="216"/>
                </a:cxn>
                <a:cxn ang="0">
                  <a:pos x="777" y="168"/>
                </a:cxn>
                <a:cxn ang="0">
                  <a:pos x="747" y="96"/>
                </a:cxn>
                <a:cxn ang="0">
                  <a:pos x="762" y="176"/>
                </a:cxn>
                <a:cxn ang="0">
                  <a:pos x="740" y="232"/>
                </a:cxn>
                <a:cxn ang="0">
                  <a:pos x="703" y="240"/>
                </a:cxn>
                <a:cxn ang="0">
                  <a:pos x="718" y="192"/>
                </a:cxn>
                <a:cxn ang="0">
                  <a:pos x="636" y="184"/>
                </a:cxn>
                <a:cxn ang="0">
                  <a:pos x="584" y="176"/>
                </a:cxn>
                <a:cxn ang="0">
                  <a:pos x="629" y="144"/>
                </a:cxn>
                <a:cxn ang="0">
                  <a:pos x="570" y="160"/>
                </a:cxn>
                <a:cxn ang="0">
                  <a:pos x="488" y="136"/>
                </a:cxn>
                <a:cxn ang="0">
                  <a:pos x="451" y="136"/>
                </a:cxn>
                <a:cxn ang="0">
                  <a:pos x="392" y="152"/>
                </a:cxn>
                <a:cxn ang="0">
                  <a:pos x="444" y="112"/>
                </a:cxn>
                <a:cxn ang="0">
                  <a:pos x="399" y="0"/>
                </a:cxn>
                <a:cxn ang="0">
                  <a:pos x="362" y="88"/>
                </a:cxn>
                <a:cxn ang="0">
                  <a:pos x="340" y="144"/>
                </a:cxn>
                <a:cxn ang="0">
                  <a:pos x="303" y="104"/>
                </a:cxn>
                <a:cxn ang="0">
                  <a:pos x="207" y="128"/>
                </a:cxn>
                <a:cxn ang="0">
                  <a:pos x="163" y="128"/>
                </a:cxn>
                <a:cxn ang="0">
                  <a:pos x="118" y="104"/>
                </a:cxn>
                <a:cxn ang="0">
                  <a:pos x="81" y="144"/>
                </a:cxn>
                <a:cxn ang="0">
                  <a:pos x="44" y="184"/>
                </a:cxn>
                <a:cxn ang="0">
                  <a:pos x="44" y="256"/>
                </a:cxn>
                <a:cxn ang="0">
                  <a:pos x="0" y="288"/>
                </a:cxn>
                <a:cxn ang="0">
                  <a:pos x="59" y="392"/>
                </a:cxn>
                <a:cxn ang="0">
                  <a:pos x="96" y="416"/>
                </a:cxn>
                <a:cxn ang="0">
                  <a:pos x="178" y="456"/>
                </a:cxn>
                <a:cxn ang="0">
                  <a:pos x="229" y="496"/>
                </a:cxn>
                <a:cxn ang="0">
                  <a:pos x="244" y="512"/>
                </a:cxn>
                <a:cxn ang="0">
                  <a:pos x="274" y="480"/>
                </a:cxn>
                <a:cxn ang="0">
                  <a:pos x="303" y="424"/>
                </a:cxn>
                <a:cxn ang="0">
                  <a:pos x="259" y="416"/>
                </a:cxn>
                <a:cxn ang="0">
                  <a:pos x="303" y="336"/>
                </a:cxn>
                <a:cxn ang="0">
                  <a:pos x="288" y="288"/>
                </a:cxn>
                <a:cxn ang="0">
                  <a:pos x="355" y="344"/>
                </a:cxn>
                <a:cxn ang="0">
                  <a:pos x="399" y="352"/>
                </a:cxn>
                <a:cxn ang="0">
                  <a:pos x="414" y="296"/>
                </a:cxn>
                <a:cxn ang="0">
                  <a:pos x="429" y="248"/>
                </a:cxn>
              </a:cxnLst>
              <a:rect l="0" t="0" r="r" b="b"/>
              <a:pathLst>
                <a:path w="859" h="529">
                  <a:moveTo>
                    <a:pt x="429" y="248"/>
                  </a:moveTo>
                  <a:lnTo>
                    <a:pt x="503" y="240"/>
                  </a:lnTo>
                  <a:lnTo>
                    <a:pt x="510" y="232"/>
                  </a:lnTo>
                  <a:lnTo>
                    <a:pt x="533" y="240"/>
                  </a:lnTo>
                  <a:lnTo>
                    <a:pt x="621" y="296"/>
                  </a:lnTo>
                  <a:lnTo>
                    <a:pt x="710" y="336"/>
                  </a:lnTo>
                  <a:lnTo>
                    <a:pt x="755" y="336"/>
                  </a:lnTo>
                  <a:lnTo>
                    <a:pt x="769" y="320"/>
                  </a:lnTo>
                  <a:lnTo>
                    <a:pt x="799" y="320"/>
                  </a:lnTo>
                  <a:lnTo>
                    <a:pt x="814" y="304"/>
                  </a:lnTo>
                  <a:lnTo>
                    <a:pt x="843" y="296"/>
                  </a:lnTo>
                  <a:lnTo>
                    <a:pt x="851" y="296"/>
                  </a:lnTo>
                  <a:lnTo>
                    <a:pt x="858" y="280"/>
                  </a:lnTo>
                  <a:lnTo>
                    <a:pt x="843" y="264"/>
                  </a:lnTo>
                  <a:lnTo>
                    <a:pt x="858" y="248"/>
                  </a:lnTo>
                  <a:lnTo>
                    <a:pt x="858" y="216"/>
                  </a:lnTo>
                  <a:lnTo>
                    <a:pt x="806" y="168"/>
                  </a:lnTo>
                  <a:lnTo>
                    <a:pt x="777" y="168"/>
                  </a:lnTo>
                  <a:lnTo>
                    <a:pt x="777" y="120"/>
                  </a:lnTo>
                  <a:lnTo>
                    <a:pt x="747" y="96"/>
                  </a:lnTo>
                  <a:lnTo>
                    <a:pt x="747" y="128"/>
                  </a:lnTo>
                  <a:lnTo>
                    <a:pt x="762" y="176"/>
                  </a:lnTo>
                  <a:lnTo>
                    <a:pt x="762" y="216"/>
                  </a:lnTo>
                  <a:lnTo>
                    <a:pt x="740" y="232"/>
                  </a:lnTo>
                  <a:lnTo>
                    <a:pt x="725" y="256"/>
                  </a:lnTo>
                  <a:lnTo>
                    <a:pt x="703" y="240"/>
                  </a:lnTo>
                  <a:lnTo>
                    <a:pt x="725" y="224"/>
                  </a:lnTo>
                  <a:lnTo>
                    <a:pt x="718" y="192"/>
                  </a:lnTo>
                  <a:lnTo>
                    <a:pt x="673" y="200"/>
                  </a:lnTo>
                  <a:lnTo>
                    <a:pt x="636" y="184"/>
                  </a:lnTo>
                  <a:lnTo>
                    <a:pt x="607" y="200"/>
                  </a:lnTo>
                  <a:lnTo>
                    <a:pt x="584" y="176"/>
                  </a:lnTo>
                  <a:lnTo>
                    <a:pt x="629" y="168"/>
                  </a:lnTo>
                  <a:lnTo>
                    <a:pt x="629" y="144"/>
                  </a:lnTo>
                  <a:lnTo>
                    <a:pt x="584" y="136"/>
                  </a:lnTo>
                  <a:lnTo>
                    <a:pt x="570" y="160"/>
                  </a:lnTo>
                  <a:lnTo>
                    <a:pt x="555" y="144"/>
                  </a:lnTo>
                  <a:lnTo>
                    <a:pt x="488" y="136"/>
                  </a:lnTo>
                  <a:lnTo>
                    <a:pt x="473" y="152"/>
                  </a:lnTo>
                  <a:lnTo>
                    <a:pt x="451" y="136"/>
                  </a:lnTo>
                  <a:lnTo>
                    <a:pt x="429" y="168"/>
                  </a:lnTo>
                  <a:lnTo>
                    <a:pt x="392" y="152"/>
                  </a:lnTo>
                  <a:lnTo>
                    <a:pt x="407" y="104"/>
                  </a:lnTo>
                  <a:lnTo>
                    <a:pt x="444" y="112"/>
                  </a:lnTo>
                  <a:lnTo>
                    <a:pt x="451" y="56"/>
                  </a:lnTo>
                  <a:lnTo>
                    <a:pt x="399" y="0"/>
                  </a:lnTo>
                  <a:lnTo>
                    <a:pt x="407" y="56"/>
                  </a:lnTo>
                  <a:lnTo>
                    <a:pt x="362" y="88"/>
                  </a:lnTo>
                  <a:lnTo>
                    <a:pt x="355" y="136"/>
                  </a:lnTo>
                  <a:lnTo>
                    <a:pt x="340" y="144"/>
                  </a:lnTo>
                  <a:lnTo>
                    <a:pt x="333" y="152"/>
                  </a:lnTo>
                  <a:lnTo>
                    <a:pt x="303" y="104"/>
                  </a:lnTo>
                  <a:lnTo>
                    <a:pt x="244" y="104"/>
                  </a:lnTo>
                  <a:lnTo>
                    <a:pt x="207" y="128"/>
                  </a:lnTo>
                  <a:lnTo>
                    <a:pt x="192" y="168"/>
                  </a:lnTo>
                  <a:lnTo>
                    <a:pt x="163" y="128"/>
                  </a:lnTo>
                  <a:lnTo>
                    <a:pt x="141" y="80"/>
                  </a:lnTo>
                  <a:lnTo>
                    <a:pt x="118" y="104"/>
                  </a:lnTo>
                  <a:lnTo>
                    <a:pt x="126" y="152"/>
                  </a:lnTo>
                  <a:lnTo>
                    <a:pt x="81" y="144"/>
                  </a:lnTo>
                  <a:lnTo>
                    <a:pt x="67" y="144"/>
                  </a:lnTo>
                  <a:lnTo>
                    <a:pt x="44" y="184"/>
                  </a:lnTo>
                  <a:lnTo>
                    <a:pt x="59" y="208"/>
                  </a:lnTo>
                  <a:lnTo>
                    <a:pt x="44" y="256"/>
                  </a:lnTo>
                  <a:lnTo>
                    <a:pt x="15" y="280"/>
                  </a:lnTo>
                  <a:lnTo>
                    <a:pt x="0" y="288"/>
                  </a:lnTo>
                  <a:lnTo>
                    <a:pt x="7" y="336"/>
                  </a:lnTo>
                  <a:lnTo>
                    <a:pt x="59" y="392"/>
                  </a:lnTo>
                  <a:lnTo>
                    <a:pt x="89" y="392"/>
                  </a:lnTo>
                  <a:lnTo>
                    <a:pt x="96" y="416"/>
                  </a:lnTo>
                  <a:lnTo>
                    <a:pt x="126" y="424"/>
                  </a:lnTo>
                  <a:lnTo>
                    <a:pt x="178" y="456"/>
                  </a:lnTo>
                  <a:lnTo>
                    <a:pt x="192" y="488"/>
                  </a:lnTo>
                  <a:lnTo>
                    <a:pt x="229" y="496"/>
                  </a:lnTo>
                  <a:lnTo>
                    <a:pt x="229" y="528"/>
                  </a:lnTo>
                  <a:lnTo>
                    <a:pt x="244" y="512"/>
                  </a:lnTo>
                  <a:lnTo>
                    <a:pt x="281" y="512"/>
                  </a:lnTo>
                  <a:lnTo>
                    <a:pt x="274" y="480"/>
                  </a:lnTo>
                  <a:lnTo>
                    <a:pt x="333" y="440"/>
                  </a:lnTo>
                  <a:lnTo>
                    <a:pt x="303" y="424"/>
                  </a:lnTo>
                  <a:lnTo>
                    <a:pt x="281" y="440"/>
                  </a:lnTo>
                  <a:lnTo>
                    <a:pt x="259" y="416"/>
                  </a:lnTo>
                  <a:lnTo>
                    <a:pt x="281" y="392"/>
                  </a:lnTo>
                  <a:lnTo>
                    <a:pt x="303" y="336"/>
                  </a:lnTo>
                  <a:lnTo>
                    <a:pt x="281" y="304"/>
                  </a:lnTo>
                  <a:lnTo>
                    <a:pt x="288" y="288"/>
                  </a:lnTo>
                  <a:lnTo>
                    <a:pt x="333" y="312"/>
                  </a:lnTo>
                  <a:lnTo>
                    <a:pt x="355" y="344"/>
                  </a:lnTo>
                  <a:lnTo>
                    <a:pt x="385" y="336"/>
                  </a:lnTo>
                  <a:lnTo>
                    <a:pt x="399" y="352"/>
                  </a:lnTo>
                  <a:lnTo>
                    <a:pt x="414" y="336"/>
                  </a:lnTo>
                  <a:lnTo>
                    <a:pt x="414" y="296"/>
                  </a:lnTo>
                  <a:lnTo>
                    <a:pt x="399" y="280"/>
                  </a:lnTo>
                  <a:lnTo>
                    <a:pt x="429" y="24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86" name="Freeform 160"/>
            <p:cNvSpPr>
              <a:spLocks/>
            </p:cNvSpPr>
            <p:nvPr/>
          </p:nvSpPr>
          <p:spPr bwMode="auto">
            <a:xfrm rot="704206">
              <a:off x="5460125" y="4717097"/>
              <a:ext cx="231163" cy="177826"/>
            </a:xfrm>
            <a:custGeom>
              <a:avLst/>
              <a:gdLst/>
              <a:ahLst/>
              <a:cxnLst>
                <a:cxn ang="0">
                  <a:pos x="214" y="120"/>
                </a:cxn>
                <a:cxn ang="0">
                  <a:pos x="192" y="112"/>
                </a:cxn>
                <a:cxn ang="0">
                  <a:pos x="184" y="88"/>
                </a:cxn>
                <a:cxn ang="0">
                  <a:pos x="155" y="88"/>
                </a:cxn>
                <a:cxn ang="0">
                  <a:pos x="140" y="56"/>
                </a:cxn>
                <a:cxn ang="0">
                  <a:pos x="140" y="24"/>
                </a:cxn>
                <a:cxn ang="0">
                  <a:pos x="125" y="16"/>
                </a:cxn>
                <a:cxn ang="0">
                  <a:pos x="96" y="24"/>
                </a:cxn>
                <a:cxn ang="0">
                  <a:pos x="66" y="0"/>
                </a:cxn>
                <a:cxn ang="0">
                  <a:pos x="52" y="0"/>
                </a:cxn>
                <a:cxn ang="0">
                  <a:pos x="29" y="16"/>
                </a:cxn>
                <a:cxn ang="0">
                  <a:pos x="22" y="56"/>
                </a:cxn>
                <a:cxn ang="0">
                  <a:pos x="0" y="80"/>
                </a:cxn>
                <a:cxn ang="0">
                  <a:pos x="7" y="112"/>
                </a:cxn>
                <a:cxn ang="0">
                  <a:pos x="22" y="120"/>
                </a:cxn>
                <a:cxn ang="0">
                  <a:pos x="22" y="152"/>
                </a:cxn>
                <a:cxn ang="0">
                  <a:pos x="59" y="152"/>
                </a:cxn>
                <a:cxn ang="0">
                  <a:pos x="81" y="176"/>
                </a:cxn>
                <a:cxn ang="0">
                  <a:pos x="103" y="152"/>
                </a:cxn>
                <a:cxn ang="0">
                  <a:pos x="184" y="160"/>
                </a:cxn>
                <a:cxn ang="0">
                  <a:pos x="221" y="144"/>
                </a:cxn>
                <a:cxn ang="0">
                  <a:pos x="214" y="120"/>
                </a:cxn>
              </a:cxnLst>
              <a:rect l="0" t="0" r="r" b="b"/>
              <a:pathLst>
                <a:path w="222" h="177">
                  <a:moveTo>
                    <a:pt x="214" y="120"/>
                  </a:moveTo>
                  <a:lnTo>
                    <a:pt x="192" y="112"/>
                  </a:lnTo>
                  <a:lnTo>
                    <a:pt x="184" y="88"/>
                  </a:lnTo>
                  <a:lnTo>
                    <a:pt x="155" y="88"/>
                  </a:lnTo>
                  <a:lnTo>
                    <a:pt x="140" y="56"/>
                  </a:lnTo>
                  <a:lnTo>
                    <a:pt x="140" y="24"/>
                  </a:lnTo>
                  <a:lnTo>
                    <a:pt x="125" y="16"/>
                  </a:lnTo>
                  <a:lnTo>
                    <a:pt x="96" y="24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29" y="16"/>
                  </a:lnTo>
                  <a:lnTo>
                    <a:pt x="22" y="56"/>
                  </a:lnTo>
                  <a:lnTo>
                    <a:pt x="0" y="80"/>
                  </a:lnTo>
                  <a:lnTo>
                    <a:pt x="7" y="112"/>
                  </a:lnTo>
                  <a:lnTo>
                    <a:pt x="22" y="120"/>
                  </a:lnTo>
                  <a:lnTo>
                    <a:pt x="22" y="152"/>
                  </a:lnTo>
                  <a:lnTo>
                    <a:pt x="59" y="152"/>
                  </a:lnTo>
                  <a:lnTo>
                    <a:pt x="81" y="176"/>
                  </a:lnTo>
                  <a:lnTo>
                    <a:pt x="103" y="152"/>
                  </a:lnTo>
                  <a:lnTo>
                    <a:pt x="184" y="160"/>
                  </a:lnTo>
                  <a:lnTo>
                    <a:pt x="221" y="144"/>
                  </a:lnTo>
                  <a:lnTo>
                    <a:pt x="214" y="12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87" name="Freeform 161"/>
            <p:cNvSpPr>
              <a:spLocks/>
            </p:cNvSpPr>
            <p:nvPr/>
          </p:nvSpPr>
          <p:spPr bwMode="auto">
            <a:xfrm rot="704206">
              <a:off x="5294385" y="4638063"/>
              <a:ext cx="201505" cy="267637"/>
            </a:xfrm>
            <a:custGeom>
              <a:avLst/>
              <a:gdLst/>
              <a:ahLst/>
              <a:cxnLst>
                <a:cxn ang="0">
                  <a:pos x="0" y="232"/>
                </a:cxn>
                <a:cxn ang="0">
                  <a:pos x="0" y="200"/>
                </a:cxn>
                <a:cxn ang="0">
                  <a:pos x="37" y="136"/>
                </a:cxn>
                <a:cxn ang="0">
                  <a:pos x="66" y="136"/>
                </a:cxn>
                <a:cxn ang="0">
                  <a:pos x="89" y="104"/>
                </a:cxn>
                <a:cxn ang="0">
                  <a:pos x="22" y="96"/>
                </a:cxn>
                <a:cxn ang="0">
                  <a:pos x="15" y="72"/>
                </a:cxn>
                <a:cxn ang="0">
                  <a:pos x="7" y="48"/>
                </a:cxn>
                <a:cxn ang="0">
                  <a:pos x="22" y="32"/>
                </a:cxn>
                <a:cxn ang="0">
                  <a:pos x="52" y="48"/>
                </a:cxn>
                <a:cxn ang="0">
                  <a:pos x="37" y="64"/>
                </a:cxn>
                <a:cxn ang="0">
                  <a:pos x="66" y="64"/>
                </a:cxn>
                <a:cxn ang="0">
                  <a:pos x="103" y="56"/>
                </a:cxn>
                <a:cxn ang="0">
                  <a:pos x="103" y="16"/>
                </a:cxn>
                <a:cxn ang="0">
                  <a:pos x="111" y="0"/>
                </a:cxn>
                <a:cxn ang="0">
                  <a:pos x="140" y="32"/>
                </a:cxn>
                <a:cxn ang="0">
                  <a:pos x="170" y="32"/>
                </a:cxn>
                <a:cxn ang="0">
                  <a:pos x="192" y="56"/>
                </a:cxn>
                <a:cxn ang="0">
                  <a:pos x="185" y="96"/>
                </a:cxn>
                <a:cxn ang="0">
                  <a:pos x="163" y="120"/>
                </a:cxn>
                <a:cxn ang="0">
                  <a:pos x="170" y="152"/>
                </a:cxn>
                <a:cxn ang="0">
                  <a:pos x="185" y="160"/>
                </a:cxn>
                <a:cxn ang="0">
                  <a:pos x="185" y="192"/>
                </a:cxn>
                <a:cxn ang="0">
                  <a:pos x="140" y="192"/>
                </a:cxn>
                <a:cxn ang="0">
                  <a:pos x="111" y="168"/>
                </a:cxn>
                <a:cxn ang="0">
                  <a:pos x="96" y="208"/>
                </a:cxn>
                <a:cxn ang="0">
                  <a:pos x="111" y="256"/>
                </a:cxn>
                <a:cxn ang="0">
                  <a:pos x="59" y="240"/>
                </a:cxn>
                <a:cxn ang="0">
                  <a:pos x="59" y="264"/>
                </a:cxn>
                <a:cxn ang="0">
                  <a:pos x="22" y="264"/>
                </a:cxn>
                <a:cxn ang="0">
                  <a:pos x="37" y="248"/>
                </a:cxn>
                <a:cxn ang="0">
                  <a:pos x="22" y="232"/>
                </a:cxn>
                <a:cxn ang="0">
                  <a:pos x="0" y="232"/>
                </a:cxn>
              </a:cxnLst>
              <a:rect l="0" t="0" r="r" b="b"/>
              <a:pathLst>
                <a:path w="193" h="265">
                  <a:moveTo>
                    <a:pt x="0" y="232"/>
                  </a:moveTo>
                  <a:lnTo>
                    <a:pt x="0" y="200"/>
                  </a:lnTo>
                  <a:lnTo>
                    <a:pt x="37" y="136"/>
                  </a:lnTo>
                  <a:lnTo>
                    <a:pt x="66" y="136"/>
                  </a:lnTo>
                  <a:lnTo>
                    <a:pt x="89" y="104"/>
                  </a:lnTo>
                  <a:lnTo>
                    <a:pt x="22" y="96"/>
                  </a:lnTo>
                  <a:lnTo>
                    <a:pt x="15" y="72"/>
                  </a:lnTo>
                  <a:lnTo>
                    <a:pt x="7" y="48"/>
                  </a:lnTo>
                  <a:lnTo>
                    <a:pt x="22" y="32"/>
                  </a:lnTo>
                  <a:lnTo>
                    <a:pt x="52" y="48"/>
                  </a:lnTo>
                  <a:lnTo>
                    <a:pt x="37" y="64"/>
                  </a:lnTo>
                  <a:lnTo>
                    <a:pt x="66" y="64"/>
                  </a:lnTo>
                  <a:lnTo>
                    <a:pt x="103" y="56"/>
                  </a:lnTo>
                  <a:lnTo>
                    <a:pt x="103" y="16"/>
                  </a:lnTo>
                  <a:lnTo>
                    <a:pt x="111" y="0"/>
                  </a:lnTo>
                  <a:lnTo>
                    <a:pt x="140" y="32"/>
                  </a:lnTo>
                  <a:lnTo>
                    <a:pt x="170" y="32"/>
                  </a:lnTo>
                  <a:lnTo>
                    <a:pt x="192" y="56"/>
                  </a:lnTo>
                  <a:lnTo>
                    <a:pt x="185" y="96"/>
                  </a:lnTo>
                  <a:lnTo>
                    <a:pt x="163" y="120"/>
                  </a:lnTo>
                  <a:lnTo>
                    <a:pt x="170" y="152"/>
                  </a:lnTo>
                  <a:lnTo>
                    <a:pt x="185" y="160"/>
                  </a:lnTo>
                  <a:lnTo>
                    <a:pt x="185" y="192"/>
                  </a:lnTo>
                  <a:lnTo>
                    <a:pt x="140" y="192"/>
                  </a:lnTo>
                  <a:lnTo>
                    <a:pt x="111" y="168"/>
                  </a:lnTo>
                  <a:lnTo>
                    <a:pt x="96" y="208"/>
                  </a:lnTo>
                  <a:lnTo>
                    <a:pt x="111" y="256"/>
                  </a:lnTo>
                  <a:lnTo>
                    <a:pt x="59" y="240"/>
                  </a:lnTo>
                  <a:lnTo>
                    <a:pt x="59" y="264"/>
                  </a:lnTo>
                  <a:lnTo>
                    <a:pt x="22" y="264"/>
                  </a:lnTo>
                  <a:lnTo>
                    <a:pt x="37" y="248"/>
                  </a:lnTo>
                  <a:lnTo>
                    <a:pt x="22" y="232"/>
                  </a:lnTo>
                  <a:lnTo>
                    <a:pt x="0" y="23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88" name="Freeform 162"/>
            <p:cNvSpPr>
              <a:spLocks/>
            </p:cNvSpPr>
            <p:nvPr/>
          </p:nvSpPr>
          <p:spPr bwMode="auto">
            <a:xfrm rot="704206">
              <a:off x="5174878" y="4526697"/>
              <a:ext cx="239015" cy="356551"/>
            </a:xfrm>
            <a:custGeom>
              <a:avLst/>
              <a:gdLst/>
              <a:ahLst/>
              <a:cxnLst>
                <a:cxn ang="0">
                  <a:pos x="126" y="320"/>
                </a:cxn>
                <a:cxn ang="0">
                  <a:pos x="118" y="320"/>
                </a:cxn>
                <a:cxn ang="0">
                  <a:pos x="96" y="344"/>
                </a:cxn>
                <a:cxn ang="0">
                  <a:pos x="81" y="352"/>
                </a:cxn>
                <a:cxn ang="0">
                  <a:pos x="74" y="336"/>
                </a:cxn>
                <a:cxn ang="0">
                  <a:pos x="59" y="328"/>
                </a:cxn>
                <a:cxn ang="0">
                  <a:pos x="37" y="336"/>
                </a:cxn>
                <a:cxn ang="0">
                  <a:pos x="30" y="320"/>
                </a:cxn>
                <a:cxn ang="0">
                  <a:pos x="30" y="288"/>
                </a:cxn>
                <a:cxn ang="0">
                  <a:pos x="44" y="272"/>
                </a:cxn>
                <a:cxn ang="0">
                  <a:pos x="30" y="256"/>
                </a:cxn>
                <a:cxn ang="0">
                  <a:pos x="15" y="272"/>
                </a:cxn>
                <a:cxn ang="0">
                  <a:pos x="7" y="240"/>
                </a:cxn>
                <a:cxn ang="0">
                  <a:pos x="15" y="208"/>
                </a:cxn>
                <a:cxn ang="0">
                  <a:pos x="0" y="168"/>
                </a:cxn>
                <a:cxn ang="0">
                  <a:pos x="0" y="104"/>
                </a:cxn>
                <a:cxn ang="0">
                  <a:pos x="22" y="80"/>
                </a:cxn>
                <a:cxn ang="0">
                  <a:pos x="15" y="56"/>
                </a:cxn>
                <a:cxn ang="0">
                  <a:pos x="52" y="56"/>
                </a:cxn>
                <a:cxn ang="0">
                  <a:pos x="59" y="24"/>
                </a:cxn>
                <a:cxn ang="0">
                  <a:pos x="96" y="0"/>
                </a:cxn>
                <a:cxn ang="0">
                  <a:pos x="103" y="0"/>
                </a:cxn>
                <a:cxn ang="0">
                  <a:pos x="103" y="16"/>
                </a:cxn>
                <a:cxn ang="0">
                  <a:pos x="118" y="24"/>
                </a:cxn>
                <a:cxn ang="0">
                  <a:pos x="118" y="40"/>
                </a:cxn>
                <a:cxn ang="0">
                  <a:pos x="148" y="40"/>
                </a:cxn>
                <a:cxn ang="0">
                  <a:pos x="148" y="56"/>
                </a:cxn>
                <a:cxn ang="0">
                  <a:pos x="170" y="64"/>
                </a:cxn>
                <a:cxn ang="0">
                  <a:pos x="185" y="88"/>
                </a:cxn>
                <a:cxn ang="0">
                  <a:pos x="229" y="104"/>
                </a:cxn>
                <a:cxn ang="0">
                  <a:pos x="229" y="144"/>
                </a:cxn>
                <a:cxn ang="0">
                  <a:pos x="192" y="152"/>
                </a:cxn>
                <a:cxn ang="0">
                  <a:pos x="163" y="152"/>
                </a:cxn>
                <a:cxn ang="0">
                  <a:pos x="177" y="136"/>
                </a:cxn>
                <a:cxn ang="0">
                  <a:pos x="148" y="120"/>
                </a:cxn>
                <a:cxn ang="0">
                  <a:pos x="133" y="136"/>
                </a:cxn>
                <a:cxn ang="0">
                  <a:pos x="140" y="160"/>
                </a:cxn>
                <a:cxn ang="0">
                  <a:pos x="148" y="184"/>
                </a:cxn>
                <a:cxn ang="0">
                  <a:pos x="214" y="192"/>
                </a:cxn>
                <a:cxn ang="0">
                  <a:pos x="192" y="224"/>
                </a:cxn>
                <a:cxn ang="0">
                  <a:pos x="163" y="224"/>
                </a:cxn>
                <a:cxn ang="0">
                  <a:pos x="126" y="288"/>
                </a:cxn>
                <a:cxn ang="0">
                  <a:pos x="126" y="320"/>
                </a:cxn>
              </a:cxnLst>
              <a:rect l="0" t="0" r="r" b="b"/>
              <a:pathLst>
                <a:path w="230" h="353">
                  <a:moveTo>
                    <a:pt x="126" y="320"/>
                  </a:moveTo>
                  <a:lnTo>
                    <a:pt x="118" y="320"/>
                  </a:lnTo>
                  <a:lnTo>
                    <a:pt x="96" y="344"/>
                  </a:lnTo>
                  <a:lnTo>
                    <a:pt x="81" y="352"/>
                  </a:lnTo>
                  <a:lnTo>
                    <a:pt x="74" y="336"/>
                  </a:lnTo>
                  <a:lnTo>
                    <a:pt x="59" y="328"/>
                  </a:lnTo>
                  <a:lnTo>
                    <a:pt x="37" y="336"/>
                  </a:lnTo>
                  <a:lnTo>
                    <a:pt x="30" y="320"/>
                  </a:lnTo>
                  <a:lnTo>
                    <a:pt x="30" y="288"/>
                  </a:lnTo>
                  <a:lnTo>
                    <a:pt x="44" y="272"/>
                  </a:lnTo>
                  <a:lnTo>
                    <a:pt x="30" y="256"/>
                  </a:lnTo>
                  <a:lnTo>
                    <a:pt x="15" y="272"/>
                  </a:lnTo>
                  <a:lnTo>
                    <a:pt x="7" y="240"/>
                  </a:lnTo>
                  <a:lnTo>
                    <a:pt x="15" y="208"/>
                  </a:lnTo>
                  <a:lnTo>
                    <a:pt x="0" y="168"/>
                  </a:lnTo>
                  <a:lnTo>
                    <a:pt x="0" y="104"/>
                  </a:lnTo>
                  <a:lnTo>
                    <a:pt x="22" y="80"/>
                  </a:lnTo>
                  <a:lnTo>
                    <a:pt x="15" y="56"/>
                  </a:lnTo>
                  <a:lnTo>
                    <a:pt x="52" y="56"/>
                  </a:lnTo>
                  <a:lnTo>
                    <a:pt x="59" y="24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03" y="16"/>
                  </a:lnTo>
                  <a:lnTo>
                    <a:pt x="118" y="24"/>
                  </a:lnTo>
                  <a:lnTo>
                    <a:pt x="118" y="40"/>
                  </a:lnTo>
                  <a:lnTo>
                    <a:pt x="148" y="40"/>
                  </a:lnTo>
                  <a:lnTo>
                    <a:pt x="148" y="56"/>
                  </a:lnTo>
                  <a:lnTo>
                    <a:pt x="170" y="64"/>
                  </a:lnTo>
                  <a:lnTo>
                    <a:pt x="185" y="88"/>
                  </a:lnTo>
                  <a:lnTo>
                    <a:pt x="229" y="104"/>
                  </a:lnTo>
                  <a:lnTo>
                    <a:pt x="229" y="144"/>
                  </a:lnTo>
                  <a:lnTo>
                    <a:pt x="192" y="152"/>
                  </a:lnTo>
                  <a:lnTo>
                    <a:pt x="163" y="152"/>
                  </a:lnTo>
                  <a:lnTo>
                    <a:pt x="177" y="136"/>
                  </a:lnTo>
                  <a:lnTo>
                    <a:pt x="148" y="120"/>
                  </a:lnTo>
                  <a:lnTo>
                    <a:pt x="133" y="136"/>
                  </a:lnTo>
                  <a:lnTo>
                    <a:pt x="140" y="160"/>
                  </a:lnTo>
                  <a:lnTo>
                    <a:pt x="148" y="184"/>
                  </a:lnTo>
                  <a:lnTo>
                    <a:pt x="214" y="192"/>
                  </a:lnTo>
                  <a:lnTo>
                    <a:pt x="192" y="224"/>
                  </a:lnTo>
                  <a:lnTo>
                    <a:pt x="163" y="224"/>
                  </a:lnTo>
                  <a:lnTo>
                    <a:pt x="126" y="288"/>
                  </a:lnTo>
                  <a:lnTo>
                    <a:pt x="126" y="32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89" name="Freeform 163"/>
            <p:cNvSpPr>
              <a:spLocks/>
            </p:cNvSpPr>
            <p:nvPr/>
          </p:nvSpPr>
          <p:spPr bwMode="auto">
            <a:xfrm rot="704206">
              <a:off x="4989074" y="4591361"/>
              <a:ext cx="360266" cy="380799"/>
            </a:xfrm>
            <a:custGeom>
              <a:avLst/>
              <a:gdLst/>
              <a:ahLst/>
              <a:cxnLst>
                <a:cxn ang="0">
                  <a:pos x="288" y="232"/>
                </a:cxn>
                <a:cxn ang="0">
                  <a:pos x="310" y="232"/>
                </a:cxn>
                <a:cxn ang="0">
                  <a:pos x="325" y="248"/>
                </a:cxn>
                <a:cxn ang="0">
                  <a:pos x="310" y="264"/>
                </a:cxn>
                <a:cxn ang="0">
                  <a:pos x="347" y="336"/>
                </a:cxn>
                <a:cxn ang="0">
                  <a:pos x="318" y="376"/>
                </a:cxn>
                <a:cxn ang="0">
                  <a:pos x="281" y="336"/>
                </a:cxn>
                <a:cxn ang="0">
                  <a:pos x="251" y="352"/>
                </a:cxn>
                <a:cxn ang="0">
                  <a:pos x="229" y="288"/>
                </a:cxn>
                <a:cxn ang="0">
                  <a:pos x="192" y="288"/>
                </a:cxn>
                <a:cxn ang="0">
                  <a:pos x="177" y="272"/>
                </a:cxn>
                <a:cxn ang="0">
                  <a:pos x="111" y="272"/>
                </a:cxn>
                <a:cxn ang="0">
                  <a:pos x="118" y="248"/>
                </a:cxn>
                <a:cxn ang="0">
                  <a:pos x="81" y="208"/>
                </a:cxn>
                <a:cxn ang="0">
                  <a:pos x="74" y="168"/>
                </a:cxn>
                <a:cxn ang="0">
                  <a:pos x="44" y="168"/>
                </a:cxn>
                <a:cxn ang="0">
                  <a:pos x="52" y="144"/>
                </a:cxn>
                <a:cxn ang="0">
                  <a:pos x="15" y="136"/>
                </a:cxn>
                <a:cxn ang="0">
                  <a:pos x="0" y="112"/>
                </a:cxn>
                <a:cxn ang="0">
                  <a:pos x="30" y="112"/>
                </a:cxn>
                <a:cxn ang="0">
                  <a:pos x="44" y="80"/>
                </a:cxn>
                <a:cxn ang="0">
                  <a:pos x="81" y="72"/>
                </a:cxn>
                <a:cxn ang="0">
                  <a:pos x="89" y="40"/>
                </a:cxn>
                <a:cxn ang="0">
                  <a:pos x="111" y="32"/>
                </a:cxn>
                <a:cxn ang="0">
                  <a:pos x="133" y="0"/>
                </a:cxn>
                <a:cxn ang="0">
                  <a:pos x="162" y="16"/>
                </a:cxn>
                <a:cxn ang="0">
                  <a:pos x="162" y="80"/>
                </a:cxn>
                <a:cxn ang="0">
                  <a:pos x="177" y="120"/>
                </a:cxn>
                <a:cxn ang="0">
                  <a:pos x="170" y="152"/>
                </a:cxn>
                <a:cxn ang="0">
                  <a:pos x="177" y="184"/>
                </a:cxn>
                <a:cxn ang="0">
                  <a:pos x="192" y="168"/>
                </a:cxn>
                <a:cxn ang="0">
                  <a:pos x="207" y="184"/>
                </a:cxn>
                <a:cxn ang="0">
                  <a:pos x="192" y="200"/>
                </a:cxn>
                <a:cxn ang="0">
                  <a:pos x="192" y="232"/>
                </a:cxn>
                <a:cxn ang="0">
                  <a:pos x="199" y="248"/>
                </a:cxn>
                <a:cxn ang="0">
                  <a:pos x="222" y="240"/>
                </a:cxn>
                <a:cxn ang="0">
                  <a:pos x="236" y="248"/>
                </a:cxn>
                <a:cxn ang="0">
                  <a:pos x="244" y="264"/>
                </a:cxn>
                <a:cxn ang="0">
                  <a:pos x="258" y="256"/>
                </a:cxn>
                <a:cxn ang="0">
                  <a:pos x="281" y="232"/>
                </a:cxn>
                <a:cxn ang="0">
                  <a:pos x="288" y="232"/>
                </a:cxn>
              </a:cxnLst>
              <a:rect l="0" t="0" r="r" b="b"/>
              <a:pathLst>
                <a:path w="348" h="377">
                  <a:moveTo>
                    <a:pt x="288" y="232"/>
                  </a:moveTo>
                  <a:lnTo>
                    <a:pt x="310" y="232"/>
                  </a:lnTo>
                  <a:lnTo>
                    <a:pt x="325" y="248"/>
                  </a:lnTo>
                  <a:lnTo>
                    <a:pt x="310" y="264"/>
                  </a:lnTo>
                  <a:lnTo>
                    <a:pt x="347" y="336"/>
                  </a:lnTo>
                  <a:lnTo>
                    <a:pt x="318" y="376"/>
                  </a:lnTo>
                  <a:lnTo>
                    <a:pt x="281" y="336"/>
                  </a:lnTo>
                  <a:lnTo>
                    <a:pt x="251" y="352"/>
                  </a:lnTo>
                  <a:lnTo>
                    <a:pt x="229" y="288"/>
                  </a:lnTo>
                  <a:lnTo>
                    <a:pt x="192" y="288"/>
                  </a:lnTo>
                  <a:lnTo>
                    <a:pt x="177" y="272"/>
                  </a:lnTo>
                  <a:lnTo>
                    <a:pt x="111" y="272"/>
                  </a:lnTo>
                  <a:lnTo>
                    <a:pt x="118" y="248"/>
                  </a:lnTo>
                  <a:lnTo>
                    <a:pt x="81" y="208"/>
                  </a:lnTo>
                  <a:lnTo>
                    <a:pt x="74" y="168"/>
                  </a:lnTo>
                  <a:lnTo>
                    <a:pt x="44" y="168"/>
                  </a:lnTo>
                  <a:lnTo>
                    <a:pt x="52" y="144"/>
                  </a:lnTo>
                  <a:lnTo>
                    <a:pt x="15" y="136"/>
                  </a:lnTo>
                  <a:lnTo>
                    <a:pt x="0" y="112"/>
                  </a:lnTo>
                  <a:lnTo>
                    <a:pt x="30" y="112"/>
                  </a:lnTo>
                  <a:lnTo>
                    <a:pt x="44" y="80"/>
                  </a:lnTo>
                  <a:lnTo>
                    <a:pt x="81" y="72"/>
                  </a:lnTo>
                  <a:lnTo>
                    <a:pt x="89" y="40"/>
                  </a:lnTo>
                  <a:lnTo>
                    <a:pt x="111" y="32"/>
                  </a:lnTo>
                  <a:lnTo>
                    <a:pt x="133" y="0"/>
                  </a:lnTo>
                  <a:lnTo>
                    <a:pt x="162" y="16"/>
                  </a:lnTo>
                  <a:lnTo>
                    <a:pt x="162" y="80"/>
                  </a:lnTo>
                  <a:lnTo>
                    <a:pt x="177" y="120"/>
                  </a:lnTo>
                  <a:lnTo>
                    <a:pt x="170" y="152"/>
                  </a:lnTo>
                  <a:lnTo>
                    <a:pt x="177" y="184"/>
                  </a:lnTo>
                  <a:lnTo>
                    <a:pt x="192" y="168"/>
                  </a:lnTo>
                  <a:lnTo>
                    <a:pt x="207" y="184"/>
                  </a:lnTo>
                  <a:lnTo>
                    <a:pt x="192" y="200"/>
                  </a:lnTo>
                  <a:lnTo>
                    <a:pt x="192" y="232"/>
                  </a:lnTo>
                  <a:lnTo>
                    <a:pt x="199" y="248"/>
                  </a:lnTo>
                  <a:lnTo>
                    <a:pt x="222" y="240"/>
                  </a:lnTo>
                  <a:lnTo>
                    <a:pt x="236" y="248"/>
                  </a:lnTo>
                  <a:lnTo>
                    <a:pt x="244" y="264"/>
                  </a:lnTo>
                  <a:lnTo>
                    <a:pt x="258" y="256"/>
                  </a:lnTo>
                  <a:lnTo>
                    <a:pt x="281" y="232"/>
                  </a:lnTo>
                  <a:lnTo>
                    <a:pt x="288" y="23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90" name="Freeform 164"/>
            <p:cNvSpPr>
              <a:spLocks/>
            </p:cNvSpPr>
            <p:nvPr/>
          </p:nvSpPr>
          <p:spPr bwMode="auto">
            <a:xfrm rot="704206">
              <a:off x="4980351" y="3845030"/>
              <a:ext cx="360266" cy="324219"/>
            </a:xfrm>
            <a:custGeom>
              <a:avLst/>
              <a:gdLst/>
              <a:ahLst/>
              <a:cxnLst>
                <a:cxn ang="0">
                  <a:pos x="22" y="144"/>
                </a:cxn>
                <a:cxn ang="0">
                  <a:pos x="15" y="128"/>
                </a:cxn>
                <a:cxn ang="0">
                  <a:pos x="0" y="112"/>
                </a:cxn>
                <a:cxn ang="0">
                  <a:pos x="7" y="80"/>
                </a:cxn>
                <a:cxn ang="0">
                  <a:pos x="44" y="80"/>
                </a:cxn>
                <a:cxn ang="0">
                  <a:pos x="52" y="48"/>
                </a:cxn>
                <a:cxn ang="0">
                  <a:pos x="111" y="0"/>
                </a:cxn>
                <a:cxn ang="0">
                  <a:pos x="133" y="0"/>
                </a:cxn>
                <a:cxn ang="0">
                  <a:pos x="170" y="40"/>
                </a:cxn>
                <a:cxn ang="0">
                  <a:pos x="155" y="48"/>
                </a:cxn>
                <a:cxn ang="0">
                  <a:pos x="162" y="96"/>
                </a:cxn>
                <a:cxn ang="0">
                  <a:pos x="214" y="152"/>
                </a:cxn>
                <a:cxn ang="0">
                  <a:pos x="244" y="152"/>
                </a:cxn>
                <a:cxn ang="0">
                  <a:pos x="251" y="176"/>
                </a:cxn>
                <a:cxn ang="0">
                  <a:pos x="281" y="184"/>
                </a:cxn>
                <a:cxn ang="0">
                  <a:pos x="332" y="216"/>
                </a:cxn>
                <a:cxn ang="0">
                  <a:pos x="347" y="248"/>
                </a:cxn>
                <a:cxn ang="0">
                  <a:pos x="347" y="264"/>
                </a:cxn>
                <a:cxn ang="0">
                  <a:pos x="325" y="288"/>
                </a:cxn>
                <a:cxn ang="0">
                  <a:pos x="318" y="312"/>
                </a:cxn>
                <a:cxn ang="0">
                  <a:pos x="258" y="320"/>
                </a:cxn>
                <a:cxn ang="0">
                  <a:pos x="177" y="240"/>
                </a:cxn>
                <a:cxn ang="0">
                  <a:pos x="126" y="248"/>
                </a:cxn>
                <a:cxn ang="0">
                  <a:pos x="103" y="240"/>
                </a:cxn>
                <a:cxn ang="0">
                  <a:pos x="103" y="216"/>
                </a:cxn>
                <a:cxn ang="0">
                  <a:pos x="118" y="200"/>
                </a:cxn>
                <a:cxn ang="0">
                  <a:pos x="111" y="184"/>
                </a:cxn>
                <a:cxn ang="0">
                  <a:pos x="37" y="184"/>
                </a:cxn>
                <a:cxn ang="0">
                  <a:pos x="37" y="144"/>
                </a:cxn>
                <a:cxn ang="0">
                  <a:pos x="22" y="144"/>
                </a:cxn>
              </a:cxnLst>
              <a:rect l="0" t="0" r="r" b="b"/>
              <a:pathLst>
                <a:path w="348" h="321">
                  <a:moveTo>
                    <a:pt x="22" y="144"/>
                  </a:moveTo>
                  <a:lnTo>
                    <a:pt x="15" y="128"/>
                  </a:lnTo>
                  <a:lnTo>
                    <a:pt x="0" y="112"/>
                  </a:lnTo>
                  <a:lnTo>
                    <a:pt x="7" y="80"/>
                  </a:lnTo>
                  <a:lnTo>
                    <a:pt x="44" y="80"/>
                  </a:lnTo>
                  <a:lnTo>
                    <a:pt x="52" y="48"/>
                  </a:lnTo>
                  <a:lnTo>
                    <a:pt x="111" y="0"/>
                  </a:lnTo>
                  <a:lnTo>
                    <a:pt x="133" y="0"/>
                  </a:lnTo>
                  <a:lnTo>
                    <a:pt x="170" y="40"/>
                  </a:lnTo>
                  <a:lnTo>
                    <a:pt x="155" y="48"/>
                  </a:lnTo>
                  <a:lnTo>
                    <a:pt x="162" y="96"/>
                  </a:lnTo>
                  <a:lnTo>
                    <a:pt x="214" y="152"/>
                  </a:lnTo>
                  <a:lnTo>
                    <a:pt x="244" y="152"/>
                  </a:lnTo>
                  <a:lnTo>
                    <a:pt x="251" y="176"/>
                  </a:lnTo>
                  <a:lnTo>
                    <a:pt x="281" y="184"/>
                  </a:lnTo>
                  <a:lnTo>
                    <a:pt x="332" y="216"/>
                  </a:lnTo>
                  <a:lnTo>
                    <a:pt x="347" y="248"/>
                  </a:lnTo>
                  <a:lnTo>
                    <a:pt x="347" y="264"/>
                  </a:lnTo>
                  <a:lnTo>
                    <a:pt x="325" y="288"/>
                  </a:lnTo>
                  <a:lnTo>
                    <a:pt x="318" y="312"/>
                  </a:lnTo>
                  <a:lnTo>
                    <a:pt x="258" y="320"/>
                  </a:lnTo>
                  <a:lnTo>
                    <a:pt x="177" y="240"/>
                  </a:lnTo>
                  <a:lnTo>
                    <a:pt x="126" y="248"/>
                  </a:lnTo>
                  <a:lnTo>
                    <a:pt x="103" y="240"/>
                  </a:lnTo>
                  <a:lnTo>
                    <a:pt x="103" y="216"/>
                  </a:lnTo>
                  <a:lnTo>
                    <a:pt x="118" y="200"/>
                  </a:lnTo>
                  <a:lnTo>
                    <a:pt x="111" y="184"/>
                  </a:lnTo>
                  <a:lnTo>
                    <a:pt x="37" y="184"/>
                  </a:lnTo>
                  <a:lnTo>
                    <a:pt x="37" y="144"/>
                  </a:lnTo>
                  <a:lnTo>
                    <a:pt x="22" y="14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91" name="Freeform 165"/>
            <p:cNvSpPr>
              <a:spLocks/>
            </p:cNvSpPr>
            <p:nvPr/>
          </p:nvSpPr>
          <p:spPr bwMode="auto">
            <a:xfrm rot="704206">
              <a:off x="5145219" y="4129731"/>
              <a:ext cx="300077" cy="357449"/>
            </a:xfrm>
            <a:custGeom>
              <a:avLst/>
              <a:gdLst/>
              <a:ahLst/>
              <a:cxnLst>
                <a:cxn ang="0">
                  <a:pos x="251" y="256"/>
                </a:cxn>
                <a:cxn ang="0">
                  <a:pos x="229" y="264"/>
                </a:cxn>
                <a:cxn ang="0">
                  <a:pos x="214" y="264"/>
                </a:cxn>
                <a:cxn ang="0">
                  <a:pos x="199" y="240"/>
                </a:cxn>
                <a:cxn ang="0">
                  <a:pos x="177" y="232"/>
                </a:cxn>
                <a:cxn ang="0">
                  <a:pos x="163" y="272"/>
                </a:cxn>
                <a:cxn ang="0">
                  <a:pos x="133" y="280"/>
                </a:cxn>
                <a:cxn ang="0">
                  <a:pos x="126" y="312"/>
                </a:cxn>
                <a:cxn ang="0">
                  <a:pos x="96" y="352"/>
                </a:cxn>
                <a:cxn ang="0">
                  <a:pos x="89" y="312"/>
                </a:cxn>
                <a:cxn ang="0">
                  <a:pos x="81" y="304"/>
                </a:cxn>
                <a:cxn ang="0">
                  <a:pos x="81" y="296"/>
                </a:cxn>
                <a:cxn ang="0">
                  <a:pos x="74" y="272"/>
                </a:cxn>
                <a:cxn ang="0">
                  <a:pos x="81" y="248"/>
                </a:cxn>
                <a:cxn ang="0">
                  <a:pos x="37" y="240"/>
                </a:cxn>
                <a:cxn ang="0">
                  <a:pos x="0" y="216"/>
                </a:cxn>
                <a:cxn ang="0">
                  <a:pos x="0" y="208"/>
                </a:cxn>
                <a:cxn ang="0">
                  <a:pos x="7" y="184"/>
                </a:cxn>
                <a:cxn ang="0">
                  <a:pos x="44" y="192"/>
                </a:cxn>
                <a:cxn ang="0">
                  <a:pos x="59" y="168"/>
                </a:cxn>
                <a:cxn ang="0">
                  <a:pos x="37" y="136"/>
                </a:cxn>
                <a:cxn ang="0">
                  <a:pos x="59" y="120"/>
                </a:cxn>
                <a:cxn ang="0">
                  <a:pos x="89" y="120"/>
                </a:cxn>
                <a:cxn ang="0">
                  <a:pos x="103" y="64"/>
                </a:cxn>
                <a:cxn ang="0">
                  <a:pos x="111" y="40"/>
                </a:cxn>
                <a:cxn ang="0">
                  <a:pos x="133" y="16"/>
                </a:cxn>
                <a:cxn ang="0">
                  <a:pos x="133" y="0"/>
                </a:cxn>
                <a:cxn ang="0">
                  <a:pos x="170" y="8"/>
                </a:cxn>
                <a:cxn ang="0">
                  <a:pos x="170" y="40"/>
                </a:cxn>
                <a:cxn ang="0">
                  <a:pos x="140" y="88"/>
                </a:cxn>
                <a:cxn ang="0">
                  <a:pos x="148" y="144"/>
                </a:cxn>
                <a:cxn ang="0">
                  <a:pos x="163" y="144"/>
                </a:cxn>
                <a:cxn ang="0">
                  <a:pos x="177" y="128"/>
                </a:cxn>
                <a:cxn ang="0">
                  <a:pos x="214" y="128"/>
                </a:cxn>
                <a:cxn ang="0">
                  <a:pos x="229" y="136"/>
                </a:cxn>
                <a:cxn ang="0">
                  <a:pos x="259" y="136"/>
                </a:cxn>
                <a:cxn ang="0">
                  <a:pos x="259" y="144"/>
                </a:cxn>
                <a:cxn ang="0">
                  <a:pos x="288" y="160"/>
                </a:cxn>
                <a:cxn ang="0">
                  <a:pos x="259" y="192"/>
                </a:cxn>
                <a:cxn ang="0">
                  <a:pos x="251" y="256"/>
                </a:cxn>
              </a:cxnLst>
              <a:rect l="0" t="0" r="r" b="b"/>
              <a:pathLst>
                <a:path w="289" h="353">
                  <a:moveTo>
                    <a:pt x="251" y="256"/>
                  </a:moveTo>
                  <a:lnTo>
                    <a:pt x="229" y="264"/>
                  </a:lnTo>
                  <a:lnTo>
                    <a:pt x="214" y="264"/>
                  </a:lnTo>
                  <a:lnTo>
                    <a:pt x="199" y="240"/>
                  </a:lnTo>
                  <a:lnTo>
                    <a:pt x="177" y="232"/>
                  </a:lnTo>
                  <a:lnTo>
                    <a:pt x="163" y="272"/>
                  </a:lnTo>
                  <a:lnTo>
                    <a:pt x="133" y="280"/>
                  </a:lnTo>
                  <a:lnTo>
                    <a:pt x="126" y="312"/>
                  </a:lnTo>
                  <a:lnTo>
                    <a:pt x="96" y="352"/>
                  </a:lnTo>
                  <a:lnTo>
                    <a:pt x="89" y="312"/>
                  </a:lnTo>
                  <a:lnTo>
                    <a:pt x="81" y="304"/>
                  </a:lnTo>
                  <a:lnTo>
                    <a:pt x="81" y="296"/>
                  </a:lnTo>
                  <a:lnTo>
                    <a:pt x="74" y="272"/>
                  </a:lnTo>
                  <a:lnTo>
                    <a:pt x="81" y="248"/>
                  </a:lnTo>
                  <a:lnTo>
                    <a:pt x="37" y="240"/>
                  </a:lnTo>
                  <a:lnTo>
                    <a:pt x="0" y="216"/>
                  </a:lnTo>
                  <a:lnTo>
                    <a:pt x="0" y="208"/>
                  </a:lnTo>
                  <a:lnTo>
                    <a:pt x="7" y="184"/>
                  </a:lnTo>
                  <a:lnTo>
                    <a:pt x="44" y="192"/>
                  </a:lnTo>
                  <a:lnTo>
                    <a:pt x="59" y="168"/>
                  </a:lnTo>
                  <a:lnTo>
                    <a:pt x="37" y="136"/>
                  </a:lnTo>
                  <a:lnTo>
                    <a:pt x="59" y="120"/>
                  </a:lnTo>
                  <a:lnTo>
                    <a:pt x="89" y="120"/>
                  </a:lnTo>
                  <a:lnTo>
                    <a:pt x="103" y="64"/>
                  </a:lnTo>
                  <a:lnTo>
                    <a:pt x="111" y="40"/>
                  </a:lnTo>
                  <a:lnTo>
                    <a:pt x="133" y="16"/>
                  </a:lnTo>
                  <a:lnTo>
                    <a:pt x="133" y="0"/>
                  </a:lnTo>
                  <a:lnTo>
                    <a:pt x="170" y="8"/>
                  </a:lnTo>
                  <a:lnTo>
                    <a:pt x="170" y="40"/>
                  </a:lnTo>
                  <a:lnTo>
                    <a:pt x="140" y="88"/>
                  </a:lnTo>
                  <a:lnTo>
                    <a:pt x="148" y="144"/>
                  </a:lnTo>
                  <a:lnTo>
                    <a:pt x="163" y="144"/>
                  </a:lnTo>
                  <a:lnTo>
                    <a:pt x="177" y="128"/>
                  </a:lnTo>
                  <a:lnTo>
                    <a:pt x="214" y="128"/>
                  </a:lnTo>
                  <a:lnTo>
                    <a:pt x="229" y="136"/>
                  </a:lnTo>
                  <a:lnTo>
                    <a:pt x="259" y="136"/>
                  </a:lnTo>
                  <a:lnTo>
                    <a:pt x="259" y="144"/>
                  </a:lnTo>
                  <a:lnTo>
                    <a:pt x="288" y="160"/>
                  </a:lnTo>
                  <a:lnTo>
                    <a:pt x="259" y="192"/>
                  </a:lnTo>
                  <a:lnTo>
                    <a:pt x="251" y="25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92" name="Freeform 166"/>
            <p:cNvSpPr>
              <a:spLocks/>
            </p:cNvSpPr>
            <p:nvPr/>
          </p:nvSpPr>
          <p:spPr bwMode="auto">
            <a:xfrm rot="704206">
              <a:off x="5215004" y="4365037"/>
              <a:ext cx="148294" cy="187706"/>
            </a:xfrm>
            <a:custGeom>
              <a:avLst/>
              <a:gdLst/>
              <a:ahLst/>
              <a:cxnLst>
                <a:cxn ang="0">
                  <a:pos x="134" y="32"/>
                </a:cxn>
                <a:cxn ang="0">
                  <a:pos x="141" y="64"/>
                </a:cxn>
                <a:cxn ang="0">
                  <a:pos x="126" y="80"/>
                </a:cxn>
                <a:cxn ang="0">
                  <a:pos x="126" y="112"/>
                </a:cxn>
                <a:cxn ang="0">
                  <a:pos x="82" y="128"/>
                </a:cxn>
                <a:cxn ang="0">
                  <a:pos x="104" y="152"/>
                </a:cxn>
                <a:cxn ang="0">
                  <a:pos x="67" y="176"/>
                </a:cxn>
                <a:cxn ang="0">
                  <a:pos x="59" y="184"/>
                </a:cxn>
                <a:cxn ang="0">
                  <a:pos x="59" y="136"/>
                </a:cxn>
                <a:cxn ang="0">
                  <a:pos x="37" y="136"/>
                </a:cxn>
                <a:cxn ang="0">
                  <a:pos x="30" y="152"/>
                </a:cxn>
                <a:cxn ang="0">
                  <a:pos x="0" y="120"/>
                </a:cxn>
                <a:cxn ang="0">
                  <a:pos x="30" y="80"/>
                </a:cxn>
                <a:cxn ang="0">
                  <a:pos x="37" y="48"/>
                </a:cxn>
                <a:cxn ang="0">
                  <a:pos x="67" y="40"/>
                </a:cxn>
                <a:cxn ang="0">
                  <a:pos x="82" y="0"/>
                </a:cxn>
                <a:cxn ang="0">
                  <a:pos x="104" y="8"/>
                </a:cxn>
                <a:cxn ang="0">
                  <a:pos x="119" y="32"/>
                </a:cxn>
                <a:cxn ang="0">
                  <a:pos x="134" y="32"/>
                </a:cxn>
              </a:cxnLst>
              <a:rect l="0" t="0" r="r" b="b"/>
              <a:pathLst>
                <a:path w="142" h="185">
                  <a:moveTo>
                    <a:pt x="134" y="32"/>
                  </a:moveTo>
                  <a:lnTo>
                    <a:pt x="141" y="64"/>
                  </a:lnTo>
                  <a:lnTo>
                    <a:pt x="126" y="80"/>
                  </a:lnTo>
                  <a:lnTo>
                    <a:pt x="126" y="112"/>
                  </a:lnTo>
                  <a:lnTo>
                    <a:pt x="82" y="128"/>
                  </a:lnTo>
                  <a:lnTo>
                    <a:pt x="104" y="152"/>
                  </a:lnTo>
                  <a:lnTo>
                    <a:pt x="67" y="176"/>
                  </a:lnTo>
                  <a:lnTo>
                    <a:pt x="59" y="184"/>
                  </a:lnTo>
                  <a:lnTo>
                    <a:pt x="59" y="136"/>
                  </a:lnTo>
                  <a:lnTo>
                    <a:pt x="37" y="136"/>
                  </a:lnTo>
                  <a:lnTo>
                    <a:pt x="30" y="152"/>
                  </a:lnTo>
                  <a:lnTo>
                    <a:pt x="0" y="120"/>
                  </a:lnTo>
                  <a:lnTo>
                    <a:pt x="30" y="80"/>
                  </a:lnTo>
                  <a:lnTo>
                    <a:pt x="37" y="48"/>
                  </a:lnTo>
                  <a:lnTo>
                    <a:pt x="67" y="40"/>
                  </a:lnTo>
                  <a:lnTo>
                    <a:pt x="82" y="0"/>
                  </a:lnTo>
                  <a:lnTo>
                    <a:pt x="104" y="8"/>
                  </a:lnTo>
                  <a:lnTo>
                    <a:pt x="119" y="32"/>
                  </a:lnTo>
                  <a:lnTo>
                    <a:pt x="134" y="3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93" name="Freeform 167"/>
            <p:cNvSpPr>
              <a:spLocks/>
            </p:cNvSpPr>
            <p:nvPr/>
          </p:nvSpPr>
          <p:spPr bwMode="auto">
            <a:xfrm rot="704206">
              <a:off x="5044030" y="4404554"/>
              <a:ext cx="231163" cy="196687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59" y="8"/>
                </a:cxn>
                <a:cxn ang="0">
                  <a:pos x="30" y="24"/>
                </a:cxn>
                <a:cxn ang="0">
                  <a:pos x="30" y="40"/>
                </a:cxn>
                <a:cxn ang="0">
                  <a:pos x="0" y="56"/>
                </a:cxn>
                <a:cxn ang="0">
                  <a:pos x="22" y="80"/>
                </a:cxn>
                <a:cxn ang="0">
                  <a:pos x="52" y="80"/>
                </a:cxn>
                <a:cxn ang="0">
                  <a:pos x="59" y="112"/>
                </a:cxn>
                <a:cxn ang="0">
                  <a:pos x="67" y="136"/>
                </a:cxn>
                <a:cxn ang="0">
                  <a:pos x="104" y="136"/>
                </a:cxn>
                <a:cxn ang="0">
                  <a:pos x="133" y="176"/>
                </a:cxn>
                <a:cxn ang="0">
                  <a:pos x="163" y="192"/>
                </a:cxn>
                <a:cxn ang="0">
                  <a:pos x="185" y="168"/>
                </a:cxn>
                <a:cxn ang="0">
                  <a:pos x="178" y="144"/>
                </a:cxn>
                <a:cxn ang="0">
                  <a:pos x="215" y="144"/>
                </a:cxn>
                <a:cxn ang="0">
                  <a:pos x="222" y="112"/>
                </a:cxn>
                <a:cxn ang="0">
                  <a:pos x="215" y="120"/>
                </a:cxn>
                <a:cxn ang="0">
                  <a:pos x="215" y="72"/>
                </a:cxn>
                <a:cxn ang="0">
                  <a:pos x="192" y="72"/>
                </a:cxn>
                <a:cxn ang="0">
                  <a:pos x="185" y="88"/>
                </a:cxn>
                <a:cxn ang="0">
                  <a:pos x="155" y="56"/>
                </a:cxn>
                <a:cxn ang="0">
                  <a:pos x="148" y="16"/>
                </a:cxn>
                <a:cxn ang="0">
                  <a:pos x="141" y="8"/>
                </a:cxn>
                <a:cxn ang="0">
                  <a:pos x="141" y="0"/>
                </a:cxn>
              </a:cxnLst>
              <a:rect l="0" t="0" r="r" b="b"/>
              <a:pathLst>
                <a:path w="223" h="193">
                  <a:moveTo>
                    <a:pt x="141" y="0"/>
                  </a:moveTo>
                  <a:lnTo>
                    <a:pt x="59" y="8"/>
                  </a:lnTo>
                  <a:lnTo>
                    <a:pt x="30" y="24"/>
                  </a:lnTo>
                  <a:lnTo>
                    <a:pt x="30" y="40"/>
                  </a:lnTo>
                  <a:lnTo>
                    <a:pt x="0" y="56"/>
                  </a:lnTo>
                  <a:lnTo>
                    <a:pt x="22" y="80"/>
                  </a:lnTo>
                  <a:lnTo>
                    <a:pt x="52" y="80"/>
                  </a:lnTo>
                  <a:lnTo>
                    <a:pt x="59" y="112"/>
                  </a:lnTo>
                  <a:lnTo>
                    <a:pt x="67" y="136"/>
                  </a:lnTo>
                  <a:lnTo>
                    <a:pt x="104" y="136"/>
                  </a:lnTo>
                  <a:lnTo>
                    <a:pt x="133" y="176"/>
                  </a:lnTo>
                  <a:lnTo>
                    <a:pt x="163" y="192"/>
                  </a:lnTo>
                  <a:lnTo>
                    <a:pt x="185" y="168"/>
                  </a:lnTo>
                  <a:lnTo>
                    <a:pt x="178" y="144"/>
                  </a:lnTo>
                  <a:lnTo>
                    <a:pt x="215" y="144"/>
                  </a:lnTo>
                  <a:lnTo>
                    <a:pt x="222" y="112"/>
                  </a:lnTo>
                  <a:lnTo>
                    <a:pt x="215" y="120"/>
                  </a:lnTo>
                  <a:lnTo>
                    <a:pt x="215" y="72"/>
                  </a:lnTo>
                  <a:lnTo>
                    <a:pt x="192" y="72"/>
                  </a:lnTo>
                  <a:lnTo>
                    <a:pt x="185" y="88"/>
                  </a:lnTo>
                  <a:lnTo>
                    <a:pt x="155" y="56"/>
                  </a:lnTo>
                  <a:lnTo>
                    <a:pt x="148" y="16"/>
                  </a:lnTo>
                  <a:lnTo>
                    <a:pt x="141" y="8"/>
                  </a:lnTo>
                  <a:lnTo>
                    <a:pt x="141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94" name="Freeform 168"/>
            <p:cNvSpPr>
              <a:spLocks/>
            </p:cNvSpPr>
            <p:nvPr/>
          </p:nvSpPr>
          <p:spPr bwMode="auto">
            <a:xfrm rot="704206">
              <a:off x="5080667" y="4303067"/>
              <a:ext cx="139571" cy="105977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30" y="80"/>
                </a:cxn>
                <a:cxn ang="0">
                  <a:pos x="30" y="56"/>
                </a:cxn>
                <a:cxn ang="0">
                  <a:pos x="0" y="56"/>
                </a:cxn>
                <a:cxn ang="0">
                  <a:pos x="0" y="16"/>
                </a:cxn>
                <a:cxn ang="0">
                  <a:pos x="30" y="0"/>
                </a:cxn>
                <a:cxn ang="0">
                  <a:pos x="52" y="8"/>
                </a:cxn>
                <a:cxn ang="0">
                  <a:pos x="52" y="16"/>
                </a:cxn>
                <a:cxn ang="0">
                  <a:pos x="89" y="40"/>
                </a:cxn>
                <a:cxn ang="0">
                  <a:pos x="134" y="48"/>
                </a:cxn>
                <a:cxn ang="0">
                  <a:pos x="127" y="72"/>
                </a:cxn>
                <a:cxn ang="0">
                  <a:pos x="134" y="96"/>
                </a:cxn>
                <a:cxn ang="0">
                  <a:pos x="52" y="104"/>
                </a:cxn>
              </a:cxnLst>
              <a:rect l="0" t="0" r="r" b="b"/>
              <a:pathLst>
                <a:path w="135" h="105">
                  <a:moveTo>
                    <a:pt x="52" y="104"/>
                  </a:moveTo>
                  <a:lnTo>
                    <a:pt x="30" y="80"/>
                  </a:lnTo>
                  <a:lnTo>
                    <a:pt x="30" y="56"/>
                  </a:lnTo>
                  <a:lnTo>
                    <a:pt x="0" y="56"/>
                  </a:lnTo>
                  <a:lnTo>
                    <a:pt x="0" y="16"/>
                  </a:lnTo>
                  <a:lnTo>
                    <a:pt x="30" y="0"/>
                  </a:lnTo>
                  <a:lnTo>
                    <a:pt x="52" y="8"/>
                  </a:lnTo>
                  <a:lnTo>
                    <a:pt x="52" y="16"/>
                  </a:lnTo>
                  <a:lnTo>
                    <a:pt x="89" y="40"/>
                  </a:lnTo>
                  <a:lnTo>
                    <a:pt x="134" y="48"/>
                  </a:lnTo>
                  <a:lnTo>
                    <a:pt x="127" y="72"/>
                  </a:lnTo>
                  <a:lnTo>
                    <a:pt x="134" y="96"/>
                  </a:lnTo>
                  <a:lnTo>
                    <a:pt x="52" y="10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95" name="Freeform 169"/>
            <p:cNvSpPr>
              <a:spLocks/>
            </p:cNvSpPr>
            <p:nvPr/>
          </p:nvSpPr>
          <p:spPr bwMode="auto">
            <a:xfrm rot="704206">
              <a:off x="5023967" y="4344380"/>
              <a:ext cx="101189" cy="98792"/>
            </a:xfrm>
            <a:custGeom>
              <a:avLst/>
              <a:gdLst/>
              <a:ahLst/>
              <a:cxnLst>
                <a:cxn ang="0">
                  <a:pos x="96" y="48"/>
                </a:cxn>
                <a:cxn ang="0">
                  <a:pos x="67" y="64"/>
                </a:cxn>
                <a:cxn ang="0">
                  <a:pos x="67" y="80"/>
                </a:cxn>
                <a:cxn ang="0">
                  <a:pos x="37" y="96"/>
                </a:cxn>
                <a:cxn ang="0">
                  <a:pos x="7" y="80"/>
                </a:cxn>
                <a:cxn ang="0">
                  <a:pos x="0" y="80"/>
                </a:cxn>
                <a:cxn ang="0">
                  <a:pos x="7" y="48"/>
                </a:cxn>
                <a:cxn ang="0">
                  <a:pos x="30" y="24"/>
                </a:cxn>
                <a:cxn ang="0">
                  <a:pos x="30" y="8"/>
                </a:cxn>
                <a:cxn ang="0">
                  <a:pos x="44" y="0"/>
                </a:cxn>
                <a:cxn ang="0">
                  <a:pos x="74" y="0"/>
                </a:cxn>
                <a:cxn ang="0">
                  <a:pos x="74" y="24"/>
                </a:cxn>
                <a:cxn ang="0">
                  <a:pos x="96" y="48"/>
                </a:cxn>
              </a:cxnLst>
              <a:rect l="0" t="0" r="r" b="b"/>
              <a:pathLst>
                <a:path w="97" h="97">
                  <a:moveTo>
                    <a:pt x="96" y="48"/>
                  </a:moveTo>
                  <a:lnTo>
                    <a:pt x="67" y="64"/>
                  </a:lnTo>
                  <a:lnTo>
                    <a:pt x="67" y="80"/>
                  </a:lnTo>
                  <a:lnTo>
                    <a:pt x="37" y="96"/>
                  </a:lnTo>
                  <a:lnTo>
                    <a:pt x="7" y="80"/>
                  </a:lnTo>
                  <a:lnTo>
                    <a:pt x="0" y="80"/>
                  </a:lnTo>
                  <a:lnTo>
                    <a:pt x="7" y="48"/>
                  </a:lnTo>
                  <a:lnTo>
                    <a:pt x="30" y="24"/>
                  </a:lnTo>
                  <a:lnTo>
                    <a:pt x="30" y="8"/>
                  </a:lnTo>
                  <a:lnTo>
                    <a:pt x="44" y="0"/>
                  </a:lnTo>
                  <a:lnTo>
                    <a:pt x="74" y="0"/>
                  </a:lnTo>
                  <a:lnTo>
                    <a:pt x="74" y="24"/>
                  </a:lnTo>
                  <a:lnTo>
                    <a:pt x="96" y="4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96" name="Freeform 170"/>
            <p:cNvSpPr>
              <a:spLocks/>
            </p:cNvSpPr>
            <p:nvPr/>
          </p:nvSpPr>
          <p:spPr bwMode="auto">
            <a:xfrm rot="704206">
              <a:off x="4982095" y="4524901"/>
              <a:ext cx="178825" cy="155374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67" y="24"/>
                </a:cxn>
                <a:cxn ang="0">
                  <a:pos x="45" y="0"/>
                </a:cxn>
                <a:cxn ang="0">
                  <a:pos x="7" y="0"/>
                </a:cxn>
                <a:cxn ang="0">
                  <a:pos x="0" y="40"/>
                </a:cxn>
                <a:cxn ang="0">
                  <a:pos x="0" y="56"/>
                </a:cxn>
                <a:cxn ang="0">
                  <a:pos x="15" y="80"/>
                </a:cxn>
                <a:cxn ang="0">
                  <a:pos x="37" y="112"/>
                </a:cxn>
                <a:cxn ang="0">
                  <a:pos x="37" y="152"/>
                </a:cxn>
                <a:cxn ang="0">
                  <a:pos x="67" y="152"/>
                </a:cxn>
                <a:cxn ang="0">
                  <a:pos x="82" y="120"/>
                </a:cxn>
                <a:cxn ang="0">
                  <a:pos x="119" y="112"/>
                </a:cxn>
                <a:cxn ang="0">
                  <a:pos x="126" y="80"/>
                </a:cxn>
                <a:cxn ang="0">
                  <a:pos x="149" y="72"/>
                </a:cxn>
                <a:cxn ang="0">
                  <a:pos x="171" y="40"/>
                </a:cxn>
                <a:cxn ang="0">
                  <a:pos x="141" y="0"/>
                </a:cxn>
                <a:cxn ang="0">
                  <a:pos x="104" y="0"/>
                </a:cxn>
              </a:cxnLst>
              <a:rect l="0" t="0" r="r" b="b"/>
              <a:pathLst>
                <a:path w="172" h="153">
                  <a:moveTo>
                    <a:pt x="104" y="0"/>
                  </a:moveTo>
                  <a:lnTo>
                    <a:pt x="67" y="24"/>
                  </a:lnTo>
                  <a:lnTo>
                    <a:pt x="45" y="0"/>
                  </a:lnTo>
                  <a:lnTo>
                    <a:pt x="7" y="0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15" y="80"/>
                  </a:lnTo>
                  <a:lnTo>
                    <a:pt x="37" y="112"/>
                  </a:lnTo>
                  <a:lnTo>
                    <a:pt x="37" y="152"/>
                  </a:lnTo>
                  <a:lnTo>
                    <a:pt x="67" y="152"/>
                  </a:lnTo>
                  <a:lnTo>
                    <a:pt x="82" y="120"/>
                  </a:lnTo>
                  <a:lnTo>
                    <a:pt x="119" y="112"/>
                  </a:lnTo>
                  <a:lnTo>
                    <a:pt x="126" y="80"/>
                  </a:lnTo>
                  <a:lnTo>
                    <a:pt x="149" y="72"/>
                  </a:lnTo>
                  <a:lnTo>
                    <a:pt x="171" y="40"/>
                  </a:lnTo>
                  <a:lnTo>
                    <a:pt x="141" y="0"/>
                  </a:lnTo>
                  <a:lnTo>
                    <a:pt x="104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97" name="Freeform 171"/>
            <p:cNvSpPr>
              <a:spLocks/>
            </p:cNvSpPr>
            <p:nvPr/>
          </p:nvSpPr>
          <p:spPr bwMode="auto">
            <a:xfrm rot="704206">
              <a:off x="4758783" y="4422516"/>
              <a:ext cx="268673" cy="276618"/>
            </a:xfrm>
            <a:custGeom>
              <a:avLst/>
              <a:gdLst/>
              <a:ahLst/>
              <a:cxnLst>
                <a:cxn ang="0">
                  <a:pos x="110" y="264"/>
                </a:cxn>
                <a:cxn ang="0">
                  <a:pos x="132" y="272"/>
                </a:cxn>
                <a:cxn ang="0">
                  <a:pos x="140" y="240"/>
                </a:cxn>
                <a:cxn ang="0">
                  <a:pos x="198" y="224"/>
                </a:cxn>
                <a:cxn ang="0">
                  <a:pos x="228" y="224"/>
                </a:cxn>
                <a:cxn ang="0">
                  <a:pos x="257" y="216"/>
                </a:cxn>
                <a:cxn ang="0">
                  <a:pos x="257" y="176"/>
                </a:cxn>
                <a:cxn ang="0">
                  <a:pos x="235" y="144"/>
                </a:cxn>
                <a:cxn ang="0">
                  <a:pos x="220" y="120"/>
                </a:cxn>
                <a:cxn ang="0">
                  <a:pos x="220" y="104"/>
                </a:cxn>
                <a:cxn ang="0">
                  <a:pos x="176" y="104"/>
                </a:cxn>
                <a:cxn ang="0">
                  <a:pos x="162" y="80"/>
                </a:cxn>
                <a:cxn ang="0">
                  <a:pos x="147" y="64"/>
                </a:cxn>
                <a:cxn ang="0">
                  <a:pos x="125" y="64"/>
                </a:cxn>
                <a:cxn ang="0">
                  <a:pos x="95" y="32"/>
                </a:cxn>
                <a:cxn ang="0">
                  <a:pos x="81" y="32"/>
                </a:cxn>
                <a:cxn ang="0">
                  <a:pos x="51" y="0"/>
                </a:cxn>
                <a:cxn ang="0">
                  <a:pos x="44" y="0"/>
                </a:cxn>
                <a:cxn ang="0">
                  <a:pos x="22" y="16"/>
                </a:cxn>
                <a:cxn ang="0">
                  <a:pos x="0" y="16"/>
                </a:cxn>
                <a:cxn ang="0">
                  <a:pos x="0" y="56"/>
                </a:cxn>
                <a:cxn ang="0">
                  <a:pos x="0" y="88"/>
                </a:cxn>
                <a:cxn ang="0">
                  <a:pos x="59" y="112"/>
                </a:cxn>
                <a:cxn ang="0">
                  <a:pos x="59" y="144"/>
                </a:cxn>
                <a:cxn ang="0">
                  <a:pos x="44" y="152"/>
                </a:cxn>
                <a:cxn ang="0">
                  <a:pos x="59" y="160"/>
                </a:cxn>
                <a:cxn ang="0">
                  <a:pos x="95" y="176"/>
                </a:cxn>
                <a:cxn ang="0">
                  <a:pos x="95" y="200"/>
                </a:cxn>
                <a:cxn ang="0">
                  <a:pos x="95" y="208"/>
                </a:cxn>
                <a:cxn ang="0">
                  <a:pos x="110" y="264"/>
                </a:cxn>
              </a:cxnLst>
              <a:rect l="0" t="0" r="r" b="b"/>
              <a:pathLst>
                <a:path w="258" h="273">
                  <a:moveTo>
                    <a:pt x="110" y="264"/>
                  </a:moveTo>
                  <a:lnTo>
                    <a:pt x="132" y="272"/>
                  </a:lnTo>
                  <a:lnTo>
                    <a:pt x="140" y="240"/>
                  </a:lnTo>
                  <a:lnTo>
                    <a:pt x="198" y="224"/>
                  </a:lnTo>
                  <a:lnTo>
                    <a:pt x="228" y="224"/>
                  </a:lnTo>
                  <a:lnTo>
                    <a:pt x="257" y="216"/>
                  </a:lnTo>
                  <a:lnTo>
                    <a:pt x="257" y="176"/>
                  </a:lnTo>
                  <a:lnTo>
                    <a:pt x="235" y="144"/>
                  </a:lnTo>
                  <a:lnTo>
                    <a:pt x="220" y="120"/>
                  </a:lnTo>
                  <a:lnTo>
                    <a:pt x="220" y="104"/>
                  </a:lnTo>
                  <a:lnTo>
                    <a:pt x="176" y="104"/>
                  </a:lnTo>
                  <a:lnTo>
                    <a:pt x="162" y="80"/>
                  </a:lnTo>
                  <a:lnTo>
                    <a:pt x="147" y="64"/>
                  </a:lnTo>
                  <a:lnTo>
                    <a:pt x="125" y="64"/>
                  </a:lnTo>
                  <a:lnTo>
                    <a:pt x="95" y="32"/>
                  </a:lnTo>
                  <a:lnTo>
                    <a:pt x="81" y="32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22" y="16"/>
                  </a:lnTo>
                  <a:lnTo>
                    <a:pt x="0" y="16"/>
                  </a:lnTo>
                  <a:lnTo>
                    <a:pt x="0" y="56"/>
                  </a:lnTo>
                  <a:lnTo>
                    <a:pt x="0" y="88"/>
                  </a:lnTo>
                  <a:lnTo>
                    <a:pt x="59" y="112"/>
                  </a:lnTo>
                  <a:lnTo>
                    <a:pt x="59" y="144"/>
                  </a:lnTo>
                  <a:lnTo>
                    <a:pt x="44" y="152"/>
                  </a:lnTo>
                  <a:lnTo>
                    <a:pt x="59" y="160"/>
                  </a:lnTo>
                  <a:lnTo>
                    <a:pt x="95" y="176"/>
                  </a:lnTo>
                  <a:lnTo>
                    <a:pt x="95" y="200"/>
                  </a:lnTo>
                  <a:lnTo>
                    <a:pt x="95" y="208"/>
                  </a:lnTo>
                  <a:lnTo>
                    <a:pt x="110" y="2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98" name="Freeform 172"/>
            <p:cNvSpPr>
              <a:spLocks/>
            </p:cNvSpPr>
            <p:nvPr/>
          </p:nvSpPr>
          <p:spPr bwMode="auto">
            <a:xfrm rot="704206">
              <a:off x="4942841" y="4418026"/>
              <a:ext cx="170974" cy="138309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6" y="16"/>
                </a:cxn>
                <a:cxn ang="0">
                  <a:pos x="119" y="40"/>
                </a:cxn>
                <a:cxn ang="0">
                  <a:pos x="148" y="40"/>
                </a:cxn>
                <a:cxn ang="0">
                  <a:pos x="156" y="72"/>
                </a:cxn>
                <a:cxn ang="0">
                  <a:pos x="163" y="96"/>
                </a:cxn>
                <a:cxn ang="0">
                  <a:pos x="126" y="120"/>
                </a:cxn>
                <a:cxn ang="0">
                  <a:pos x="104" y="96"/>
                </a:cxn>
                <a:cxn ang="0">
                  <a:pos x="67" y="96"/>
                </a:cxn>
                <a:cxn ang="0">
                  <a:pos x="59" y="136"/>
                </a:cxn>
                <a:cxn ang="0">
                  <a:pos x="15" y="136"/>
                </a:cxn>
                <a:cxn ang="0">
                  <a:pos x="0" y="112"/>
                </a:cxn>
                <a:cxn ang="0">
                  <a:pos x="22" y="80"/>
                </a:cxn>
                <a:cxn ang="0">
                  <a:pos x="15" y="56"/>
                </a:cxn>
                <a:cxn ang="0">
                  <a:pos x="30" y="40"/>
                </a:cxn>
                <a:cxn ang="0">
                  <a:pos x="22" y="16"/>
                </a:cxn>
                <a:cxn ang="0">
                  <a:pos x="44" y="16"/>
                </a:cxn>
                <a:cxn ang="0">
                  <a:pos x="67" y="0"/>
                </a:cxn>
              </a:cxnLst>
              <a:rect l="0" t="0" r="r" b="b"/>
              <a:pathLst>
                <a:path w="164" h="137">
                  <a:moveTo>
                    <a:pt x="67" y="0"/>
                  </a:moveTo>
                  <a:lnTo>
                    <a:pt x="96" y="16"/>
                  </a:lnTo>
                  <a:lnTo>
                    <a:pt x="119" y="40"/>
                  </a:lnTo>
                  <a:lnTo>
                    <a:pt x="148" y="40"/>
                  </a:lnTo>
                  <a:lnTo>
                    <a:pt x="156" y="72"/>
                  </a:lnTo>
                  <a:lnTo>
                    <a:pt x="163" y="96"/>
                  </a:lnTo>
                  <a:lnTo>
                    <a:pt x="126" y="120"/>
                  </a:lnTo>
                  <a:lnTo>
                    <a:pt x="104" y="96"/>
                  </a:lnTo>
                  <a:lnTo>
                    <a:pt x="67" y="96"/>
                  </a:lnTo>
                  <a:lnTo>
                    <a:pt x="59" y="136"/>
                  </a:lnTo>
                  <a:lnTo>
                    <a:pt x="15" y="136"/>
                  </a:lnTo>
                  <a:lnTo>
                    <a:pt x="0" y="112"/>
                  </a:lnTo>
                  <a:lnTo>
                    <a:pt x="22" y="80"/>
                  </a:lnTo>
                  <a:lnTo>
                    <a:pt x="15" y="56"/>
                  </a:lnTo>
                  <a:lnTo>
                    <a:pt x="30" y="40"/>
                  </a:lnTo>
                  <a:lnTo>
                    <a:pt x="22" y="16"/>
                  </a:lnTo>
                  <a:lnTo>
                    <a:pt x="44" y="16"/>
                  </a:lnTo>
                  <a:lnTo>
                    <a:pt x="67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99" name="Freeform 173"/>
            <p:cNvSpPr>
              <a:spLocks/>
            </p:cNvSpPr>
            <p:nvPr/>
          </p:nvSpPr>
          <p:spPr bwMode="auto">
            <a:xfrm rot="704206">
              <a:off x="4594787" y="4419822"/>
              <a:ext cx="262567" cy="259555"/>
            </a:xfrm>
            <a:custGeom>
              <a:avLst/>
              <a:gdLst/>
              <a:ahLst/>
              <a:cxnLst>
                <a:cxn ang="0">
                  <a:pos x="37" y="232"/>
                </a:cxn>
                <a:cxn ang="0">
                  <a:pos x="15" y="216"/>
                </a:cxn>
                <a:cxn ang="0">
                  <a:pos x="22" y="184"/>
                </a:cxn>
                <a:cxn ang="0">
                  <a:pos x="0" y="160"/>
                </a:cxn>
                <a:cxn ang="0">
                  <a:pos x="7" y="152"/>
                </a:cxn>
                <a:cxn ang="0">
                  <a:pos x="59" y="144"/>
                </a:cxn>
                <a:cxn ang="0">
                  <a:pos x="52" y="112"/>
                </a:cxn>
                <a:cxn ang="0">
                  <a:pos x="66" y="88"/>
                </a:cxn>
                <a:cxn ang="0">
                  <a:pos x="81" y="80"/>
                </a:cxn>
                <a:cxn ang="0">
                  <a:pos x="66" y="40"/>
                </a:cxn>
                <a:cxn ang="0">
                  <a:pos x="81" y="32"/>
                </a:cxn>
                <a:cxn ang="0">
                  <a:pos x="81" y="8"/>
                </a:cxn>
                <a:cxn ang="0">
                  <a:pos x="118" y="0"/>
                </a:cxn>
                <a:cxn ang="0">
                  <a:pos x="133" y="16"/>
                </a:cxn>
                <a:cxn ang="0">
                  <a:pos x="155" y="24"/>
                </a:cxn>
                <a:cxn ang="0">
                  <a:pos x="155" y="56"/>
                </a:cxn>
                <a:cxn ang="0">
                  <a:pos x="214" y="80"/>
                </a:cxn>
                <a:cxn ang="0">
                  <a:pos x="214" y="112"/>
                </a:cxn>
                <a:cxn ang="0">
                  <a:pos x="199" y="120"/>
                </a:cxn>
                <a:cxn ang="0">
                  <a:pos x="214" y="128"/>
                </a:cxn>
                <a:cxn ang="0">
                  <a:pos x="251" y="144"/>
                </a:cxn>
                <a:cxn ang="0">
                  <a:pos x="251" y="168"/>
                </a:cxn>
                <a:cxn ang="0">
                  <a:pos x="251" y="176"/>
                </a:cxn>
                <a:cxn ang="0">
                  <a:pos x="192" y="216"/>
                </a:cxn>
                <a:cxn ang="0">
                  <a:pos x="192" y="248"/>
                </a:cxn>
                <a:cxn ang="0">
                  <a:pos x="170" y="256"/>
                </a:cxn>
                <a:cxn ang="0">
                  <a:pos x="155" y="224"/>
                </a:cxn>
                <a:cxn ang="0">
                  <a:pos x="118" y="232"/>
                </a:cxn>
                <a:cxn ang="0">
                  <a:pos x="118" y="240"/>
                </a:cxn>
                <a:cxn ang="0">
                  <a:pos x="96" y="240"/>
                </a:cxn>
                <a:cxn ang="0">
                  <a:pos x="89" y="208"/>
                </a:cxn>
                <a:cxn ang="0">
                  <a:pos x="74" y="224"/>
                </a:cxn>
                <a:cxn ang="0">
                  <a:pos x="37" y="232"/>
                </a:cxn>
              </a:cxnLst>
              <a:rect l="0" t="0" r="r" b="b"/>
              <a:pathLst>
                <a:path w="252" h="257">
                  <a:moveTo>
                    <a:pt x="37" y="232"/>
                  </a:moveTo>
                  <a:lnTo>
                    <a:pt x="15" y="216"/>
                  </a:lnTo>
                  <a:lnTo>
                    <a:pt x="22" y="184"/>
                  </a:lnTo>
                  <a:lnTo>
                    <a:pt x="0" y="160"/>
                  </a:lnTo>
                  <a:lnTo>
                    <a:pt x="7" y="152"/>
                  </a:lnTo>
                  <a:lnTo>
                    <a:pt x="59" y="144"/>
                  </a:lnTo>
                  <a:lnTo>
                    <a:pt x="52" y="112"/>
                  </a:lnTo>
                  <a:lnTo>
                    <a:pt x="66" y="88"/>
                  </a:lnTo>
                  <a:lnTo>
                    <a:pt x="81" y="80"/>
                  </a:lnTo>
                  <a:lnTo>
                    <a:pt x="66" y="40"/>
                  </a:lnTo>
                  <a:lnTo>
                    <a:pt x="81" y="32"/>
                  </a:lnTo>
                  <a:lnTo>
                    <a:pt x="81" y="8"/>
                  </a:lnTo>
                  <a:lnTo>
                    <a:pt x="118" y="0"/>
                  </a:lnTo>
                  <a:lnTo>
                    <a:pt x="133" y="16"/>
                  </a:lnTo>
                  <a:lnTo>
                    <a:pt x="155" y="24"/>
                  </a:lnTo>
                  <a:lnTo>
                    <a:pt x="155" y="56"/>
                  </a:lnTo>
                  <a:lnTo>
                    <a:pt x="214" y="80"/>
                  </a:lnTo>
                  <a:lnTo>
                    <a:pt x="214" y="112"/>
                  </a:lnTo>
                  <a:lnTo>
                    <a:pt x="199" y="120"/>
                  </a:lnTo>
                  <a:lnTo>
                    <a:pt x="214" y="128"/>
                  </a:lnTo>
                  <a:lnTo>
                    <a:pt x="251" y="144"/>
                  </a:lnTo>
                  <a:lnTo>
                    <a:pt x="251" y="168"/>
                  </a:lnTo>
                  <a:lnTo>
                    <a:pt x="251" y="176"/>
                  </a:lnTo>
                  <a:lnTo>
                    <a:pt x="192" y="216"/>
                  </a:lnTo>
                  <a:lnTo>
                    <a:pt x="192" y="248"/>
                  </a:lnTo>
                  <a:lnTo>
                    <a:pt x="170" y="256"/>
                  </a:lnTo>
                  <a:lnTo>
                    <a:pt x="155" y="224"/>
                  </a:lnTo>
                  <a:lnTo>
                    <a:pt x="118" y="232"/>
                  </a:lnTo>
                  <a:lnTo>
                    <a:pt x="118" y="240"/>
                  </a:lnTo>
                  <a:lnTo>
                    <a:pt x="96" y="240"/>
                  </a:lnTo>
                  <a:lnTo>
                    <a:pt x="89" y="208"/>
                  </a:lnTo>
                  <a:lnTo>
                    <a:pt x="74" y="224"/>
                  </a:lnTo>
                  <a:lnTo>
                    <a:pt x="37" y="23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00" name="Freeform 174"/>
            <p:cNvSpPr>
              <a:spLocks/>
            </p:cNvSpPr>
            <p:nvPr/>
          </p:nvSpPr>
          <p:spPr bwMode="auto">
            <a:xfrm rot="704206">
              <a:off x="4477897" y="4606629"/>
              <a:ext cx="232036" cy="261351"/>
            </a:xfrm>
            <a:custGeom>
              <a:avLst/>
              <a:gdLst/>
              <a:ahLst/>
              <a:cxnLst>
                <a:cxn ang="0">
                  <a:pos x="111" y="24"/>
                </a:cxn>
                <a:cxn ang="0">
                  <a:pos x="147" y="16"/>
                </a:cxn>
                <a:cxn ang="0">
                  <a:pos x="162" y="0"/>
                </a:cxn>
                <a:cxn ang="0">
                  <a:pos x="169" y="32"/>
                </a:cxn>
                <a:cxn ang="0">
                  <a:pos x="192" y="32"/>
                </a:cxn>
                <a:cxn ang="0">
                  <a:pos x="184" y="48"/>
                </a:cxn>
                <a:cxn ang="0">
                  <a:pos x="192" y="96"/>
                </a:cxn>
                <a:cxn ang="0">
                  <a:pos x="221" y="120"/>
                </a:cxn>
                <a:cxn ang="0">
                  <a:pos x="199" y="128"/>
                </a:cxn>
                <a:cxn ang="0">
                  <a:pos x="199" y="168"/>
                </a:cxn>
                <a:cxn ang="0">
                  <a:pos x="169" y="168"/>
                </a:cxn>
                <a:cxn ang="0">
                  <a:pos x="177" y="200"/>
                </a:cxn>
                <a:cxn ang="0">
                  <a:pos x="155" y="216"/>
                </a:cxn>
                <a:cxn ang="0">
                  <a:pos x="169" y="224"/>
                </a:cxn>
                <a:cxn ang="0">
                  <a:pos x="118" y="256"/>
                </a:cxn>
                <a:cxn ang="0">
                  <a:pos x="111" y="232"/>
                </a:cxn>
                <a:cxn ang="0">
                  <a:pos x="88" y="224"/>
                </a:cxn>
                <a:cxn ang="0">
                  <a:pos x="81" y="176"/>
                </a:cxn>
                <a:cxn ang="0">
                  <a:pos x="74" y="152"/>
                </a:cxn>
                <a:cxn ang="0">
                  <a:pos x="52" y="120"/>
                </a:cxn>
                <a:cxn ang="0">
                  <a:pos x="29" y="88"/>
                </a:cxn>
                <a:cxn ang="0">
                  <a:pos x="15" y="80"/>
                </a:cxn>
                <a:cxn ang="0">
                  <a:pos x="0" y="40"/>
                </a:cxn>
                <a:cxn ang="0">
                  <a:pos x="15" y="32"/>
                </a:cxn>
                <a:cxn ang="0">
                  <a:pos x="29" y="56"/>
                </a:cxn>
                <a:cxn ang="0">
                  <a:pos x="44" y="56"/>
                </a:cxn>
                <a:cxn ang="0">
                  <a:pos x="37" y="80"/>
                </a:cxn>
                <a:cxn ang="0">
                  <a:pos x="52" y="80"/>
                </a:cxn>
                <a:cxn ang="0">
                  <a:pos x="74" y="96"/>
                </a:cxn>
                <a:cxn ang="0">
                  <a:pos x="133" y="56"/>
                </a:cxn>
                <a:cxn ang="0">
                  <a:pos x="125" y="40"/>
                </a:cxn>
                <a:cxn ang="0">
                  <a:pos x="103" y="40"/>
                </a:cxn>
                <a:cxn ang="0">
                  <a:pos x="111" y="24"/>
                </a:cxn>
              </a:cxnLst>
              <a:rect l="0" t="0" r="r" b="b"/>
              <a:pathLst>
                <a:path w="222" h="257">
                  <a:moveTo>
                    <a:pt x="111" y="24"/>
                  </a:moveTo>
                  <a:lnTo>
                    <a:pt x="147" y="16"/>
                  </a:lnTo>
                  <a:lnTo>
                    <a:pt x="162" y="0"/>
                  </a:lnTo>
                  <a:lnTo>
                    <a:pt x="169" y="32"/>
                  </a:lnTo>
                  <a:lnTo>
                    <a:pt x="192" y="32"/>
                  </a:lnTo>
                  <a:lnTo>
                    <a:pt x="184" y="48"/>
                  </a:lnTo>
                  <a:lnTo>
                    <a:pt x="192" y="96"/>
                  </a:lnTo>
                  <a:lnTo>
                    <a:pt x="221" y="120"/>
                  </a:lnTo>
                  <a:lnTo>
                    <a:pt x="199" y="128"/>
                  </a:lnTo>
                  <a:lnTo>
                    <a:pt x="199" y="168"/>
                  </a:lnTo>
                  <a:lnTo>
                    <a:pt x="169" y="168"/>
                  </a:lnTo>
                  <a:lnTo>
                    <a:pt x="177" y="200"/>
                  </a:lnTo>
                  <a:lnTo>
                    <a:pt x="155" y="216"/>
                  </a:lnTo>
                  <a:lnTo>
                    <a:pt x="169" y="224"/>
                  </a:lnTo>
                  <a:lnTo>
                    <a:pt x="118" y="256"/>
                  </a:lnTo>
                  <a:lnTo>
                    <a:pt x="111" y="232"/>
                  </a:lnTo>
                  <a:lnTo>
                    <a:pt x="88" y="224"/>
                  </a:lnTo>
                  <a:lnTo>
                    <a:pt x="81" y="176"/>
                  </a:lnTo>
                  <a:lnTo>
                    <a:pt x="74" y="152"/>
                  </a:lnTo>
                  <a:lnTo>
                    <a:pt x="52" y="120"/>
                  </a:lnTo>
                  <a:lnTo>
                    <a:pt x="29" y="88"/>
                  </a:lnTo>
                  <a:lnTo>
                    <a:pt x="15" y="80"/>
                  </a:lnTo>
                  <a:lnTo>
                    <a:pt x="0" y="40"/>
                  </a:lnTo>
                  <a:lnTo>
                    <a:pt x="15" y="32"/>
                  </a:lnTo>
                  <a:lnTo>
                    <a:pt x="29" y="56"/>
                  </a:lnTo>
                  <a:lnTo>
                    <a:pt x="44" y="56"/>
                  </a:lnTo>
                  <a:lnTo>
                    <a:pt x="37" y="80"/>
                  </a:lnTo>
                  <a:lnTo>
                    <a:pt x="52" y="80"/>
                  </a:lnTo>
                  <a:lnTo>
                    <a:pt x="74" y="96"/>
                  </a:lnTo>
                  <a:lnTo>
                    <a:pt x="133" y="56"/>
                  </a:lnTo>
                  <a:lnTo>
                    <a:pt x="125" y="40"/>
                  </a:lnTo>
                  <a:lnTo>
                    <a:pt x="103" y="40"/>
                  </a:lnTo>
                  <a:lnTo>
                    <a:pt x="111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01" name="Freeform 175"/>
            <p:cNvSpPr>
              <a:spLocks/>
            </p:cNvSpPr>
            <p:nvPr/>
          </p:nvSpPr>
          <p:spPr bwMode="auto">
            <a:xfrm rot="704206">
              <a:off x="5031818" y="3466027"/>
              <a:ext cx="330607" cy="422113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103" y="216"/>
                </a:cxn>
                <a:cxn ang="0">
                  <a:pos x="118" y="144"/>
                </a:cxn>
                <a:cxn ang="0">
                  <a:pos x="140" y="136"/>
                </a:cxn>
                <a:cxn ang="0">
                  <a:pos x="170" y="96"/>
                </a:cxn>
                <a:cxn ang="0">
                  <a:pos x="184" y="56"/>
                </a:cxn>
                <a:cxn ang="0">
                  <a:pos x="229" y="40"/>
                </a:cxn>
                <a:cxn ang="0">
                  <a:pos x="251" y="0"/>
                </a:cxn>
                <a:cxn ang="0">
                  <a:pos x="280" y="32"/>
                </a:cxn>
                <a:cxn ang="0">
                  <a:pos x="273" y="64"/>
                </a:cxn>
                <a:cxn ang="0">
                  <a:pos x="288" y="80"/>
                </a:cxn>
                <a:cxn ang="0">
                  <a:pos x="295" y="56"/>
                </a:cxn>
                <a:cxn ang="0">
                  <a:pos x="310" y="64"/>
                </a:cxn>
                <a:cxn ang="0">
                  <a:pos x="302" y="72"/>
                </a:cxn>
                <a:cxn ang="0">
                  <a:pos x="317" y="128"/>
                </a:cxn>
                <a:cxn ang="0">
                  <a:pos x="273" y="168"/>
                </a:cxn>
                <a:cxn ang="0">
                  <a:pos x="258" y="224"/>
                </a:cxn>
                <a:cxn ang="0">
                  <a:pos x="273" y="256"/>
                </a:cxn>
                <a:cxn ang="0">
                  <a:pos x="251" y="280"/>
                </a:cxn>
                <a:cxn ang="0">
                  <a:pos x="236" y="280"/>
                </a:cxn>
                <a:cxn ang="0">
                  <a:pos x="214" y="320"/>
                </a:cxn>
                <a:cxn ang="0">
                  <a:pos x="229" y="344"/>
                </a:cxn>
                <a:cxn ang="0">
                  <a:pos x="214" y="392"/>
                </a:cxn>
                <a:cxn ang="0">
                  <a:pos x="184" y="416"/>
                </a:cxn>
                <a:cxn ang="0">
                  <a:pos x="147" y="376"/>
                </a:cxn>
                <a:cxn ang="0">
                  <a:pos x="125" y="376"/>
                </a:cxn>
                <a:cxn ang="0">
                  <a:pos x="81" y="328"/>
                </a:cxn>
                <a:cxn ang="0">
                  <a:pos x="74" y="344"/>
                </a:cxn>
                <a:cxn ang="0">
                  <a:pos x="44" y="344"/>
                </a:cxn>
                <a:cxn ang="0">
                  <a:pos x="0" y="224"/>
                </a:cxn>
              </a:cxnLst>
              <a:rect l="0" t="0" r="r" b="b"/>
              <a:pathLst>
                <a:path w="318" h="417">
                  <a:moveTo>
                    <a:pt x="0" y="224"/>
                  </a:moveTo>
                  <a:lnTo>
                    <a:pt x="103" y="216"/>
                  </a:lnTo>
                  <a:lnTo>
                    <a:pt x="118" y="144"/>
                  </a:lnTo>
                  <a:lnTo>
                    <a:pt x="140" y="136"/>
                  </a:lnTo>
                  <a:lnTo>
                    <a:pt x="170" y="96"/>
                  </a:lnTo>
                  <a:lnTo>
                    <a:pt x="184" y="56"/>
                  </a:lnTo>
                  <a:lnTo>
                    <a:pt x="229" y="40"/>
                  </a:lnTo>
                  <a:lnTo>
                    <a:pt x="251" y="0"/>
                  </a:lnTo>
                  <a:lnTo>
                    <a:pt x="280" y="32"/>
                  </a:lnTo>
                  <a:lnTo>
                    <a:pt x="273" y="64"/>
                  </a:lnTo>
                  <a:lnTo>
                    <a:pt x="288" y="80"/>
                  </a:lnTo>
                  <a:lnTo>
                    <a:pt x="295" y="56"/>
                  </a:lnTo>
                  <a:lnTo>
                    <a:pt x="310" y="64"/>
                  </a:lnTo>
                  <a:lnTo>
                    <a:pt x="302" y="72"/>
                  </a:lnTo>
                  <a:lnTo>
                    <a:pt x="317" y="128"/>
                  </a:lnTo>
                  <a:lnTo>
                    <a:pt x="273" y="168"/>
                  </a:lnTo>
                  <a:lnTo>
                    <a:pt x="258" y="224"/>
                  </a:lnTo>
                  <a:lnTo>
                    <a:pt x="273" y="256"/>
                  </a:lnTo>
                  <a:lnTo>
                    <a:pt x="251" y="280"/>
                  </a:lnTo>
                  <a:lnTo>
                    <a:pt x="236" y="280"/>
                  </a:lnTo>
                  <a:lnTo>
                    <a:pt x="214" y="320"/>
                  </a:lnTo>
                  <a:lnTo>
                    <a:pt x="229" y="344"/>
                  </a:lnTo>
                  <a:lnTo>
                    <a:pt x="214" y="392"/>
                  </a:lnTo>
                  <a:lnTo>
                    <a:pt x="184" y="416"/>
                  </a:lnTo>
                  <a:lnTo>
                    <a:pt x="147" y="376"/>
                  </a:lnTo>
                  <a:lnTo>
                    <a:pt x="125" y="376"/>
                  </a:lnTo>
                  <a:lnTo>
                    <a:pt x="81" y="328"/>
                  </a:lnTo>
                  <a:lnTo>
                    <a:pt x="74" y="344"/>
                  </a:lnTo>
                  <a:lnTo>
                    <a:pt x="44" y="344"/>
                  </a:lnTo>
                  <a:lnTo>
                    <a:pt x="0" y="2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02" name="Freeform 176"/>
            <p:cNvSpPr>
              <a:spLocks/>
            </p:cNvSpPr>
            <p:nvPr/>
          </p:nvSpPr>
          <p:spPr bwMode="auto">
            <a:xfrm rot="704206">
              <a:off x="5321427" y="3386993"/>
              <a:ext cx="261695" cy="348467"/>
            </a:xfrm>
            <a:custGeom>
              <a:avLst/>
              <a:gdLst/>
              <a:ahLst/>
              <a:cxnLst>
                <a:cxn ang="0">
                  <a:pos x="22" y="96"/>
                </a:cxn>
                <a:cxn ang="0">
                  <a:pos x="74" y="80"/>
                </a:cxn>
                <a:cxn ang="0">
                  <a:pos x="59" y="40"/>
                </a:cxn>
                <a:cxn ang="0">
                  <a:pos x="96" y="8"/>
                </a:cxn>
                <a:cxn ang="0">
                  <a:pos x="140" y="0"/>
                </a:cxn>
                <a:cxn ang="0">
                  <a:pos x="162" y="0"/>
                </a:cxn>
                <a:cxn ang="0">
                  <a:pos x="185" y="24"/>
                </a:cxn>
                <a:cxn ang="0">
                  <a:pos x="214" y="56"/>
                </a:cxn>
                <a:cxn ang="0">
                  <a:pos x="185" y="64"/>
                </a:cxn>
                <a:cxn ang="0">
                  <a:pos x="222" y="112"/>
                </a:cxn>
                <a:cxn ang="0">
                  <a:pos x="229" y="192"/>
                </a:cxn>
                <a:cxn ang="0">
                  <a:pos x="251" y="280"/>
                </a:cxn>
                <a:cxn ang="0">
                  <a:pos x="192" y="344"/>
                </a:cxn>
                <a:cxn ang="0">
                  <a:pos x="148" y="336"/>
                </a:cxn>
                <a:cxn ang="0">
                  <a:pos x="81" y="216"/>
                </a:cxn>
                <a:cxn ang="0">
                  <a:pos x="81" y="168"/>
                </a:cxn>
                <a:cxn ang="0">
                  <a:pos x="59" y="192"/>
                </a:cxn>
                <a:cxn ang="0">
                  <a:pos x="44" y="184"/>
                </a:cxn>
                <a:cxn ang="0">
                  <a:pos x="37" y="208"/>
                </a:cxn>
                <a:cxn ang="0">
                  <a:pos x="22" y="192"/>
                </a:cxn>
                <a:cxn ang="0">
                  <a:pos x="30" y="160"/>
                </a:cxn>
                <a:cxn ang="0">
                  <a:pos x="0" y="128"/>
                </a:cxn>
                <a:cxn ang="0">
                  <a:pos x="22" y="96"/>
                </a:cxn>
              </a:cxnLst>
              <a:rect l="0" t="0" r="r" b="b"/>
              <a:pathLst>
                <a:path w="252" h="345">
                  <a:moveTo>
                    <a:pt x="22" y="96"/>
                  </a:moveTo>
                  <a:lnTo>
                    <a:pt x="74" y="80"/>
                  </a:lnTo>
                  <a:lnTo>
                    <a:pt x="59" y="40"/>
                  </a:lnTo>
                  <a:lnTo>
                    <a:pt x="96" y="8"/>
                  </a:lnTo>
                  <a:lnTo>
                    <a:pt x="140" y="0"/>
                  </a:lnTo>
                  <a:lnTo>
                    <a:pt x="162" y="0"/>
                  </a:lnTo>
                  <a:lnTo>
                    <a:pt x="185" y="24"/>
                  </a:lnTo>
                  <a:lnTo>
                    <a:pt x="214" y="56"/>
                  </a:lnTo>
                  <a:lnTo>
                    <a:pt x="185" y="64"/>
                  </a:lnTo>
                  <a:lnTo>
                    <a:pt x="222" y="112"/>
                  </a:lnTo>
                  <a:lnTo>
                    <a:pt x="229" y="192"/>
                  </a:lnTo>
                  <a:lnTo>
                    <a:pt x="251" y="280"/>
                  </a:lnTo>
                  <a:lnTo>
                    <a:pt x="192" y="344"/>
                  </a:lnTo>
                  <a:lnTo>
                    <a:pt x="148" y="336"/>
                  </a:lnTo>
                  <a:lnTo>
                    <a:pt x="81" y="216"/>
                  </a:lnTo>
                  <a:lnTo>
                    <a:pt x="81" y="168"/>
                  </a:lnTo>
                  <a:lnTo>
                    <a:pt x="59" y="192"/>
                  </a:lnTo>
                  <a:lnTo>
                    <a:pt x="44" y="184"/>
                  </a:lnTo>
                  <a:lnTo>
                    <a:pt x="37" y="208"/>
                  </a:lnTo>
                  <a:lnTo>
                    <a:pt x="22" y="192"/>
                  </a:lnTo>
                  <a:lnTo>
                    <a:pt x="30" y="160"/>
                  </a:lnTo>
                  <a:lnTo>
                    <a:pt x="0" y="128"/>
                  </a:lnTo>
                  <a:lnTo>
                    <a:pt x="22" y="9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03" name="Freeform 177"/>
            <p:cNvSpPr>
              <a:spLocks/>
            </p:cNvSpPr>
            <p:nvPr/>
          </p:nvSpPr>
          <p:spPr bwMode="auto">
            <a:xfrm rot="704206">
              <a:off x="4872184" y="3652834"/>
              <a:ext cx="267801" cy="237102"/>
            </a:xfrm>
            <a:custGeom>
              <a:avLst/>
              <a:gdLst/>
              <a:ahLst/>
              <a:cxnLst>
                <a:cxn ang="0">
                  <a:pos x="257" y="152"/>
                </a:cxn>
                <a:cxn ang="0">
                  <a:pos x="198" y="200"/>
                </a:cxn>
                <a:cxn ang="0">
                  <a:pos x="191" y="232"/>
                </a:cxn>
                <a:cxn ang="0">
                  <a:pos x="154" y="232"/>
                </a:cxn>
                <a:cxn ang="0">
                  <a:pos x="132" y="216"/>
                </a:cxn>
                <a:cxn ang="0">
                  <a:pos x="125" y="184"/>
                </a:cxn>
                <a:cxn ang="0">
                  <a:pos x="103" y="176"/>
                </a:cxn>
                <a:cxn ang="0">
                  <a:pos x="88" y="144"/>
                </a:cxn>
                <a:cxn ang="0">
                  <a:pos x="51" y="152"/>
                </a:cxn>
                <a:cxn ang="0">
                  <a:pos x="29" y="136"/>
                </a:cxn>
                <a:cxn ang="0">
                  <a:pos x="15" y="136"/>
                </a:cxn>
                <a:cxn ang="0">
                  <a:pos x="0" y="64"/>
                </a:cxn>
                <a:cxn ang="0">
                  <a:pos x="22" y="40"/>
                </a:cxn>
                <a:cxn ang="0">
                  <a:pos x="59" y="48"/>
                </a:cxn>
                <a:cxn ang="0">
                  <a:pos x="81" y="88"/>
                </a:cxn>
                <a:cxn ang="0">
                  <a:pos x="88" y="40"/>
                </a:cxn>
                <a:cxn ang="0">
                  <a:pos x="88" y="8"/>
                </a:cxn>
                <a:cxn ang="0">
                  <a:pos x="132" y="0"/>
                </a:cxn>
                <a:cxn ang="0">
                  <a:pos x="176" y="120"/>
                </a:cxn>
                <a:cxn ang="0">
                  <a:pos x="206" y="120"/>
                </a:cxn>
                <a:cxn ang="0">
                  <a:pos x="213" y="104"/>
                </a:cxn>
                <a:cxn ang="0">
                  <a:pos x="257" y="152"/>
                </a:cxn>
              </a:cxnLst>
              <a:rect l="0" t="0" r="r" b="b"/>
              <a:pathLst>
                <a:path w="258" h="233">
                  <a:moveTo>
                    <a:pt x="257" y="152"/>
                  </a:moveTo>
                  <a:lnTo>
                    <a:pt x="198" y="200"/>
                  </a:lnTo>
                  <a:lnTo>
                    <a:pt x="191" y="232"/>
                  </a:lnTo>
                  <a:lnTo>
                    <a:pt x="154" y="232"/>
                  </a:lnTo>
                  <a:lnTo>
                    <a:pt x="132" y="216"/>
                  </a:lnTo>
                  <a:lnTo>
                    <a:pt x="125" y="184"/>
                  </a:lnTo>
                  <a:lnTo>
                    <a:pt x="103" y="176"/>
                  </a:lnTo>
                  <a:lnTo>
                    <a:pt x="88" y="144"/>
                  </a:lnTo>
                  <a:lnTo>
                    <a:pt x="51" y="152"/>
                  </a:lnTo>
                  <a:lnTo>
                    <a:pt x="29" y="136"/>
                  </a:lnTo>
                  <a:lnTo>
                    <a:pt x="15" y="136"/>
                  </a:lnTo>
                  <a:lnTo>
                    <a:pt x="0" y="64"/>
                  </a:lnTo>
                  <a:lnTo>
                    <a:pt x="22" y="40"/>
                  </a:lnTo>
                  <a:lnTo>
                    <a:pt x="59" y="48"/>
                  </a:lnTo>
                  <a:lnTo>
                    <a:pt x="81" y="88"/>
                  </a:lnTo>
                  <a:lnTo>
                    <a:pt x="88" y="40"/>
                  </a:lnTo>
                  <a:lnTo>
                    <a:pt x="88" y="8"/>
                  </a:lnTo>
                  <a:lnTo>
                    <a:pt x="132" y="0"/>
                  </a:lnTo>
                  <a:lnTo>
                    <a:pt x="176" y="120"/>
                  </a:lnTo>
                  <a:lnTo>
                    <a:pt x="206" y="120"/>
                  </a:lnTo>
                  <a:lnTo>
                    <a:pt x="213" y="104"/>
                  </a:lnTo>
                  <a:lnTo>
                    <a:pt x="257" y="15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04" name="Freeform 178"/>
            <p:cNvSpPr>
              <a:spLocks/>
            </p:cNvSpPr>
            <p:nvPr/>
          </p:nvSpPr>
          <p:spPr bwMode="auto">
            <a:xfrm rot="704206">
              <a:off x="4724762" y="3669000"/>
              <a:ext cx="153528" cy="242490"/>
            </a:xfrm>
            <a:custGeom>
              <a:avLst/>
              <a:gdLst/>
              <a:ahLst/>
              <a:cxnLst>
                <a:cxn ang="0">
                  <a:pos x="96" y="184"/>
                </a:cxn>
                <a:cxn ang="0">
                  <a:pos x="88" y="192"/>
                </a:cxn>
                <a:cxn ang="0">
                  <a:pos x="88" y="224"/>
                </a:cxn>
                <a:cxn ang="0">
                  <a:pos x="66" y="240"/>
                </a:cxn>
                <a:cxn ang="0">
                  <a:pos x="44" y="240"/>
                </a:cxn>
                <a:cxn ang="0">
                  <a:pos x="29" y="200"/>
                </a:cxn>
                <a:cxn ang="0">
                  <a:pos x="15" y="192"/>
                </a:cxn>
                <a:cxn ang="0">
                  <a:pos x="22" y="176"/>
                </a:cxn>
                <a:cxn ang="0">
                  <a:pos x="0" y="144"/>
                </a:cxn>
                <a:cxn ang="0">
                  <a:pos x="0" y="136"/>
                </a:cxn>
                <a:cxn ang="0">
                  <a:pos x="29" y="112"/>
                </a:cxn>
                <a:cxn ang="0">
                  <a:pos x="29" y="88"/>
                </a:cxn>
                <a:cxn ang="0">
                  <a:pos x="44" y="80"/>
                </a:cxn>
                <a:cxn ang="0">
                  <a:pos x="51" y="56"/>
                </a:cxn>
                <a:cxn ang="0">
                  <a:pos x="74" y="48"/>
                </a:cxn>
                <a:cxn ang="0">
                  <a:pos x="110" y="0"/>
                </a:cxn>
                <a:cxn ang="0">
                  <a:pos x="132" y="8"/>
                </a:cxn>
                <a:cxn ang="0">
                  <a:pos x="147" y="80"/>
                </a:cxn>
                <a:cxn ang="0">
                  <a:pos x="125" y="88"/>
                </a:cxn>
                <a:cxn ang="0">
                  <a:pos x="125" y="136"/>
                </a:cxn>
                <a:cxn ang="0">
                  <a:pos x="96" y="184"/>
                </a:cxn>
              </a:cxnLst>
              <a:rect l="0" t="0" r="r" b="b"/>
              <a:pathLst>
                <a:path w="148" h="241">
                  <a:moveTo>
                    <a:pt x="96" y="184"/>
                  </a:moveTo>
                  <a:lnTo>
                    <a:pt x="88" y="192"/>
                  </a:lnTo>
                  <a:lnTo>
                    <a:pt x="88" y="224"/>
                  </a:lnTo>
                  <a:lnTo>
                    <a:pt x="66" y="240"/>
                  </a:lnTo>
                  <a:lnTo>
                    <a:pt x="44" y="240"/>
                  </a:lnTo>
                  <a:lnTo>
                    <a:pt x="29" y="200"/>
                  </a:lnTo>
                  <a:lnTo>
                    <a:pt x="15" y="192"/>
                  </a:lnTo>
                  <a:lnTo>
                    <a:pt x="22" y="176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29" y="112"/>
                  </a:lnTo>
                  <a:lnTo>
                    <a:pt x="29" y="88"/>
                  </a:lnTo>
                  <a:lnTo>
                    <a:pt x="44" y="80"/>
                  </a:lnTo>
                  <a:lnTo>
                    <a:pt x="51" y="56"/>
                  </a:lnTo>
                  <a:lnTo>
                    <a:pt x="74" y="48"/>
                  </a:lnTo>
                  <a:lnTo>
                    <a:pt x="110" y="0"/>
                  </a:lnTo>
                  <a:lnTo>
                    <a:pt x="132" y="8"/>
                  </a:lnTo>
                  <a:lnTo>
                    <a:pt x="147" y="80"/>
                  </a:lnTo>
                  <a:lnTo>
                    <a:pt x="125" y="88"/>
                  </a:lnTo>
                  <a:lnTo>
                    <a:pt x="125" y="136"/>
                  </a:lnTo>
                  <a:lnTo>
                    <a:pt x="96" y="18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05" name="Freeform 179"/>
            <p:cNvSpPr>
              <a:spLocks/>
            </p:cNvSpPr>
            <p:nvPr/>
          </p:nvSpPr>
          <p:spPr bwMode="auto">
            <a:xfrm rot="704206">
              <a:off x="4812866" y="3774977"/>
              <a:ext cx="215462" cy="162559"/>
            </a:xfrm>
            <a:custGeom>
              <a:avLst/>
              <a:gdLst/>
              <a:ahLst/>
              <a:cxnLst>
                <a:cxn ang="0">
                  <a:pos x="206" y="160"/>
                </a:cxn>
                <a:cxn ang="0">
                  <a:pos x="199" y="144"/>
                </a:cxn>
                <a:cxn ang="0">
                  <a:pos x="184" y="128"/>
                </a:cxn>
                <a:cxn ang="0">
                  <a:pos x="191" y="96"/>
                </a:cxn>
                <a:cxn ang="0">
                  <a:pos x="169" y="80"/>
                </a:cxn>
                <a:cxn ang="0">
                  <a:pos x="162" y="48"/>
                </a:cxn>
                <a:cxn ang="0">
                  <a:pos x="140" y="40"/>
                </a:cxn>
                <a:cxn ang="0">
                  <a:pos x="125" y="8"/>
                </a:cxn>
                <a:cxn ang="0">
                  <a:pos x="88" y="16"/>
                </a:cxn>
                <a:cxn ang="0">
                  <a:pos x="66" y="0"/>
                </a:cxn>
                <a:cxn ang="0">
                  <a:pos x="52" y="0"/>
                </a:cxn>
                <a:cxn ang="0">
                  <a:pos x="29" y="8"/>
                </a:cxn>
                <a:cxn ang="0">
                  <a:pos x="29" y="56"/>
                </a:cxn>
                <a:cxn ang="0">
                  <a:pos x="0" y="104"/>
                </a:cxn>
                <a:cxn ang="0">
                  <a:pos x="74" y="136"/>
                </a:cxn>
                <a:cxn ang="0">
                  <a:pos x="103" y="136"/>
                </a:cxn>
                <a:cxn ang="0">
                  <a:pos x="125" y="128"/>
                </a:cxn>
                <a:cxn ang="0">
                  <a:pos x="147" y="144"/>
                </a:cxn>
                <a:cxn ang="0">
                  <a:pos x="191" y="160"/>
                </a:cxn>
                <a:cxn ang="0">
                  <a:pos x="206" y="160"/>
                </a:cxn>
              </a:cxnLst>
              <a:rect l="0" t="0" r="r" b="b"/>
              <a:pathLst>
                <a:path w="207" h="161">
                  <a:moveTo>
                    <a:pt x="206" y="160"/>
                  </a:moveTo>
                  <a:lnTo>
                    <a:pt x="199" y="144"/>
                  </a:lnTo>
                  <a:lnTo>
                    <a:pt x="184" y="128"/>
                  </a:lnTo>
                  <a:lnTo>
                    <a:pt x="191" y="96"/>
                  </a:lnTo>
                  <a:lnTo>
                    <a:pt x="169" y="80"/>
                  </a:lnTo>
                  <a:lnTo>
                    <a:pt x="162" y="48"/>
                  </a:lnTo>
                  <a:lnTo>
                    <a:pt x="140" y="40"/>
                  </a:lnTo>
                  <a:lnTo>
                    <a:pt x="125" y="8"/>
                  </a:lnTo>
                  <a:lnTo>
                    <a:pt x="88" y="16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29" y="8"/>
                  </a:lnTo>
                  <a:lnTo>
                    <a:pt x="29" y="56"/>
                  </a:lnTo>
                  <a:lnTo>
                    <a:pt x="0" y="104"/>
                  </a:lnTo>
                  <a:lnTo>
                    <a:pt x="74" y="136"/>
                  </a:lnTo>
                  <a:lnTo>
                    <a:pt x="103" y="136"/>
                  </a:lnTo>
                  <a:lnTo>
                    <a:pt x="125" y="128"/>
                  </a:lnTo>
                  <a:lnTo>
                    <a:pt x="147" y="144"/>
                  </a:lnTo>
                  <a:lnTo>
                    <a:pt x="191" y="160"/>
                  </a:lnTo>
                  <a:lnTo>
                    <a:pt x="206" y="16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06" name="Freeform 180"/>
            <p:cNvSpPr>
              <a:spLocks/>
            </p:cNvSpPr>
            <p:nvPr/>
          </p:nvSpPr>
          <p:spPr bwMode="auto">
            <a:xfrm rot="704206">
              <a:off x="4758783" y="3875566"/>
              <a:ext cx="261695" cy="187706"/>
            </a:xfrm>
            <a:custGeom>
              <a:avLst/>
              <a:gdLst/>
              <a:ahLst/>
              <a:cxnLst>
                <a:cxn ang="0">
                  <a:pos x="96" y="152"/>
                </a:cxn>
                <a:cxn ang="0">
                  <a:pos x="111" y="136"/>
                </a:cxn>
                <a:cxn ang="0">
                  <a:pos x="148" y="168"/>
                </a:cxn>
                <a:cxn ang="0">
                  <a:pos x="170" y="168"/>
                </a:cxn>
                <a:cxn ang="0">
                  <a:pos x="192" y="184"/>
                </a:cxn>
                <a:cxn ang="0">
                  <a:pos x="222" y="160"/>
                </a:cxn>
                <a:cxn ang="0">
                  <a:pos x="214" y="128"/>
                </a:cxn>
                <a:cxn ang="0">
                  <a:pos x="251" y="96"/>
                </a:cxn>
                <a:cxn ang="0">
                  <a:pos x="251" y="56"/>
                </a:cxn>
                <a:cxn ang="0">
                  <a:pos x="236" y="56"/>
                </a:cxn>
                <a:cxn ang="0">
                  <a:pos x="222" y="56"/>
                </a:cxn>
                <a:cxn ang="0">
                  <a:pos x="177" y="40"/>
                </a:cxn>
                <a:cxn ang="0">
                  <a:pos x="155" y="24"/>
                </a:cxn>
                <a:cxn ang="0">
                  <a:pos x="133" y="32"/>
                </a:cxn>
                <a:cxn ang="0">
                  <a:pos x="103" y="32"/>
                </a:cxn>
                <a:cxn ang="0">
                  <a:pos x="30" y="0"/>
                </a:cxn>
                <a:cxn ang="0">
                  <a:pos x="22" y="8"/>
                </a:cxn>
                <a:cxn ang="0">
                  <a:pos x="22" y="40"/>
                </a:cxn>
                <a:cxn ang="0">
                  <a:pos x="0" y="56"/>
                </a:cxn>
                <a:cxn ang="0">
                  <a:pos x="30" y="112"/>
                </a:cxn>
                <a:cxn ang="0">
                  <a:pos x="74" y="112"/>
                </a:cxn>
                <a:cxn ang="0">
                  <a:pos x="96" y="152"/>
                </a:cxn>
              </a:cxnLst>
              <a:rect l="0" t="0" r="r" b="b"/>
              <a:pathLst>
                <a:path w="252" h="185">
                  <a:moveTo>
                    <a:pt x="96" y="152"/>
                  </a:moveTo>
                  <a:lnTo>
                    <a:pt x="111" y="136"/>
                  </a:lnTo>
                  <a:lnTo>
                    <a:pt x="148" y="168"/>
                  </a:lnTo>
                  <a:lnTo>
                    <a:pt x="170" y="168"/>
                  </a:lnTo>
                  <a:lnTo>
                    <a:pt x="192" y="184"/>
                  </a:lnTo>
                  <a:lnTo>
                    <a:pt x="222" y="160"/>
                  </a:lnTo>
                  <a:lnTo>
                    <a:pt x="214" y="128"/>
                  </a:lnTo>
                  <a:lnTo>
                    <a:pt x="251" y="96"/>
                  </a:lnTo>
                  <a:lnTo>
                    <a:pt x="251" y="56"/>
                  </a:lnTo>
                  <a:lnTo>
                    <a:pt x="236" y="56"/>
                  </a:lnTo>
                  <a:lnTo>
                    <a:pt x="222" y="56"/>
                  </a:lnTo>
                  <a:lnTo>
                    <a:pt x="177" y="40"/>
                  </a:lnTo>
                  <a:lnTo>
                    <a:pt x="155" y="24"/>
                  </a:lnTo>
                  <a:lnTo>
                    <a:pt x="133" y="32"/>
                  </a:lnTo>
                  <a:lnTo>
                    <a:pt x="103" y="32"/>
                  </a:lnTo>
                  <a:lnTo>
                    <a:pt x="30" y="0"/>
                  </a:lnTo>
                  <a:lnTo>
                    <a:pt x="22" y="8"/>
                  </a:lnTo>
                  <a:lnTo>
                    <a:pt x="22" y="40"/>
                  </a:lnTo>
                  <a:lnTo>
                    <a:pt x="0" y="56"/>
                  </a:lnTo>
                  <a:lnTo>
                    <a:pt x="30" y="112"/>
                  </a:lnTo>
                  <a:lnTo>
                    <a:pt x="74" y="112"/>
                  </a:lnTo>
                  <a:lnTo>
                    <a:pt x="96" y="15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07" name="Freeform 182"/>
            <p:cNvSpPr>
              <a:spLocks/>
            </p:cNvSpPr>
            <p:nvPr/>
          </p:nvSpPr>
          <p:spPr bwMode="auto">
            <a:xfrm rot="704206">
              <a:off x="4554661" y="4002199"/>
              <a:ext cx="156144" cy="155374"/>
            </a:xfrm>
            <a:custGeom>
              <a:avLst/>
              <a:gdLst/>
              <a:ahLst/>
              <a:cxnLst>
                <a:cxn ang="0">
                  <a:pos x="89" y="24"/>
                </a:cxn>
                <a:cxn ang="0">
                  <a:pos x="112" y="24"/>
                </a:cxn>
                <a:cxn ang="0">
                  <a:pos x="142" y="24"/>
                </a:cxn>
                <a:cxn ang="0">
                  <a:pos x="149" y="64"/>
                </a:cxn>
                <a:cxn ang="0">
                  <a:pos x="134" y="72"/>
                </a:cxn>
                <a:cxn ang="0">
                  <a:pos x="149" y="104"/>
                </a:cxn>
                <a:cxn ang="0">
                  <a:pos x="119" y="112"/>
                </a:cxn>
                <a:cxn ang="0">
                  <a:pos x="104" y="144"/>
                </a:cxn>
                <a:cxn ang="0">
                  <a:pos x="75" y="152"/>
                </a:cxn>
                <a:cxn ang="0">
                  <a:pos x="52" y="144"/>
                </a:cxn>
                <a:cxn ang="0">
                  <a:pos x="67" y="136"/>
                </a:cxn>
                <a:cxn ang="0">
                  <a:pos x="67" y="112"/>
                </a:cxn>
                <a:cxn ang="0">
                  <a:pos x="60" y="104"/>
                </a:cxn>
                <a:cxn ang="0">
                  <a:pos x="45" y="72"/>
                </a:cxn>
                <a:cxn ang="0">
                  <a:pos x="15" y="72"/>
                </a:cxn>
                <a:cxn ang="0">
                  <a:pos x="0" y="40"/>
                </a:cxn>
                <a:cxn ang="0">
                  <a:pos x="7" y="40"/>
                </a:cxn>
                <a:cxn ang="0">
                  <a:pos x="37" y="0"/>
                </a:cxn>
                <a:cxn ang="0">
                  <a:pos x="89" y="24"/>
                </a:cxn>
              </a:cxnLst>
              <a:rect l="0" t="0" r="r" b="b"/>
              <a:pathLst>
                <a:path w="150" h="153">
                  <a:moveTo>
                    <a:pt x="89" y="24"/>
                  </a:moveTo>
                  <a:lnTo>
                    <a:pt x="112" y="24"/>
                  </a:lnTo>
                  <a:lnTo>
                    <a:pt x="142" y="24"/>
                  </a:lnTo>
                  <a:lnTo>
                    <a:pt x="149" y="64"/>
                  </a:lnTo>
                  <a:lnTo>
                    <a:pt x="134" y="72"/>
                  </a:lnTo>
                  <a:lnTo>
                    <a:pt x="149" y="104"/>
                  </a:lnTo>
                  <a:lnTo>
                    <a:pt x="119" y="112"/>
                  </a:lnTo>
                  <a:lnTo>
                    <a:pt x="104" y="144"/>
                  </a:lnTo>
                  <a:lnTo>
                    <a:pt x="75" y="152"/>
                  </a:lnTo>
                  <a:lnTo>
                    <a:pt x="52" y="144"/>
                  </a:lnTo>
                  <a:lnTo>
                    <a:pt x="67" y="136"/>
                  </a:lnTo>
                  <a:lnTo>
                    <a:pt x="67" y="112"/>
                  </a:lnTo>
                  <a:lnTo>
                    <a:pt x="60" y="104"/>
                  </a:lnTo>
                  <a:lnTo>
                    <a:pt x="45" y="72"/>
                  </a:lnTo>
                  <a:lnTo>
                    <a:pt x="15" y="72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37" y="0"/>
                  </a:lnTo>
                  <a:lnTo>
                    <a:pt x="89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08" name="Freeform 183"/>
            <p:cNvSpPr>
              <a:spLocks/>
            </p:cNvSpPr>
            <p:nvPr/>
          </p:nvSpPr>
          <p:spPr bwMode="auto">
            <a:xfrm rot="704206">
              <a:off x="4329603" y="4689255"/>
              <a:ext cx="84614" cy="90710"/>
            </a:xfrm>
            <a:custGeom>
              <a:avLst/>
              <a:gdLst/>
              <a:ahLst/>
              <a:cxnLst>
                <a:cxn ang="0">
                  <a:pos x="66" y="8"/>
                </a:cxn>
                <a:cxn ang="0">
                  <a:pos x="52" y="8"/>
                </a:cxn>
                <a:cxn ang="0">
                  <a:pos x="29" y="0"/>
                </a:cxn>
                <a:cxn ang="0">
                  <a:pos x="0" y="24"/>
                </a:cxn>
                <a:cxn ang="0">
                  <a:pos x="7" y="32"/>
                </a:cxn>
                <a:cxn ang="0">
                  <a:pos x="44" y="88"/>
                </a:cxn>
                <a:cxn ang="0">
                  <a:pos x="52" y="72"/>
                </a:cxn>
                <a:cxn ang="0">
                  <a:pos x="74" y="64"/>
                </a:cxn>
                <a:cxn ang="0">
                  <a:pos x="81" y="24"/>
                </a:cxn>
                <a:cxn ang="0">
                  <a:pos x="66" y="8"/>
                </a:cxn>
              </a:cxnLst>
              <a:rect l="0" t="0" r="r" b="b"/>
              <a:pathLst>
                <a:path w="82" h="89">
                  <a:moveTo>
                    <a:pt x="66" y="8"/>
                  </a:moveTo>
                  <a:lnTo>
                    <a:pt x="52" y="8"/>
                  </a:lnTo>
                  <a:lnTo>
                    <a:pt x="29" y="0"/>
                  </a:lnTo>
                  <a:lnTo>
                    <a:pt x="0" y="24"/>
                  </a:lnTo>
                  <a:lnTo>
                    <a:pt x="7" y="32"/>
                  </a:lnTo>
                  <a:lnTo>
                    <a:pt x="44" y="88"/>
                  </a:lnTo>
                  <a:lnTo>
                    <a:pt x="52" y="72"/>
                  </a:lnTo>
                  <a:lnTo>
                    <a:pt x="74" y="64"/>
                  </a:lnTo>
                  <a:lnTo>
                    <a:pt x="81" y="24"/>
                  </a:lnTo>
                  <a:lnTo>
                    <a:pt x="66" y="8"/>
                  </a:lnTo>
                </a:path>
              </a:pathLst>
            </a:custGeom>
            <a:solidFill>
              <a:schemeClr val="accent1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09" name="Freeform 184"/>
            <p:cNvSpPr>
              <a:spLocks/>
            </p:cNvSpPr>
            <p:nvPr/>
          </p:nvSpPr>
          <p:spPr bwMode="auto">
            <a:xfrm rot="704206">
              <a:off x="4400261" y="4623693"/>
              <a:ext cx="170101" cy="227223"/>
            </a:xfrm>
            <a:custGeom>
              <a:avLst/>
              <a:gdLst/>
              <a:ahLst/>
              <a:cxnLst>
                <a:cxn ang="0">
                  <a:pos x="74" y="224"/>
                </a:cxn>
                <a:cxn ang="0">
                  <a:pos x="74" y="200"/>
                </a:cxn>
                <a:cxn ang="0">
                  <a:pos x="59" y="184"/>
                </a:cxn>
                <a:cxn ang="0">
                  <a:pos x="22" y="160"/>
                </a:cxn>
                <a:cxn ang="0">
                  <a:pos x="7" y="152"/>
                </a:cxn>
                <a:cxn ang="0">
                  <a:pos x="15" y="112"/>
                </a:cxn>
                <a:cxn ang="0">
                  <a:pos x="0" y="96"/>
                </a:cxn>
                <a:cxn ang="0">
                  <a:pos x="0" y="72"/>
                </a:cxn>
                <a:cxn ang="0">
                  <a:pos x="22" y="64"/>
                </a:cxn>
                <a:cxn ang="0">
                  <a:pos x="7" y="24"/>
                </a:cxn>
                <a:cxn ang="0">
                  <a:pos x="37" y="0"/>
                </a:cxn>
                <a:cxn ang="0">
                  <a:pos x="74" y="0"/>
                </a:cxn>
                <a:cxn ang="0">
                  <a:pos x="89" y="40"/>
                </a:cxn>
                <a:cxn ang="0">
                  <a:pos x="104" y="48"/>
                </a:cxn>
                <a:cxn ang="0">
                  <a:pos x="126" y="80"/>
                </a:cxn>
                <a:cxn ang="0">
                  <a:pos x="148" y="112"/>
                </a:cxn>
                <a:cxn ang="0">
                  <a:pos x="156" y="136"/>
                </a:cxn>
                <a:cxn ang="0">
                  <a:pos x="163" y="184"/>
                </a:cxn>
                <a:cxn ang="0">
                  <a:pos x="126" y="192"/>
                </a:cxn>
                <a:cxn ang="0">
                  <a:pos x="119" y="216"/>
                </a:cxn>
                <a:cxn ang="0">
                  <a:pos x="96" y="216"/>
                </a:cxn>
                <a:cxn ang="0">
                  <a:pos x="74" y="224"/>
                </a:cxn>
              </a:cxnLst>
              <a:rect l="0" t="0" r="r" b="b"/>
              <a:pathLst>
                <a:path w="164" h="225">
                  <a:moveTo>
                    <a:pt x="74" y="224"/>
                  </a:moveTo>
                  <a:lnTo>
                    <a:pt x="74" y="200"/>
                  </a:lnTo>
                  <a:lnTo>
                    <a:pt x="59" y="184"/>
                  </a:lnTo>
                  <a:lnTo>
                    <a:pt x="22" y="160"/>
                  </a:lnTo>
                  <a:lnTo>
                    <a:pt x="7" y="152"/>
                  </a:lnTo>
                  <a:lnTo>
                    <a:pt x="15" y="112"/>
                  </a:lnTo>
                  <a:lnTo>
                    <a:pt x="0" y="96"/>
                  </a:lnTo>
                  <a:lnTo>
                    <a:pt x="0" y="72"/>
                  </a:lnTo>
                  <a:lnTo>
                    <a:pt x="22" y="64"/>
                  </a:lnTo>
                  <a:lnTo>
                    <a:pt x="7" y="24"/>
                  </a:lnTo>
                  <a:lnTo>
                    <a:pt x="37" y="0"/>
                  </a:lnTo>
                  <a:lnTo>
                    <a:pt x="74" y="0"/>
                  </a:lnTo>
                  <a:lnTo>
                    <a:pt x="89" y="40"/>
                  </a:lnTo>
                  <a:lnTo>
                    <a:pt x="104" y="48"/>
                  </a:lnTo>
                  <a:lnTo>
                    <a:pt x="126" y="80"/>
                  </a:lnTo>
                  <a:lnTo>
                    <a:pt x="148" y="112"/>
                  </a:lnTo>
                  <a:lnTo>
                    <a:pt x="156" y="136"/>
                  </a:lnTo>
                  <a:lnTo>
                    <a:pt x="163" y="184"/>
                  </a:lnTo>
                  <a:lnTo>
                    <a:pt x="126" y="192"/>
                  </a:lnTo>
                  <a:lnTo>
                    <a:pt x="119" y="216"/>
                  </a:lnTo>
                  <a:lnTo>
                    <a:pt x="96" y="216"/>
                  </a:lnTo>
                  <a:lnTo>
                    <a:pt x="74" y="2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10" name="Freeform 185"/>
            <p:cNvSpPr>
              <a:spLocks/>
            </p:cNvSpPr>
            <p:nvPr/>
          </p:nvSpPr>
          <p:spPr bwMode="auto">
            <a:xfrm rot="704206">
              <a:off x="4361879" y="4764697"/>
              <a:ext cx="102933" cy="72747"/>
            </a:xfrm>
            <a:custGeom>
              <a:avLst/>
              <a:gdLst/>
              <a:ahLst/>
              <a:cxnLst>
                <a:cxn ang="0">
                  <a:pos x="75" y="64"/>
                </a:cxn>
                <a:cxn ang="0">
                  <a:pos x="52" y="64"/>
                </a:cxn>
                <a:cxn ang="0">
                  <a:pos x="37" y="72"/>
                </a:cxn>
                <a:cxn ang="0">
                  <a:pos x="7" y="32"/>
                </a:cxn>
                <a:cxn ang="0">
                  <a:pos x="0" y="24"/>
                </a:cxn>
                <a:cxn ang="0">
                  <a:pos x="7" y="8"/>
                </a:cxn>
                <a:cxn ang="0">
                  <a:pos x="30" y="0"/>
                </a:cxn>
                <a:cxn ang="0">
                  <a:pos x="45" y="8"/>
                </a:cxn>
                <a:cxn ang="0">
                  <a:pos x="82" y="32"/>
                </a:cxn>
                <a:cxn ang="0">
                  <a:pos x="97" y="48"/>
                </a:cxn>
                <a:cxn ang="0">
                  <a:pos x="75" y="64"/>
                </a:cxn>
              </a:cxnLst>
              <a:rect l="0" t="0" r="r" b="b"/>
              <a:pathLst>
                <a:path w="98" h="73">
                  <a:moveTo>
                    <a:pt x="75" y="64"/>
                  </a:moveTo>
                  <a:lnTo>
                    <a:pt x="52" y="64"/>
                  </a:lnTo>
                  <a:lnTo>
                    <a:pt x="37" y="72"/>
                  </a:lnTo>
                  <a:lnTo>
                    <a:pt x="7" y="32"/>
                  </a:lnTo>
                  <a:lnTo>
                    <a:pt x="0" y="24"/>
                  </a:lnTo>
                  <a:lnTo>
                    <a:pt x="7" y="8"/>
                  </a:lnTo>
                  <a:lnTo>
                    <a:pt x="30" y="0"/>
                  </a:lnTo>
                  <a:lnTo>
                    <a:pt x="45" y="8"/>
                  </a:lnTo>
                  <a:lnTo>
                    <a:pt x="82" y="32"/>
                  </a:lnTo>
                  <a:lnTo>
                    <a:pt x="97" y="48"/>
                  </a:lnTo>
                  <a:lnTo>
                    <a:pt x="75" y="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11" name="Freeform 186"/>
            <p:cNvSpPr>
              <a:spLocks/>
            </p:cNvSpPr>
            <p:nvPr/>
          </p:nvSpPr>
          <p:spPr bwMode="auto">
            <a:xfrm rot="704206">
              <a:off x="4400261" y="4842832"/>
              <a:ext cx="122996" cy="96098"/>
            </a:xfrm>
            <a:custGeom>
              <a:avLst/>
              <a:gdLst/>
              <a:ahLst/>
              <a:cxnLst>
                <a:cxn ang="0">
                  <a:pos x="44" y="96"/>
                </a:cxn>
                <a:cxn ang="0">
                  <a:pos x="89" y="80"/>
                </a:cxn>
                <a:cxn ang="0">
                  <a:pos x="89" y="64"/>
                </a:cxn>
                <a:cxn ang="0">
                  <a:pos x="111" y="56"/>
                </a:cxn>
                <a:cxn ang="0">
                  <a:pos x="118" y="32"/>
                </a:cxn>
                <a:cxn ang="0">
                  <a:pos x="96" y="24"/>
                </a:cxn>
                <a:cxn ang="0">
                  <a:pos x="89" y="0"/>
                </a:cxn>
                <a:cxn ang="0">
                  <a:pos x="66" y="0"/>
                </a:cxn>
                <a:cxn ang="0">
                  <a:pos x="44" y="8"/>
                </a:cxn>
                <a:cxn ang="0">
                  <a:pos x="30" y="8"/>
                </a:cxn>
                <a:cxn ang="0">
                  <a:pos x="30" y="16"/>
                </a:cxn>
                <a:cxn ang="0">
                  <a:pos x="30" y="56"/>
                </a:cxn>
                <a:cxn ang="0">
                  <a:pos x="7" y="56"/>
                </a:cxn>
                <a:cxn ang="0">
                  <a:pos x="0" y="56"/>
                </a:cxn>
                <a:cxn ang="0">
                  <a:pos x="44" y="96"/>
                </a:cxn>
              </a:cxnLst>
              <a:rect l="0" t="0" r="r" b="b"/>
              <a:pathLst>
                <a:path w="119" h="97">
                  <a:moveTo>
                    <a:pt x="44" y="96"/>
                  </a:moveTo>
                  <a:lnTo>
                    <a:pt x="89" y="80"/>
                  </a:lnTo>
                  <a:lnTo>
                    <a:pt x="89" y="64"/>
                  </a:lnTo>
                  <a:lnTo>
                    <a:pt x="111" y="56"/>
                  </a:lnTo>
                  <a:lnTo>
                    <a:pt x="118" y="32"/>
                  </a:lnTo>
                  <a:lnTo>
                    <a:pt x="96" y="24"/>
                  </a:lnTo>
                  <a:lnTo>
                    <a:pt x="89" y="0"/>
                  </a:lnTo>
                  <a:lnTo>
                    <a:pt x="66" y="0"/>
                  </a:lnTo>
                  <a:lnTo>
                    <a:pt x="44" y="8"/>
                  </a:lnTo>
                  <a:lnTo>
                    <a:pt x="30" y="8"/>
                  </a:lnTo>
                  <a:lnTo>
                    <a:pt x="30" y="16"/>
                  </a:lnTo>
                  <a:lnTo>
                    <a:pt x="30" y="56"/>
                  </a:lnTo>
                  <a:lnTo>
                    <a:pt x="7" y="56"/>
                  </a:lnTo>
                  <a:lnTo>
                    <a:pt x="0" y="56"/>
                  </a:lnTo>
                  <a:lnTo>
                    <a:pt x="44" y="9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12" name="Freeform 187"/>
            <p:cNvSpPr>
              <a:spLocks/>
            </p:cNvSpPr>
            <p:nvPr/>
          </p:nvSpPr>
          <p:spPr bwMode="auto">
            <a:xfrm rot="704206">
              <a:off x="4375836" y="4814991"/>
              <a:ext cx="78508" cy="73645"/>
            </a:xfrm>
            <a:custGeom>
              <a:avLst/>
              <a:gdLst/>
              <a:ahLst/>
              <a:cxnLst>
                <a:cxn ang="0">
                  <a:pos x="53" y="16"/>
                </a:cxn>
                <a:cxn ang="0">
                  <a:pos x="30" y="16"/>
                </a:cxn>
                <a:cxn ang="0">
                  <a:pos x="15" y="24"/>
                </a:cxn>
                <a:cxn ang="0">
                  <a:pos x="0" y="40"/>
                </a:cxn>
                <a:cxn ang="0">
                  <a:pos x="30" y="72"/>
                </a:cxn>
                <a:cxn ang="0">
                  <a:pos x="38" y="72"/>
                </a:cxn>
                <a:cxn ang="0">
                  <a:pos x="60" y="72"/>
                </a:cxn>
                <a:cxn ang="0">
                  <a:pos x="60" y="32"/>
                </a:cxn>
                <a:cxn ang="0">
                  <a:pos x="60" y="24"/>
                </a:cxn>
                <a:cxn ang="0">
                  <a:pos x="75" y="24"/>
                </a:cxn>
                <a:cxn ang="0">
                  <a:pos x="75" y="0"/>
                </a:cxn>
                <a:cxn ang="0">
                  <a:pos x="53" y="16"/>
                </a:cxn>
              </a:cxnLst>
              <a:rect l="0" t="0" r="r" b="b"/>
              <a:pathLst>
                <a:path w="76" h="73">
                  <a:moveTo>
                    <a:pt x="53" y="16"/>
                  </a:moveTo>
                  <a:lnTo>
                    <a:pt x="30" y="16"/>
                  </a:lnTo>
                  <a:lnTo>
                    <a:pt x="15" y="24"/>
                  </a:lnTo>
                  <a:lnTo>
                    <a:pt x="0" y="40"/>
                  </a:lnTo>
                  <a:lnTo>
                    <a:pt x="30" y="72"/>
                  </a:lnTo>
                  <a:lnTo>
                    <a:pt x="38" y="72"/>
                  </a:lnTo>
                  <a:lnTo>
                    <a:pt x="60" y="72"/>
                  </a:lnTo>
                  <a:lnTo>
                    <a:pt x="60" y="32"/>
                  </a:lnTo>
                  <a:lnTo>
                    <a:pt x="60" y="24"/>
                  </a:lnTo>
                  <a:lnTo>
                    <a:pt x="75" y="24"/>
                  </a:lnTo>
                  <a:lnTo>
                    <a:pt x="75" y="0"/>
                  </a:lnTo>
                  <a:lnTo>
                    <a:pt x="53" y="1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13" name="Freeform 188"/>
            <p:cNvSpPr>
              <a:spLocks/>
            </p:cNvSpPr>
            <p:nvPr/>
          </p:nvSpPr>
          <p:spPr bwMode="auto">
            <a:xfrm rot="704206">
              <a:off x="4637531" y="4646146"/>
              <a:ext cx="123869" cy="227223"/>
            </a:xfrm>
            <a:custGeom>
              <a:avLst/>
              <a:gdLst/>
              <a:ahLst/>
              <a:cxnLst>
                <a:cxn ang="0">
                  <a:pos x="15" y="208"/>
                </a:cxn>
                <a:cxn ang="0">
                  <a:pos x="0" y="200"/>
                </a:cxn>
                <a:cxn ang="0">
                  <a:pos x="22" y="184"/>
                </a:cxn>
                <a:cxn ang="0">
                  <a:pos x="15" y="152"/>
                </a:cxn>
                <a:cxn ang="0">
                  <a:pos x="44" y="152"/>
                </a:cxn>
                <a:cxn ang="0">
                  <a:pos x="44" y="112"/>
                </a:cxn>
                <a:cxn ang="0">
                  <a:pos x="66" y="104"/>
                </a:cxn>
                <a:cxn ang="0">
                  <a:pos x="37" y="80"/>
                </a:cxn>
                <a:cxn ang="0">
                  <a:pos x="30" y="32"/>
                </a:cxn>
                <a:cxn ang="0">
                  <a:pos x="37" y="16"/>
                </a:cxn>
                <a:cxn ang="0">
                  <a:pos x="37" y="8"/>
                </a:cxn>
                <a:cxn ang="0">
                  <a:pos x="74" y="0"/>
                </a:cxn>
                <a:cxn ang="0">
                  <a:pos x="89" y="32"/>
                </a:cxn>
                <a:cxn ang="0">
                  <a:pos x="74" y="32"/>
                </a:cxn>
                <a:cxn ang="0">
                  <a:pos x="96" y="72"/>
                </a:cxn>
                <a:cxn ang="0">
                  <a:pos x="81" y="96"/>
                </a:cxn>
                <a:cxn ang="0">
                  <a:pos x="118" y="120"/>
                </a:cxn>
                <a:cxn ang="0">
                  <a:pos x="96" y="184"/>
                </a:cxn>
                <a:cxn ang="0">
                  <a:pos x="74" y="184"/>
                </a:cxn>
                <a:cxn ang="0">
                  <a:pos x="81" y="216"/>
                </a:cxn>
                <a:cxn ang="0">
                  <a:pos x="59" y="224"/>
                </a:cxn>
                <a:cxn ang="0">
                  <a:pos x="15" y="208"/>
                </a:cxn>
              </a:cxnLst>
              <a:rect l="0" t="0" r="r" b="b"/>
              <a:pathLst>
                <a:path w="119" h="225">
                  <a:moveTo>
                    <a:pt x="15" y="208"/>
                  </a:moveTo>
                  <a:lnTo>
                    <a:pt x="0" y="200"/>
                  </a:lnTo>
                  <a:lnTo>
                    <a:pt x="22" y="184"/>
                  </a:lnTo>
                  <a:lnTo>
                    <a:pt x="15" y="152"/>
                  </a:lnTo>
                  <a:lnTo>
                    <a:pt x="44" y="152"/>
                  </a:lnTo>
                  <a:lnTo>
                    <a:pt x="44" y="112"/>
                  </a:lnTo>
                  <a:lnTo>
                    <a:pt x="66" y="104"/>
                  </a:lnTo>
                  <a:lnTo>
                    <a:pt x="37" y="80"/>
                  </a:lnTo>
                  <a:lnTo>
                    <a:pt x="30" y="32"/>
                  </a:lnTo>
                  <a:lnTo>
                    <a:pt x="37" y="16"/>
                  </a:lnTo>
                  <a:lnTo>
                    <a:pt x="37" y="8"/>
                  </a:lnTo>
                  <a:lnTo>
                    <a:pt x="74" y="0"/>
                  </a:lnTo>
                  <a:lnTo>
                    <a:pt x="89" y="32"/>
                  </a:lnTo>
                  <a:lnTo>
                    <a:pt x="74" y="32"/>
                  </a:lnTo>
                  <a:lnTo>
                    <a:pt x="96" y="72"/>
                  </a:lnTo>
                  <a:lnTo>
                    <a:pt x="81" y="96"/>
                  </a:lnTo>
                  <a:lnTo>
                    <a:pt x="118" y="120"/>
                  </a:lnTo>
                  <a:lnTo>
                    <a:pt x="96" y="184"/>
                  </a:lnTo>
                  <a:lnTo>
                    <a:pt x="74" y="184"/>
                  </a:lnTo>
                  <a:lnTo>
                    <a:pt x="81" y="216"/>
                  </a:lnTo>
                  <a:lnTo>
                    <a:pt x="59" y="224"/>
                  </a:lnTo>
                  <a:lnTo>
                    <a:pt x="15" y="20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14" name="Freeform 189"/>
            <p:cNvSpPr>
              <a:spLocks/>
            </p:cNvSpPr>
            <p:nvPr/>
          </p:nvSpPr>
          <p:spPr bwMode="auto">
            <a:xfrm rot="704206">
              <a:off x="4420324" y="4815889"/>
              <a:ext cx="137826" cy="267637"/>
            </a:xfrm>
            <a:custGeom>
              <a:avLst/>
              <a:gdLst/>
              <a:ahLst/>
              <a:cxnLst>
                <a:cxn ang="0">
                  <a:pos x="132" y="32"/>
                </a:cxn>
                <a:cxn ang="0">
                  <a:pos x="125" y="8"/>
                </a:cxn>
                <a:cxn ang="0">
                  <a:pos x="103" y="0"/>
                </a:cxn>
                <a:cxn ang="0">
                  <a:pos x="66" y="8"/>
                </a:cxn>
                <a:cxn ang="0">
                  <a:pos x="59" y="32"/>
                </a:cxn>
                <a:cxn ang="0">
                  <a:pos x="66" y="56"/>
                </a:cxn>
                <a:cxn ang="0">
                  <a:pos x="88" y="64"/>
                </a:cxn>
                <a:cxn ang="0">
                  <a:pos x="81" y="88"/>
                </a:cxn>
                <a:cxn ang="0">
                  <a:pos x="59" y="96"/>
                </a:cxn>
                <a:cxn ang="0">
                  <a:pos x="59" y="112"/>
                </a:cxn>
                <a:cxn ang="0">
                  <a:pos x="15" y="128"/>
                </a:cxn>
                <a:cxn ang="0">
                  <a:pos x="0" y="144"/>
                </a:cxn>
                <a:cxn ang="0">
                  <a:pos x="22" y="192"/>
                </a:cxn>
                <a:cxn ang="0">
                  <a:pos x="29" y="200"/>
                </a:cxn>
                <a:cxn ang="0">
                  <a:pos x="29" y="256"/>
                </a:cxn>
                <a:cxn ang="0">
                  <a:pos x="81" y="264"/>
                </a:cxn>
                <a:cxn ang="0">
                  <a:pos x="95" y="144"/>
                </a:cxn>
                <a:cxn ang="0">
                  <a:pos x="132" y="96"/>
                </a:cxn>
                <a:cxn ang="0">
                  <a:pos x="117" y="80"/>
                </a:cxn>
                <a:cxn ang="0">
                  <a:pos x="125" y="40"/>
                </a:cxn>
                <a:cxn ang="0">
                  <a:pos x="132" y="32"/>
                </a:cxn>
              </a:cxnLst>
              <a:rect l="0" t="0" r="r" b="b"/>
              <a:pathLst>
                <a:path w="133" h="265">
                  <a:moveTo>
                    <a:pt x="132" y="32"/>
                  </a:moveTo>
                  <a:lnTo>
                    <a:pt x="125" y="8"/>
                  </a:lnTo>
                  <a:lnTo>
                    <a:pt x="103" y="0"/>
                  </a:lnTo>
                  <a:lnTo>
                    <a:pt x="66" y="8"/>
                  </a:lnTo>
                  <a:lnTo>
                    <a:pt x="59" y="32"/>
                  </a:lnTo>
                  <a:lnTo>
                    <a:pt x="66" y="56"/>
                  </a:lnTo>
                  <a:lnTo>
                    <a:pt x="88" y="64"/>
                  </a:lnTo>
                  <a:lnTo>
                    <a:pt x="81" y="88"/>
                  </a:lnTo>
                  <a:lnTo>
                    <a:pt x="59" y="96"/>
                  </a:lnTo>
                  <a:lnTo>
                    <a:pt x="59" y="112"/>
                  </a:lnTo>
                  <a:lnTo>
                    <a:pt x="15" y="128"/>
                  </a:lnTo>
                  <a:lnTo>
                    <a:pt x="0" y="144"/>
                  </a:lnTo>
                  <a:lnTo>
                    <a:pt x="22" y="192"/>
                  </a:lnTo>
                  <a:lnTo>
                    <a:pt x="29" y="200"/>
                  </a:lnTo>
                  <a:lnTo>
                    <a:pt x="29" y="256"/>
                  </a:lnTo>
                  <a:lnTo>
                    <a:pt x="81" y="264"/>
                  </a:lnTo>
                  <a:lnTo>
                    <a:pt x="95" y="144"/>
                  </a:lnTo>
                  <a:lnTo>
                    <a:pt x="132" y="96"/>
                  </a:lnTo>
                  <a:lnTo>
                    <a:pt x="117" y="80"/>
                  </a:lnTo>
                  <a:lnTo>
                    <a:pt x="125" y="40"/>
                  </a:lnTo>
                  <a:lnTo>
                    <a:pt x="132" y="3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15" name="Freeform 192"/>
            <p:cNvSpPr>
              <a:spLocks/>
            </p:cNvSpPr>
            <p:nvPr/>
          </p:nvSpPr>
          <p:spPr bwMode="auto">
            <a:xfrm rot="704206">
              <a:off x="4892247" y="4294984"/>
              <a:ext cx="145677" cy="123939"/>
            </a:xfrm>
            <a:custGeom>
              <a:avLst/>
              <a:gdLst/>
              <a:ahLst/>
              <a:cxnLst>
                <a:cxn ang="0">
                  <a:pos x="118" y="120"/>
                </a:cxn>
                <a:cxn ang="0">
                  <a:pos x="96" y="120"/>
                </a:cxn>
                <a:cxn ang="0">
                  <a:pos x="66" y="96"/>
                </a:cxn>
                <a:cxn ang="0">
                  <a:pos x="44" y="104"/>
                </a:cxn>
                <a:cxn ang="0">
                  <a:pos x="44" y="72"/>
                </a:cxn>
                <a:cxn ang="0">
                  <a:pos x="22" y="56"/>
                </a:cxn>
                <a:cxn ang="0">
                  <a:pos x="0" y="56"/>
                </a:cxn>
                <a:cxn ang="0">
                  <a:pos x="0" y="32"/>
                </a:cxn>
                <a:cxn ang="0">
                  <a:pos x="29" y="0"/>
                </a:cxn>
                <a:cxn ang="0">
                  <a:pos x="59" y="24"/>
                </a:cxn>
                <a:cxn ang="0">
                  <a:pos x="66" y="56"/>
                </a:cxn>
                <a:cxn ang="0">
                  <a:pos x="88" y="72"/>
                </a:cxn>
                <a:cxn ang="0">
                  <a:pos x="118" y="56"/>
                </a:cxn>
                <a:cxn ang="0">
                  <a:pos x="140" y="72"/>
                </a:cxn>
                <a:cxn ang="0">
                  <a:pos x="133" y="104"/>
                </a:cxn>
                <a:cxn ang="0">
                  <a:pos x="140" y="104"/>
                </a:cxn>
                <a:cxn ang="0">
                  <a:pos x="118" y="120"/>
                </a:cxn>
              </a:cxnLst>
              <a:rect l="0" t="0" r="r" b="b"/>
              <a:pathLst>
                <a:path w="141" h="121">
                  <a:moveTo>
                    <a:pt x="118" y="120"/>
                  </a:moveTo>
                  <a:lnTo>
                    <a:pt x="96" y="120"/>
                  </a:lnTo>
                  <a:lnTo>
                    <a:pt x="66" y="96"/>
                  </a:lnTo>
                  <a:lnTo>
                    <a:pt x="44" y="104"/>
                  </a:lnTo>
                  <a:lnTo>
                    <a:pt x="44" y="72"/>
                  </a:lnTo>
                  <a:lnTo>
                    <a:pt x="22" y="56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29" y="0"/>
                  </a:lnTo>
                  <a:lnTo>
                    <a:pt x="59" y="24"/>
                  </a:lnTo>
                  <a:lnTo>
                    <a:pt x="66" y="56"/>
                  </a:lnTo>
                  <a:lnTo>
                    <a:pt x="88" y="72"/>
                  </a:lnTo>
                  <a:lnTo>
                    <a:pt x="118" y="56"/>
                  </a:lnTo>
                  <a:lnTo>
                    <a:pt x="140" y="72"/>
                  </a:lnTo>
                  <a:lnTo>
                    <a:pt x="133" y="104"/>
                  </a:lnTo>
                  <a:lnTo>
                    <a:pt x="140" y="104"/>
                  </a:lnTo>
                  <a:lnTo>
                    <a:pt x="118" y="12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16" name="Freeform 194"/>
            <p:cNvSpPr>
              <a:spLocks/>
            </p:cNvSpPr>
            <p:nvPr/>
          </p:nvSpPr>
          <p:spPr bwMode="auto">
            <a:xfrm rot="704206">
              <a:off x="4795420" y="4192599"/>
              <a:ext cx="145677" cy="122143"/>
            </a:xfrm>
            <a:custGeom>
              <a:avLst/>
              <a:gdLst/>
              <a:ahLst/>
              <a:cxnLst>
                <a:cxn ang="0">
                  <a:pos x="140" y="40"/>
                </a:cxn>
                <a:cxn ang="0">
                  <a:pos x="140" y="80"/>
                </a:cxn>
                <a:cxn ang="0">
                  <a:pos x="111" y="112"/>
                </a:cxn>
                <a:cxn ang="0">
                  <a:pos x="103" y="120"/>
                </a:cxn>
                <a:cxn ang="0">
                  <a:pos x="74" y="112"/>
                </a:cxn>
                <a:cxn ang="0">
                  <a:pos x="59" y="120"/>
                </a:cxn>
                <a:cxn ang="0">
                  <a:pos x="52" y="104"/>
                </a:cxn>
                <a:cxn ang="0">
                  <a:pos x="7" y="96"/>
                </a:cxn>
                <a:cxn ang="0">
                  <a:pos x="22" y="80"/>
                </a:cxn>
                <a:cxn ang="0">
                  <a:pos x="0" y="72"/>
                </a:cxn>
                <a:cxn ang="0">
                  <a:pos x="0" y="48"/>
                </a:cxn>
                <a:cxn ang="0">
                  <a:pos x="7" y="32"/>
                </a:cxn>
                <a:cxn ang="0">
                  <a:pos x="29" y="0"/>
                </a:cxn>
                <a:cxn ang="0">
                  <a:pos x="103" y="0"/>
                </a:cxn>
                <a:cxn ang="0">
                  <a:pos x="140" y="32"/>
                </a:cxn>
                <a:cxn ang="0">
                  <a:pos x="140" y="40"/>
                </a:cxn>
              </a:cxnLst>
              <a:rect l="0" t="0" r="r" b="b"/>
              <a:pathLst>
                <a:path w="141" h="121">
                  <a:moveTo>
                    <a:pt x="140" y="40"/>
                  </a:moveTo>
                  <a:lnTo>
                    <a:pt x="140" y="80"/>
                  </a:lnTo>
                  <a:lnTo>
                    <a:pt x="111" y="112"/>
                  </a:lnTo>
                  <a:lnTo>
                    <a:pt x="103" y="120"/>
                  </a:lnTo>
                  <a:lnTo>
                    <a:pt x="74" y="112"/>
                  </a:lnTo>
                  <a:lnTo>
                    <a:pt x="59" y="120"/>
                  </a:lnTo>
                  <a:lnTo>
                    <a:pt x="52" y="104"/>
                  </a:lnTo>
                  <a:lnTo>
                    <a:pt x="7" y="96"/>
                  </a:lnTo>
                  <a:lnTo>
                    <a:pt x="22" y="80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7" y="32"/>
                  </a:lnTo>
                  <a:lnTo>
                    <a:pt x="29" y="0"/>
                  </a:lnTo>
                  <a:lnTo>
                    <a:pt x="103" y="0"/>
                  </a:lnTo>
                  <a:lnTo>
                    <a:pt x="140" y="32"/>
                  </a:lnTo>
                  <a:lnTo>
                    <a:pt x="140" y="4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17" name="Freeform 195"/>
            <p:cNvSpPr>
              <a:spLocks/>
            </p:cNvSpPr>
            <p:nvPr/>
          </p:nvSpPr>
          <p:spPr bwMode="auto">
            <a:xfrm rot="704206">
              <a:off x="4936735" y="4204275"/>
              <a:ext cx="268673" cy="187706"/>
            </a:xfrm>
            <a:custGeom>
              <a:avLst/>
              <a:gdLst/>
              <a:ahLst/>
              <a:cxnLst>
                <a:cxn ang="0">
                  <a:pos x="133" y="144"/>
                </a:cxn>
                <a:cxn ang="0">
                  <a:pos x="133" y="160"/>
                </a:cxn>
                <a:cxn ang="0">
                  <a:pos x="111" y="184"/>
                </a:cxn>
                <a:cxn ang="0">
                  <a:pos x="88" y="168"/>
                </a:cxn>
                <a:cxn ang="0">
                  <a:pos x="59" y="184"/>
                </a:cxn>
                <a:cxn ang="0">
                  <a:pos x="37" y="168"/>
                </a:cxn>
                <a:cxn ang="0">
                  <a:pos x="29" y="136"/>
                </a:cxn>
                <a:cxn ang="0">
                  <a:pos x="0" y="112"/>
                </a:cxn>
                <a:cxn ang="0">
                  <a:pos x="0" y="72"/>
                </a:cxn>
                <a:cxn ang="0">
                  <a:pos x="59" y="48"/>
                </a:cxn>
                <a:cxn ang="0">
                  <a:pos x="74" y="40"/>
                </a:cxn>
                <a:cxn ang="0">
                  <a:pos x="81" y="24"/>
                </a:cxn>
                <a:cxn ang="0">
                  <a:pos x="118" y="32"/>
                </a:cxn>
                <a:cxn ang="0">
                  <a:pos x="125" y="0"/>
                </a:cxn>
                <a:cxn ang="0">
                  <a:pos x="155" y="16"/>
                </a:cxn>
                <a:cxn ang="0">
                  <a:pos x="184" y="0"/>
                </a:cxn>
                <a:cxn ang="0">
                  <a:pos x="214" y="16"/>
                </a:cxn>
                <a:cxn ang="0">
                  <a:pos x="236" y="16"/>
                </a:cxn>
                <a:cxn ang="0">
                  <a:pos x="258" y="48"/>
                </a:cxn>
                <a:cxn ang="0">
                  <a:pos x="243" y="72"/>
                </a:cxn>
                <a:cxn ang="0">
                  <a:pos x="206" y="64"/>
                </a:cxn>
                <a:cxn ang="0">
                  <a:pos x="199" y="88"/>
                </a:cxn>
                <a:cxn ang="0">
                  <a:pos x="177" y="80"/>
                </a:cxn>
                <a:cxn ang="0">
                  <a:pos x="147" y="96"/>
                </a:cxn>
                <a:cxn ang="0">
                  <a:pos x="147" y="136"/>
                </a:cxn>
                <a:cxn ang="0">
                  <a:pos x="133" y="144"/>
                </a:cxn>
              </a:cxnLst>
              <a:rect l="0" t="0" r="r" b="b"/>
              <a:pathLst>
                <a:path w="259" h="185">
                  <a:moveTo>
                    <a:pt x="133" y="144"/>
                  </a:moveTo>
                  <a:lnTo>
                    <a:pt x="133" y="160"/>
                  </a:lnTo>
                  <a:lnTo>
                    <a:pt x="111" y="184"/>
                  </a:lnTo>
                  <a:lnTo>
                    <a:pt x="88" y="168"/>
                  </a:lnTo>
                  <a:lnTo>
                    <a:pt x="59" y="184"/>
                  </a:lnTo>
                  <a:lnTo>
                    <a:pt x="37" y="168"/>
                  </a:lnTo>
                  <a:lnTo>
                    <a:pt x="29" y="136"/>
                  </a:lnTo>
                  <a:lnTo>
                    <a:pt x="0" y="112"/>
                  </a:lnTo>
                  <a:lnTo>
                    <a:pt x="0" y="72"/>
                  </a:lnTo>
                  <a:lnTo>
                    <a:pt x="59" y="48"/>
                  </a:lnTo>
                  <a:lnTo>
                    <a:pt x="74" y="40"/>
                  </a:lnTo>
                  <a:lnTo>
                    <a:pt x="81" y="24"/>
                  </a:lnTo>
                  <a:lnTo>
                    <a:pt x="118" y="32"/>
                  </a:lnTo>
                  <a:lnTo>
                    <a:pt x="125" y="0"/>
                  </a:lnTo>
                  <a:lnTo>
                    <a:pt x="155" y="16"/>
                  </a:lnTo>
                  <a:lnTo>
                    <a:pt x="184" y="0"/>
                  </a:lnTo>
                  <a:lnTo>
                    <a:pt x="214" y="16"/>
                  </a:lnTo>
                  <a:lnTo>
                    <a:pt x="236" y="16"/>
                  </a:lnTo>
                  <a:lnTo>
                    <a:pt x="258" y="48"/>
                  </a:lnTo>
                  <a:lnTo>
                    <a:pt x="243" y="72"/>
                  </a:lnTo>
                  <a:lnTo>
                    <a:pt x="206" y="64"/>
                  </a:lnTo>
                  <a:lnTo>
                    <a:pt x="199" y="88"/>
                  </a:lnTo>
                  <a:lnTo>
                    <a:pt x="177" y="80"/>
                  </a:lnTo>
                  <a:lnTo>
                    <a:pt x="147" y="96"/>
                  </a:lnTo>
                  <a:lnTo>
                    <a:pt x="147" y="136"/>
                  </a:lnTo>
                  <a:lnTo>
                    <a:pt x="133" y="14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18" name="Freeform 196"/>
            <p:cNvSpPr>
              <a:spLocks/>
            </p:cNvSpPr>
            <p:nvPr/>
          </p:nvSpPr>
          <p:spPr bwMode="auto">
            <a:xfrm rot="704206">
              <a:off x="5018733" y="4088418"/>
              <a:ext cx="261695" cy="146393"/>
            </a:xfrm>
            <a:custGeom>
              <a:avLst/>
              <a:gdLst/>
              <a:ahLst/>
              <a:cxnLst>
                <a:cxn ang="0">
                  <a:pos x="74" y="128"/>
                </a:cxn>
                <a:cxn ang="0">
                  <a:pos x="66" y="104"/>
                </a:cxn>
                <a:cxn ang="0">
                  <a:pos x="37" y="72"/>
                </a:cxn>
                <a:cxn ang="0">
                  <a:pos x="15" y="80"/>
                </a:cxn>
                <a:cxn ang="0">
                  <a:pos x="0" y="56"/>
                </a:cxn>
                <a:cxn ang="0">
                  <a:pos x="59" y="8"/>
                </a:cxn>
                <a:cxn ang="0">
                  <a:pos x="111" y="0"/>
                </a:cxn>
                <a:cxn ang="0">
                  <a:pos x="192" y="80"/>
                </a:cxn>
                <a:cxn ang="0">
                  <a:pos x="251" y="72"/>
                </a:cxn>
                <a:cxn ang="0">
                  <a:pos x="236" y="128"/>
                </a:cxn>
                <a:cxn ang="0">
                  <a:pos x="207" y="128"/>
                </a:cxn>
                <a:cxn ang="0">
                  <a:pos x="185" y="144"/>
                </a:cxn>
                <a:cxn ang="0">
                  <a:pos x="162" y="144"/>
                </a:cxn>
                <a:cxn ang="0">
                  <a:pos x="133" y="128"/>
                </a:cxn>
                <a:cxn ang="0">
                  <a:pos x="103" y="144"/>
                </a:cxn>
                <a:cxn ang="0">
                  <a:pos x="74" y="128"/>
                </a:cxn>
              </a:cxnLst>
              <a:rect l="0" t="0" r="r" b="b"/>
              <a:pathLst>
                <a:path w="252" h="145">
                  <a:moveTo>
                    <a:pt x="74" y="128"/>
                  </a:moveTo>
                  <a:lnTo>
                    <a:pt x="66" y="104"/>
                  </a:lnTo>
                  <a:lnTo>
                    <a:pt x="37" y="72"/>
                  </a:lnTo>
                  <a:lnTo>
                    <a:pt x="15" y="80"/>
                  </a:lnTo>
                  <a:lnTo>
                    <a:pt x="0" y="56"/>
                  </a:lnTo>
                  <a:lnTo>
                    <a:pt x="59" y="8"/>
                  </a:lnTo>
                  <a:lnTo>
                    <a:pt x="111" y="0"/>
                  </a:lnTo>
                  <a:lnTo>
                    <a:pt x="192" y="80"/>
                  </a:lnTo>
                  <a:lnTo>
                    <a:pt x="251" y="72"/>
                  </a:lnTo>
                  <a:lnTo>
                    <a:pt x="236" y="128"/>
                  </a:lnTo>
                  <a:lnTo>
                    <a:pt x="207" y="128"/>
                  </a:lnTo>
                  <a:lnTo>
                    <a:pt x="185" y="144"/>
                  </a:lnTo>
                  <a:lnTo>
                    <a:pt x="162" y="144"/>
                  </a:lnTo>
                  <a:lnTo>
                    <a:pt x="133" y="128"/>
                  </a:lnTo>
                  <a:lnTo>
                    <a:pt x="103" y="144"/>
                  </a:lnTo>
                  <a:lnTo>
                    <a:pt x="74" y="12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19" name="Freeform 197"/>
            <p:cNvSpPr>
              <a:spLocks/>
            </p:cNvSpPr>
            <p:nvPr/>
          </p:nvSpPr>
          <p:spPr bwMode="auto">
            <a:xfrm rot="704206">
              <a:off x="4941097" y="4002199"/>
              <a:ext cx="154400" cy="138309"/>
            </a:xfrm>
            <a:custGeom>
              <a:avLst/>
              <a:gdLst/>
              <a:ahLst/>
              <a:cxnLst>
                <a:cxn ang="0">
                  <a:pos x="44" y="112"/>
                </a:cxn>
                <a:cxn ang="0">
                  <a:pos x="52" y="112"/>
                </a:cxn>
                <a:cxn ang="0">
                  <a:pos x="81" y="120"/>
                </a:cxn>
                <a:cxn ang="0">
                  <a:pos x="89" y="112"/>
                </a:cxn>
                <a:cxn ang="0">
                  <a:pos x="148" y="64"/>
                </a:cxn>
                <a:cxn ang="0">
                  <a:pos x="126" y="56"/>
                </a:cxn>
                <a:cxn ang="0">
                  <a:pos x="126" y="32"/>
                </a:cxn>
                <a:cxn ang="0">
                  <a:pos x="141" y="16"/>
                </a:cxn>
                <a:cxn ang="0">
                  <a:pos x="133" y="0"/>
                </a:cxn>
                <a:cxn ang="0">
                  <a:pos x="59" y="0"/>
                </a:cxn>
                <a:cxn ang="0">
                  <a:pos x="22" y="32"/>
                </a:cxn>
                <a:cxn ang="0">
                  <a:pos x="30" y="64"/>
                </a:cxn>
                <a:cxn ang="0">
                  <a:pos x="0" y="88"/>
                </a:cxn>
                <a:cxn ang="0">
                  <a:pos x="0" y="120"/>
                </a:cxn>
                <a:cxn ang="0">
                  <a:pos x="22" y="136"/>
                </a:cxn>
                <a:cxn ang="0">
                  <a:pos x="44" y="112"/>
                </a:cxn>
              </a:cxnLst>
              <a:rect l="0" t="0" r="r" b="b"/>
              <a:pathLst>
                <a:path w="149" h="137">
                  <a:moveTo>
                    <a:pt x="44" y="112"/>
                  </a:moveTo>
                  <a:lnTo>
                    <a:pt x="52" y="112"/>
                  </a:lnTo>
                  <a:lnTo>
                    <a:pt x="81" y="120"/>
                  </a:lnTo>
                  <a:lnTo>
                    <a:pt x="89" y="112"/>
                  </a:lnTo>
                  <a:lnTo>
                    <a:pt x="148" y="64"/>
                  </a:lnTo>
                  <a:lnTo>
                    <a:pt x="126" y="56"/>
                  </a:lnTo>
                  <a:lnTo>
                    <a:pt x="126" y="32"/>
                  </a:lnTo>
                  <a:lnTo>
                    <a:pt x="141" y="16"/>
                  </a:lnTo>
                  <a:lnTo>
                    <a:pt x="133" y="0"/>
                  </a:lnTo>
                  <a:lnTo>
                    <a:pt x="59" y="0"/>
                  </a:lnTo>
                  <a:lnTo>
                    <a:pt x="22" y="32"/>
                  </a:lnTo>
                  <a:lnTo>
                    <a:pt x="30" y="64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22" y="136"/>
                  </a:lnTo>
                  <a:lnTo>
                    <a:pt x="44" y="11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20" name="Freeform 198"/>
            <p:cNvSpPr>
              <a:spLocks/>
            </p:cNvSpPr>
            <p:nvPr/>
          </p:nvSpPr>
          <p:spPr bwMode="auto">
            <a:xfrm rot="704206">
              <a:off x="4966394" y="4120750"/>
              <a:ext cx="125614" cy="113162"/>
            </a:xfrm>
            <a:custGeom>
              <a:avLst/>
              <a:gdLst/>
              <a:ahLst/>
              <a:cxnLst>
                <a:cxn ang="0">
                  <a:pos x="67" y="112"/>
                </a:cxn>
                <a:cxn ang="0">
                  <a:pos x="45" y="88"/>
                </a:cxn>
                <a:cxn ang="0">
                  <a:pos x="37" y="72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37" y="8"/>
                </a:cxn>
                <a:cxn ang="0">
                  <a:pos x="45" y="0"/>
                </a:cxn>
                <a:cxn ang="0">
                  <a:pos x="60" y="24"/>
                </a:cxn>
                <a:cxn ang="0">
                  <a:pos x="82" y="16"/>
                </a:cxn>
                <a:cxn ang="0">
                  <a:pos x="112" y="48"/>
                </a:cxn>
                <a:cxn ang="0">
                  <a:pos x="119" y="72"/>
                </a:cxn>
                <a:cxn ang="0">
                  <a:pos x="112" y="104"/>
                </a:cxn>
                <a:cxn ang="0">
                  <a:pos x="74" y="96"/>
                </a:cxn>
                <a:cxn ang="0">
                  <a:pos x="67" y="112"/>
                </a:cxn>
              </a:cxnLst>
              <a:rect l="0" t="0" r="r" b="b"/>
              <a:pathLst>
                <a:path w="120" h="113">
                  <a:moveTo>
                    <a:pt x="67" y="112"/>
                  </a:moveTo>
                  <a:lnTo>
                    <a:pt x="45" y="88"/>
                  </a:lnTo>
                  <a:lnTo>
                    <a:pt x="37" y="72"/>
                  </a:lnTo>
                  <a:lnTo>
                    <a:pt x="0" y="48"/>
                  </a:lnTo>
                  <a:lnTo>
                    <a:pt x="0" y="0"/>
                  </a:lnTo>
                  <a:lnTo>
                    <a:pt x="7" y="0"/>
                  </a:lnTo>
                  <a:lnTo>
                    <a:pt x="37" y="8"/>
                  </a:lnTo>
                  <a:lnTo>
                    <a:pt x="45" y="0"/>
                  </a:lnTo>
                  <a:lnTo>
                    <a:pt x="60" y="24"/>
                  </a:lnTo>
                  <a:lnTo>
                    <a:pt x="82" y="16"/>
                  </a:lnTo>
                  <a:lnTo>
                    <a:pt x="112" y="48"/>
                  </a:lnTo>
                  <a:lnTo>
                    <a:pt x="119" y="72"/>
                  </a:lnTo>
                  <a:lnTo>
                    <a:pt x="112" y="104"/>
                  </a:lnTo>
                  <a:lnTo>
                    <a:pt x="74" y="96"/>
                  </a:lnTo>
                  <a:lnTo>
                    <a:pt x="67" y="11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21" name="Freeform 199"/>
            <p:cNvSpPr>
              <a:spLocks/>
            </p:cNvSpPr>
            <p:nvPr/>
          </p:nvSpPr>
          <p:spPr bwMode="auto">
            <a:xfrm rot="704206">
              <a:off x="4902715" y="4108177"/>
              <a:ext cx="131719" cy="145494"/>
            </a:xfrm>
            <a:custGeom>
              <a:avLst/>
              <a:gdLst/>
              <a:ahLst/>
              <a:cxnLst>
                <a:cxn ang="0">
                  <a:pos x="15" y="104"/>
                </a:cxn>
                <a:cxn ang="0">
                  <a:pos x="52" y="136"/>
                </a:cxn>
                <a:cxn ang="0">
                  <a:pos x="52" y="144"/>
                </a:cxn>
                <a:cxn ang="0">
                  <a:pos x="111" y="120"/>
                </a:cxn>
                <a:cxn ang="0">
                  <a:pos x="126" y="112"/>
                </a:cxn>
                <a:cxn ang="0">
                  <a:pos x="104" y="88"/>
                </a:cxn>
                <a:cxn ang="0">
                  <a:pos x="96" y="72"/>
                </a:cxn>
                <a:cxn ang="0">
                  <a:pos x="59" y="48"/>
                </a:cxn>
                <a:cxn ang="0">
                  <a:pos x="59" y="0"/>
                </a:cxn>
                <a:cxn ang="0">
                  <a:pos x="37" y="24"/>
                </a:cxn>
                <a:cxn ang="0">
                  <a:pos x="15" y="8"/>
                </a:cxn>
                <a:cxn ang="0">
                  <a:pos x="0" y="32"/>
                </a:cxn>
                <a:cxn ang="0">
                  <a:pos x="22" y="64"/>
                </a:cxn>
                <a:cxn ang="0">
                  <a:pos x="15" y="88"/>
                </a:cxn>
                <a:cxn ang="0">
                  <a:pos x="15" y="104"/>
                </a:cxn>
              </a:cxnLst>
              <a:rect l="0" t="0" r="r" b="b"/>
              <a:pathLst>
                <a:path w="127" h="145">
                  <a:moveTo>
                    <a:pt x="15" y="104"/>
                  </a:moveTo>
                  <a:lnTo>
                    <a:pt x="52" y="136"/>
                  </a:lnTo>
                  <a:lnTo>
                    <a:pt x="52" y="144"/>
                  </a:lnTo>
                  <a:lnTo>
                    <a:pt x="111" y="120"/>
                  </a:lnTo>
                  <a:lnTo>
                    <a:pt x="126" y="112"/>
                  </a:lnTo>
                  <a:lnTo>
                    <a:pt x="104" y="88"/>
                  </a:lnTo>
                  <a:lnTo>
                    <a:pt x="96" y="72"/>
                  </a:lnTo>
                  <a:lnTo>
                    <a:pt x="59" y="48"/>
                  </a:lnTo>
                  <a:lnTo>
                    <a:pt x="59" y="0"/>
                  </a:lnTo>
                  <a:lnTo>
                    <a:pt x="37" y="24"/>
                  </a:lnTo>
                  <a:lnTo>
                    <a:pt x="15" y="8"/>
                  </a:lnTo>
                  <a:lnTo>
                    <a:pt x="0" y="32"/>
                  </a:lnTo>
                  <a:lnTo>
                    <a:pt x="22" y="64"/>
                  </a:lnTo>
                  <a:lnTo>
                    <a:pt x="15" y="88"/>
                  </a:lnTo>
                  <a:lnTo>
                    <a:pt x="15" y="10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22" name="Freeform 200"/>
            <p:cNvSpPr>
              <a:spLocks/>
            </p:cNvSpPr>
            <p:nvPr/>
          </p:nvSpPr>
          <p:spPr bwMode="auto">
            <a:xfrm rot="704206">
              <a:off x="4753549" y="4281513"/>
              <a:ext cx="129975" cy="138309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7" y="32"/>
                </a:cxn>
                <a:cxn ang="0">
                  <a:pos x="22" y="56"/>
                </a:cxn>
                <a:cxn ang="0">
                  <a:pos x="0" y="72"/>
                </a:cxn>
                <a:cxn ang="0">
                  <a:pos x="7" y="96"/>
                </a:cxn>
                <a:cxn ang="0">
                  <a:pos x="44" y="136"/>
                </a:cxn>
                <a:cxn ang="0">
                  <a:pos x="66" y="136"/>
                </a:cxn>
                <a:cxn ang="0">
                  <a:pos x="88" y="120"/>
                </a:cxn>
                <a:cxn ang="0">
                  <a:pos x="95" y="120"/>
                </a:cxn>
                <a:cxn ang="0">
                  <a:pos x="124" y="24"/>
                </a:cxn>
                <a:cxn ang="0">
                  <a:pos x="95" y="16"/>
                </a:cxn>
                <a:cxn ang="0">
                  <a:pos x="80" y="24"/>
                </a:cxn>
                <a:cxn ang="0">
                  <a:pos x="73" y="8"/>
                </a:cxn>
                <a:cxn ang="0">
                  <a:pos x="29" y="0"/>
                </a:cxn>
              </a:cxnLst>
              <a:rect l="0" t="0" r="r" b="b"/>
              <a:pathLst>
                <a:path w="125" h="137">
                  <a:moveTo>
                    <a:pt x="29" y="0"/>
                  </a:moveTo>
                  <a:lnTo>
                    <a:pt x="7" y="32"/>
                  </a:lnTo>
                  <a:lnTo>
                    <a:pt x="22" y="56"/>
                  </a:lnTo>
                  <a:lnTo>
                    <a:pt x="0" y="72"/>
                  </a:lnTo>
                  <a:lnTo>
                    <a:pt x="7" y="96"/>
                  </a:lnTo>
                  <a:lnTo>
                    <a:pt x="44" y="136"/>
                  </a:lnTo>
                  <a:lnTo>
                    <a:pt x="66" y="136"/>
                  </a:lnTo>
                  <a:lnTo>
                    <a:pt x="88" y="120"/>
                  </a:lnTo>
                  <a:lnTo>
                    <a:pt x="95" y="120"/>
                  </a:lnTo>
                  <a:lnTo>
                    <a:pt x="124" y="24"/>
                  </a:lnTo>
                  <a:lnTo>
                    <a:pt x="95" y="16"/>
                  </a:lnTo>
                  <a:lnTo>
                    <a:pt x="80" y="24"/>
                  </a:lnTo>
                  <a:lnTo>
                    <a:pt x="73" y="8"/>
                  </a:lnTo>
                  <a:lnTo>
                    <a:pt x="29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23" name="Freeform 201"/>
            <p:cNvSpPr>
              <a:spLocks/>
            </p:cNvSpPr>
            <p:nvPr/>
          </p:nvSpPr>
          <p:spPr bwMode="auto">
            <a:xfrm rot="704206">
              <a:off x="4723018" y="4124343"/>
              <a:ext cx="116018" cy="123042"/>
            </a:xfrm>
            <a:custGeom>
              <a:avLst/>
              <a:gdLst/>
              <a:ahLst/>
              <a:cxnLst>
                <a:cxn ang="0">
                  <a:pos x="81" y="96"/>
                </a:cxn>
                <a:cxn ang="0">
                  <a:pos x="89" y="80"/>
                </a:cxn>
                <a:cxn ang="0">
                  <a:pos x="111" y="48"/>
                </a:cxn>
                <a:cxn ang="0">
                  <a:pos x="89" y="0"/>
                </a:cxn>
                <a:cxn ang="0">
                  <a:pos x="52" y="16"/>
                </a:cxn>
                <a:cxn ang="0">
                  <a:pos x="30" y="0"/>
                </a:cxn>
                <a:cxn ang="0">
                  <a:pos x="0" y="16"/>
                </a:cxn>
                <a:cxn ang="0">
                  <a:pos x="7" y="40"/>
                </a:cxn>
                <a:cxn ang="0">
                  <a:pos x="22" y="64"/>
                </a:cxn>
                <a:cxn ang="0">
                  <a:pos x="37" y="104"/>
                </a:cxn>
                <a:cxn ang="0">
                  <a:pos x="44" y="120"/>
                </a:cxn>
                <a:cxn ang="0">
                  <a:pos x="59" y="96"/>
                </a:cxn>
                <a:cxn ang="0">
                  <a:pos x="81" y="96"/>
                </a:cxn>
              </a:cxnLst>
              <a:rect l="0" t="0" r="r" b="b"/>
              <a:pathLst>
                <a:path w="112" h="121">
                  <a:moveTo>
                    <a:pt x="81" y="96"/>
                  </a:moveTo>
                  <a:lnTo>
                    <a:pt x="89" y="80"/>
                  </a:lnTo>
                  <a:lnTo>
                    <a:pt x="111" y="48"/>
                  </a:lnTo>
                  <a:lnTo>
                    <a:pt x="89" y="0"/>
                  </a:lnTo>
                  <a:lnTo>
                    <a:pt x="52" y="16"/>
                  </a:lnTo>
                  <a:lnTo>
                    <a:pt x="30" y="0"/>
                  </a:lnTo>
                  <a:lnTo>
                    <a:pt x="0" y="16"/>
                  </a:lnTo>
                  <a:lnTo>
                    <a:pt x="7" y="40"/>
                  </a:lnTo>
                  <a:lnTo>
                    <a:pt x="22" y="64"/>
                  </a:lnTo>
                  <a:lnTo>
                    <a:pt x="37" y="104"/>
                  </a:lnTo>
                  <a:lnTo>
                    <a:pt x="44" y="120"/>
                  </a:lnTo>
                  <a:lnTo>
                    <a:pt x="59" y="96"/>
                  </a:lnTo>
                  <a:lnTo>
                    <a:pt x="81" y="9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24" name="Freeform 202"/>
            <p:cNvSpPr>
              <a:spLocks/>
            </p:cNvSpPr>
            <p:nvPr/>
          </p:nvSpPr>
          <p:spPr bwMode="auto">
            <a:xfrm rot="704206">
              <a:off x="4696848" y="4038124"/>
              <a:ext cx="137826" cy="97894"/>
            </a:xfrm>
            <a:custGeom>
              <a:avLst/>
              <a:gdLst/>
              <a:ahLst/>
              <a:cxnLst>
                <a:cxn ang="0">
                  <a:pos x="15" y="96"/>
                </a:cxn>
                <a:cxn ang="0">
                  <a:pos x="0" y="64"/>
                </a:cxn>
                <a:cxn ang="0">
                  <a:pos x="15" y="56"/>
                </a:cxn>
                <a:cxn ang="0">
                  <a:pos x="7" y="16"/>
                </a:cxn>
                <a:cxn ang="0">
                  <a:pos x="22" y="0"/>
                </a:cxn>
                <a:cxn ang="0">
                  <a:pos x="44" y="16"/>
                </a:cxn>
                <a:cxn ang="0">
                  <a:pos x="110" y="8"/>
                </a:cxn>
                <a:cxn ang="0">
                  <a:pos x="117" y="24"/>
                </a:cxn>
                <a:cxn ang="0">
                  <a:pos x="132" y="40"/>
                </a:cxn>
                <a:cxn ang="0">
                  <a:pos x="132" y="80"/>
                </a:cxn>
                <a:cxn ang="0">
                  <a:pos x="95" y="96"/>
                </a:cxn>
                <a:cxn ang="0">
                  <a:pos x="73" y="80"/>
                </a:cxn>
                <a:cxn ang="0">
                  <a:pos x="44" y="96"/>
                </a:cxn>
                <a:cxn ang="0">
                  <a:pos x="15" y="96"/>
                </a:cxn>
              </a:cxnLst>
              <a:rect l="0" t="0" r="r" b="b"/>
              <a:pathLst>
                <a:path w="133" h="97">
                  <a:moveTo>
                    <a:pt x="15" y="96"/>
                  </a:moveTo>
                  <a:lnTo>
                    <a:pt x="0" y="64"/>
                  </a:lnTo>
                  <a:lnTo>
                    <a:pt x="15" y="56"/>
                  </a:lnTo>
                  <a:lnTo>
                    <a:pt x="7" y="16"/>
                  </a:lnTo>
                  <a:lnTo>
                    <a:pt x="22" y="0"/>
                  </a:lnTo>
                  <a:lnTo>
                    <a:pt x="44" y="16"/>
                  </a:lnTo>
                  <a:lnTo>
                    <a:pt x="110" y="8"/>
                  </a:lnTo>
                  <a:lnTo>
                    <a:pt x="117" y="24"/>
                  </a:lnTo>
                  <a:lnTo>
                    <a:pt x="132" y="40"/>
                  </a:lnTo>
                  <a:lnTo>
                    <a:pt x="132" y="80"/>
                  </a:lnTo>
                  <a:lnTo>
                    <a:pt x="95" y="96"/>
                  </a:lnTo>
                  <a:lnTo>
                    <a:pt x="73" y="80"/>
                  </a:lnTo>
                  <a:lnTo>
                    <a:pt x="44" y="96"/>
                  </a:lnTo>
                  <a:lnTo>
                    <a:pt x="15" y="9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25" name="Freeform 203"/>
            <p:cNvSpPr>
              <a:spLocks/>
            </p:cNvSpPr>
            <p:nvPr/>
          </p:nvSpPr>
          <p:spPr bwMode="auto">
            <a:xfrm rot="704206">
              <a:off x="4804143" y="4012079"/>
              <a:ext cx="136953" cy="180521"/>
            </a:xfrm>
            <a:custGeom>
              <a:avLst/>
              <a:gdLst/>
              <a:ahLst/>
              <a:cxnLst>
                <a:cxn ang="0">
                  <a:pos x="51" y="176"/>
                </a:cxn>
                <a:cxn ang="0">
                  <a:pos x="124" y="176"/>
                </a:cxn>
                <a:cxn ang="0">
                  <a:pos x="124" y="160"/>
                </a:cxn>
                <a:cxn ang="0">
                  <a:pos x="131" y="136"/>
                </a:cxn>
                <a:cxn ang="0">
                  <a:pos x="109" y="104"/>
                </a:cxn>
                <a:cxn ang="0">
                  <a:pos x="124" y="80"/>
                </a:cxn>
                <a:cxn ang="0">
                  <a:pos x="124" y="48"/>
                </a:cxn>
                <a:cxn ang="0">
                  <a:pos x="102" y="32"/>
                </a:cxn>
                <a:cxn ang="0">
                  <a:pos x="80" y="32"/>
                </a:cxn>
                <a:cxn ang="0">
                  <a:pos x="44" y="0"/>
                </a:cxn>
                <a:cxn ang="0">
                  <a:pos x="29" y="16"/>
                </a:cxn>
                <a:cxn ang="0">
                  <a:pos x="22" y="16"/>
                </a:cxn>
                <a:cxn ang="0">
                  <a:pos x="0" y="40"/>
                </a:cxn>
                <a:cxn ang="0">
                  <a:pos x="7" y="56"/>
                </a:cxn>
                <a:cxn ang="0">
                  <a:pos x="15" y="72"/>
                </a:cxn>
                <a:cxn ang="0">
                  <a:pos x="29" y="88"/>
                </a:cxn>
                <a:cxn ang="0">
                  <a:pos x="29" y="128"/>
                </a:cxn>
                <a:cxn ang="0">
                  <a:pos x="51" y="176"/>
                </a:cxn>
              </a:cxnLst>
              <a:rect l="0" t="0" r="r" b="b"/>
              <a:pathLst>
                <a:path w="132" h="177">
                  <a:moveTo>
                    <a:pt x="51" y="176"/>
                  </a:moveTo>
                  <a:lnTo>
                    <a:pt x="124" y="176"/>
                  </a:lnTo>
                  <a:lnTo>
                    <a:pt x="124" y="160"/>
                  </a:lnTo>
                  <a:lnTo>
                    <a:pt x="131" y="136"/>
                  </a:lnTo>
                  <a:lnTo>
                    <a:pt x="109" y="104"/>
                  </a:lnTo>
                  <a:lnTo>
                    <a:pt x="124" y="80"/>
                  </a:lnTo>
                  <a:lnTo>
                    <a:pt x="124" y="48"/>
                  </a:lnTo>
                  <a:lnTo>
                    <a:pt x="102" y="32"/>
                  </a:lnTo>
                  <a:lnTo>
                    <a:pt x="80" y="32"/>
                  </a:lnTo>
                  <a:lnTo>
                    <a:pt x="44" y="0"/>
                  </a:lnTo>
                  <a:lnTo>
                    <a:pt x="29" y="16"/>
                  </a:lnTo>
                  <a:lnTo>
                    <a:pt x="22" y="16"/>
                  </a:lnTo>
                  <a:lnTo>
                    <a:pt x="0" y="40"/>
                  </a:lnTo>
                  <a:lnTo>
                    <a:pt x="7" y="56"/>
                  </a:lnTo>
                  <a:lnTo>
                    <a:pt x="15" y="72"/>
                  </a:lnTo>
                  <a:lnTo>
                    <a:pt x="29" y="88"/>
                  </a:lnTo>
                  <a:lnTo>
                    <a:pt x="29" y="128"/>
                  </a:lnTo>
                  <a:lnTo>
                    <a:pt x="51" y="17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26" name="Freeform 204"/>
            <p:cNvSpPr>
              <a:spLocks/>
            </p:cNvSpPr>
            <p:nvPr/>
          </p:nvSpPr>
          <p:spPr bwMode="auto">
            <a:xfrm rot="704206">
              <a:off x="4643637" y="4124343"/>
              <a:ext cx="114273" cy="130227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81" y="24"/>
                </a:cxn>
                <a:cxn ang="0">
                  <a:pos x="95" y="48"/>
                </a:cxn>
                <a:cxn ang="0">
                  <a:pos x="110" y="88"/>
                </a:cxn>
                <a:cxn ang="0">
                  <a:pos x="81" y="112"/>
                </a:cxn>
                <a:cxn ang="0">
                  <a:pos x="81" y="120"/>
                </a:cxn>
                <a:cxn ang="0">
                  <a:pos x="59" y="128"/>
                </a:cxn>
                <a:cxn ang="0">
                  <a:pos x="37" y="120"/>
                </a:cxn>
                <a:cxn ang="0">
                  <a:pos x="44" y="80"/>
                </a:cxn>
                <a:cxn ang="0">
                  <a:pos x="22" y="72"/>
                </a:cxn>
                <a:cxn ang="0">
                  <a:pos x="0" y="40"/>
                </a:cxn>
                <a:cxn ang="0">
                  <a:pos x="15" y="8"/>
                </a:cxn>
                <a:cxn ang="0">
                  <a:pos x="44" y="0"/>
                </a:cxn>
                <a:cxn ang="0">
                  <a:pos x="73" y="0"/>
                </a:cxn>
              </a:cxnLst>
              <a:rect l="0" t="0" r="r" b="b"/>
              <a:pathLst>
                <a:path w="111" h="129">
                  <a:moveTo>
                    <a:pt x="73" y="0"/>
                  </a:moveTo>
                  <a:lnTo>
                    <a:pt x="81" y="24"/>
                  </a:lnTo>
                  <a:lnTo>
                    <a:pt x="95" y="48"/>
                  </a:lnTo>
                  <a:lnTo>
                    <a:pt x="110" y="88"/>
                  </a:lnTo>
                  <a:lnTo>
                    <a:pt x="81" y="112"/>
                  </a:lnTo>
                  <a:lnTo>
                    <a:pt x="81" y="120"/>
                  </a:lnTo>
                  <a:lnTo>
                    <a:pt x="59" y="128"/>
                  </a:lnTo>
                  <a:lnTo>
                    <a:pt x="37" y="120"/>
                  </a:lnTo>
                  <a:lnTo>
                    <a:pt x="44" y="80"/>
                  </a:lnTo>
                  <a:lnTo>
                    <a:pt x="22" y="72"/>
                  </a:lnTo>
                  <a:lnTo>
                    <a:pt x="0" y="40"/>
                  </a:lnTo>
                  <a:lnTo>
                    <a:pt x="15" y="8"/>
                  </a:lnTo>
                  <a:lnTo>
                    <a:pt x="44" y="0"/>
                  </a:lnTo>
                  <a:lnTo>
                    <a:pt x="73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27" name="Freeform 205"/>
            <p:cNvSpPr>
              <a:spLocks/>
            </p:cNvSpPr>
            <p:nvPr/>
          </p:nvSpPr>
          <p:spPr bwMode="auto">
            <a:xfrm rot="704206">
              <a:off x="4688125" y="4217746"/>
              <a:ext cx="123869" cy="121245"/>
            </a:xfrm>
            <a:custGeom>
              <a:avLst/>
              <a:gdLst/>
              <a:ahLst/>
              <a:cxnLst>
                <a:cxn ang="0">
                  <a:pos x="74" y="120"/>
                </a:cxn>
                <a:cxn ang="0">
                  <a:pos x="74" y="120"/>
                </a:cxn>
                <a:cxn ang="0">
                  <a:pos x="37" y="80"/>
                </a:cxn>
                <a:cxn ang="0">
                  <a:pos x="0" y="64"/>
                </a:cxn>
                <a:cxn ang="0">
                  <a:pos x="0" y="48"/>
                </a:cxn>
                <a:cxn ang="0">
                  <a:pos x="22" y="40"/>
                </a:cxn>
                <a:cxn ang="0">
                  <a:pos x="22" y="32"/>
                </a:cxn>
                <a:cxn ang="0">
                  <a:pos x="52" y="8"/>
                </a:cxn>
                <a:cxn ang="0">
                  <a:pos x="59" y="24"/>
                </a:cxn>
                <a:cxn ang="0">
                  <a:pos x="74" y="0"/>
                </a:cxn>
                <a:cxn ang="0">
                  <a:pos x="96" y="0"/>
                </a:cxn>
                <a:cxn ang="0">
                  <a:pos x="96" y="24"/>
                </a:cxn>
                <a:cxn ang="0">
                  <a:pos x="118" y="32"/>
                </a:cxn>
                <a:cxn ang="0">
                  <a:pos x="103" y="48"/>
                </a:cxn>
                <a:cxn ang="0">
                  <a:pos x="81" y="80"/>
                </a:cxn>
                <a:cxn ang="0">
                  <a:pos x="96" y="104"/>
                </a:cxn>
                <a:cxn ang="0">
                  <a:pos x="74" y="120"/>
                </a:cxn>
              </a:cxnLst>
              <a:rect l="0" t="0" r="r" b="b"/>
              <a:pathLst>
                <a:path w="119" h="121">
                  <a:moveTo>
                    <a:pt x="74" y="120"/>
                  </a:moveTo>
                  <a:lnTo>
                    <a:pt x="74" y="120"/>
                  </a:lnTo>
                  <a:lnTo>
                    <a:pt x="37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22" y="40"/>
                  </a:lnTo>
                  <a:lnTo>
                    <a:pt x="22" y="32"/>
                  </a:lnTo>
                  <a:lnTo>
                    <a:pt x="52" y="8"/>
                  </a:lnTo>
                  <a:lnTo>
                    <a:pt x="59" y="24"/>
                  </a:lnTo>
                  <a:lnTo>
                    <a:pt x="74" y="0"/>
                  </a:lnTo>
                  <a:lnTo>
                    <a:pt x="96" y="0"/>
                  </a:lnTo>
                  <a:lnTo>
                    <a:pt x="96" y="24"/>
                  </a:lnTo>
                  <a:lnTo>
                    <a:pt x="118" y="32"/>
                  </a:lnTo>
                  <a:lnTo>
                    <a:pt x="103" y="48"/>
                  </a:lnTo>
                  <a:lnTo>
                    <a:pt x="81" y="80"/>
                  </a:lnTo>
                  <a:lnTo>
                    <a:pt x="96" y="104"/>
                  </a:lnTo>
                  <a:lnTo>
                    <a:pt x="74" y="12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28" name="Freeform 206"/>
            <p:cNvSpPr>
              <a:spLocks/>
            </p:cNvSpPr>
            <p:nvPr/>
          </p:nvSpPr>
          <p:spPr bwMode="auto">
            <a:xfrm rot="704206">
              <a:off x="4550299" y="4149490"/>
              <a:ext cx="148294" cy="138309"/>
            </a:xfrm>
            <a:custGeom>
              <a:avLst/>
              <a:gdLst/>
              <a:ahLst/>
              <a:cxnLst>
                <a:cxn ang="0">
                  <a:pos x="126" y="136"/>
                </a:cxn>
                <a:cxn ang="0">
                  <a:pos x="141" y="120"/>
                </a:cxn>
                <a:cxn ang="0">
                  <a:pos x="141" y="104"/>
                </a:cxn>
                <a:cxn ang="0">
                  <a:pos x="141" y="88"/>
                </a:cxn>
                <a:cxn ang="0">
                  <a:pos x="119" y="80"/>
                </a:cxn>
                <a:cxn ang="0">
                  <a:pos x="126" y="40"/>
                </a:cxn>
                <a:cxn ang="0">
                  <a:pos x="104" y="32"/>
                </a:cxn>
                <a:cxn ang="0">
                  <a:pos x="82" y="0"/>
                </a:cxn>
                <a:cxn ang="0">
                  <a:pos x="52" y="8"/>
                </a:cxn>
                <a:cxn ang="0">
                  <a:pos x="30" y="0"/>
                </a:cxn>
                <a:cxn ang="0">
                  <a:pos x="0" y="16"/>
                </a:cxn>
                <a:cxn ang="0">
                  <a:pos x="22" y="48"/>
                </a:cxn>
                <a:cxn ang="0">
                  <a:pos x="15" y="64"/>
                </a:cxn>
                <a:cxn ang="0">
                  <a:pos x="74" y="104"/>
                </a:cxn>
                <a:cxn ang="0">
                  <a:pos x="104" y="104"/>
                </a:cxn>
                <a:cxn ang="0">
                  <a:pos x="126" y="136"/>
                </a:cxn>
              </a:cxnLst>
              <a:rect l="0" t="0" r="r" b="b"/>
              <a:pathLst>
                <a:path w="142" h="137">
                  <a:moveTo>
                    <a:pt x="126" y="136"/>
                  </a:moveTo>
                  <a:lnTo>
                    <a:pt x="141" y="120"/>
                  </a:lnTo>
                  <a:lnTo>
                    <a:pt x="141" y="104"/>
                  </a:lnTo>
                  <a:lnTo>
                    <a:pt x="141" y="88"/>
                  </a:lnTo>
                  <a:lnTo>
                    <a:pt x="119" y="80"/>
                  </a:lnTo>
                  <a:lnTo>
                    <a:pt x="126" y="40"/>
                  </a:lnTo>
                  <a:lnTo>
                    <a:pt x="104" y="32"/>
                  </a:lnTo>
                  <a:lnTo>
                    <a:pt x="82" y="0"/>
                  </a:lnTo>
                  <a:lnTo>
                    <a:pt x="52" y="8"/>
                  </a:lnTo>
                  <a:lnTo>
                    <a:pt x="30" y="0"/>
                  </a:lnTo>
                  <a:lnTo>
                    <a:pt x="0" y="16"/>
                  </a:lnTo>
                  <a:lnTo>
                    <a:pt x="22" y="48"/>
                  </a:lnTo>
                  <a:lnTo>
                    <a:pt x="15" y="64"/>
                  </a:lnTo>
                  <a:lnTo>
                    <a:pt x="74" y="104"/>
                  </a:lnTo>
                  <a:lnTo>
                    <a:pt x="104" y="104"/>
                  </a:lnTo>
                  <a:lnTo>
                    <a:pt x="126" y="13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29" name="Freeform 207"/>
            <p:cNvSpPr>
              <a:spLocks/>
            </p:cNvSpPr>
            <p:nvPr/>
          </p:nvSpPr>
          <p:spPr bwMode="auto">
            <a:xfrm rot="704206">
              <a:off x="4614851" y="4274328"/>
              <a:ext cx="177952" cy="194891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16"/>
                </a:cxn>
                <a:cxn ang="0">
                  <a:pos x="37" y="32"/>
                </a:cxn>
                <a:cxn ang="0">
                  <a:pos x="30" y="88"/>
                </a:cxn>
                <a:cxn ang="0">
                  <a:pos x="0" y="128"/>
                </a:cxn>
                <a:cxn ang="0">
                  <a:pos x="15" y="168"/>
                </a:cxn>
                <a:cxn ang="0">
                  <a:pos x="30" y="168"/>
                </a:cxn>
                <a:cxn ang="0">
                  <a:pos x="52" y="192"/>
                </a:cxn>
                <a:cxn ang="0">
                  <a:pos x="81" y="176"/>
                </a:cxn>
                <a:cxn ang="0">
                  <a:pos x="96" y="168"/>
                </a:cxn>
                <a:cxn ang="0">
                  <a:pos x="96" y="144"/>
                </a:cxn>
                <a:cxn ang="0">
                  <a:pos x="133" y="136"/>
                </a:cxn>
                <a:cxn ang="0">
                  <a:pos x="148" y="152"/>
                </a:cxn>
                <a:cxn ang="0">
                  <a:pos x="170" y="160"/>
                </a:cxn>
                <a:cxn ang="0">
                  <a:pos x="170" y="120"/>
                </a:cxn>
                <a:cxn ang="0">
                  <a:pos x="133" y="80"/>
                </a:cxn>
                <a:cxn ang="0">
                  <a:pos x="126" y="56"/>
                </a:cxn>
                <a:cxn ang="0">
                  <a:pos x="89" y="16"/>
                </a:cxn>
                <a:cxn ang="0">
                  <a:pos x="52" y="0"/>
                </a:cxn>
              </a:cxnLst>
              <a:rect l="0" t="0" r="r" b="b"/>
              <a:pathLst>
                <a:path w="171" h="193">
                  <a:moveTo>
                    <a:pt x="52" y="0"/>
                  </a:moveTo>
                  <a:lnTo>
                    <a:pt x="52" y="16"/>
                  </a:lnTo>
                  <a:lnTo>
                    <a:pt x="37" y="32"/>
                  </a:lnTo>
                  <a:lnTo>
                    <a:pt x="30" y="88"/>
                  </a:lnTo>
                  <a:lnTo>
                    <a:pt x="0" y="128"/>
                  </a:lnTo>
                  <a:lnTo>
                    <a:pt x="15" y="168"/>
                  </a:lnTo>
                  <a:lnTo>
                    <a:pt x="30" y="168"/>
                  </a:lnTo>
                  <a:lnTo>
                    <a:pt x="52" y="192"/>
                  </a:lnTo>
                  <a:lnTo>
                    <a:pt x="81" y="176"/>
                  </a:lnTo>
                  <a:lnTo>
                    <a:pt x="96" y="168"/>
                  </a:lnTo>
                  <a:lnTo>
                    <a:pt x="96" y="144"/>
                  </a:lnTo>
                  <a:lnTo>
                    <a:pt x="133" y="136"/>
                  </a:lnTo>
                  <a:lnTo>
                    <a:pt x="148" y="152"/>
                  </a:lnTo>
                  <a:lnTo>
                    <a:pt x="170" y="160"/>
                  </a:lnTo>
                  <a:lnTo>
                    <a:pt x="170" y="120"/>
                  </a:lnTo>
                  <a:lnTo>
                    <a:pt x="133" y="80"/>
                  </a:lnTo>
                  <a:lnTo>
                    <a:pt x="126" y="56"/>
                  </a:lnTo>
                  <a:lnTo>
                    <a:pt x="89" y="16"/>
                  </a:lnTo>
                  <a:lnTo>
                    <a:pt x="52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30" name="Freeform 208"/>
            <p:cNvSpPr>
              <a:spLocks/>
            </p:cNvSpPr>
            <p:nvPr/>
          </p:nvSpPr>
          <p:spPr bwMode="auto">
            <a:xfrm rot="704206">
              <a:off x="4429047" y="4415331"/>
              <a:ext cx="247738" cy="276618"/>
            </a:xfrm>
            <a:custGeom>
              <a:avLst/>
              <a:gdLst/>
              <a:ahLst/>
              <a:cxnLst>
                <a:cxn ang="0">
                  <a:pos x="192" y="200"/>
                </a:cxn>
                <a:cxn ang="0">
                  <a:pos x="170" y="184"/>
                </a:cxn>
                <a:cxn ang="0">
                  <a:pos x="177" y="152"/>
                </a:cxn>
                <a:cxn ang="0">
                  <a:pos x="155" y="128"/>
                </a:cxn>
                <a:cxn ang="0">
                  <a:pos x="162" y="120"/>
                </a:cxn>
                <a:cxn ang="0">
                  <a:pos x="214" y="112"/>
                </a:cxn>
                <a:cxn ang="0">
                  <a:pos x="207" y="80"/>
                </a:cxn>
                <a:cxn ang="0">
                  <a:pos x="221" y="56"/>
                </a:cxn>
                <a:cxn ang="0">
                  <a:pos x="236" y="48"/>
                </a:cxn>
                <a:cxn ang="0">
                  <a:pos x="221" y="8"/>
                </a:cxn>
                <a:cxn ang="0">
                  <a:pos x="192" y="24"/>
                </a:cxn>
                <a:cxn ang="0">
                  <a:pos x="170" y="0"/>
                </a:cxn>
                <a:cxn ang="0">
                  <a:pos x="155" y="0"/>
                </a:cxn>
                <a:cxn ang="0">
                  <a:pos x="118" y="16"/>
                </a:cxn>
                <a:cxn ang="0">
                  <a:pos x="118" y="32"/>
                </a:cxn>
                <a:cxn ang="0">
                  <a:pos x="81" y="72"/>
                </a:cxn>
                <a:cxn ang="0">
                  <a:pos x="52" y="56"/>
                </a:cxn>
                <a:cxn ang="0">
                  <a:pos x="15" y="48"/>
                </a:cxn>
                <a:cxn ang="0">
                  <a:pos x="0" y="64"/>
                </a:cxn>
                <a:cxn ang="0">
                  <a:pos x="22" y="80"/>
                </a:cxn>
                <a:cxn ang="0">
                  <a:pos x="0" y="80"/>
                </a:cxn>
                <a:cxn ang="0">
                  <a:pos x="7" y="112"/>
                </a:cxn>
                <a:cxn ang="0">
                  <a:pos x="37" y="112"/>
                </a:cxn>
                <a:cxn ang="0">
                  <a:pos x="44" y="136"/>
                </a:cxn>
                <a:cxn ang="0">
                  <a:pos x="30" y="144"/>
                </a:cxn>
                <a:cxn ang="0">
                  <a:pos x="22" y="168"/>
                </a:cxn>
                <a:cxn ang="0">
                  <a:pos x="52" y="184"/>
                </a:cxn>
                <a:cxn ang="0">
                  <a:pos x="44" y="216"/>
                </a:cxn>
                <a:cxn ang="0">
                  <a:pos x="81" y="216"/>
                </a:cxn>
                <a:cxn ang="0">
                  <a:pos x="96" y="208"/>
                </a:cxn>
                <a:cxn ang="0">
                  <a:pos x="111" y="232"/>
                </a:cxn>
                <a:cxn ang="0">
                  <a:pos x="125" y="232"/>
                </a:cxn>
                <a:cxn ang="0">
                  <a:pos x="118" y="256"/>
                </a:cxn>
                <a:cxn ang="0">
                  <a:pos x="133" y="256"/>
                </a:cxn>
                <a:cxn ang="0">
                  <a:pos x="155" y="272"/>
                </a:cxn>
                <a:cxn ang="0">
                  <a:pos x="214" y="232"/>
                </a:cxn>
                <a:cxn ang="0">
                  <a:pos x="207" y="216"/>
                </a:cxn>
                <a:cxn ang="0">
                  <a:pos x="184" y="216"/>
                </a:cxn>
                <a:cxn ang="0">
                  <a:pos x="192" y="200"/>
                </a:cxn>
              </a:cxnLst>
              <a:rect l="0" t="0" r="r" b="b"/>
              <a:pathLst>
                <a:path w="237" h="273">
                  <a:moveTo>
                    <a:pt x="192" y="200"/>
                  </a:moveTo>
                  <a:lnTo>
                    <a:pt x="170" y="184"/>
                  </a:lnTo>
                  <a:lnTo>
                    <a:pt x="177" y="152"/>
                  </a:lnTo>
                  <a:lnTo>
                    <a:pt x="155" y="128"/>
                  </a:lnTo>
                  <a:lnTo>
                    <a:pt x="162" y="120"/>
                  </a:lnTo>
                  <a:lnTo>
                    <a:pt x="214" y="112"/>
                  </a:lnTo>
                  <a:lnTo>
                    <a:pt x="207" y="80"/>
                  </a:lnTo>
                  <a:lnTo>
                    <a:pt x="221" y="56"/>
                  </a:lnTo>
                  <a:lnTo>
                    <a:pt x="236" y="48"/>
                  </a:lnTo>
                  <a:lnTo>
                    <a:pt x="221" y="8"/>
                  </a:lnTo>
                  <a:lnTo>
                    <a:pt x="192" y="24"/>
                  </a:lnTo>
                  <a:lnTo>
                    <a:pt x="170" y="0"/>
                  </a:lnTo>
                  <a:lnTo>
                    <a:pt x="155" y="0"/>
                  </a:lnTo>
                  <a:lnTo>
                    <a:pt x="118" y="16"/>
                  </a:lnTo>
                  <a:lnTo>
                    <a:pt x="118" y="32"/>
                  </a:lnTo>
                  <a:lnTo>
                    <a:pt x="81" y="72"/>
                  </a:lnTo>
                  <a:lnTo>
                    <a:pt x="52" y="56"/>
                  </a:lnTo>
                  <a:lnTo>
                    <a:pt x="15" y="48"/>
                  </a:lnTo>
                  <a:lnTo>
                    <a:pt x="0" y="64"/>
                  </a:lnTo>
                  <a:lnTo>
                    <a:pt x="22" y="80"/>
                  </a:lnTo>
                  <a:lnTo>
                    <a:pt x="0" y="80"/>
                  </a:lnTo>
                  <a:lnTo>
                    <a:pt x="7" y="112"/>
                  </a:lnTo>
                  <a:lnTo>
                    <a:pt x="37" y="112"/>
                  </a:lnTo>
                  <a:lnTo>
                    <a:pt x="44" y="136"/>
                  </a:lnTo>
                  <a:lnTo>
                    <a:pt x="30" y="144"/>
                  </a:lnTo>
                  <a:lnTo>
                    <a:pt x="22" y="168"/>
                  </a:lnTo>
                  <a:lnTo>
                    <a:pt x="52" y="184"/>
                  </a:lnTo>
                  <a:lnTo>
                    <a:pt x="44" y="216"/>
                  </a:lnTo>
                  <a:lnTo>
                    <a:pt x="81" y="216"/>
                  </a:lnTo>
                  <a:lnTo>
                    <a:pt x="96" y="208"/>
                  </a:lnTo>
                  <a:lnTo>
                    <a:pt x="111" y="232"/>
                  </a:lnTo>
                  <a:lnTo>
                    <a:pt x="125" y="232"/>
                  </a:lnTo>
                  <a:lnTo>
                    <a:pt x="118" y="256"/>
                  </a:lnTo>
                  <a:lnTo>
                    <a:pt x="133" y="256"/>
                  </a:lnTo>
                  <a:lnTo>
                    <a:pt x="155" y="272"/>
                  </a:lnTo>
                  <a:lnTo>
                    <a:pt x="214" y="232"/>
                  </a:lnTo>
                  <a:lnTo>
                    <a:pt x="207" y="216"/>
                  </a:lnTo>
                  <a:lnTo>
                    <a:pt x="184" y="216"/>
                  </a:lnTo>
                  <a:lnTo>
                    <a:pt x="192" y="20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31" name="Freeform 209"/>
            <p:cNvSpPr>
              <a:spLocks/>
            </p:cNvSpPr>
            <p:nvPr/>
          </p:nvSpPr>
          <p:spPr bwMode="auto">
            <a:xfrm rot="704206">
              <a:off x="4542448" y="4211460"/>
              <a:ext cx="124741" cy="170641"/>
            </a:xfrm>
            <a:custGeom>
              <a:avLst/>
              <a:gdLst/>
              <a:ahLst/>
              <a:cxnLst>
                <a:cxn ang="0">
                  <a:pos x="119" y="72"/>
                </a:cxn>
                <a:cxn ang="0">
                  <a:pos x="119" y="72"/>
                </a:cxn>
                <a:cxn ang="0">
                  <a:pos x="97" y="40"/>
                </a:cxn>
                <a:cxn ang="0">
                  <a:pos x="67" y="40"/>
                </a:cxn>
                <a:cxn ang="0">
                  <a:pos x="7" y="0"/>
                </a:cxn>
                <a:cxn ang="0">
                  <a:pos x="0" y="32"/>
                </a:cxn>
                <a:cxn ang="0">
                  <a:pos x="15" y="72"/>
                </a:cxn>
                <a:cxn ang="0">
                  <a:pos x="45" y="88"/>
                </a:cxn>
                <a:cxn ang="0">
                  <a:pos x="52" y="136"/>
                </a:cxn>
                <a:cxn ang="0">
                  <a:pos x="67" y="144"/>
                </a:cxn>
                <a:cxn ang="0">
                  <a:pos x="82" y="168"/>
                </a:cxn>
                <a:cxn ang="0">
                  <a:pos x="112" y="128"/>
                </a:cxn>
                <a:cxn ang="0">
                  <a:pos x="119" y="72"/>
                </a:cxn>
              </a:cxnLst>
              <a:rect l="0" t="0" r="r" b="b"/>
              <a:pathLst>
                <a:path w="120" h="169">
                  <a:moveTo>
                    <a:pt x="119" y="72"/>
                  </a:moveTo>
                  <a:lnTo>
                    <a:pt x="119" y="72"/>
                  </a:lnTo>
                  <a:lnTo>
                    <a:pt x="97" y="40"/>
                  </a:lnTo>
                  <a:lnTo>
                    <a:pt x="67" y="40"/>
                  </a:lnTo>
                  <a:lnTo>
                    <a:pt x="7" y="0"/>
                  </a:lnTo>
                  <a:lnTo>
                    <a:pt x="0" y="32"/>
                  </a:lnTo>
                  <a:lnTo>
                    <a:pt x="15" y="72"/>
                  </a:lnTo>
                  <a:lnTo>
                    <a:pt x="45" y="88"/>
                  </a:lnTo>
                  <a:lnTo>
                    <a:pt x="52" y="136"/>
                  </a:lnTo>
                  <a:lnTo>
                    <a:pt x="67" y="144"/>
                  </a:lnTo>
                  <a:lnTo>
                    <a:pt x="82" y="168"/>
                  </a:lnTo>
                  <a:lnTo>
                    <a:pt x="112" y="128"/>
                  </a:lnTo>
                  <a:lnTo>
                    <a:pt x="119" y="7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32" name="Freeform 210"/>
            <p:cNvSpPr>
              <a:spLocks/>
            </p:cNvSpPr>
            <p:nvPr/>
          </p:nvSpPr>
          <p:spPr bwMode="auto">
            <a:xfrm rot="704206">
              <a:off x="4501450" y="3545959"/>
              <a:ext cx="85487" cy="114061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2" y="112"/>
                </a:cxn>
                <a:cxn ang="0">
                  <a:pos x="59" y="96"/>
                </a:cxn>
                <a:cxn ang="0">
                  <a:pos x="74" y="96"/>
                </a:cxn>
                <a:cxn ang="0">
                  <a:pos x="81" y="88"/>
                </a:cxn>
                <a:cxn ang="0">
                  <a:pos x="66" y="72"/>
                </a:cxn>
                <a:cxn ang="0">
                  <a:pos x="66" y="24"/>
                </a:cxn>
                <a:cxn ang="0">
                  <a:pos x="59" y="32"/>
                </a:cxn>
                <a:cxn ang="0">
                  <a:pos x="29" y="0"/>
                </a:cxn>
                <a:cxn ang="0">
                  <a:pos x="15" y="0"/>
                </a:cxn>
                <a:cxn ang="0">
                  <a:pos x="0" y="24"/>
                </a:cxn>
              </a:cxnLst>
              <a:rect l="0" t="0" r="r" b="b"/>
              <a:pathLst>
                <a:path w="82" h="113">
                  <a:moveTo>
                    <a:pt x="0" y="24"/>
                  </a:moveTo>
                  <a:lnTo>
                    <a:pt x="52" y="112"/>
                  </a:lnTo>
                  <a:lnTo>
                    <a:pt x="59" y="96"/>
                  </a:lnTo>
                  <a:lnTo>
                    <a:pt x="74" y="96"/>
                  </a:lnTo>
                  <a:lnTo>
                    <a:pt x="81" y="88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59" y="32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33" name="Freeform 211"/>
            <p:cNvSpPr>
              <a:spLocks/>
            </p:cNvSpPr>
            <p:nvPr/>
          </p:nvSpPr>
          <p:spPr bwMode="auto">
            <a:xfrm rot="704206">
              <a:off x="5392084" y="4335399"/>
              <a:ext cx="330607" cy="396966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22" y="272"/>
                </a:cxn>
                <a:cxn ang="0">
                  <a:pos x="52" y="264"/>
                </a:cxn>
                <a:cxn ang="0">
                  <a:pos x="59" y="240"/>
                </a:cxn>
                <a:cxn ang="0">
                  <a:pos x="66" y="240"/>
                </a:cxn>
                <a:cxn ang="0">
                  <a:pos x="88" y="240"/>
                </a:cxn>
                <a:cxn ang="0">
                  <a:pos x="96" y="216"/>
                </a:cxn>
                <a:cxn ang="0">
                  <a:pos x="125" y="208"/>
                </a:cxn>
                <a:cxn ang="0">
                  <a:pos x="133" y="192"/>
                </a:cxn>
                <a:cxn ang="0">
                  <a:pos x="118" y="184"/>
                </a:cxn>
                <a:cxn ang="0">
                  <a:pos x="125" y="176"/>
                </a:cxn>
                <a:cxn ang="0">
                  <a:pos x="125" y="152"/>
                </a:cxn>
                <a:cxn ang="0">
                  <a:pos x="118" y="136"/>
                </a:cxn>
                <a:cxn ang="0">
                  <a:pos x="125" y="120"/>
                </a:cxn>
                <a:cxn ang="0">
                  <a:pos x="147" y="104"/>
                </a:cxn>
                <a:cxn ang="0">
                  <a:pos x="192" y="72"/>
                </a:cxn>
                <a:cxn ang="0">
                  <a:pos x="192" y="24"/>
                </a:cxn>
                <a:cxn ang="0">
                  <a:pos x="221" y="0"/>
                </a:cxn>
                <a:cxn ang="0">
                  <a:pos x="229" y="16"/>
                </a:cxn>
                <a:cxn ang="0">
                  <a:pos x="258" y="48"/>
                </a:cxn>
                <a:cxn ang="0">
                  <a:pos x="273" y="96"/>
                </a:cxn>
                <a:cxn ang="0">
                  <a:pos x="273" y="144"/>
                </a:cxn>
                <a:cxn ang="0">
                  <a:pos x="280" y="176"/>
                </a:cxn>
                <a:cxn ang="0">
                  <a:pos x="273" y="208"/>
                </a:cxn>
                <a:cxn ang="0">
                  <a:pos x="310" y="240"/>
                </a:cxn>
                <a:cxn ang="0">
                  <a:pos x="317" y="288"/>
                </a:cxn>
                <a:cxn ang="0">
                  <a:pos x="317" y="296"/>
                </a:cxn>
                <a:cxn ang="0">
                  <a:pos x="295" y="328"/>
                </a:cxn>
                <a:cxn ang="0">
                  <a:pos x="273" y="328"/>
                </a:cxn>
                <a:cxn ang="0">
                  <a:pos x="258" y="392"/>
                </a:cxn>
                <a:cxn ang="0">
                  <a:pos x="243" y="384"/>
                </a:cxn>
                <a:cxn ang="0">
                  <a:pos x="214" y="392"/>
                </a:cxn>
                <a:cxn ang="0">
                  <a:pos x="184" y="368"/>
                </a:cxn>
                <a:cxn ang="0">
                  <a:pos x="170" y="368"/>
                </a:cxn>
                <a:cxn ang="0">
                  <a:pos x="147" y="384"/>
                </a:cxn>
                <a:cxn ang="0">
                  <a:pos x="125" y="360"/>
                </a:cxn>
                <a:cxn ang="0">
                  <a:pos x="96" y="360"/>
                </a:cxn>
                <a:cxn ang="0">
                  <a:pos x="66" y="328"/>
                </a:cxn>
                <a:cxn ang="0">
                  <a:pos x="59" y="344"/>
                </a:cxn>
                <a:cxn ang="0">
                  <a:pos x="15" y="328"/>
                </a:cxn>
                <a:cxn ang="0">
                  <a:pos x="0" y="304"/>
                </a:cxn>
              </a:cxnLst>
              <a:rect l="0" t="0" r="r" b="b"/>
              <a:pathLst>
                <a:path w="318" h="393">
                  <a:moveTo>
                    <a:pt x="0" y="304"/>
                  </a:moveTo>
                  <a:lnTo>
                    <a:pt x="22" y="272"/>
                  </a:lnTo>
                  <a:lnTo>
                    <a:pt x="52" y="264"/>
                  </a:lnTo>
                  <a:lnTo>
                    <a:pt x="59" y="240"/>
                  </a:lnTo>
                  <a:lnTo>
                    <a:pt x="66" y="240"/>
                  </a:lnTo>
                  <a:lnTo>
                    <a:pt x="88" y="240"/>
                  </a:lnTo>
                  <a:lnTo>
                    <a:pt x="96" y="216"/>
                  </a:lnTo>
                  <a:lnTo>
                    <a:pt x="125" y="208"/>
                  </a:lnTo>
                  <a:lnTo>
                    <a:pt x="133" y="192"/>
                  </a:lnTo>
                  <a:lnTo>
                    <a:pt x="118" y="184"/>
                  </a:lnTo>
                  <a:lnTo>
                    <a:pt x="125" y="176"/>
                  </a:lnTo>
                  <a:lnTo>
                    <a:pt x="125" y="152"/>
                  </a:lnTo>
                  <a:lnTo>
                    <a:pt x="118" y="136"/>
                  </a:lnTo>
                  <a:lnTo>
                    <a:pt x="125" y="120"/>
                  </a:lnTo>
                  <a:lnTo>
                    <a:pt x="147" y="104"/>
                  </a:lnTo>
                  <a:lnTo>
                    <a:pt x="192" y="72"/>
                  </a:lnTo>
                  <a:lnTo>
                    <a:pt x="192" y="24"/>
                  </a:lnTo>
                  <a:lnTo>
                    <a:pt x="221" y="0"/>
                  </a:lnTo>
                  <a:lnTo>
                    <a:pt x="229" y="16"/>
                  </a:lnTo>
                  <a:lnTo>
                    <a:pt x="258" y="48"/>
                  </a:lnTo>
                  <a:lnTo>
                    <a:pt x="273" y="96"/>
                  </a:lnTo>
                  <a:lnTo>
                    <a:pt x="273" y="144"/>
                  </a:lnTo>
                  <a:lnTo>
                    <a:pt x="280" y="176"/>
                  </a:lnTo>
                  <a:lnTo>
                    <a:pt x="273" y="208"/>
                  </a:lnTo>
                  <a:lnTo>
                    <a:pt x="310" y="240"/>
                  </a:lnTo>
                  <a:lnTo>
                    <a:pt x="317" y="288"/>
                  </a:lnTo>
                  <a:lnTo>
                    <a:pt x="317" y="296"/>
                  </a:lnTo>
                  <a:lnTo>
                    <a:pt x="295" y="328"/>
                  </a:lnTo>
                  <a:lnTo>
                    <a:pt x="273" y="328"/>
                  </a:lnTo>
                  <a:lnTo>
                    <a:pt x="258" y="392"/>
                  </a:lnTo>
                  <a:lnTo>
                    <a:pt x="243" y="384"/>
                  </a:lnTo>
                  <a:lnTo>
                    <a:pt x="214" y="392"/>
                  </a:lnTo>
                  <a:lnTo>
                    <a:pt x="184" y="368"/>
                  </a:lnTo>
                  <a:lnTo>
                    <a:pt x="170" y="368"/>
                  </a:lnTo>
                  <a:lnTo>
                    <a:pt x="147" y="384"/>
                  </a:lnTo>
                  <a:lnTo>
                    <a:pt x="125" y="360"/>
                  </a:lnTo>
                  <a:lnTo>
                    <a:pt x="96" y="360"/>
                  </a:lnTo>
                  <a:lnTo>
                    <a:pt x="66" y="328"/>
                  </a:lnTo>
                  <a:lnTo>
                    <a:pt x="59" y="344"/>
                  </a:lnTo>
                  <a:lnTo>
                    <a:pt x="15" y="328"/>
                  </a:lnTo>
                  <a:lnTo>
                    <a:pt x="0" y="30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34" name="Freeform 217"/>
            <p:cNvSpPr>
              <a:spLocks/>
            </p:cNvSpPr>
            <p:nvPr/>
          </p:nvSpPr>
          <p:spPr bwMode="auto">
            <a:xfrm rot="704206">
              <a:off x="6767727" y="3408548"/>
              <a:ext cx="69785" cy="97894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22" y="96"/>
                </a:cxn>
                <a:cxn ang="0">
                  <a:pos x="65" y="72"/>
                </a:cxn>
                <a:cxn ang="0">
                  <a:pos x="65" y="24"/>
                </a:cxn>
                <a:cxn ang="0">
                  <a:pos x="36" y="0"/>
                </a:cxn>
                <a:cxn ang="0">
                  <a:pos x="7" y="24"/>
                </a:cxn>
                <a:cxn ang="0">
                  <a:pos x="0" y="80"/>
                </a:cxn>
              </a:cxnLst>
              <a:rect l="0" t="0" r="r" b="b"/>
              <a:pathLst>
                <a:path w="66" h="97">
                  <a:moveTo>
                    <a:pt x="0" y="80"/>
                  </a:moveTo>
                  <a:lnTo>
                    <a:pt x="22" y="96"/>
                  </a:lnTo>
                  <a:lnTo>
                    <a:pt x="65" y="72"/>
                  </a:lnTo>
                  <a:lnTo>
                    <a:pt x="65" y="24"/>
                  </a:lnTo>
                  <a:lnTo>
                    <a:pt x="36" y="0"/>
                  </a:lnTo>
                  <a:lnTo>
                    <a:pt x="7" y="24"/>
                  </a:lnTo>
                  <a:lnTo>
                    <a:pt x="0" y="8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35" name="Freeform 218"/>
            <p:cNvSpPr>
              <a:spLocks/>
            </p:cNvSpPr>
            <p:nvPr/>
          </p:nvSpPr>
          <p:spPr bwMode="auto">
            <a:xfrm rot="704206">
              <a:off x="6778194" y="3510034"/>
              <a:ext cx="70657" cy="89811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7" y="16"/>
                </a:cxn>
                <a:cxn ang="0">
                  <a:pos x="37" y="0"/>
                </a:cxn>
                <a:cxn ang="0">
                  <a:pos x="37" y="24"/>
                </a:cxn>
                <a:cxn ang="0">
                  <a:pos x="60" y="0"/>
                </a:cxn>
                <a:cxn ang="0">
                  <a:pos x="67" y="56"/>
                </a:cxn>
                <a:cxn ang="0">
                  <a:pos x="60" y="88"/>
                </a:cxn>
                <a:cxn ang="0">
                  <a:pos x="0" y="48"/>
                </a:cxn>
              </a:cxnLst>
              <a:rect l="0" t="0" r="r" b="b"/>
              <a:pathLst>
                <a:path w="68" h="89">
                  <a:moveTo>
                    <a:pt x="0" y="48"/>
                  </a:moveTo>
                  <a:lnTo>
                    <a:pt x="7" y="16"/>
                  </a:lnTo>
                  <a:lnTo>
                    <a:pt x="37" y="0"/>
                  </a:lnTo>
                  <a:lnTo>
                    <a:pt x="37" y="24"/>
                  </a:lnTo>
                  <a:lnTo>
                    <a:pt x="60" y="0"/>
                  </a:lnTo>
                  <a:lnTo>
                    <a:pt x="67" y="56"/>
                  </a:lnTo>
                  <a:lnTo>
                    <a:pt x="60" y="88"/>
                  </a:lnTo>
                  <a:lnTo>
                    <a:pt x="0" y="4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36" name="Freeform 219"/>
            <p:cNvSpPr>
              <a:spLocks/>
            </p:cNvSpPr>
            <p:nvPr/>
          </p:nvSpPr>
          <p:spPr bwMode="auto">
            <a:xfrm rot="704206">
              <a:off x="6860192" y="3562125"/>
              <a:ext cx="77636" cy="114061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2" y="0"/>
                </a:cxn>
                <a:cxn ang="0">
                  <a:pos x="30" y="32"/>
                </a:cxn>
                <a:cxn ang="0">
                  <a:pos x="44" y="24"/>
                </a:cxn>
                <a:cxn ang="0">
                  <a:pos x="74" y="64"/>
                </a:cxn>
                <a:cxn ang="0">
                  <a:pos x="0" y="112"/>
                </a:cxn>
                <a:cxn ang="0">
                  <a:pos x="0" y="24"/>
                </a:cxn>
              </a:cxnLst>
              <a:rect l="0" t="0" r="r" b="b"/>
              <a:pathLst>
                <a:path w="75" h="113">
                  <a:moveTo>
                    <a:pt x="0" y="24"/>
                  </a:moveTo>
                  <a:lnTo>
                    <a:pt x="22" y="0"/>
                  </a:lnTo>
                  <a:lnTo>
                    <a:pt x="30" y="32"/>
                  </a:lnTo>
                  <a:lnTo>
                    <a:pt x="44" y="24"/>
                  </a:lnTo>
                  <a:lnTo>
                    <a:pt x="74" y="64"/>
                  </a:lnTo>
                  <a:lnTo>
                    <a:pt x="0" y="112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37" name="Freeform 220"/>
            <p:cNvSpPr>
              <a:spLocks/>
            </p:cNvSpPr>
            <p:nvPr/>
          </p:nvSpPr>
          <p:spPr bwMode="auto">
            <a:xfrm rot="704206">
              <a:off x="6738940" y="3496563"/>
              <a:ext cx="31403" cy="2604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9" y="8"/>
                </a:cxn>
                <a:cxn ang="0">
                  <a:pos x="15" y="24"/>
                </a:cxn>
                <a:cxn ang="0">
                  <a:pos x="0" y="16"/>
                </a:cxn>
                <a:cxn ang="0">
                  <a:pos x="7" y="0"/>
                </a:cxn>
              </a:cxnLst>
              <a:rect l="0" t="0" r="r" b="b"/>
              <a:pathLst>
                <a:path w="30" h="25">
                  <a:moveTo>
                    <a:pt x="7" y="0"/>
                  </a:moveTo>
                  <a:lnTo>
                    <a:pt x="29" y="8"/>
                  </a:lnTo>
                  <a:lnTo>
                    <a:pt x="15" y="24"/>
                  </a:lnTo>
                  <a:lnTo>
                    <a:pt x="0" y="16"/>
                  </a:lnTo>
                  <a:lnTo>
                    <a:pt x="7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38" name="Freeform 232"/>
            <p:cNvSpPr>
              <a:spLocks/>
            </p:cNvSpPr>
            <p:nvPr/>
          </p:nvSpPr>
          <p:spPr bwMode="auto">
            <a:xfrm rot="704206">
              <a:off x="5911984" y="3540570"/>
              <a:ext cx="438775" cy="331404"/>
            </a:xfrm>
            <a:custGeom>
              <a:avLst/>
              <a:gdLst/>
              <a:ahLst/>
              <a:cxnLst>
                <a:cxn ang="0">
                  <a:pos x="66" y="328"/>
                </a:cxn>
                <a:cxn ang="0">
                  <a:pos x="74" y="232"/>
                </a:cxn>
                <a:cxn ang="0">
                  <a:pos x="133" y="176"/>
                </a:cxn>
                <a:cxn ang="0">
                  <a:pos x="214" y="104"/>
                </a:cxn>
                <a:cxn ang="0">
                  <a:pos x="310" y="72"/>
                </a:cxn>
                <a:cxn ang="0">
                  <a:pos x="406" y="48"/>
                </a:cxn>
                <a:cxn ang="0">
                  <a:pos x="421" y="8"/>
                </a:cxn>
                <a:cxn ang="0">
                  <a:pos x="392" y="0"/>
                </a:cxn>
                <a:cxn ang="0">
                  <a:pos x="332" y="24"/>
                </a:cxn>
                <a:cxn ang="0">
                  <a:pos x="303" y="16"/>
                </a:cxn>
                <a:cxn ang="0">
                  <a:pos x="273" y="8"/>
                </a:cxn>
                <a:cxn ang="0">
                  <a:pos x="251" y="32"/>
                </a:cxn>
                <a:cxn ang="0">
                  <a:pos x="214" y="32"/>
                </a:cxn>
                <a:cxn ang="0">
                  <a:pos x="185" y="48"/>
                </a:cxn>
                <a:cxn ang="0">
                  <a:pos x="177" y="64"/>
                </a:cxn>
                <a:cxn ang="0">
                  <a:pos x="140" y="96"/>
                </a:cxn>
                <a:cxn ang="0">
                  <a:pos x="111" y="96"/>
                </a:cxn>
                <a:cxn ang="0">
                  <a:pos x="103" y="120"/>
                </a:cxn>
                <a:cxn ang="0">
                  <a:pos x="126" y="152"/>
                </a:cxn>
                <a:cxn ang="0">
                  <a:pos x="118" y="160"/>
                </a:cxn>
                <a:cxn ang="0">
                  <a:pos x="81" y="136"/>
                </a:cxn>
                <a:cxn ang="0">
                  <a:pos x="52" y="152"/>
                </a:cxn>
                <a:cxn ang="0">
                  <a:pos x="37" y="184"/>
                </a:cxn>
                <a:cxn ang="0">
                  <a:pos x="7" y="184"/>
                </a:cxn>
                <a:cxn ang="0">
                  <a:pos x="0" y="232"/>
                </a:cxn>
                <a:cxn ang="0">
                  <a:pos x="30" y="248"/>
                </a:cxn>
                <a:cxn ang="0">
                  <a:pos x="15" y="304"/>
                </a:cxn>
                <a:cxn ang="0">
                  <a:pos x="44" y="328"/>
                </a:cxn>
                <a:cxn ang="0">
                  <a:pos x="66" y="328"/>
                </a:cxn>
              </a:cxnLst>
              <a:rect l="0" t="0" r="r" b="b"/>
              <a:pathLst>
                <a:path w="422" h="329">
                  <a:moveTo>
                    <a:pt x="66" y="328"/>
                  </a:moveTo>
                  <a:lnTo>
                    <a:pt x="74" y="232"/>
                  </a:lnTo>
                  <a:lnTo>
                    <a:pt x="133" y="176"/>
                  </a:lnTo>
                  <a:lnTo>
                    <a:pt x="214" y="104"/>
                  </a:lnTo>
                  <a:lnTo>
                    <a:pt x="310" y="72"/>
                  </a:lnTo>
                  <a:lnTo>
                    <a:pt x="406" y="48"/>
                  </a:lnTo>
                  <a:lnTo>
                    <a:pt x="421" y="8"/>
                  </a:lnTo>
                  <a:lnTo>
                    <a:pt x="392" y="0"/>
                  </a:lnTo>
                  <a:lnTo>
                    <a:pt x="332" y="24"/>
                  </a:lnTo>
                  <a:lnTo>
                    <a:pt x="303" y="16"/>
                  </a:lnTo>
                  <a:lnTo>
                    <a:pt x="273" y="8"/>
                  </a:lnTo>
                  <a:lnTo>
                    <a:pt x="251" y="32"/>
                  </a:lnTo>
                  <a:lnTo>
                    <a:pt x="214" y="32"/>
                  </a:lnTo>
                  <a:lnTo>
                    <a:pt x="185" y="48"/>
                  </a:lnTo>
                  <a:lnTo>
                    <a:pt x="177" y="64"/>
                  </a:lnTo>
                  <a:lnTo>
                    <a:pt x="140" y="96"/>
                  </a:lnTo>
                  <a:lnTo>
                    <a:pt x="111" y="96"/>
                  </a:lnTo>
                  <a:lnTo>
                    <a:pt x="103" y="120"/>
                  </a:lnTo>
                  <a:lnTo>
                    <a:pt x="126" y="152"/>
                  </a:lnTo>
                  <a:lnTo>
                    <a:pt x="118" y="160"/>
                  </a:lnTo>
                  <a:lnTo>
                    <a:pt x="81" y="136"/>
                  </a:lnTo>
                  <a:lnTo>
                    <a:pt x="52" y="152"/>
                  </a:lnTo>
                  <a:lnTo>
                    <a:pt x="37" y="184"/>
                  </a:lnTo>
                  <a:lnTo>
                    <a:pt x="7" y="184"/>
                  </a:lnTo>
                  <a:lnTo>
                    <a:pt x="0" y="232"/>
                  </a:lnTo>
                  <a:lnTo>
                    <a:pt x="30" y="248"/>
                  </a:lnTo>
                  <a:lnTo>
                    <a:pt x="15" y="304"/>
                  </a:lnTo>
                  <a:lnTo>
                    <a:pt x="44" y="328"/>
                  </a:lnTo>
                  <a:lnTo>
                    <a:pt x="66" y="32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39" name="Freeform 233"/>
            <p:cNvSpPr>
              <a:spLocks/>
            </p:cNvSpPr>
            <p:nvPr/>
          </p:nvSpPr>
          <p:spPr bwMode="auto">
            <a:xfrm rot="704206">
              <a:off x="8200070" y="4933542"/>
              <a:ext cx="384691" cy="438279"/>
            </a:xfrm>
            <a:custGeom>
              <a:avLst/>
              <a:gdLst/>
              <a:ahLst/>
              <a:cxnLst>
                <a:cxn ang="0">
                  <a:pos x="96" y="64"/>
                </a:cxn>
                <a:cxn ang="0">
                  <a:pos x="59" y="24"/>
                </a:cxn>
                <a:cxn ang="0">
                  <a:pos x="44" y="32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22" y="32"/>
                </a:cxn>
                <a:cxn ang="0">
                  <a:pos x="37" y="56"/>
                </a:cxn>
                <a:cxn ang="0">
                  <a:pos x="15" y="56"/>
                </a:cxn>
                <a:cxn ang="0">
                  <a:pos x="22" y="80"/>
                </a:cxn>
                <a:cxn ang="0">
                  <a:pos x="44" y="104"/>
                </a:cxn>
                <a:cxn ang="0">
                  <a:pos x="74" y="152"/>
                </a:cxn>
                <a:cxn ang="0">
                  <a:pos x="103" y="152"/>
                </a:cxn>
                <a:cxn ang="0">
                  <a:pos x="133" y="192"/>
                </a:cxn>
                <a:cxn ang="0">
                  <a:pos x="148" y="224"/>
                </a:cxn>
                <a:cxn ang="0">
                  <a:pos x="177" y="240"/>
                </a:cxn>
                <a:cxn ang="0">
                  <a:pos x="199" y="288"/>
                </a:cxn>
                <a:cxn ang="0">
                  <a:pos x="251" y="328"/>
                </a:cxn>
                <a:cxn ang="0">
                  <a:pos x="251" y="360"/>
                </a:cxn>
                <a:cxn ang="0">
                  <a:pos x="303" y="416"/>
                </a:cxn>
                <a:cxn ang="0">
                  <a:pos x="340" y="432"/>
                </a:cxn>
                <a:cxn ang="0">
                  <a:pos x="317" y="384"/>
                </a:cxn>
                <a:cxn ang="0">
                  <a:pos x="325" y="376"/>
                </a:cxn>
                <a:cxn ang="0">
                  <a:pos x="347" y="368"/>
                </a:cxn>
                <a:cxn ang="0">
                  <a:pos x="362" y="384"/>
                </a:cxn>
                <a:cxn ang="0">
                  <a:pos x="369" y="360"/>
                </a:cxn>
                <a:cxn ang="0">
                  <a:pos x="347" y="336"/>
                </a:cxn>
                <a:cxn ang="0">
                  <a:pos x="288" y="320"/>
                </a:cxn>
                <a:cxn ang="0">
                  <a:pos x="266" y="312"/>
                </a:cxn>
                <a:cxn ang="0">
                  <a:pos x="244" y="256"/>
                </a:cxn>
                <a:cxn ang="0">
                  <a:pos x="229" y="240"/>
                </a:cxn>
                <a:cxn ang="0">
                  <a:pos x="251" y="216"/>
                </a:cxn>
                <a:cxn ang="0">
                  <a:pos x="273" y="208"/>
                </a:cxn>
                <a:cxn ang="0">
                  <a:pos x="229" y="176"/>
                </a:cxn>
                <a:cxn ang="0">
                  <a:pos x="170" y="128"/>
                </a:cxn>
                <a:cxn ang="0">
                  <a:pos x="140" y="112"/>
                </a:cxn>
                <a:cxn ang="0">
                  <a:pos x="96" y="64"/>
                </a:cxn>
              </a:cxnLst>
              <a:rect l="0" t="0" r="r" b="b"/>
              <a:pathLst>
                <a:path w="370" h="433">
                  <a:moveTo>
                    <a:pt x="96" y="64"/>
                  </a:moveTo>
                  <a:lnTo>
                    <a:pt x="59" y="24"/>
                  </a:lnTo>
                  <a:lnTo>
                    <a:pt x="44" y="32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22" y="32"/>
                  </a:lnTo>
                  <a:lnTo>
                    <a:pt x="37" y="56"/>
                  </a:lnTo>
                  <a:lnTo>
                    <a:pt x="15" y="56"/>
                  </a:lnTo>
                  <a:lnTo>
                    <a:pt x="22" y="80"/>
                  </a:lnTo>
                  <a:lnTo>
                    <a:pt x="44" y="104"/>
                  </a:lnTo>
                  <a:lnTo>
                    <a:pt x="74" y="152"/>
                  </a:lnTo>
                  <a:lnTo>
                    <a:pt x="103" y="152"/>
                  </a:lnTo>
                  <a:lnTo>
                    <a:pt x="133" y="192"/>
                  </a:lnTo>
                  <a:lnTo>
                    <a:pt x="148" y="224"/>
                  </a:lnTo>
                  <a:lnTo>
                    <a:pt x="177" y="240"/>
                  </a:lnTo>
                  <a:lnTo>
                    <a:pt x="199" y="288"/>
                  </a:lnTo>
                  <a:lnTo>
                    <a:pt x="251" y="328"/>
                  </a:lnTo>
                  <a:lnTo>
                    <a:pt x="251" y="360"/>
                  </a:lnTo>
                  <a:lnTo>
                    <a:pt x="303" y="416"/>
                  </a:lnTo>
                  <a:lnTo>
                    <a:pt x="340" y="432"/>
                  </a:lnTo>
                  <a:lnTo>
                    <a:pt x="317" y="384"/>
                  </a:lnTo>
                  <a:lnTo>
                    <a:pt x="325" y="376"/>
                  </a:lnTo>
                  <a:lnTo>
                    <a:pt x="347" y="368"/>
                  </a:lnTo>
                  <a:lnTo>
                    <a:pt x="362" y="384"/>
                  </a:lnTo>
                  <a:lnTo>
                    <a:pt x="369" y="360"/>
                  </a:lnTo>
                  <a:lnTo>
                    <a:pt x="347" y="336"/>
                  </a:lnTo>
                  <a:lnTo>
                    <a:pt x="288" y="320"/>
                  </a:lnTo>
                  <a:lnTo>
                    <a:pt x="266" y="312"/>
                  </a:lnTo>
                  <a:lnTo>
                    <a:pt x="244" y="256"/>
                  </a:lnTo>
                  <a:lnTo>
                    <a:pt x="229" y="240"/>
                  </a:lnTo>
                  <a:lnTo>
                    <a:pt x="251" y="216"/>
                  </a:lnTo>
                  <a:lnTo>
                    <a:pt x="273" y="208"/>
                  </a:lnTo>
                  <a:lnTo>
                    <a:pt x="229" y="176"/>
                  </a:lnTo>
                  <a:lnTo>
                    <a:pt x="170" y="128"/>
                  </a:lnTo>
                  <a:lnTo>
                    <a:pt x="140" y="112"/>
                  </a:lnTo>
                  <a:lnTo>
                    <a:pt x="96" y="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40" name="Freeform 234"/>
            <p:cNvSpPr>
              <a:spLocks/>
            </p:cNvSpPr>
            <p:nvPr/>
          </p:nvSpPr>
          <p:spPr bwMode="auto">
            <a:xfrm rot="704206">
              <a:off x="8770564" y="3264850"/>
              <a:ext cx="47977" cy="105977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0" y="40"/>
                </a:cxn>
                <a:cxn ang="0">
                  <a:pos x="0" y="88"/>
                </a:cxn>
                <a:cxn ang="0">
                  <a:pos x="22" y="104"/>
                </a:cxn>
                <a:cxn ang="0">
                  <a:pos x="29" y="56"/>
                </a:cxn>
                <a:cxn ang="0">
                  <a:pos x="44" y="48"/>
                </a:cxn>
                <a:cxn ang="0">
                  <a:pos x="44" y="0"/>
                </a:cxn>
              </a:cxnLst>
              <a:rect l="0" t="0" r="r" b="b"/>
              <a:pathLst>
                <a:path w="45" h="105">
                  <a:moveTo>
                    <a:pt x="44" y="0"/>
                  </a:moveTo>
                  <a:lnTo>
                    <a:pt x="0" y="40"/>
                  </a:lnTo>
                  <a:lnTo>
                    <a:pt x="0" y="88"/>
                  </a:lnTo>
                  <a:lnTo>
                    <a:pt x="22" y="104"/>
                  </a:lnTo>
                  <a:lnTo>
                    <a:pt x="29" y="56"/>
                  </a:lnTo>
                  <a:lnTo>
                    <a:pt x="44" y="48"/>
                  </a:lnTo>
                  <a:lnTo>
                    <a:pt x="44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41" name="Freeform 235"/>
            <p:cNvSpPr>
              <a:spLocks/>
            </p:cNvSpPr>
            <p:nvPr/>
          </p:nvSpPr>
          <p:spPr bwMode="auto">
            <a:xfrm rot="704206">
              <a:off x="8223622" y="3271136"/>
              <a:ext cx="44488" cy="97894"/>
            </a:xfrm>
            <a:custGeom>
              <a:avLst/>
              <a:gdLst/>
              <a:ahLst/>
              <a:cxnLst>
                <a:cxn ang="0">
                  <a:pos x="43" y="24"/>
                </a:cxn>
                <a:cxn ang="0">
                  <a:pos x="29" y="64"/>
                </a:cxn>
                <a:cxn ang="0">
                  <a:pos x="36" y="96"/>
                </a:cxn>
                <a:cxn ang="0">
                  <a:pos x="22" y="96"/>
                </a:cxn>
                <a:cxn ang="0">
                  <a:pos x="0" y="40"/>
                </a:cxn>
                <a:cxn ang="0">
                  <a:pos x="29" y="0"/>
                </a:cxn>
                <a:cxn ang="0">
                  <a:pos x="43" y="24"/>
                </a:cxn>
              </a:cxnLst>
              <a:rect l="0" t="0" r="r" b="b"/>
              <a:pathLst>
                <a:path w="44" h="97">
                  <a:moveTo>
                    <a:pt x="43" y="24"/>
                  </a:moveTo>
                  <a:lnTo>
                    <a:pt x="29" y="64"/>
                  </a:lnTo>
                  <a:lnTo>
                    <a:pt x="36" y="96"/>
                  </a:lnTo>
                  <a:lnTo>
                    <a:pt x="22" y="96"/>
                  </a:lnTo>
                  <a:lnTo>
                    <a:pt x="0" y="40"/>
                  </a:lnTo>
                  <a:lnTo>
                    <a:pt x="29" y="0"/>
                  </a:lnTo>
                  <a:lnTo>
                    <a:pt x="43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42" name="Freeform 236"/>
            <p:cNvSpPr>
              <a:spLocks/>
            </p:cNvSpPr>
            <p:nvPr/>
          </p:nvSpPr>
          <p:spPr bwMode="auto">
            <a:xfrm rot="704206">
              <a:off x="8166921" y="3587272"/>
              <a:ext cx="22680" cy="2424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1" y="24"/>
                </a:cxn>
                <a:cxn ang="0">
                  <a:pos x="21" y="0"/>
                </a:cxn>
                <a:cxn ang="0">
                  <a:pos x="7" y="0"/>
                </a:cxn>
                <a:cxn ang="0">
                  <a:pos x="0" y="24"/>
                </a:cxn>
              </a:cxnLst>
              <a:rect l="0" t="0" r="r" b="b"/>
              <a:pathLst>
                <a:path w="22" h="25">
                  <a:moveTo>
                    <a:pt x="0" y="24"/>
                  </a:moveTo>
                  <a:lnTo>
                    <a:pt x="21" y="24"/>
                  </a:lnTo>
                  <a:lnTo>
                    <a:pt x="21" y="0"/>
                  </a:lnTo>
                  <a:lnTo>
                    <a:pt x="7" y="0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43" name="Freeform 237"/>
            <p:cNvSpPr>
              <a:spLocks/>
            </p:cNvSpPr>
            <p:nvPr/>
          </p:nvSpPr>
          <p:spPr bwMode="auto">
            <a:xfrm rot="704206">
              <a:off x="8845583" y="4256365"/>
              <a:ext cx="54956" cy="2514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9" y="0"/>
                </a:cxn>
                <a:cxn ang="0">
                  <a:pos x="51" y="16"/>
                </a:cxn>
                <a:cxn ang="0">
                  <a:pos x="22" y="24"/>
                </a:cxn>
                <a:cxn ang="0">
                  <a:pos x="0" y="16"/>
                </a:cxn>
              </a:cxnLst>
              <a:rect l="0" t="0" r="r" b="b"/>
              <a:pathLst>
                <a:path w="52" h="25">
                  <a:moveTo>
                    <a:pt x="0" y="16"/>
                  </a:moveTo>
                  <a:lnTo>
                    <a:pt x="29" y="0"/>
                  </a:lnTo>
                  <a:lnTo>
                    <a:pt x="51" y="16"/>
                  </a:lnTo>
                  <a:lnTo>
                    <a:pt x="22" y="24"/>
                  </a:lnTo>
                  <a:lnTo>
                    <a:pt x="0" y="1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44" name="Freeform 240"/>
            <p:cNvSpPr>
              <a:spLocks/>
            </p:cNvSpPr>
            <p:nvPr/>
          </p:nvSpPr>
          <p:spPr bwMode="auto">
            <a:xfrm rot="704206">
              <a:off x="8801095" y="4853610"/>
              <a:ext cx="24425" cy="34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2"/>
                </a:cxn>
                <a:cxn ang="0">
                  <a:pos x="23" y="8"/>
                </a:cxn>
                <a:cxn ang="0">
                  <a:pos x="0" y="0"/>
                </a:cxn>
              </a:cxnLst>
              <a:rect l="0" t="0" r="r" b="b"/>
              <a:pathLst>
                <a:path w="24" h="33">
                  <a:moveTo>
                    <a:pt x="0" y="0"/>
                  </a:moveTo>
                  <a:lnTo>
                    <a:pt x="8" y="32"/>
                  </a:lnTo>
                  <a:lnTo>
                    <a:pt x="23" y="8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45" name="Freeform 242"/>
            <p:cNvSpPr>
              <a:spLocks/>
            </p:cNvSpPr>
            <p:nvPr/>
          </p:nvSpPr>
          <p:spPr bwMode="auto">
            <a:xfrm rot="704206">
              <a:off x="8811563" y="4896719"/>
              <a:ext cx="16574" cy="1796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0"/>
                </a:cxn>
                <a:cxn ang="0">
                  <a:pos x="15" y="16"/>
                </a:cxn>
                <a:cxn ang="0">
                  <a:pos x="0" y="16"/>
                </a:cxn>
              </a:cxnLst>
              <a:rect l="0" t="0" r="r" b="b"/>
              <a:pathLst>
                <a:path w="16" h="17">
                  <a:moveTo>
                    <a:pt x="0" y="16"/>
                  </a:moveTo>
                  <a:lnTo>
                    <a:pt x="8" y="0"/>
                  </a:lnTo>
                  <a:lnTo>
                    <a:pt x="15" y="16"/>
                  </a:lnTo>
                  <a:lnTo>
                    <a:pt x="0" y="1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46" name="Freeform 243"/>
            <p:cNvSpPr>
              <a:spLocks/>
            </p:cNvSpPr>
            <p:nvPr/>
          </p:nvSpPr>
          <p:spPr bwMode="auto">
            <a:xfrm rot="704206">
              <a:off x="8814180" y="4921866"/>
              <a:ext cx="15702" cy="1616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0" y="16"/>
                </a:cxn>
              </a:cxnLst>
              <a:rect l="0" t="0" r="r" b="b"/>
              <a:pathLst>
                <a:path w="14" h="17">
                  <a:moveTo>
                    <a:pt x="0" y="16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0" y="1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47" name="Freeform 244"/>
            <p:cNvSpPr>
              <a:spLocks/>
            </p:cNvSpPr>
            <p:nvPr/>
          </p:nvSpPr>
          <p:spPr bwMode="auto">
            <a:xfrm rot="704206">
              <a:off x="8815052" y="5055685"/>
              <a:ext cx="16574" cy="413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40"/>
                </a:cxn>
                <a:cxn ang="0">
                  <a:pos x="0" y="32"/>
                </a:cxn>
                <a:cxn ang="0">
                  <a:pos x="8" y="0"/>
                </a:cxn>
              </a:cxnLst>
              <a:rect l="0" t="0" r="r" b="b"/>
              <a:pathLst>
                <a:path w="16" h="41">
                  <a:moveTo>
                    <a:pt x="8" y="0"/>
                  </a:moveTo>
                  <a:lnTo>
                    <a:pt x="15" y="40"/>
                  </a:lnTo>
                  <a:lnTo>
                    <a:pt x="0" y="32"/>
                  </a:lnTo>
                  <a:lnTo>
                    <a:pt x="8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48" name="Freeform 245"/>
            <p:cNvSpPr>
              <a:spLocks/>
            </p:cNvSpPr>
            <p:nvPr/>
          </p:nvSpPr>
          <p:spPr bwMode="auto">
            <a:xfrm rot="704206">
              <a:off x="8785393" y="5156274"/>
              <a:ext cx="23552" cy="66460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5" y="64"/>
                </a:cxn>
                <a:cxn ang="0">
                  <a:pos x="22" y="40"/>
                </a:cxn>
                <a:cxn ang="0">
                  <a:pos x="7" y="0"/>
                </a:cxn>
                <a:cxn ang="0">
                  <a:pos x="0" y="8"/>
                </a:cxn>
                <a:cxn ang="0">
                  <a:pos x="0" y="56"/>
                </a:cxn>
              </a:cxnLst>
              <a:rect l="0" t="0" r="r" b="b"/>
              <a:pathLst>
                <a:path w="23" h="65">
                  <a:moveTo>
                    <a:pt x="0" y="56"/>
                  </a:moveTo>
                  <a:lnTo>
                    <a:pt x="15" y="64"/>
                  </a:lnTo>
                  <a:lnTo>
                    <a:pt x="22" y="40"/>
                  </a:lnTo>
                  <a:lnTo>
                    <a:pt x="7" y="0"/>
                  </a:lnTo>
                  <a:lnTo>
                    <a:pt x="0" y="8"/>
                  </a:lnTo>
                  <a:lnTo>
                    <a:pt x="0" y="5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49" name="Freeform 246"/>
            <p:cNvSpPr>
              <a:spLocks/>
            </p:cNvSpPr>
            <p:nvPr/>
          </p:nvSpPr>
          <p:spPr bwMode="auto">
            <a:xfrm rot="704206">
              <a:off x="8723459" y="5244289"/>
              <a:ext cx="39254" cy="114958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30" y="0"/>
                </a:cxn>
                <a:cxn ang="0">
                  <a:pos x="37" y="32"/>
                </a:cxn>
                <a:cxn ang="0">
                  <a:pos x="30" y="48"/>
                </a:cxn>
                <a:cxn ang="0">
                  <a:pos x="30" y="96"/>
                </a:cxn>
                <a:cxn ang="0">
                  <a:pos x="22" y="112"/>
                </a:cxn>
                <a:cxn ang="0">
                  <a:pos x="15" y="80"/>
                </a:cxn>
                <a:cxn ang="0">
                  <a:pos x="0" y="56"/>
                </a:cxn>
                <a:cxn ang="0">
                  <a:pos x="0" y="32"/>
                </a:cxn>
                <a:cxn ang="0">
                  <a:pos x="15" y="16"/>
                </a:cxn>
                <a:cxn ang="0">
                  <a:pos x="22" y="24"/>
                </a:cxn>
              </a:cxnLst>
              <a:rect l="0" t="0" r="r" b="b"/>
              <a:pathLst>
                <a:path w="38" h="113">
                  <a:moveTo>
                    <a:pt x="22" y="24"/>
                  </a:moveTo>
                  <a:lnTo>
                    <a:pt x="30" y="0"/>
                  </a:lnTo>
                  <a:lnTo>
                    <a:pt x="37" y="32"/>
                  </a:lnTo>
                  <a:lnTo>
                    <a:pt x="30" y="48"/>
                  </a:lnTo>
                  <a:lnTo>
                    <a:pt x="30" y="96"/>
                  </a:lnTo>
                  <a:lnTo>
                    <a:pt x="22" y="112"/>
                  </a:lnTo>
                  <a:lnTo>
                    <a:pt x="15" y="80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15" y="16"/>
                  </a:lnTo>
                  <a:lnTo>
                    <a:pt x="22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50" name="Freeform 247"/>
            <p:cNvSpPr>
              <a:spLocks/>
            </p:cNvSpPr>
            <p:nvPr/>
          </p:nvSpPr>
          <p:spPr bwMode="auto">
            <a:xfrm rot="704206">
              <a:off x="8696417" y="5361043"/>
              <a:ext cx="24425" cy="57479"/>
            </a:xfrm>
            <a:custGeom>
              <a:avLst/>
              <a:gdLst/>
              <a:ahLst/>
              <a:cxnLst>
                <a:cxn ang="0">
                  <a:pos x="15" y="56"/>
                </a:cxn>
                <a:cxn ang="0">
                  <a:pos x="23" y="24"/>
                </a:cxn>
                <a:cxn ang="0">
                  <a:pos x="15" y="0"/>
                </a:cxn>
                <a:cxn ang="0">
                  <a:pos x="0" y="8"/>
                </a:cxn>
                <a:cxn ang="0">
                  <a:pos x="0" y="32"/>
                </a:cxn>
                <a:cxn ang="0">
                  <a:pos x="8" y="56"/>
                </a:cxn>
                <a:cxn ang="0">
                  <a:pos x="15" y="56"/>
                </a:cxn>
              </a:cxnLst>
              <a:rect l="0" t="0" r="r" b="b"/>
              <a:pathLst>
                <a:path w="24" h="57">
                  <a:moveTo>
                    <a:pt x="15" y="56"/>
                  </a:moveTo>
                  <a:lnTo>
                    <a:pt x="23" y="24"/>
                  </a:lnTo>
                  <a:lnTo>
                    <a:pt x="15" y="0"/>
                  </a:lnTo>
                  <a:lnTo>
                    <a:pt x="0" y="8"/>
                  </a:lnTo>
                  <a:lnTo>
                    <a:pt x="0" y="32"/>
                  </a:lnTo>
                  <a:lnTo>
                    <a:pt x="8" y="56"/>
                  </a:lnTo>
                  <a:lnTo>
                    <a:pt x="15" y="5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51" name="Freeform 248"/>
            <p:cNvSpPr>
              <a:spLocks/>
            </p:cNvSpPr>
            <p:nvPr/>
          </p:nvSpPr>
          <p:spPr bwMode="auto">
            <a:xfrm rot="704206">
              <a:off x="8621398" y="4131528"/>
              <a:ext cx="33148" cy="73645"/>
            </a:xfrm>
            <a:custGeom>
              <a:avLst/>
              <a:gdLst/>
              <a:ahLst/>
              <a:cxnLst>
                <a:cxn ang="0">
                  <a:pos x="29" y="40"/>
                </a:cxn>
                <a:cxn ang="0">
                  <a:pos x="29" y="8"/>
                </a:cxn>
                <a:cxn ang="0">
                  <a:pos x="15" y="0"/>
                </a:cxn>
                <a:cxn ang="0">
                  <a:pos x="0" y="32"/>
                </a:cxn>
                <a:cxn ang="0">
                  <a:pos x="29" y="72"/>
                </a:cxn>
                <a:cxn ang="0">
                  <a:pos x="29" y="40"/>
                </a:cxn>
              </a:cxnLst>
              <a:rect l="0" t="0" r="r" b="b"/>
              <a:pathLst>
                <a:path w="30" h="73">
                  <a:moveTo>
                    <a:pt x="29" y="40"/>
                  </a:moveTo>
                  <a:lnTo>
                    <a:pt x="29" y="8"/>
                  </a:lnTo>
                  <a:lnTo>
                    <a:pt x="15" y="0"/>
                  </a:lnTo>
                  <a:lnTo>
                    <a:pt x="0" y="32"/>
                  </a:lnTo>
                  <a:lnTo>
                    <a:pt x="29" y="72"/>
                  </a:lnTo>
                  <a:lnTo>
                    <a:pt x="29" y="4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52" name="Freeform 249"/>
            <p:cNvSpPr>
              <a:spLocks/>
            </p:cNvSpPr>
            <p:nvPr/>
          </p:nvSpPr>
          <p:spPr bwMode="auto">
            <a:xfrm rot="704206">
              <a:off x="7574619" y="3778570"/>
              <a:ext cx="62807" cy="4939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9" y="16"/>
                </a:cxn>
                <a:cxn ang="0">
                  <a:pos x="44" y="0"/>
                </a:cxn>
                <a:cxn ang="0">
                  <a:pos x="7" y="0"/>
                </a:cxn>
                <a:cxn ang="0">
                  <a:pos x="0" y="48"/>
                </a:cxn>
              </a:cxnLst>
              <a:rect l="0" t="0" r="r" b="b"/>
              <a:pathLst>
                <a:path w="60" h="49">
                  <a:moveTo>
                    <a:pt x="0" y="48"/>
                  </a:moveTo>
                  <a:lnTo>
                    <a:pt x="59" y="16"/>
                  </a:lnTo>
                  <a:lnTo>
                    <a:pt x="44" y="0"/>
                  </a:lnTo>
                  <a:lnTo>
                    <a:pt x="7" y="0"/>
                  </a:lnTo>
                  <a:lnTo>
                    <a:pt x="0" y="4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53" name="Freeform 250"/>
            <p:cNvSpPr>
              <a:spLocks/>
            </p:cNvSpPr>
            <p:nvPr/>
          </p:nvSpPr>
          <p:spPr bwMode="auto">
            <a:xfrm rot="704206">
              <a:off x="7541471" y="3759709"/>
              <a:ext cx="32275" cy="32332"/>
            </a:xfrm>
            <a:custGeom>
              <a:avLst/>
              <a:gdLst/>
              <a:ahLst/>
              <a:cxnLst>
                <a:cxn ang="0">
                  <a:pos x="30" y="32"/>
                </a:cxn>
                <a:cxn ang="0">
                  <a:pos x="23" y="8"/>
                </a:cxn>
                <a:cxn ang="0">
                  <a:pos x="8" y="0"/>
                </a:cxn>
                <a:cxn ang="0">
                  <a:pos x="0" y="24"/>
                </a:cxn>
                <a:cxn ang="0">
                  <a:pos x="30" y="32"/>
                </a:cxn>
              </a:cxnLst>
              <a:rect l="0" t="0" r="r" b="b"/>
              <a:pathLst>
                <a:path w="31" h="33">
                  <a:moveTo>
                    <a:pt x="30" y="32"/>
                  </a:moveTo>
                  <a:lnTo>
                    <a:pt x="23" y="8"/>
                  </a:lnTo>
                  <a:lnTo>
                    <a:pt x="8" y="0"/>
                  </a:lnTo>
                  <a:lnTo>
                    <a:pt x="0" y="24"/>
                  </a:lnTo>
                  <a:lnTo>
                    <a:pt x="30" y="3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54" name="Freeform 251"/>
            <p:cNvSpPr>
              <a:spLocks/>
            </p:cNvSpPr>
            <p:nvPr/>
          </p:nvSpPr>
          <p:spPr bwMode="auto">
            <a:xfrm rot="704206">
              <a:off x="7455984" y="3634872"/>
              <a:ext cx="115146" cy="12214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88"/>
                </a:cxn>
                <a:cxn ang="0">
                  <a:pos x="37" y="120"/>
                </a:cxn>
                <a:cxn ang="0">
                  <a:pos x="59" y="120"/>
                </a:cxn>
                <a:cxn ang="0">
                  <a:pos x="110" y="48"/>
                </a:cxn>
                <a:cxn ang="0">
                  <a:pos x="110" y="0"/>
                </a:cxn>
                <a:cxn ang="0">
                  <a:pos x="37" y="0"/>
                </a:cxn>
                <a:cxn ang="0">
                  <a:pos x="29" y="24"/>
                </a:cxn>
                <a:cxn ang="0">
                  <a:pos x="37" y="40"/>
                </a:cxn>
                <a:cxn ang="0">
                  <a:pos x="15" y="40"/>
                </a:cxn>
                <a:cxn ang="0">
                  <a:pos x="0" y="64"/>
                </a:cxn>
              </a:cxnLst>
              <a:rect l="0" t="0" r="r" b="b"/>
              <a:pathLst>
                <a:path w="111" h="121">
                  <a:moveTo>
                    <a:pt x="0" y="64"/>
                  </a:moveTo>
                  <a:lnTo>
                    <a:pt x="0" y="88"/>
                  </a:lnTo>
                  <a:lnTo>
                    <a:pt x="37" y="120"/>
                  </a:lnTo>
                  <a:lnTo>
                    <a:pt x="59" y="120"/>
                  </a:lnTo>
                  <a:lnTo>
                    <a:pt x="110" y="48"/>
                  </a:lnTo>
                  <a:lnTo>
                    <a:pt x="110" y="0"/>
                  </a:lnTo>
                  <a:lnTo>
                    <a:pt x="37" y="0"/>
                  </a:lnTo>
                  <a:lnTo>
                    <a:pt x="29" y="24"/>
                  </a:lnTo>
                  <a:lnTo>
                    <a:pt x="37" y="40"/>
                  </a:lnTo>
                  <a:lnTo>
                    <a:pt x="15" y="40"/>
                  </a:lnTo>
                  <a:lnTo>
                    <a:pt x="0" y="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55" name="Freeform 252"/>
            <p:cNvSpPr>
              <a:spLocks/>
            </p:cNvSpPr>
            <p:nvPr/>
          </p:nvSpPr>
          <p:spPr bwMode="auto">
            <a:xfrm rot="704206">
              <a:off x="7593810" y="3603438"/>
              <a:ext cx="92465" cy="5837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9" y="24"/>
                </a:cxn>
                <a:cxn ang="0">
                  <a:pos x="65" y="0"/>
                </a:cxn>
                <a:cxn ang="0">
                  <a:pos x="87" y="16"/>
                </a:cxn>
                <a:cxn ang="0">
                  <a:pos x="44" y="56"/>
                </a:cxn>
                <a:cxn ang="0">
                  <a:pos x="15" y="56"/>
                </a:cxn>
                <a:cxn ang="0">
                  <a:pos x="0" y="24"/>
                </a:cxn>
              </a:cxnLst>
              <a:rect l="0" t="0" r="r" b="b"/>
              <a:pathLst>
                <a:path w="88" h="57">
                  <a:moveTo>
                    <a:pt x="0" y="24"/>
                  </a:moveTo>
                  <a:lnTo>
                    <a:pt x="29" y="24"/>
                  </a:lnTo>
                  <a:lnTo>
                    <a:pt x="65" y="0"/>
                  </a:lnTo>
                  <a:lnTo>
                    <a:pt x="87" y="16"/>
                  </a:lnTo>
                  <a:lnTo>
                    <a:pt x="44" y="56"/>
                  </a:lnTo>
                  <a:lnTo>
                    <a:pt x="15" y="56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56" name="Freeform 253"/>
            <p:cNvSpPr>
              <a:spLocks/>
            </p:cNvSpPr>
            <p:nvPr/>
          </p:nvSpPr>
          <p:spPr bwMode="auto">
            <a:xfrm rot="704206">
              <a:off x="7428070" y="3708517"/>
              <a:ext cx="22680" cy="251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24"/>
                </a:cxn>
                <a:cxn ang="0">
                  <a:pos x="7" y="24"/>
                </a:cxn>
                <a:cxn ang="0">
                  <a:pos x="0" y="16"/>
                </a:cxn>
                <a:cxn ang="0">
                  <a:pos x="0" y="0"/>
                </a:cxn>
              </a:cxnLst>
              <a:rect l="0" t="0" r="r" b="b"/>
              <a:pathLst>
                <a:path w="22" h="25">
                  <a:moveTo>
                    <a:pt x="0" y="0"/>
                  </a:moveTo>
                  <a:lnTo>
                    <a:pt x="21" y="24"/>
                  </a:lnTo>
                  <a:lnTo>
                    <a:pt x="7" y="24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57" name="Freeform 10"/>
            <p:cNvSpPr>
              <a:spLocks/>
            </p:cNvSpPr>
            <p:nvPr/>
          </p:nvSpPr>
          <p:spPr bwMode="auto">
            <a:xfrm rot="704206">
              <a:off x="7990553" y="5377928"/>
              <a:ext cx="152090" cy="38764"/>
            </a:xfrm>
            <a:custGeom>
              <a:avLst/>
              <a:gdLst/>
              <a:ahLst/>
              <a:cxnLst>
                <a:cxn ang="0">
                  <a:pos x="155" y="32"/>
                </a:cxn>
                <a:cxn ang="0">
                  <a:pos x="155" y="32"/>
                </a:cxn>
                <a:cxn ang="0">
                  <a:pos x="162" y="24"/>
                </a:cxn>
                <a:cxn ang="0">
                  <a:pos x="147" y="0"/>
                </a:cxn>
                <a:cxn ang="0">
                  <a:pos x="133" y="0"/>
                </a:cxn>
                <a:cxn ang="0">
                  <a:pos x="103" y="8"/>
                </a:cxn>
                <a:cxn ang="0">
                  <a:pos x="66" y="0"/>
                </a:cxn>
                <a:cxn ang="0">
                  <a:pos x="37" y="16"/>
                </a:cxn>
                <a:cxn ang="0">
                  <a:pos x="0" y="40"/>
                </a:cxn>
              </a:cxnLst>
              <a:rect l="0" t="0" r="r" b="b"/>
              <a:pathLst>
                <a:path w="163" h="41">
                  <a:moveTo>
                    <a:pt x="155" y="32"/>
                  </a:moveTo>
                  <a:lnTo>
                    <a:pt x="155" y="32"/>
                  </a:lnTo>
                  <a:lnTo>
                    <a:pt x="162" y="24"/>
                  </a:lnTo>
                  <a:lnTo>
                    <a:pt x="147" y="0"/>
                  </a:lnTo>
                  <a:lnTo>
                    <a:pt x="133" y="0"/>
                  </a:lnTo>
                  <a:lnTo>
                    <a:pt x="103" y="8"/>
                  </a:lnTo>
                  <a:lnTo>
                    <a:pt x="66" y="0"/>
                  </a:lnTo>
                  <a:lnTo>
                    <a:pt x="37" y="16"/>
                  </a:lnTo>
                  <a:lnTo>
                    <a:pt x="0" y="4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58" name="Полилиния 257"/>
            <p:cNvSpPr/>
            <p:nvPr/>
          </p:nvSpPr>
          <p:spPr>
            <a:xfrm>
              <a:off x="4192298" y="4368270"/>
              <a:ext cx="118703" cy="108244"/>
            </a:xfrm>
            <a:custGeom>
              <a:avLst/>
              <a:gdLst>
                <a:gd name="connsiteX0" fmla="*/ 1201783 w 1201783"/>
                <a:gd name="connsiteY0" fmla="*/ 1166949 h 1271452"/>
                <a:gd name="connsiteX1" fmla="*/ 1097280 w 1201783"/>
                <a:gd name="connsiteY1" fmla="*/ 1018903 h 1271452"/>
                <a:gd name="connsiteX2" fmla="*/ 992778 w 1201783"/>
                <a:gd name="connsiteY2" fmla="*/ 1010194 h 1271452"/>
                <a:gd name="connsiteX3" fmla="*/ 992778 w 1201783"/>
                <a:gd name="connsiteY3" fmla="*/ 914400 h 1271452"/>
                <a:gd name="connsiteX4" fmla="*/ 862149 w 1201783"/>
                <a:gd name="connsiteY4" fmla="*/ 914400 h 1271452"/>
                <a:gd name="connsiteX5" fmla="*/ 862149 w 1201783"/>
                <a:gd name="connsiteY5" fmla="*/ 661852 h 1271452"/>
                <a:gd name="connsiteX6" fmla="*/ 905692 w 1201783"/>
                <a:gd name="connsiteY6" fmla="*/ 513806 h 1271452"/>
                <a:gd name="connsiteX7" fmla="*/ 853440 w 1201783"/>
                <a:gd name="connsiteY7" fmla="*/ 357052 h 1271452"/>
                <a:gd name="connsiteX8" fmla="*/ 731520 w 1201783"/>
                <a:gd name="connsiteY8" fmla="*/ 243840 h 1271452"/>
                <a:gd name="connsiteX9" fmla="*/ 714103 w 1201783"/>
                <a:gd name="connsiteY9" fmla="*/ 165463 h 1271452"/>
                <a:gd name="connsiteX10" fmla="*/ 566058 w 1201783"/>
                <a:gd name="connsiteY10" fmla="*/ 0 h 1271452"/>
                <a:gd name="connsiteX11" fmla="*/ 600892 w 1201783"/>
                <a:gd name="connsiteY11" fmla="*/ 217714 h 1271452"/>
                <a:gd name="connsiteX12" fmla="*/ 487680 w 1201783"/>
                <a:gd name="connsiteY12" fmla="*/ 95794 h 1271452"/>
                <a:gd name="connsiteX13" fmla="*/ 252549 w 1201783"/>
                <a:gd name="connsiteY13" fmla="*/ 52252 h 1271452"/>
                <a:gd name="connsiteX14" fmla="*/ 34835 w 1201783"/>
                <a:gd name="connsiteY14" fmla="*/ 52252 h 1271452"/>
                <a:gd name="connsiteX15" fmla="*/ 52252 w 1201783"/>
                <a:gd name="connsiteY15" fmla="*/ 121920 h 1271452"/>
                <a:gd name="connsiteX16" fmla="*/ 148046 w 1201783"/>
                <a:gd name="connsiteY16" fmla="*/ 165463 h 1271452"/>
                <a:gd name="connsiteX17" fmla="*/ 235132 w 1201783"/>
                <a:gd name="connsiteY17" fmla="*/ 391886 h 1271452"/>
                <a:gd name="connsiteX18" fmla="*/ 130629 w 1201783"/>
                <a:gd name="connsiteY18" fmla="*/ 557349 h 1271452"/>
                <a:gd name="connsiteX19" fmla="*/ 0 w 1201783"/>
                <a:gd name="connsiteY19" fmla="*/ 618309 h 1271452"/>
                <a:gd name="connsiteX20" fmla="*/ 26126 w 1201783"/>
                <a:gd name="connsiteY20" fmla="*/ 801189 h 1271452"/>
                <a:gd name="connsiteX21" fmla="*/ 165463 w 1201783"/>
                <a:gd name="connsiteY21" fmla="*/ 879566 h 1271452"/>
                <a:gd name="connsiteX22" fmla="*/ 348343 w 1201783"/>
                <a:gd name="connsiteY22" fmla="*/ 870857 h 1271452"/>
                <a:gd name="connsiteX23" fmla="*/ 696686 w 1201783"/>
                <a:gd name="connsiteY23" fmla="*/ 984069 h 1271452"/>
                <a:gd name="connsiteX24" fmla="*/ 809898 w 1201783"/>
                <a:gd name="connsiteY24" fmla="*/ 984069 h 1271452"/>
                <a:gd name="connsiteX25" fmla="*/ 827315 w 1201783"/>
                <a:gd name="connsiteY25" fmla="*/ 1123406 h 1271452"/>
                <a:gd name="connsiteX26" fmla="*/ 1018903 w 1201783"/>
                <a:gd name="connsiteY26" fmla="*/ 1271452 h 1271452"/>
                <a:gd name="connsiteX27" fmla="*/ 1071155 w 1201783"/>
                <a:gd name="connsiteY27" fmla="*/ 1175657 h 1271452"/>
                <a:gd name="connsiteX28" fmla="*/ 1201783 w 1201783"/>
                <a:gd name="connsiteY28" fmla="*/ 1166949 h 127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1783" h="1271452">
                  <a:moveTo>
                    <a:pt x="1201783" y="1166949"/>
                  </a:moveTo>
                  <a:lnTo>
                    <a:pt x="1097280" y="1018903"/>
                  </a:lnTo>
                  <a:lnTo>
                    <a:pt x="992778" y="1010194"/>
                  </a:lnTo>
                  <a:lnTo>
                    <a:pt x="992778" y="914400"/>
                  </a:lnTo>
                  <a:lnTo>
                    <a:pt x="862149" y="914400"/>
                  </a:lnTo>
                  <a:lnTo>
                    <a:pt x="862149" y="661852"/>
                  </a:lnTo>
                  <a:lnTo>
                    <a:pt x="905692" y="513806"/>
                  </a:lnTo>
                  <a:lnTo>
                    <a:pt x="853440" y="357052"/>
                  </a:lnTo>
                  <a:lnTo>
                    <a:pt x="731520" y="243840"/>
                  </a:lnTo>
                  <a:lnTo>
                    <a:pt x="714103" y="165463"/>
                  </a:lnTo>
                  <a:lnTo>
                    <a:pt x="566058" y="0"/>
                  </a:lnTo>
                  <a:lnTo>
                    <a:pt x="600892" y="217714"/>
                  </a:lnTo>
                  <a:lnTo>
                    <a:pt x="487680" y="95794"/>
                  </a:lnTo>
                  <a:lnTo>
                    <a:pt x="252549" y="52252"/>
                  </a:lnTo>
                  <a:lnTo>
                    <a:pt x="34835" y="52252"/>
                  </a:lnTo>
                  <a:lnTo>
                    <a:pt x="52252" y="121920"/>
                  </a:lnTo>
                  <a:lnTo>
                    <a:pt x="148046" y="165463"/>
                  </a:lnTo>
                  <a:lnTo>
                    <a:pt x="235132" y="391886"/>
                  </a:lnTo>
                  <a:lnTo>
                    <a:pt x="130629" y="557349"/>
                  </a:lnTo>
                  <a:lnTo>
                    <a:pt x="0" y="618309"/>
                  </a:lnTo>
                  <a:lnTo>
                    <a:pt x="26126" y="801189"/>
                  </a:lnTo>
                  <a:lnTo>
                    <a:pt x="165463" y="879566"/>
                  </a:lnTo>
                  <a:lnTo>
                    <a:pt x="348343" y="870857"/>
                  </a:lnTo>
                  <a:lnTo>
                    <a:pt x="696686" y="984069"/>
                  </a:lnTo>
                  <a:lnTo>
                    <a:pt x="809898" y="984069"/>
                  </a:lnTo>
                  <a:lnTo>
                    <a:pt x="827315" y="1123406"/>
                  </a:lnTo>
                  <a:lnTo>
                    <a:pt x="1018903" y="1271452"/>
                  </a:lnTo>
                  <a:lnTo>
                    <a:pt x="1071155" y="1175657"/>
                  </a:lnTo>
                  <a:lnTo>
                    <a:pt x="1201783" y="116694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" name="Полилиния 1"/>
            <p:cNvSpPr/>
            <p:nvPr/>
          </p:nvSpPr>
          <p:spPr>
            <a:xfrm>
              <a:off x="6129037" y="5327261"/>
              <a:ext cx="183537" cy="224229"/>
            </a:xfrm>
            <a:custGeom>
              <a:avLst/>
              <a:gdLst>
                <a:gd name="connsiteX0" fmla="*/ 5559 w 183537"/>
                <a:gd name="connsiteY0" fmla="*/ 76200 h 224229"/>
                <a:gd name="connsiteX1" fmla="*/ 115625 w 183537"/>
                <a:gd name="connsiteY1" fmla="*/ 0 h 224229"/>
                <a:gd name="connsiteX2" fmla="*/ 115625 w 183537"/>
                <a:gd name="connsiteY2" fmla="*/ 0 h 224229"/>
                <a:gd name="connsiteX3" fmla="*/ 157959 w 183537"/>
                <a:gd name="connsiteY3" fmla="*/ 33866 h 224229"/>
                <a:gd name="connsiteX4" fmla="*/ 115625 w 183537"/>
                <a:gd name="connsiteY4" fmla="*/ 59266 h 224229"/>
                <a:gd name="connsiteX5" fmla="*/ 166425 w 183537"/>
                <a:gd name="connsiteY5" fmla="*/ 110066 h 224229"/>
                <a:gd name="connsiteX6" fmla="*/ 183359 w 183537"/>
                <a:gd name="connsiteY6" fmla="*/ 169333 h 224229"/>
                <a:gd name="connsiteX7" fmla="*/ 157959 w 183537"/>
                <a:gd name="connsiteY7" fmla="*/ 220133 h 224229"/>
                <a:gd name="connsiteX8" fmla="*/ 98692 w 183537"/>
                <a:gd name="connsiteY8" fmla="*/ 220133 h 224229"/>
                <a:gd name="connsiteX9" fmla="*/ 47892 w 183537"/>
                <a:gd name="connsiteY9" fmla="*/ 211666 h 224229"/>
                <a:gd name="connsiteX10" fmla="*/ 39425 w 183537"/>
                <a:gd name="connsiteY10" fmla="*/ 186266 h 224229"/>
                <a:gd name="connsiteX11" fmla="*/ 5559 w 183537"/>
                <a:gd name="connsiteY11" fmla="*/ 160866 h 224229"/>
                <a:gd name="connsiteX12" fmla="*/ 5559 w 183537"/>
                <a:gd name="connsiteY12" fmla="*/ 76200 h 22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537" h="224229">
                  <a:moveTo>
                    <a:pt x="5559" y="76200"/>
                  </a:moveTo>
                  <a:lnTo>
                    <a:pt x="115625" y="0"/>
                  </a:lnTo>
                  <a:lnTo>
                    <a:pt x="115625" y="0"/>
                  </a:lnTo>
                  <a:cubicBezTo>
                    <a:pt x="122681" y="5644"/>
                    <a:pt x="157959" y="23988"/>
                    <a:pt x="157959" y="33866"/>
                  </a:cubicBezTo>
                  <a:cubicBezTo>
                    <a:pt x="157959" y="43744"/>
                    <a:pt x="114214" y="46566"/>
                    <a:pt x="115625" y="59266"/>
                  </a:cubicBezTo>
                  <a:cubicBezTo>
                    <a:pt x="117036" y="71966"/>
                    <a:pt x="155136" y="91722"/>
                    <a:pt x="166425" y="110066"/>
                  </a:cubicBezTo>
                  <a:cubicBezTo>
                    <a:pt x="177714" y="128410"/>
                    <a:pt x="184770" y="150989"/>
                    <a:pt x="183359" y="169333"/>
                  </a:cubicBezTo>
                  <a:cubicBezTo>
                    <a:pt x="181948" y="187677"/>
                    <a:pt x="172070" y="211666"/>
                    <a:pt x="157959" y="220133"/>
                  </a:cubicBezTo>
                  <a:cubicBezTo>
                    <a:pt x="143848" y="228600"/>
                    <a:pt x="117036" y="221544"/>
                    <a:pt x="98692" y="220133"/>
                  </a:cubicBezTo>
                  <a:cubicBezTo>
                    <a:pt x="80348" y="218722"/>
                    <a:pt x="57770" y="217311"/>
                    <a:pt x="47892" y="211666"/>
                  </a:cubicBezTo>
                  <a:cubicBezTo>
                    <a:pt x="38014" y="206022"/>
                    <a:pt x="46481" y="194733"/>
                    <a:pt x="39425" y="186266"/>
                  </a:cubicBezTo>
                  <a:cubicBezTo>
                    <a:pt x="32370" y="177799"/>
                    <a:pt x="12614" y="172155"/>
                    <a:pt x="5559" y="160866"/>
                  </a:cubicBezTo>
                  <a:cubicBezTo>
                    <a:pt x="-1496" y="149577"/>
                    <a:pt x="-2202" y="134055"/>
                    <a:pt x="5559" y="762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9" name="TextBox 258"/>
          <p:cNvSpPr txBox="1"/>
          <p:nvPr/>
        </p:nvSpPr>
        <p:spPr>
          <a:xfrm>
            <a:off x="3894925" y="5319406"/>
            <a:ext cx="222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Кабардино-Балкарская Республика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60" name="Group 62"/>
          <p:cNvGrpSpPr/>
          <p:nvPr/>
        </p:nvGrpSpPr>
        <p:grpSpPr>
          <a:xfrm flipH="1">
            <a:off x="3759274" y="5507442"/>
            <a:ext cx="1699882" cy="251332"/>
            <a:chOff x="539510" y="1997706"/>
            <a:chExt cx="2079646" cy="286009"/>
          </a:xfrm>
        </p:grpSpPr>
        <p:cxnSp>
          <p:nvCxnSpPr>
            <p:cNvPr id="261" name="Straight Connector 63"/>
            <p:cNvCxnSpPr/>
            <p:nvPr/>
          </p:nvCxnSpPr>
          <p:spPr>
            <a:xfrm flipH="1">
              <a:off x="2386109" y="1997706"/>
              <a:ext cx="233047" cy="285164"/>
            </a:xfrm>
            <a:prstGeom prst="line">
              <a:avLst/>
            </a:prstGeom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64"/>
            <p:cNvCxnSpPr/>
            <p:nvPr/>
          </p:nvCxnSpPr>
          <p:spPr>
            <a:xfrm flipH="1">
              <a:off x="539510" y="2283715"/>
              <a:ext cx="1843424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4681561" y="6691489"/>
            <a:ext cx="67984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4" name="TextBox 263"/>
          <p:cNvSpPr txBox="1"/>
          <p:nvPr/>
        </p:nvSpPr>
        <p:spPr>
          <a:xfrm>
            <a:off x="4822773" y="6609942"/>
            <a:ext cx="18078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/>
              <a:t>п</a:t>
            </a:r>
            <a:r>
              <a:rPr lang="ru-RU" sz="900" i="1" dirty="0" smtClean="0"/>
              <a:t>роект на этапе реализации</a:t>
            </a:r>
            <a:endParaRPr lang="ru-RU" sz="900" i="1" dirty="0"/>
          </a:p>
        </p:txBody>
      </p:sp>
      <p:grpSp>
        <p:nvGrpSpPr>
          <p:cNvPr id="265" name="Group 25"/>
          <p:cNvGrpSpPr/>
          <p:nvPr/>
        </p:nvGrpSpPr>
        <p:grpSpPr>
          <a:xfrm>
            <a:off x="5405342" y="4657953"/>
            <a:ext cx="1030921" cy="524066"/>
            <a:chOff x="1860550" y="2282826"/>
            <a:chExt cx="1577975" cy="755650"/>
          </a:xfrm>
        </p:grpSpPr>
        <p:sp>
          <p:nvSpPr>
            <p:cNvPr id="266" name="Freeform 5"/>
            <p:cNvSpPr>
              <a:spLocks noEditPoints="1"/>
            </p:cNvSpPr>
            <p:nvPr/>
          </p:nvSpPr>
          <p:spPr bwMode="auto">
            <a:xfrm>
              <a:off x="1860550" y="2282826"/>
              <a:ext cx="1577975" cy="531813"/>
            </a:xfrm>
            <a:custGeom>
              <a:avLst/>
              <a:gdLst/>
              <a:ahLst/>
              <a:cxnLst>
                <a:cxn ang="0">
                  <a:pos x="800" y="136"/>
                </a:cxn>
                <a:cxn ang="0">
                  <a:pos x="765" y="191"/>
                </a:cxn>
                <a:cxn ang="0">
                  <a:pos x="683" y="230"/>
                </a:cxn>
                <a:cxn ang="0">
                  <a:pos x="678" y="232"/>
                </a:cxn>
                <a:cxn ang="0">
                  <a:pos x="400" y="269"/>
                </a:cxn>
                <a:cxn ang="0">
                  <a:pos x="123" y="232"/>
                </a:cxn>
                <a:cxn ang="0">
                  <a:pos x="117" y="230"/>
                </a:cxn>
                <a:cxn ang="0">
                  <a:pos x="35" y="191"/>
                </a:cxn>
                <a:cxn ang="0">
                  <a:pos x="0" y="143"/>
                </a:cxn>
                <a:cxn ang="0">
                  <a:pos x="0" y="135"/>
                </a:cxn>
                <a:cxn ang="0">
                  <a:pos x="117" y="39"/>
                </a:cxn>
                <a:cxn ang="0">
                  <a:pos x="400" y="0"/>
                </a:cxn>
                <a:cxn ang="0">
                  <a:pos x="683" y="39"/>
                </a:cxn>
                <a:cxn ang="0">
                  <a:pos x="800" y="135"/>
                </a:cxn>
                <a:cxn ang="0">
                  <a:pos x="800" y="136"/>
                </a:cxn>
                <a:cxn ang="0">
                  <a:pos x="185" y="181"/>
                </a:cxn>
                <a:cxn ang="0">
                  <a:pos x="204" y="186"/>
                </a:cxn>
                <a:cxn ang="0">
                  <a:pos x="400" y="206"/>
                </a:cxn>
                <a:cxn ang="0">
                  <a:pos x="597" y="186"/>
                </a:cxn>
                <a:cxn ang="0">
                  <a:pos x="615" y="181"/>
                </a:cxn>
                <a:cxn ang="0">
                  <a:pos x="674" y="150"/>
                </a:cxn>
                <a:cxn ang="0">
                  <a:pos x="678" y="136"/>
                </a:cxn>
                <a:cxn ang="0">
                  <a:pos x="597" y="86"/>
                </a:cxn>
                <a:cxn ang="0">
                  <a:pos x="400" y="65"/>
                </a:cxn>
                <a:cxn ang="0">
                  <a:pos x="204" y="86"/>
                </a:cxn>
                <a:cxn ang="0">
                  <a:pos x="122" y="136"/>
                </a:cxn>
                <a:cxn ang="0">
                  <a:pos x="127" y="149"/>
                </a:cxn>
                <a:cxn ang="0">
                  <a:pos x="185" y="181"/>
                </a:cxn>
              </a:cxnLst>
              <a:rect l="0" t="0" r="r" b="b"/>
              <a:pathLst>
                <a:path w="800" h="269">
                  <a:moveTo>
                    <a:pt x="800" y="136"/>
                  </a:moveTo>
                  <a:cubicBezTo>
                    <a:pt x="800" y="156"/>
                    <a:pt x="788" y="174"/>
                    <a:pt x="765" y="191"/>
                  </a:cubicBezTo>
                  <a:cubicBezTo>
                    <a:pt x="745" y="205"/>
                    <a:pt x="718" y="218"/>
                    <a:pt x="683" y="230"/>
                  </a:cubicBezTo>
                  <a:cubicBezTo>
                    <a:pt x="681" y="230"/>
                    <a:pt x="679" y="231"/>
                    <a:pt x="678" y="232"/>
                  </a:cubicBezTo>
                  <a:cubicBezTo>
                    <a:pt x="600" y="257"/>
                    <a:pt x="508" y="269"/>
                    <a:pt x="400" y="269"/>
                  </a:cubicBezTo>
                  <a:cubicBezTo>
                    <a:pt x="292" y="269"/>
                    <a:pt x="200" y="257"/>
                    <a:pt x="123" y="232"/>
                  </a:cubicBezTo>
                  <a:cubicBezTo>
                    <a:pt x="121" y="231"/>
                    <a:pt x="119" y="231"/>
                    <a:pt x="117" y="230"/>
                  </a:cubicBezTo>
                  <a:cubicBezTo>
                    <a:pt x="82" y="218"/>
                    <a:pt x="55" y="205"/>
                    <a:pt x="35" y="191"/>
                  </a:cubicBezTo>
                  <a:cubicBezTo>
                    <a:pt x="15" y="176"/>
                    <a:pt x="3" y="160"/>
                    <a:pt x="0" y="143"/>
                  </a:cubicBezTo>
                  <a:cubicBezTo>
                    <a:pt x="0" y="140"/>
                    <a:pt x="0" y="137"/>
                    <a:pt x="0" y="135"/>
                  </a:cubicBezTo>
                  <a:cubicBezTo>
                    <a:pt x="0" y="98"/>
                    <a:pt x="39" y="66"/>
                    <a:pt x="117" y="39"/>
                  </a:cubicBezTo>
                  <a:cubicBezTo>
                    <a:pt x="195" y="13"/>
                    <a:pt x="289" y="0"/>
                    <a:pt x="400" y="0"/>
                  </a:cubicBezTo>
                  <a:cubicBezTo>
                    <a:pt x="510" y="0"/>
                    <a:pt x="605" y="13"/>
                    <a:pt x="683" y="39"/>
                  </a:cubicBezTo>
                  <a:cubicBezTo>
                    <a:pt x="761" y="66"/>
                    <a:pt x="800" y="98"/>
                    <a:pt x="800" y="135"/>
                  </a:cubicBezTo>
                  <a:cubicBezTo>
                    <a:pt x="800" y="135"/>
                    <a:pt x="800" y="135"/>
                    <a:pt x="800" y="136"/>
                  </a:cubicBezTo>
                  <a:close/>
                  <a:moveTo>
                    <a:pt x="185" y="181"/>
                  </a:moveTo>
                  <a:cubicBezTo>
                    <a:pt x="191" y="182"/>
                    <a:pt x="197" y="184"/>
                    <a:pt x="204" y="186"/>
                  </a:cubicBezTo>
                  <a:cubicBezTo>
                    <a:pt x="258" y="200"/>
                    <a:pt x="324" y="206"/>
                    <a:pt x="400" y="206"/>
                  </a:cubicBezTo>
                  <a:cubicBezTo>
                    <a:pt x="477" y="206"/>
                    <a:pt x="543" y="200"/>
                    <a:pt x="597" y="186"/>
                  </a:cubicBezTo>
                  <a:cubicBezTo>
                    <a:pt x="603" y="184"/>
                    <a:pt x="609" y="182"/>
                    <a:pt x="615" y="181"/>
                  </a:cubicBezTo>
                  <a:cubicBezTo>
                    <a:pt x="646" y="171"/>
                    <a:pt x="666" y="161"/>
                    <a:pt x="674" y="150"/>
                  </a:cubicBezTo>
                  <a:cubicBezTo>
                    <a:pt x="677" y="145"/>
                    <a:pt x="678" y="141"/>
                    <a:pt x="678" y="136"/>
                  </a:cubicBezTo>
                  <a:cubicBezTo>
                    <a:pt x="678" y="117"/>
                    <a:pt x="651" y="100"/>
                    <a:pt x="597" y="86"/>
                  </a:cubicBezTo>
                  <a:cubicBezTo>
                    <a:pt x="543" y="72"/>
                    <a:pt x="477" y="65"/>
                    <a:pt x="400" y="65"/>
                  </a:cubicBezTo>
                  <a:cubicBezTo>
                    <a:pt x="324" y="65"/>
                    <a:pt x="258" y="72"/>
                    <a:pt x="204" y="86"/>
                  </a:cubicBezTo>
                  <a:cubicBezTo>
                    <a:pt x="149" y="100"/>
                    <a:pt x="122" y="117"/>
                    <a:pt x="122" y="136"/>
                  </a:cubicBezTo>
                  <a:cubicBezTo>
                    <a:pt x="122" y="140"/>
                    <a:pt x="124" y="145"/>
                    <a:pt x="127" y="149"/>
                  </a:cubicBezTo>
                  <a:cubicBezTo>
                    <a:pt x="135" y="161"/>
                    <a:pt x="154" y="171"/>
                    <a:pt x="185" y="181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 Narrow" panose="020B0606020202030204" pitchFamily="34" charset="0"/>
              </a:endParaRPr>
            </a:p>
          </p:txBody>
        </p:sp>
        <p:sp>
          <p:nvSpPr>
            <p:cNvPr id="267" name="Freeform 6"/>
            <p:cNvSpPr>
              <a:spLocks/>
            </p:cNvSpPr>
            <p:nvPr/>
          </p:nvSpPr>
          <p:spPr bwMode="auto">
            <a:xfrm>
              <a:off x="2101850" y="2411413"/>
              <a:ext cx="1095375" cy="230188"/>
            </a:xfrm>
            <a:custGeom>
              <a:avLst/>
              <a:gdLst/>
              <a:ahLst/>
              <a:cxnLst>
                <a:cxn ang="0">
                  <a:pos x="493" y="116"/>
                </a:cxn>
                <a:cxn ang="0">
                  <a:pos x="475" y="110"/>
                </a:cxn>
                <a:cxn ang="0">
                  <a:pos x="278" y="90"/>
                </a:cxn>
                <a:cxn ang="0">
                  <a:pos x="82" y="110"/>
                </a:cxn>
                <a:cxn ang="0">
                  <a:pos x="63" y="116"/>
                </a:cxn>
                <a:cxn ang="0">
                  <a:pos x="5" y="84"/>
                </a:cxn>
                <a:cxn ang="0">
                  <a:pos x="0" y="71"/>
                </a:cxn>
                <a:cxn ang="0">
                  <a:pos x="82" y="21"/>
                </a:cxn>
                <a:cxn ang="0">
                  <a:pos x="278" y="0"/>
                </a:cxn>
                <a:cxn ang="0">
                  <a:pos x="475" y="21"/>
                </a:cxn>
                <a:cxn ang="0">
                  <a:pos x="556" y="71"/>
                </a:cxn>
                <a:cxn ang="0">
                  <a:pos x="552" y="85"/>
                </a:cxn>
                <a:cxn ang="0">
                  <a:pos x="493" y="116"/>
                </a:cxn>
              </a:cxnLst>
              <a:rect l="0" t="0" r="r" b="b"/>
              <a:pathLst>
                <a:path w="556" h="116">
                  <a:moveTo>
                    <a:pt x="493" y="116"/>
                  </a:moveTo>
                  <a:cubicBezTo>
                    <a:pt x="487" y="114"/>
                    <a:pt x="481" y="112"/>
                    <a:pt x="475" y="110"/>
                  </a:cubicBezTo>
                  <a:cubicBezTo>
                    <a:pt x="421" y="97"/>
                    <a:pt x="355" y="90"/>
                    <a:pt x="278" y="90"/>
                  </a:cubicBezTo>
                  <a:cubicBezTo>
                    <a:pt x="202" y="90"/>
                    <a:pt x="136" y="97"/>
                    <a:pt x="82" y="110"/>
                  </a:cubicBezTo>
                  <a:cubicBezTo>
                    <a:pt x="75" y="112"/>
                    <a:pt x="69" y="114"/>
                    <a:pt x="63" y="116"/>
                  </a:cubicBezTo>
                  <a:cubicBezTo>
                    <a:pt x="32" y="106"/>
                    <a:pt x="13" y="96"/>
                    <a:pt x="5" y="84"/>
                  </a:cubicBezTo>
                  <a:cubicBezTo>
                    <a:pt x="2" y="80"/>
                    <a:pt x="0" y="75"/>
                    <a:pt x="0" y="71"/>
                  </a:cubicBezTo>
                  <a:cubicBezTo>
                    <a:pt x="0" y="52"/>
                    <a:pt x="27" y="35"/>
                    <a:pt x="82" y="21"/>
                  </a:cubicBezTo>
                  <a:cubicBezTo>
                    <a:pt x="136" y="7"/>
                    <a:pt x="202" y="0"/>
                    <a:pt x="278" y="0"/>
                  </a:cubicBezTo>
                  <a:cubicBezTo>
                    <a:pt x="355" y="0"/>
                    <a:pt x="421" y="7"/>
                    <a:pt x="475" y="21"/>
                  </a:cubicBezTo>
                  <a:cubicBezTo>
                    <a:pt x="529" y="35"/>
                    <a:pt x="556" y="52"/>
                    <a:pt x="556" y="71"/>
                  </a:cubicBezTo>
                  <a:cubicBezTo>
                    <a:pt x="556" y="76"/>
                    <a:pt x="555" y="80"/>
                    <a:pt x="552" y="85"/>
                  </a:cubicBezTo>
                  <a:cubicBezTo>
                    <a:pt x="544" y="96"/>
                    <a:pt x="524" y="106"/>
                    <a:pt x="493" y="11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 Narrow" panose="020B0606020202030204" pitchFamily="34" charset="0"/>
              </a:endParaRPr>
            </a:p>
          </p:txBody>
        </p:sp>
        <p:sp>
          <p:nvSpPr>
            <p:cNvPr id="268" name="Freeform 7"/>
            <p:cNvSpPr>
              <a:spLocks/>
            </p:cNvSpPr>
            <p:nvPr/>
          </p:nvSpPr>
          <p:spPr bwMode="auto">
            <a:xfrm>
              <a:off x="1860550" y="2552701"/>
              <a:ext cx="1577975" cy="48577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5" y="55"/>
                </a:cxn>
                <a:cxn ang="0">
                  <a:pos x="117" y="94"/>
                </a:cxn>
                <a:cxn ang="0">
                  <a:pos x="123" y="96"/>
                </a:cxn>
                <a:cxn ang="0">
                  <a:pos x="400" y="133"/>
                </a:cxn>
                <a:cxn ang="0">
                  <a:pos x="678" y="96"/>
                </a:cxn>
                <a:cxn ang="0">
                  <a:pos x="683" y="94"/>
                </a:cxn>
                <a:cxn ang="0">
                  <a:pos x="765" y="55"/>
                </a:cxn>
                <a:cxn ang="0">
                  <a:pos x="800" y="0"/>
                </a:cxn>
                <a:cxn ang="0">
                  <a:pos x="800" y="111"/>
                </a:cxn>
                <a:cxn ang="0">
                  <a:pos x="683" y="206"/>
                </a:cxn>
                <a:cxn ang="0">
                  <a:pos x="400" y="246"/>
                </a:cxn>
                <a:cxn ang="0">
                  <a:pos x="117" y="206"/>
                </a:cxn>
                <a:cxn ang="0">
                  <a:pos x="0" y="111"/>
                </a:cxn>
                <a:cxn ang="0">
                  <a:pos x="0" y="104"/>
                </a:cxn>
                <a:cxn ang="0">
                  <a:pos x="0" y="7"/>
                </a:cxn>
              </a:cxnLst>
              <a:rect l="0" t="0" r="r" b="b"/>
              <a:pathLst>
                <a:path w="800" h="246">
                  <a:moveTo>
                    <a:pt x="0" y="7"/>
                  </a:moveTo>
                  <a:cubicBezTo>
                    <a:pt x="3" y="24"/>
                    <a:pt x="15" y="40"/>
                    <a:pt x="35" y="55"/>
                  </a:cubicBezTo>
                  <a:cubicBezTo>
                    <a:pt x="55" y="69"/>
                    <a:pt x="82" y="82"/>
                    <a:pt x="117" y="94"/>
                  </a:cubicBezTo>
                  <a:cubicBezTo>
                    <a:pt x="119" y="95"/>
                    <a:pt x="121" y="95"/>
                    <a:pt x="123" y="96"/>
                  </a:cubicBezTo>
                  <a:cubicBezTo>
                    <a:pt x="200" y="121"/>
                    <a:pt x="292" y="133"/>
                    <a:pt x="400" y="133"/>
                  </a:cubicBezTo>
                  <a:cubicBezTo>
                    <a:pt x="508" y="133"/>
                    <a:pt x="600" y="121"/>
                    <a:pt x="678" y="96"/>
                  </a:cubicBezTo>
                  <a:cubicBezTo>
                    <a:pt x="679" y="95"/>
                    <a:pt x="681" y="94"/>
                    <a:pt x="683" y="94"/>
                  </a:cubicBezTo>
                  <a:cubicBezTo>
                    <a:pt x="718" y="82"/>
                    <a:pt x="745" y="69"/>
                    <a:pt x="765" y="55"/>
                  </a:cubicBezTo>
                  <a:cubicBezTo>
                    <a:pt x="788" y="38"/>
                    <a:pt x="800" y="20"/>
                    <a:pt x="800" y="0"/>
                  </a:cubicBezTo>
                  <a:cubicBezTo>
                    <a:pt x="800" y="111"/>
                    <a:pt x="800" y="111"/>
                    <a:pt x="800" y="111"/>
                  </a:cubicBezTo>
                  <a:cubicBezTo>
                    <a:pt x="800" y="148"/>
                    <a:pt x="761" y="180"/>
                    <a:pt x="683" y="206"/>
                  </a:cubicBezTo>
                  <a:cubicBezTo>
                    <a:pt x="605" y="233"/>
                    <a:pt x="510" y="246"/>
                    <a:pt x="400" y="246"/>
                  </a:cubicBezTo>
                  <a:cubicBezTo>
                    <a:pt x="289" y="246"/>
                    <a:pt x="195" y="233"/>
                    <a:pt x="117" y="206"/>
                  </a:cubicBezTo>
                  <a:cubicBezTo>
                    <a:pt x="39" y="180"/>
                    <a:pt x="0" y="148"/>
                    <a:pt x="0" y="111"/>
                  </a:cubicBezTo>
                  <a:cubicBezTo>
                    <a:pt x="0" y="109"/>
                    <a:pt x="0" y="106"/>
                    <a:pt x="0" y="104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269" name="Group 279"/>
          <p:cNvGrpSpPr/>
          <p:nvPr/>
        </p:nvGrpSpPr>
        <p:grpSpPr>
          <a:xfrm>
            <a:off x="5657541" y="4212382"/>
            <a:ext cx="518186" cy="533272"/>
            <a:chOff x="846989" y="1401020"/>
            <a:chExt cx="877416" cy="877416"/>
          </a:xfrm>
          <a:solidFill>
            <a:schemeClr val="accent5"/>
          </a:solidFill>
          <a:effectLst/>
        </p:grpSpPr>
        <p:sp>
          <p:nvSpPr>
            <p:cNvPr id="270" name="Teardrop 113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71" name="Oval 11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72" name="Прямоугольник 271"/>
          <p:cNvSpPr/>
          <p:nvPr/>
        </p:nvSpPr>
        <p:spPr>
          <a:xfrm>
            <a:off x="5281323" y="5002326"/>
            <a:ext cx="1319039" cy="128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 тонн</a:t>
            </a:r>
            <a:endParaRPr lang="ru-RU" sz="15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73" name="Рисунок 272"/>
          <p:cNvPicPr>
            <a:picLocks noChangeAspect="1"/>
          </p:cNvPicPr>
          <p:nvPr/>
        </p:nvPicPr>
        <p:blipFill rotWithShape="1">
          <a:blip r:embed="rId6"/>
          <a:srcRect l="27745" t="22351" r="28324" b="23314"/>
          <a:stretch/>
        </p:blipFill>
        <p:spPr>
          <a:xfrm>
            <a:off x="5811029" y="4311379"/>
            <a:ext cx="245078" cy="290802"/>
          </a:xfrm>
          <a:prstGeom prst="rect">
            <a:avLst/>
          </a:prstGeom>
        </p:spPr>
      </p:pic>
      <p:sp>
        <p:nvSpPr>
          <p:cNvPr id="274" name="Freeform 109"/>
          <p:cNvSpPr>
            <a:spLocks noEditPoints="1"/>
          </p:cNvSpPr>
          <p:nvPr/>
        </p:nvSpPr>
        <p:spPr bwMode="auto">
          <a:xfrm>
            <a:off x="6923359" y="4460350"/>
            <a:ext cx="338665" cy="257740"/>
          </a:xfrm>
          <a:custGeom>
            <a:avLst/>
            <a:gdLst/>
            <a:ahLst/>
            <a:cxnLst>
              <a:cxn ang="0">
                <a:pos x="10" y="57"/>
              </a:cxn>
              <a:cxn ang="0">
                <a:pos x="9" y="58"/>
              </a:cxn>
              <a:cxn ang="0">
                <a:pos x="2" y="58"/>
              </a:cxn>
              <a:cxn ang="0">
                <a:pos x="0" y="57"/>
              </a:cxn>
              <a:cxn ang="0">
                <a:pos x="0" y="49"/>
              </a:cxn>
              <a:cxn ang="0">
                <a:pos x="2" y="48"/>
              </a:cxn>
              <a:cxn ang="0">
                <a:pos x="9" y="48"/>
              </a:cxn>
              <a:cxn ang="0">
                <a:pos x="10" y="49"/>
              </a:cxn>
              <a:cxn ang="0">
                <a:pos x="10" y="57"/>
              </a:cxn>
              <a:cxn ang="0">
                <a:pos x="25" y="57"/>
              </a:cxn>
              <a:cxn ang="0">
                <a:pos x="24" y="58"/>
              </a:cxn>
              <a:cxn ang="0">
                <a:pos x="16" y="58"/>
              </a:cxn>
              <a:cxn ang="0">
                <a:pos x="15" y="57"/>
              </a:cxn>
              <a:cxn ang="0">
                <a:pos x="15" y="44"/>
              </a:cxn>
              <a:cxn ang="0">
                <a:pos x="16" y="43"/>
              </a:cxn>
              <a:cxn ang="0">
                <a:pos x="24" y="43"/>
              </a:cxn>
              <a:cxn ang="0">
                <a:pos x="25" y="44"/>
              </a:cxn>
              <a:cxn ang="0">
                <a:pos x="25" y="57"/>
              </a:cxn>
              <a:cxn ang="0">
                <a:pos x="39" y="57"/>
              </a:cxn>
              <a:cxn ang="0">
                <a:pos x="38" y="58"/>
              </a:cxn>
              <a:cxn ang="0">
                <a:pos x="31" y="58"/>
              </a:cxn>
              <a:cxn ang="0">
                <a:pos x="30" y="57"/>
              </a:cxn>
              <a:cxn ang="0">
                <a:pos x="30" y="35"/>
              </a:cxn>
              <a:cxn ang="0">
                <a:pos x="31" y="34"/>
              </a:cxn>
              <a:cxn ang="0">
                <a:pos x="38" y="34"/>
              </a:cxn>
              <a:cxn ang="0">
                <a:pos x="39" y="35"/>
              </a:cxn>
              <a:cxn ang="0">
                <a:pos x="39" y="57"/>
              </a:cxn>
              <a:cxn ang="0">
                <a:pos x="54" y="57"/>
              </a:cxn>
              <a:cxn ang="0">
                <a:pos x="53" y="58"/>
              </a:cxn>
              <a:cxn ang="0">
                <a:pos x="45" y="58"/>
              </a:cxn>
              <a:cxn ang="0">
                <a:pos x="44" y="57"/>
              </a:cxn>
              <a:cxn ang="0">
                <a:pos x="44" y="20"/>
              </a:cxn>
              <a:cxn ang="0">
                <a:pos x="45" y="19"/>
              </a:cxn>
              <a:cxn ang="0">
                <a:pos x="53" y="19"/>
              </a:cxn>
              <a:cxn ang="0">
                <a:pos x="54" y="20"/>
              </a:cxn>
              <a:cxn ang="0">
                <a:pos x="54" y="57"/>
              </a:cxn>
              <a:cxn ang="0">
                <a:pos x="68" y="57"/>
              </a:cxn>
              <a:cxn ang="0">
                <a:pos x="67" y="58"/>
              </a:cxn>
              <a:cxn ang="0">
                <a:pos x="60" y="58"/>
              </a:cxn>
              <a:cxn ang="0">
                <a:pos x="59" y="57"/>
              </a:cxn>
              <a:cxn ang="0">
                <a:pos x="59" y="1"/>
              </a:cxn>
              <a:cxn ang="0">
                <a:pos x="60" y="0"/>
              </a:cxn>
              <a:cxn ang="0">
                <a:pos x="67" y="0"/>
              </a:cxn>
              <a:cxn ang="0">
                <a:pos x="68" y="1"/>
              </a:cxn>
              <a:cxn ang="0">
                <a:pos x="68" y="57"/>
              </a:cxn>
            </a:cxnLst>
            <a:rect l="0" t="0" r="r" b="b"/>
            <a:pathLst>
              <a:path w="68" h="58">
                <a:moveTo>
                  <a:pt x="10" y="57"/>
                </a:moveTo>
                <a:cubicBezTo>
                  <a:pt x="10" y="57"/>
                  <a:pt x="10" y="58"/>
                  <a:pt x="9" y="58"/>
                </a:cubicBezTo>
                <a:cubicBezTo>
                  <a:pt x="2" y="58"/>
                  <a:pt x="2" y="58"/>
                  <a:pt x="2" y="58"/>
                </a:cubicBezTo>
                <a:cubicBezTo>
                  <a:pt x="1" y="58"/>
                  <a:pt x="0" y="57"/>
                  <a:pt x="0" y="57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9"/>
                  <a:pt x="1" y="48"/>
                  <a:pt x="2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0" y="49"/>
                  <a:pt x="10" y="49"/>
                </a:cubicBezTo>
                <a:lnTo>
                  <a:pt x="10" y="57"/>
                </a:lnTo>
                <a:close/>
                <a:moveTo>
                  <a:pt x="25" y="57"/>
                </a:moveTo>
                <a:cubicBezTo>
                  <a:pt x="25" y="57"/>
                  <a:pt x="24" y="58"/>
                  <a:pt x="24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5" y="57"/>
                  <a:pt x="15" y="5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6" y="43"/>
                  <a:pt x="16" y="43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43"/>
                  <a:pt x="25" y="44"/>
                  <a:pt x="25" y="44"/>
                </a:cubicBezTo>
                <a:lnTo>
                  <a:pt x="25" y="57"/>
                </a:lnTo>
                <a:close/>
                <a:moveTo>
                  <a:pt x="39" y="57"/>
                </a:moveTo>
                <a:cubicBezTo>
                  <a:pt x="39" y="57"/>
                  <a:pt x="39" y="58"/>
                  <a:pt x="3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0" y="58"/>
                  <a:pt x="30" y="57"/>
                  <a:pt x="30" y="57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4"/>
                  <a:pt x="30" y="34"/>
                  <a:pt x="31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9" y="34"/>
                  <a:pt x="39" y="34"/>
                  <a:pt x="39" y="35"/>
                </a:cubicBezTo>
                <a:lnTo>
                  <a:pt x="39" y="57"/>
                </a:lnTo>
                <a:close/>
                <a:moveTo>
                  <a:pt x="54" y="57"/>
                </a:moveTo>
                <a:cubicBezTo>
                  <a:pt x="54" y="57"/>
                  <a:pt x="53" y="58"/>
                  <a:pt x="53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4" y="57"/>
                  <a:pt x="44" y="57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5" y="19"/>
                  <a:pt x="45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4" y="20"/>
                  <a:pt x="54" y="20"/>
                </a:cubicBezTo>
                <a:lnTo>
                  <a:pt x="54" y="57"/>
                </a:lnTo>
                <a:close/>
                <a:moveTo>
                  <a:pt x="68" y="57"/>
                </a:moveTo>
                <a:cubicBezTo>
                  <a:pt x="68" y="57"/>
                  <a:pt x="68" y="58"/>
                  <a:pt x="67" y="58"/>
                </a:cubicBezTo>
                <a:cubicBezTo>
                  <a:pt x="60" y="58"/>
                  <a:pt x="60" y="58"/>
                  <a:pt x="60" y="58"/>
                </a:cubicBezTo>
                <a:cubicBezTo>
                  <a:pt x="59" y="58"/>
                  <a:pt x="59" y="57"/>
                  <a:pt x="59" y="57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59" y="0"/>
                  <a:pt x="60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8" y="0"/>
                  <a:pt x="68" y="1"/>
                </a:cubicBezTo>
                <a:lnTo>
                  <a:pt x="68" y="5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275" name="Freeform 146"/>
          <p:cNvSpPr>
            <a:spLocks noEditPoints="1"/>
          </p:cNvSpPr>
          <p:nvPr/>
        </p:nvSpPr>
        <p:spPr bwMode="auto">
          <a:xfrm>
            <a:off x="6934483" y="5050539"/>
            <a:ext cx="262952" cy="301536"/>
          </a:xfrm>
          <a:custGeom>
            <a:avLst/>
            <a:gdLst/>
            <a:ahLst/>
            <a:cxnLst>
              <a:cxn ang="0">
                <a:pos x="49" y="42"/>
              </a:cxn>
              <a:cxn ang="0">
                <a:pos x="33" y="58"/>
              </a:cxn>
              <a:cxn ang="0">
                <a:pos x="33" y="46"/>
              </a:cxn>
              <a:cxn ang="0">
                <a:pos x="31" y="45"/>
              </a:cxn>
              <a:cxn ang="0">
                <a:pos x="31" y="58"/>
              </a:cxn>
              <a:cxn ang="0">
                <a:pos x="14" y="42"/>
              </a:cxn>
              <a:cxn ang="0">
                <a:pos x="1" y="33"/>
              </a:cxn>
              <a:cxn ang="0">
                <a:pos x="3" y="31"/>
              </a:cxn>
              <a:cxn ang="0">
                <a:pos x="4" y="31"/>
              </a:cxn>
              <a:cxn ang="0">
                <a:pos x="4" y="7"/>
              </a:cxn>
              <a:cxn ang="0">
                <a:pos x="9" y="0"/>
              </a:cxn>
              <a:cxn ang="0">
                <a:pos x="54" y="0"/>
              </a:cxn>
              <a:cxn ang="0">
                <a:pos x="60" y="7"/>
              </a:cxn>
              <a:cxn ang="0">
                <a:pos x="60" y="31"/>
              </a:cxn>
              <a:cxn ang="0">
                <a:pos x="61" y="31"/>
              </a:cxn>
              <a:cxn ang="0">
                <a:pos x="63" y="33"/>
              </a:cxn>
              <a:cxn ang="0">
                <a:pos x="49" y="42"/>
              </a:cxn>
              <a:cxn ang="0">
                <a:pos x="57" y="9"/>
              </a:cxn>
              <a:cxn ang="0">
                <a:pos x="52" y="4"/>
              </a:cxn>
              <a:cxn ang="0">
                <a:pos x="12" y="4"/>
              </a:cxn>
              <a:cxn ang="0">
                <a:pos x="7" y="9"/>
              </a:cxn>
              <a:cxn ang="0">
                <a:pos x="7" y="33"/>
              </a:cxn>
              <a:cxn ang="0">
                <a:pos x="27" y="37"/>
              </a:cxn>
              <a:cxn ang="0">
                <a:pos x="30" y="38"/>
              </a:cxn>
              <a:cxn ang="0">
                <a:pos x="30" y="38"/>
              </a:cxn>
              <a:cxn ang="0">
                <a:pos x="33" y="40"/>
              </a:cxn>
              <a:cxn ang="0">
                <a:pos x="37" y="37"/>
              </a:cxn>
              <a:cxn ang="0">
                <a:pos x="57" y="33"/>
              </a:cxn>
              <a:cxn ang="0">
                <a:pos x="57" y="9"/>
              </a:cxn>
              <a:cxn ang="0">
                <a:pos x="23" y="34"/>
              </a:cxn>
              <a:cxn ang="0">
                <a:pos x="16" y="27"/>
              </a:cxn>
              <a:cxn ang="0">
                <a:pos x="23" y="20"/>
              </a:cxn>
              <a:cxn ang="0">
                <a:pos x="31" y="27"/>
              </a:cxn>
              <a:cxn ang="0">
                <a:pos x="23" y="34"/>
              </a:cxn>
              <a:cxn ang="0">
                <a:pos x="41" y="34"/>
              </a:cxn>
              <a:cxn ang="0">
                <a:pos x="33" y="27"/>
              </a:cxn>
              <a:cxn ang="0">
                <a:pos x="41" y="20"/>
              </a:cxn>
              <a:cxn ang="0">
                <a:pos x="49" y="27"/>
              </a:cxn>
              <a:cxn ang="0">
                <a:pos x="41" y="34"/>
              </a:cxn>
            </a:cxnLst>
            <a:rect l="0" t="0" r="r" b="b"/>
            <a:pathLst>
              <a:path w="64" h="70">
                <a:moveTo>
                  <a:pt x="49" y="42"/>
                </a:moveTo>
                <a:cubicBezTo>
                  <a:pt x="56" y="66"/>
                  <a:pt x="32" y="70"/>
                  <a:pt x="33" y="58"/>
                </a:cubicBezTo>
                <a:cubicBezTo>
                  <a:pt x="33" y="58"/>
                  <a:pt x="33" y="51"/>
                  <a:pt x="33" y="46"/>
                </a:cubicBezTo>
                <a:cubicBezTo>
                  <a:pt x="32" y="46"/>
                  <a:pt x="32" y="46"/>
                  <a:pt x="31" y="45"/>
                </a:cubicBezTo>
                <a:cubicBezTo>
                  <a:pt x="31" y="51"/>
                  <a:pt x="31" y="58"/>
                  <a:pt x="31" y="58"/>
                </a:cubicBezTo>
                <a:cubicBezTo>
                  <a:pt x="31" y="70"/>
                  <a:pt x="7" y="66"/>
                  <a:pt x="14" y="42"/>
                </a:cubicBezTo>
                <a:cubicBezTo>
                  <a:pt x="7" y="39"/>
                  <a:pt x="3" y="36"/>
                  <a:pt x="1" y="33"/>
                </a:cubicBezTo>
                <a:cubicBezTo>
                  <a:pt x="0" y="31"/>
                  <a:pt x="1" y="29"/>
                  <a:pt x="3" y="31"/>
                </a:cubicBezTo>
                <a:cubicBezTo>
                  <a:pt x="3" y="31"/>
                  <a:pt x="3" y="31"/>
                  <a:pt x="4" y="31"/>
                </a:cubicBezTo>
                <a:cubicBezTo>
                  <a:pt x="4" y="7"/>
                  <a:pt x="4" y="7"/>
                  <a:pt x="4" y="7"/>
                </a:cubicBezTo>
                <a:cubicBezTo>
                  <a:pt x="4" y="3"/>
                  <a:pt x="6" y="0"/>
                  <a:pt x="9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7" y="0"/>
                  <a:pt x="60" y="3"/>
                  <a:pt x="60" y="7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0" y="31"/>
                  <a:pt x="61" y="31"/>
                </a:cubicBezTo>
                <a:cubicBezTo>
                  <a:pt x="63" y="29"/>
                  <a:pt x="64" y="31"/>
                  <a:pt x="63" y="33"/>
                </a:cubicBezTo>
                <a:cubicBezTo>
                  <a:pt x="60" y="36"/>
                  <a:pt x="56" y="39"/>
                  <a:pt x="49" y="42"/>
                </a:cubicBezTo>
                <a:close/>
                <a:moveTo>
                  <a:pt x="57" y="9"/>
                </a:moveTo>
                <a:cubicBezTo>
                  <a:pt x="57" y="5"/>
                  <a:pt x="56" y="4"/>
                  <a:pt x="5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8" y="4"/>
                  <a:pt x="7" y="5"/>
                  <a:pt x="7" y="9"/>
                </a:cubicBezTo>
                <a:cubicBezTo>
                  <a:pt x="7" y="33"/>
                  <a:pt x="7" y="33"/>
                  <a:pt x="7" y="33"/>
                </a:cubicBezTo>
                <a:cubicBezTo>
                  <a:pt x="15" y="38"/>
                  <a:pt x="23" y="37"/>
                  <a:pt x="27" y="37"/>
                </a:cubicBezTo>
                <a:cubicBezTo>
                  <a:pt x="28" y="37"/>
                  <a:pt x="29" y="37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9"/>
                  <a:pt x="32" y="39"/>
                  <a:pt x="33" y="40"/>
                </a:cubicBezTo>
                <a:cubicBezTo>
                  <a:pt x="33" y="38"/>
                  <a:pt x="34" y="37"/>
                  <a:pt x="37" y="37"/>
                </a:cubicBezTo>
                <a:cubicBezTo>
                  <a:pt x="41" y="37"/>
                  <a:pt x="48" y="38"/>
                  <a:pt x="57" y="33"/>
                </a:cubicBezTo>
                <a:lnTo>
                  <a:pt x="57" y="9"/>
                </a:lnTo>
                <a:close/>
                <a:moveTo>
                  <a:pt x="23" y="34"/>
                </a:moveTo>
                <a:cubicBezTo>
                  <a:pt x="19" y="34"/>
                  <a:pt x="16" y="31"/>
                  <a:pt x="16" y="27"/>
                </a:cubicBezTo>
                <a:cubicBezTo>
                  <a:pt x="16" y="23"/>
                  <a:pt x="19" y="20"/>
                  <a:pt x="23" y="20"/>
                </a:cubicBezTo>
                <a:cubicBezTo>
                  <a:pt x="27" y="20"/>
                  <a:pt x="31" y="23"/>
                  <a:pt x="31" y="27"/>
                </a:cubicBezTo>
                <a:cubicBezTo>
                  <a:pt x="31" y="31"/>
                  <a:pt x="27" y="34"/>
                  <a:pt x="23" y="34"/>
                </a:cubicBezTo>
                <a:close/>
                <a:moveTo>
                  <a:pt x="41" y="34"/>
                </a:moveTo>
                <a:cubicBezTo>
                  <a:pt x="37" y="34"/>
                  <a:pt x="33" y="31"/>
                  <a:pt x="33" y="27"/>
                </a:cubicBezTo>
                <a:cubicBezTo>
                  <a:pt x="33" y="23"/>
                  <a:pt x="37" y="20"/>
                  <a:pt x="41" y="20"/>
                </a:cubicBezTo>
                <a:cubicBezTo>
                  <a:pt x="45" y="20"/>
                  <a:pt x="49" y="23"/>
                  <a:pt x="49" y="27"/>
                </a:cubicBezTo>
                <a:cubicBezTo>
                  <a:pt x="49" y="31"/>
                  <a:pt x="45" y="34"/>
                  <a:pt x="41" y="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76" name="Параллелограмм 275"/>
          <p:cNvSpPr/>
          <p:nvPr/>
        </p:nvSpPr>
        <p:spPr>
          <a:xfrm>
            <a:off x="7360613" y="4038824"/>
            <a:ext cx="1072356" cy="238048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ru-RU" sz="1000" i="1" dirty="0">
                <a:solidFill>
                  <a:schemeClr val="bg1"/>
                </a:solidFill>
              </a:rPr>
              <a:t>на 1,23</a:t>
            </a:r>
            <a:br>
              <a:rPr lang="ru-RU" sz="1000" i="1" dirty="0">
                <a:solidFill>
                  <a:schemeClr val="bg1"/>
                </a:solidFill>
              </a:rPr>
            </a:br>
            <a:r>
              <a:rPr lang="ru-RU" sz="1000" i="1" dirty="0">
                <a:solidFill>
                  <a:schemeClr val="bg1"/>
                </a:solidFill>
              </a:rPr>
              <a:t> млн руб</a:t>
            </a:r>
            <a:r>
              <a:rPr lang="ru-RU" sz="1000" i="1" dirty="0" smtClean="0"/>
              <a:t>.</a:t>
            </a:r>
            <a:endParaRPr lang="ru-RU" sz="1000" i="1" dirty="0"/>
          </a:p>
        </p:txBody>
      </p:sp>
      <p:cxnSp>
        <p:nvCxnSpPr>
          <p:cNvPr id="277" name="Прямая со стрелкой 276"/>
          <p:cNvCxnSpPr/>
          <p:nvPr/>
        </p:nvCxnSpPr>
        <p:spPr>
          <a:xfrm flipV="1">
            <a:off x="7525589" y="4039405"/>
            <a:ext cx="0" cy="21600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Параллелограмм 277"/>
          <p:cNvSpPr/>
          <p:nvPr/>
        </p:nvSpPr>
        <p:spPr>
          <a:xfrm>
            <a:off x="7342224" y="4503074"/>
            <a:ext cx="1037692" cy="238048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ru-RU" sz="1000" i="1" dirty="0" smtClean="0">
                <a:solidFill>
                  <a:schemeClr val="bg1"/>
                </a:solidFill>
              </a:rPr>
              <a:t>в 3 раза</a:t>
            </a:r>
          </a:p>
          <a:p>
            <a:pPr algn="ctr">
              <a:lnSpc>
                <a:spcPts val="800"/>
              </a:lnSpc>
            </a:pPr>
            <a:r>
              <a:rPr lang="ru-RU" sz="1000" b="1" i="1" dirty="0" smtClean="0">
                <a:solidFill>
                  <a:schemeClr val="bg1"/>
                </a:solidFill>
              </a:rPr>
              <a:t>(</a:t>
            </a:r>
            <a:r>
              <a:rPr lang="ru-RU" sz="700" b="1" i="1" dirty="0" smtClean="0">
                <a:solidFill>
                  <a:schemeClr val="bg1"/>
                </a:solidFill>
              </a:rPr>
              <a:t>до 1 </a:t>
            </a:r>
            <a:r>
              <a:rPr lang="ru-RU" sz="700" b="1" i="1" dirty="0">
                <a:solidFill>
                  <a:schemeClr val="bg1"/>
                </a:solidFill>
              </a:rPr>
              <a:t>478 </a:t>
            </a:r>
            <a:r>
              <a:rPr lang="ru-RU" sz="700" b="1" i="1" dirty="0" smtClean="0">
                <a:solidFill>
                  <a:schemeClr val="bg1"/>
                </a:solidFill>
              </a:rPr>
              <a:t>тонн</a:t>
            </a:r>
            <a:r>
              <a:rPr lang="ru-RU" sz="7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  <a:r>
              <a:rPr lang="ru-RU" sz="700" i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79" name="Параллелограмм 278"/>
          <p:cNvSpPr/>
          <p:nvPr/>
        </p:nvSpPr>
        <p:spPr>
          <a:xfrm>
            <a:off x="7230058" y="5071273"/>
            <a:ext cx="1149857" cy="260068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ru-RU" sz="900" i="1" dirty="0" smtClean="0">
                <a:solidFill>
                  <a:schemeClr val="bg1"/>
                </a:solidFill>
              </a:rPr>
              <a:t>Новые каналы сбыта</a:t>
            </a:r>
            <a:endParaRPr lang="ru-RU" sz="900" i="1" dirty="0">
              <a:solidFill>
                <a:schemeClr val="bg1"/>
              </a:solidFill>
            </a:endParaRPr>
          </a:p>
        </p:txBody>
      </p:sp>
      <p:cxnSp>
        <p:nvCxnSpPr>
          <p:cNvPr id="280" name="Прямая со стрелкой 279"/>
          <p:cNvCxnSpPr/>
          <p:nvPr/>
        </p:nvCxnSpPr>
        <p:spPr>
          <a:xfrm flipV="1">
            <a:off x="7500188" y="4510813"/>
            <a:ext cx="0" cy="21600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TextBox 280"/>
          <p:cNvSpPr txBox="1"/>
          <p:nvPr/>
        </p:nvSpPr>
        <p:spPr>
          <a:xfrm>
            <a:off x="6829983" y="4225353"/>
            <a:ext cx="6431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i="1" dirty="0" smtClean="0">
                <a:solidFill>
                  <a:schemeClr val="bg1"/>
                </a:solidFill>
              </a:rPr>
              <a:t>выручка*</a:t>
            </a:r>
            <a:endParaRPr lang="ru-RU" sz="800" b="1" i="1" dirty="0">
              <a:solidFill>
                <a:schemeClr val="bg1"/>
              </a:solidFill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6672911" y="4673600"/>
            <a:ext cx="8589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i="1" dirty="0" smtClean="0">
                <a:solidFill>
                  <a:schemeClr val="bg1"/>
                </a:solidFill>
              </a:rPr>
              <a:t>производство</a:t>
            </a:r>
            <a:endParaRPr lang="ru-RU" sz="800" b="1" i="1" dirty="0">
              <a:solidFill>
                <a:schemeClr val="bg1"/>
              </a:solidFill>
            </a:endParaRPr>
          </a:p>
        </p:txBody>
      </p:sp>
      <p:sp>
        <p:nvSpPr>
          <p:cNvPr id="283" name="Freeform 103"/>
          <p:cNvSpPr>
            <a:spLocks noEditPoints="1"/>
          </p:cNvSpPr>
          <p:nvPr/>
        </p:nvSpPr>
        <p:spPr bwMode="auto">
          <a:xfrm>
            <a:off x="7041112" y="4034449"/>
            <a:ext cx="181600" cy="227019"/>
          </a:xfrm>
          <a:custGeom>
            <a:avLst/>
            <a:gdLst/>
            <a:ahLst/>
            <a:cxnLst>
              <a:cxn ang="0">
                <a:pos x="31" y="33"/>
              </a:cxn>
              <a:cxn ang="0">
                <a:pos x="18" y="33"/>
              </a:cxn>
              <a:cxn ang="0">
                <a:pos x="18" y="37"/>
              </a:cxn>
              <a:cxn ang="0">
                <a:pos x="37" y="37"/>
              </a:cxn>
              <a:cxn ang="0">
                <a:pos x="39" y="38"/>
              </a:cxn>
              <a:cxn ang="0">
                <a:pos x="39" y="43"/>
              </a:cxn>
              <a:cxn ang="0">
                <a:pos x="37" y="44"/>
              </a:cxn>
              <a:cxn ang="0">
                <a:pos x="18" y="44"/>
              </a:cxn>
              <a:cxn ang="0">
                <a:pos x="18" y="52"/>
              </a:cxn>
              <a:cxn ang="0">
                <a:pos x="17" y="53"/>
              </a:cxn>
              <a:cxn ang="0">
                <a:pos x="11" y="53"/>
              </a:cxn>
              <a:cxn ang="0">
                <a:pos x="9" y="52"/>
              </a:cxn>
              <a:cxn ang="0">
                <a:pos x="9" y="44"/>
              </a:cxn>
              <a:cxn ang="0">
                <a:pos x="1" y="44"/>
              </a:cxn>
              <a:cxn ang="0">
                <a:pos x="0" y="43"/>
              </a:cxn>
              <a:cxn ang="0">
                <a:pos x="0" y="38"/>
              </a:cxn>
              <a:cxn ang="0">
                <a:pos x="1" y="37"/>
              </a:cxn>
              <a:cxn ang="0">
                <a:pos x="9" y="37"/>
              </a:cxn>
              <a:cxn ang="0">
                <a:pos x="9" y="33"/>
              </a:cxn>
              <a:cxn ang="0">
                <a:pos x="1" y="33"/>
              </a:cxn>
              <a:cxn ang="0">
                <a:pos x="0" y="32"/>
              </a:cxn>
              <a:cxn ang="0">
                <a:pos x="0" y="26"/>
              </a:cxn>
              <a:cxn ang="0">
                <a:pos x="1" y="25"/>
              </a:cxn>
              <a:cxn ang="0">
                <a:pos x="9" y="25"/>
              </a:cxn>
              <a:cxn ang="0">
                <a:pos x="9" y="1"/>
              </a:cxn>
              <a:cxn ang="0">
                <a:pos x="11" y="0"/>
              </a:cxn>
              <a:cxn ang="0">
                <a:pos x="31" y="0"/>
              </a:cxn>
              <a:cxn ang="0">
                <a:pos x="48" y="16"/>
              </a:cxn>
              <a:cxn ang="0">
                <a:pos x="31" y="33"/>
              </a:cxn>
              <a:cxn ang="0">
                <a:pos x="30" y="8"/>
              </a:cxn>
              <a:cxn ang="0">
                <a:pos x="18" y="8"/>
              </a:cxn>
              <a:cxn ang="0">
                <a:pos x="18" y="25"/>
              </a:cxn>
              <a:cxn ang="0">
                <a:pos x="30" y="25"/>
              </a:cxn>
              <a:cxn ang="0">
                <a:pos x="39" y="16"/>
              </a:cxn>
              <a:cxn ang="0">
                <a:pos x="30" y="8"/>
              </a:cxn>
            </a:cxnLst>
            <a:rect l="0" t="0" r="r" b="b"/>
            <a:pathLst>
              <a:path w="48" h="53">
                <a:moveTo>
                  <a:pt x="31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8" y="37"/>
                  <a:pt x="18" y="37"/>
                  <a:pt x="18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8" y="37"/>
                  <a:pt x="39" y="38"/>
                  <a:pt x="39" y="38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4"/>
                  <a:pt x="38" y="44"/>
                  <a:pt x="37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52"/>
                  <a:pt x="18" y="53"/>
                  <a:pt x="17" y="53"/>
                </a:cubicBezTo>
                <a:cubicBezTo>
                  <a:pt x="11" y="53"/>
                  <a:pt x="11" y="53"/>
                  <a:pt x="11" y="53"/>
                </a:cubicBezTo>
                <a:cubicBezTo>
                  <a:pt x="10" y="53"/>
                  <a:pt x="9" y="52"/>
                  <a:pt x="9" y="52"/>
                </a:cubicBezTo>
                <a:cubicBezTo>
                  <a:pt x="9" y="44"/>
                  <a:pt x="9" y="44"/>
                  <a:pt x="9" y="4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4"/>
                  <a:pt x="0" y="43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7"/>
                  <a:pt x="1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3"/>
                  <a:pt x="9" y="33"/>
                  <a:pt x="9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3"/>
                  <a:pt x="0" y="32"/>
                  <a:pt x="0" y="3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5"/>
                  <a:pt x="0" y="25"/>
                  <a:pt x="1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1"/>
                  <a:pt x="9" y="1"/>
                  <a:pt x="9" y="1"/>
                </a:cubicBezTo>
                <a:cubicBezTo>
                  <a:pt x="9" y="0"/>
                  <a:pt x="10" y="0"/>
                  <a:pt x="1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41" y="0"/>
                  <a:pt x="48" y="6"/>
                  <a:pt x="48" y="16"/>
                </a:cubicBezTo>
                <a:cubicBezTo>
                  <a:pt x="48" y="26"/>
                  <a:pt x="41" y="33"/>
                  <a:pt x="31" y="33"/>
                </a:cubicBezTo>
                <a:close/>
                <a:moveTo>
                  <a:pt x="30" y="8"/>
                </a:moveTo>
                <a:cubicBezTo>
                  <a:pt x="18" y="8"/>
                  <a:pt x="18" y="8"/>
                  <a:pt x="18" y="8"/>
                </a:cubicBezTo>
                <a:cubicBezTo>
                  <a:pt x="18" y="25"/>
                  <a:pt x="18" y="25"/>
                  <a:pt x="18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36" y="25"/>
                  <a:pt x="39" y="21"/>
                  <a:pt x="39" y="16"/>
                </a:cubicBezTo>
                <a:cubicBezTo>
                  <a:pt x="39" y="11"/>
                  <a:pt x="36" y="8"/>
                  <a:pt x="30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1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Прямоугольник 163"/>
          <p:cNvSpPr/>
          <p:nvPr/>
        </p:nvSpPr>
        <p:spPr>
          <a:xfrm>
            <a:off x="391319" y="107608"/>
            <a:ext cx="8657745" cy="44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spc="300" dirty="0" smtClean="0">
                <a:solidFill>
                  <a:srgbClr val="00755A"/>
                </a:solidFill>
              </a:rPr>
              <a:t> РОССИЙСКАЯ ГОСУДАРСТВЕННАЯ АГРОПРОМЫШЛЕННАЯ ЛИЗИНГОВАЯ КОМПАНИЯ "РОСАГРОЛИЗИНГ" </a:t>
            </a:r>
            <a:endParaRPr lang="ru-RU" sz="900" spc="300" dirty="0">
              <a:solidFill>
                <a:srgbClr val="00755A"/>
              </a:solidFill>
            </a:endParaRPr>
          </a:p>
        </p:txBody>
      </p:sp>
      <p:pic>
        <p:nvPicPr>
          <p:cNvPr id="165" name="Picture 3"/>
          <p:cNvPicPr>
            <a:picLocks noChangeAspect="1" noChangeArrowheads="1"/>
          </p:cNvPicPr>
          <p:nvPr/>
        </p:nvPicPr>
        <p:blipFill>
          <a:blip r:embed="rId2" cstate="print"/>
          <a:srcRect l="2405" t="14713"/>
          <a:stretch>
            <a:fillRect/>
          </a:stretch>
        </p:blipFill>
        <p:spPr bwMode="auto">
          <a:xfrm>
            <a:off x="22506" y="66170"/>
            <a:ext cx="587094" cy="58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6" name="Прямоугольник 165"/>
          <p:cNvSpPr/>
          <p:nvPr/>
        </p:nvSpPr>
        <p:spPr>
          <a:xfrm>
            <a:off x="0" y="752020"/>
            <a:ext cx="9049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УСЛОВИЯ ПРОГРАММЫ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"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ПОДДЕРЖКА КРЕДИТНОЙ КООПЕРАЦИИ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"</a:t>
            </a:r>
            <a:endPara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(СОВМЕСТНО С ФРСКК)</a:t>
            </a:r>
            <a:endParaRPr lang="ru-RU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8" name="Прямая соединительная линия 167"/>
          <p:cNvCxnSpPr/>
          <p:nvPr/>
        </p:nvCxnSpPr>
        <p:spPr>
          <a:xfrm>
            <a:off x="841829" y="521452"/>
            <a:ext cx="8178207" cy="0"/>
          </a:xfrm>
          <a:prstGeom prst="line">
            <a:avLst/>
          </a:prstGeom>
          <a:ln>
            <a:solidFill>
              <a:srgbClr val="007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258653" y="5406466"/>
            <a:ext cx="4737712" cy="116698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ts val="1300"/>
              </a:lnSpc>
              <a:spcBef>
                <a:spcPts val="900"/>
              </a:spcBef>
              <a:tabLst>
                <a:tab pos="111125" algn="l"/>
              </a:tabLst>
            </a:pPr>
            <a:r>
              <a:rPr lang="ru-RU" sz="1050" b="1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если лимит финансирования участника Программы является отрицательным (либо по решению кредитного комитета Общества), то устанавливается обязательство в предоставлении гарантийного обеспечения в виде залога векселя АО </a:t>
            </a:r>
            <a:r>
              <a:rPr lang="ru-RU" sz="1050" b="1" dirty="0" smtClean="0">
                <a:solidFill>
                  <a:schemeClr val="accent6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050" b="1" dirty="0" err="1" smtClean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Россельхозбанка</a:t>
            </a:r>
            <a:r>
              <a:rPr lang="ru-RU" sz="1050" b="1" dirty="0" smtClean="0">
                <a:solidFill>
                  <a:schemeClr val="accent6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050" b="1" dirty="0" smtClean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или следующих банков: </a:t>
            </a:r>
            <a:r>
              <a:rPr lang="ru-RU" sz="1050" b="1" dirty="0" smtClean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b="1" dirty="0" smtClean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b="1" dirty="0" smtClean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ПАО </a:t>
            </a:r>
            <a:r>
              <a:rPr lang="ru-RU" sz="1050" b="1" dirty="0" smtClean="0">
                <a:solidFill>
                  <a:schemeClr val="accent6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050" b="1" dirty="0" smtClean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Сбербанк России</a:t>
            </a:r>
            <a:r>
              <a:rPr lang="ru-RU" sz="1050" b="1" dirty="0" smtClean="0">
                <a:solidFill>
                  <a:schemeClr val="accent6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050" b="1" dirty="0" smtClean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50" b="1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1050" b="1" dirty="0" smtClean="0">
                <a:solidFill>
                  <a:schemeClr val="accent6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050" b="1" dirty="0" smtClean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Газпромбанк</a:t>
            </a:r>
            <a:r>
              <a:rPr lang="ru-RU" sz="1050" b="1" dirty="0" smtClean="0">
                <a:solidFill>
                  <a:schemeClr val="accent6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050" b="1" dirty="0" smtClean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50" b="1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ПАО </a:t>
            </a:r>
            <a:r>
              <a:rPr lang="ru-RU" sz="1050" b="1" dirty="0" smtClean="0">
                <a:solidFill>
                  <a:schemeClr val="accent6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050" b="1" dirty="0" smtClean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Банк ВТБ</a:t>
            </a:r>
            <a:r>
              <a:rPr lang="ru-RU" sz="1050" b="1" dirty="0" smtClean="0">
                <a:solidFill>
                  <a:schemeClr val="accent6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050" b="1" dirty="0" smtClean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50" b="1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1050" b="1" dirty="0" smtClean="0">
                <a:solidFill>
                  <a:schemeClr val="accent6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050" b="1" dirty="0" err="1" smtClean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Альфа-банк</a:t>
            </a:r>
            <a:r>
              <a:rPr lang="ru-RU" sz="1050" b="1" dirty="0" smtClean="0">
                <a:solidFill>
                  <a:schemeClr val="accent6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050" b="1" dirty="0" smtClean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сумму договора лизинга за минусом первоначального взноса со сроком предъявления не ранее 1 года с даты подписания договора лизинга.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91319" y="2673594"/>
            <a:ext cx="2260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УЧАСТНИКИ</a:t>
            </a:r>
          </a:p>
          <a:p>
            <a:pPr algn="ctr">
              <a:spcBef>
                <a:spcPts val="1200"/>
              </a:spcBef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Лизингополучатель, который не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является должником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АО "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Росагролизинг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"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имеет положительный лимит финансирования.</a:t>
            </a:r>
          </a:p>
        </p:txBody>
      </p:sp>
      <p:sp>
        <p:nvSpPr>
          <p:cNvPr id="82" name="Freeform 135"/>
          <p:cNvSpPr>
            <a:spLocks noEditPoints="1"/>
          </p:cNvSpPr>
          <p:nvPr/>
        </p:nvSpPr>
        <p:spPr bwMode="auto">
          <a:xfrm>
            <a:off x="1077099" y="1858252"/>
            <a:ext cx="873274" cy="754678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607557" y="1933924"/>
            <a:ext cx="1612995" cy="2007794"/>
            <a:chOff x="2167858" y="4046986"/>
            <a:chExt cx="1612995" cy="2007794"/>
          </a:xfrm>
        </p:grpSpPr>
        <p:sp>
          <p:nvSpPr>
            <p:cNvPr id="63" name="TextBox 62"/>
            <p:cNvSpPr txBox="1"/>
            <p:nvPr/>
          </p:nvSpPr>
          <p:spPr>
            <a:xfrm>
              <a:off x="2167858" y="4762118"/>
              <a:ext cx="1612995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accent2"/>
                  </a:solidFill>
                </a:rPr>
                <a:t>БЮДЖЕТ </a:t>
              </a:r>
              <a:r>
                <a:rPr lang="ru-RU" sz="1600" b="1" dirty="0" smtClean="0">
                  <a:solidFill>
                    <a:schemeClr val="accent2"/>
                  </a:solidFill>
                </a:rPr>
                <a:t> </a:t>
              </a:r>
              <a:endParaRPr lang="ru-RU" sz="1600" b="1" dirty="0">
                <a:solidFill>
                  <a:schemeClr val="accent2"/>
                </a:solidFill>
              </a:endParaRPr>
            </a:p>
            <a:p>
              <a:pPr lvl="0" algn="ctr">
                <a:spcBef>
                  <a:spcPts val="1200"/>
                </a:spcBef>
                <a:defRPr/>
              </a:pPr>
              <a:endPara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 algn="ctr">
                <a:spcBef>
                  <a:spcPts val="1200"/>
                </a:spcBef>
                <a:defRPr/>
              </a:pP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50 млн руб.</a:t>
              </a:r>
            </a:p>
            <a:p>
              <a:pPr lvl="0" algn="ctr">
                <a:defRPr/>
              </a:pP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(на 2018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г.)</a:t>
              </a:r>
            </a:p>
          </p:txBody>
        </p:sp>
        <p:sp>
          <p:nvSpPr>
            <p:cNvPr id="83" name="Freeform 243"/>
            <p:cNvSpPr>
              <a:spLocks noEditPoints="1"/>
            </p:cNvSpPr>
            <p:nvPr/>
          </p:nvSpPr>
          <p:spPr bwMode="auto">
            <a:xfrm>
              <a:off x="2734917" y="4046986"/>
              <a:ext cx="478877" cy="576000"/>
            </a:xfrm>
            <a:custGeom>
              <a:avLst/>
              <a:gdLst/>
              <a:ahLst/>
              <a:cxnLst>
                <a:cxn ang="0">
                  <a:pos x="31" y="33"/>
                </a:cxn>
                <a:cxn ang="0">
                  <a:pos x="18" y="33"/>
                </a:cxn>
                <a:cxn ang="0">
                  <a:pos x="18" y="37"/>
                </a:cxn>
                <a:cxn ang="0">
                  <a:pos x="37" y="37"/>
                </a:cxn>
                <a:cxn ang="0">
                  <a:pos x="39" y="38"/>
                </a:cxn>
                <a:cxn ang="0">
                  <a:pos x="39" y="43"/>
                </a:cxn>
                <a:cxn ang="0">
                  <a:pos x="37" y="44"/>
                </a:cxn>
                <a:cxn ang="0">
                  <a:pos x="18" y="44"/>
                </a:cxn>
                <a:cxn ang="0">
                  <a:pos x="18" y="52"/>
                </a:cxn>
                <a:cxn ang="0">
                  <a:pos x="17" y="53"/>
                </a:cxn>
                <a:cxn ang="0">
                  <a:pos x="11" y="53"/>
                </a:cxn>
                <a:cxn ang="0">
                  <a:pos x="9" y="52"/>
                </a:cxn>
                <a:cxn ang="0">
                  <a:pos x="9" y="44"/>
                </a:cxn>
                <a:cxn ang="0">
                  <a:pos x="1" y="44"/>
                </a:cxn>
                <a:cxn ang="0">
                  <a:pos x="0" y="43"/>
                </a:cxn>
                <a:cxn ang="0">
                  <a:pos x="0" y="38"/>
                </a:cxn>
                <a:cxn ang="0">
                  <a:pos x="1" y="37"/>
                </a:cxn>
                <a:cxn ang="0">
                  <a:pos x="9" y="37"/>
                </a:cxn>
                <a:cxn ang="0">
                  <a:pos x="9" y="33"/>
                </a:cxn>
                <a:cxn ang="0">
                  <a:pos x="1" y="33"/>
                </a:cxn>
                <a:cxn ang="0">
                  <a:pos x="0" y="32"/>
                </a:cxn>
                <a:cxn ang="0">
                  <a:pos x="0" y="26"/>
                </a:cxn>
                <a:cxn ang="0">
                  <a:pos x="1" y="25"/>
                </a:cxn>
                <a:cxn ang="0">
                  <a:pos x="9" y="25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31" y="0"/>
                </a:cxn>
                <a:cxn ang="0">
                  <a:pos x="48" y="16"/>
                </a:cxn>
                <a:cxn ang="0">
                  <a:pos x="31" y="33"/>
                </a:cxn>
                <a:cxn ang="0">
                  <a:pos x="30" y="8"/>
                </a:cxn>
                <a:cxn ang="0">
                  <a:pos x="18" y="8"/>
                </a:cxn>
                <a:cxn ang="0">
                  <a:pos x="18" y="25"/>
                </a:cxn>
                <a:cxn ang="0">
                  <a:pos x="30" y="25"/>
                </a:cxn>
                <a:cxn ang="0">
                  <a:pos x="39" y="16"/>
                </a:cxn>
                <a:cxn ang="0">
                  <a:pos x="30" y="8"/>
                </a:cxn>
              </a:cxnLst>
              <a:rect l="0" t="0" r="r" b="b"/>
              <a:pathLst>
                <a:path w="48" h="53">
                  <a:moveTo>
                    <a:pt x="31" y="33"/>
                  </a:moveTo>
                  <a:cubicBezTo>
                    <a:pt x="18" y="33"/>
                    <a:pt x="18" y="33"/>
                    <a:pt x="18" y="33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7"/>
                    <a:pt x="39" y="38"/>
                    <a:pt x="39" y="38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4"/>
                    <a:pt x="38" y="44"/>
                    <a:pt x="37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3"/>
                    <a:pt x="17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0" y="53"/>
                    <a:pt x="9" y="52"/>
                    <a:pt x="9" y="52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4"/>
                    <a:pt x="0" y="43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7"/>
                    <a:pt x="1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2"/>
                    <a:pt x="0" y="3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1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1" y="0"/>
                    <a:pt x="48" y="6"/>
                    <a:pt x="48" y="16"/>
                  </a:cubicBezTo>
                  <a:cubicBezTo>
                    <a:pt x="48" y="26"/>
                    <a:pt x="41" y="33"/>
                    <a:pt x="31" y="33"/>
                  </a:cubicBezTo>
                  <a:close/>
                  <a:moveTo>
                    <a:pt x="30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6" y="25"/>
                    <a:pt x="39" y="21"/>
                    <a:pt x="39" y="16"/>
                  </a:cubicBezTo>
                  <a:cubicBezTo>
                    <a:pt x="39" y="11"/>
                    <a:pt x="36" y="8"/>
                    <a:pt x="30" y="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290490" y="1933924"/>
            <a:ext cx="1869929" cy="1778424"/>
            <a:chOff x="4650542" y="4060912"/>
            <a:chExt cx="1869929" cy="1778424"/>
          </a:xfrm>
        </p:grpSpPr>
        <p:sp>
          <p:nvSpPr>
            <p:cNvPr id="64" name="TextBox 63"/>
            <p:cNvSpPr txBox="1"/>
            <p:nvPr/>
          </p:nvSpPr>
          <p:spPr>
            <a:xfrm>
              <a:off x="4650542" y="4762118"/>
              <a:ext cx="18699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ru-RU" sz="1600" b="1" dirty="0" smtClean="0">
                  <a:solidFill>
                    <a:schemeClr val="accent3"/>
                  </a:solidFill>
                </a:rPr>
                <a:t>ПЕРИОДИЧНОСТЬ</a:t>
              </a:r>
            </a:p>
            <a:p>
              <a:pPr algn="ctr">
                <a:spcBef>
                  <a:spcPts val="1200"/>
                </a:spcBef>
              </a:pPr>
              <a:endPara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>
                <a:spcBef>
                  <a:spcPts val="1200"/>
                </a:spcBef>
              </a:pP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ежемесячная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4" name="Freeform 87"/>
            <p:cNvSpPr>
              <a:spLocks noChangeArrowheads="1"/>
            </p:cNvSpPr>
            <p:nvPr/>
          </p:nvSpPr>
          <p:spPr bwMode="auto">
            <a:xfrm>
              <a:off x="5177169" y="4060912"/>
              <a:ext cx="612000" cy="612000"/>
            </a:xfrm>
            <a:custGeom>
              <a:avLst/>
              <a:gdLst>
                <a:gd name="T0" fmla="*/ 39678193 w 602"/>
                <a:gd name="T1" fmla="*/ 78678142 h 609"/>
                <a:gd name="T2" fmla="*/ 39678193 w 602"/>
                <a:gd name="T3" fmla="*/ 78678142 h 609"/>
                <a:gd name="T4" fmla="*/ 0 w 602"/>
                <a:gd name="T5" fmla="*/ 39339251 h 609"/>
                <a:gd name="T6" fmla="*/ 39678193 w 602"/>
                <a:gd name="T7" fmla="*/ 0 h 609"/>
                <a:gd name="T8" fmla="*/ 78442719 w 602"/>
                <a:gd name="T9" fmla="*/ 39339251 h 609"/>
                <a:gd name="T10" fmla="*/ 39678193 w 602"/>
                <a:gd name="T11" fmla="*/ 78678142 h 609"/>
                <a:gd name="T12" fmla="*/ 39678193 w 602"/>
                <a:gd name="T13" fmla="*/ 7376244 h 609"/>
                <a:gd name="T14" fmla="*/ 39678193 w 602"/>
                <a:gd name="T15" fmla="*/ 7376244 h 609"/>
                <a:gd name="T16" fmla="*/ 7308970 w 602"/>
                <a:gd name="T17" fmla="*/ 39339251 h 609"/>
                <a:gd name="T18" fmla="*/ 39678193 w 602"/>
                <a:gd name="T19" fmla="*/ 71431400 h 609"/>
                <a:gd name="T20" fmla="*/ 71002968 w 602"/>
                <a:gd name="T21" fmla="*/ 39339251 h 609"/>
                <a:gd name="T22" fmla="*/ 39678193 w 602"/>
                <a:gd name="T23" fmla="*/ 7376244 h 609"/>
                <a:gd name="T24" fmla="*/ 55340580 w 602"/>
                <a:gd name="T25" fmla="*/ 43091945 h 609"/>
                <a:gd name="T26" fmla="*/ 55340580 w 602"/>
                <a:gd name="T27" fmla="*/ 43091945 h 609"/>
                <a:gd name="T28" fmla="*/ 47900829 w 602"/>
                <a:gd name="T29" fmla="*/ 43091945 h 609"/>
                <a:gd name="T30" fmla="*/ 43332858 w 602"/>
                <a:gd name="T31" fmla="*/ 43091945 h 609"/>
                <a:gd name="T32" fmla="*/ 39678193 w 602"/>
                <a:gd name="T33" fmla="*/ 43091945 h 609"/>
                <a:gd name="T34" fmla="*/ 39678193 w 602"/>
                <a:gd name="T35" fmla="*/ 43091945 h 609"/>
                <a:gd name="T36" fmla="*/ 36023527 w 602"/>
                <a:gd name="T37" fmla="*/ 39339251 h 609"/>
                <a:gd name="T38" fmla="*/ 36023527 w 602"/>
                <a:gd name="T39" fmla="*/ 17469523 h 609"/>
                <a:gd name="T40" fmla="*/ 39678193 w 602"/>
                <a:gd name="T41" fmla="*/ 13846331 h 609"/>
                <a:gd name="T42" fmla="*/ 43332858 w 602"/>
                <a:gd name="T43" fmla="*/ 17469523 h 609"/>
                <a:gd name="T44" fmla="*/ 43332858 w 602"/>
                <a:gd name="T45" fmla="*/ 35715700 h 609"/>
                <a:gd name="T46" fmla="*/ 47900829 w 602"/>
                <a:gd name="T47" fmla="*/ 35715700 h 609"/>
                <a:gd name="T48" fmla="*/ 55340580 w 602"/>
                <a:gd name="T49" fmla="*/ 35715700 h 609"/>
                <a:gd name="T50" fmla="*/ 58995246 w 602"/>
                <a:gd name="T51" fmla="*/ 39339251 h 609"/>
                <a:gd name="T52" fmla="*/ 55340580 w 602"/>
                <a:gd name="T53" fmla="*/ 43091945 h 60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02" h="609">
                  <a:moveTo>
                    <a:pt x="304" y="608"/>
                  </a:moveTo>
                  <a:lnTo>
                    <a:pt x="304" y="608"/>
                  </a:lnTo>
                  <a:cubicBezTo>
                    <a:pt x="134" y="608"/>
                    <a:pt x="0" y="474"/>
                    <a:pt x="0" y="304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66" y="0"/>
                    <a:pt x="601" y="135"/>
                    <a:pt x="601" y="304"/>
                  </a:cubicBezTo>
                  <a:cubicBezTo>
                    <a:pt x="601" y="474"/>
                    <a:pt x="466" y="608"/>
                    <a:pt x="304" y="608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69" y="57"/>
                    <a:pt x="56" y="170"/>
                    <a:pt x="56" y="304"/>
                  </a:cubicBezTo>
                  <a:cubicBezTo>
                    <a:pt x="56" y="439"/>
                    <a:pt x="169" y="552"/>
                    <a:pt x="304" y="552"/>
                  </a:cubicBezTo>
                  <a:cubicBezTo>
                    <a:pt x="438" y="552"/>
                    <a:pt x="544" y="439"/>
                    <a:pt x="544" y="304"/>
                  </a:cubicBezTo>
                  <a:cubicBezTo>
                    <a:pt x="544" y="170"/>
                    <a:pt x="438" y="57"/>
                    <a:pt x="304" y="57"/>
                  </a:cubicBezTo>
                  <a:close/>
                  <a:moveTo>
                    <a:pt x="424" y="333"/>
                  </a:moveTo>
                  <a:lnTo>
                    <a:pt x="424" y="333"/>
                  </a:lnTo>
                  <a:cubicBezTo>
                    <a:pt x="367" y="333"/>
                    <a:pt x="367" y="333"/>
                    <a:pt x="367" y="333"/>
                  </a:cubicBezTo>
                  <a:cubicBezTo>
                    <a:pt x="332" y="333"/>
                    <a:pt x="332" y="333"/>
                    <a:pt x="332" y="333"/>
                  </a:cubicBezTo>
                  <a:cubicBezTo>
                    <a:pt x="304" y="333"/>
                    <a:pt x="304" y="333"/>
                    <a:pt x="304" y="333"/>
                  </a:cubicBezTo>
                  <a:cubicBezTo>
                    <a:pt x="283" y="333"/>
                    <a:pt x="276" y="319"/>
                    <a:pt x="276" y="304"/>
                  </a:cubicBezTo>
                  <a:cubicBezTo>
                    <a:pt x="276" y="135"/>
                    <a:pt x="276" y="135"/>
                    <a:pt x="276" y="135"/>
                  </a:cubicBezTo>
                  <a:cubicBezTo>
                    <a:pt x="276" y="121"/>
                    <a:pt x="283" y="107"/>
                    <a:pt x="304" y="107"/>
                  </a:cubicBezTo>
                  <a:cubicBezTo>
                    <a:pt x="318" y="107"/>
                    <a:pt x="332" y="121"/>
                    <a:pt x="332" y="135"/>
                  </a:cubicBezTo>
                  <a:cubicBezTo>
                    <a:pt x="332" y="276"/>
                    <a:pt x="332" y="276"/>
                    <a:pt x="332" y="276"/>
                  </a:cubicBezTo>
                  <a:cubicBezTo>
                    <a:pt x="367" y="276"/>
                    <a:pt x="367" y="276"/>
                    <a:pt x="367" y="276"/>
                  </a:cubicBezTo>
                  <a:cubicBezTo>
                    <a:pt x="424" y="276"/>
                    <a:pt x="424" y="276"/>
                    <a:pt x="424" y="276"/>
                  </a:cubicBezTo>
                  <a:cubicBezTo>
                    <a:pt x="438" y="276"/>
                    <a:pt x="452" y="290"/>
                    <a:pt x="452" y="304"/>
                  </a:cubicBezTo>
                  <a:cubicBezTo>
                    <a:pt x="452" y="319"/>
                    <a:pt x="438" y="333"/>
                    <a:pt x="424" y="33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sp>
        <p:nvSpPr>
          <p:cNvPr id="33" name="Rectangle 69"/>
          <p:cNvSpPr/>
          <p:nvPr/>
        </p:nvSpPr>
        <p:spPr>
          <a:xfrm>
            <a:off x="2874502" y="1468273"/>
            <a:ext cx="3009229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ПАРАМЕТРЫ ПРОГРАММЫ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820471" y="6669360"/>
            <a:ext cx="323528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12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8191" y="5183251"/>
            <a:ext cx="39158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Необходимо ходатайство Фонда развития сельской кредитной кооперации и регионального кредитного кооператива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5998866" y="1908524"/>
            <a:ext cx="2821604" cy="3236955"/>
            <a:chOff x="1908176" y="4046986"/>
            <a:chExt cx="1872677" cy="3236955"/>
          </a:xfrm>
        </p:grpSpPr>
        <p:sp>
          <p:nvSpPr>
            <p:cNvPr id="35" name="TextBox 34"/>
            <p:cNvSpPr txBox="1"/>
            <p:nvPr/>
          </p:nvSpPr>
          <p:spPr>
            <a:xfrm>
              <a:off x="1908176" y="4698618"/>
              <a:ext cx="187267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6"/>
                  </a:solidFill>
                </a:rPr>
                <a:t>АВАНС</a:t>
              </a:r>
              <a:endParaRPr lang="ru-RU" sz="1600" b="1" dirty="0">
                <a:solidFill>
                  <a:schemeClr val="accent6"/>
                </a:solidFill>
              </a:endParaRPr>
            </a:p>
            <a:p>
              <a:pPr lvl="0" algn="ctr">
                <a:spcBef>
                  <a:spcPts val="1200"/>
                </a:spcBef>
                <a:defRPr/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0% - для действующих контрагентов </a:t>
              </a: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/>
              </a:r>
              <a:b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АО </a:t>
              </a: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</a:rPr>
                <a:t>"</a:t>
              </a:r>
              <a:r>
                <a:rPr lang="ru-RU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Росагролизинг</a:t>
              </a: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</a:rPr>
                <a:t>"</a:t>
              </a: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не допускавших просрочек оплаты лизинговых платежей более </a:t>
              </a: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/>
              </a:r>
              <a:b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10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дней за последние 12 месяцев</a:t>
              </a:r>
            </a:p>
            <a:p>
              <a:pPr lvl="0" algn="ctr">
                <a:spcBef>
                  <a:spcPts val="1200"/>
                </a:spcBef>
                <a:defRPr/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10% - для остальных клиентов, не попадающих под вышеуказанное условие;</a:t>
              </a:r>
            </a:p>
          </p:txBody>
        </p:sp>
        <p:sp>
          <p:nvSpPr>
            <p:cNvPr id="36" name="Freeform 243"/>
            <p:cNvSpPr>
              <a:spLocks noEditPoints="1"/>
            </p:cNvSpPr>
            <p:nvPr/>
          </p:nvSpPr>
          <p:spPr bwMode="auto">
            <a:xfrm>
              <a:off x="2699153" y="4046986"/>
              <a:ext cx="352798" cy="576000"/>
            </a:xfrm>
            <a:custGeom>
              <a:avLst/>
              <a:gdLst/>
              <a:ahLst/>
              <a:cxnLst>
                <a:cxn ang="0">
                  <a:pos x="31" y="33"/>
                </a:cxn>
                <a:cxn ang="0">
                  <a:pos x="18" y="33"/>
                </a:cxn>
                <a:cxn ang="0">
                  <a:pos x="18" y="37"/>
                </a:cxn>
                <a:cxn ang="0">
                  <a:pos x="37" y="37"/>
                </a:cxn>
                <a:cxn ang="0">
                  <a:pos x="39" y="38"/>
                </a:cxn>
                <a:cxn ang="0">
                  <a:pos x="39" y="43"/>
                </a:cxn>
                <a:cxn ang="0">
                  <a:pos x="37" y="44"/>
                </a:cxn>
                <a:cxn ang="0">
                  <a:pos x="18" y="44"/>
                </a:cxn>
                <a:cxn ang="0">
                  <a:pos x="18" y="52"/>
                </a:cxn>
                <a:cxn ang="0">
                  <a:pos x="17" y="53"/>
                </a:cxn>
                <a:cxn ang="0">
                  <a:pos x="11" y="53"/>
                </a:cxn>
                <a:cxn ang="0">
                  <a:pos x="9" y="52"/>
                </a:cxn>
                <a:cxn ang="0">
                  <a:pos x="9" y="44"/>
                </a:cxn>
                <a:cxn ang="0">
                  <a:pos x="1" y="44"/>
                </a:cxn>
                <a:cxn ang="0">
                  <a:pos x="0" y="43"/>
                </a:cxn>
                <a:cxn ang="0">
                  <a:pos x="0" y="38"/>
                </a:cxn>
                <a:cxn ang="0">
                  <a:pos x="1" y="37"/>
                </a:cxn>
                <a:cxn ang="0">
                  <a:pos x="9" y="37"/>
                </a:cxn>
                <a:cxn ang="0">
                  <a:pos x="9" y="33"/>
                </a:cxn>
                <a:cxn ang="0">
                  <a:pos x="1" y="33"/>
                </a:cxn>
                <a:cxn ang="0">
                  <a:pos x="0" y="32"/>
                </a:cxn>
                <a:cxn ang="0">
                  <a:pos x="0" y="26"/>
                </a:cxn>
                <a:cxn ang="0">
                  <a:pos x="1" y="25"/>
                </a:cxn>
                <a:cxn ang="0">
                  <a:pos x="9" y="25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31" y="0"/>
                </a:cxn>
                <a:cxn ang="0">
                  <a:pos x="48" y="16"/>
                </a:cxn>
                <a:cxn ang="0">
                  <a:pos x="31" y="33"/>
                </a:cxn>
                <a:cxn ang="0">
                  <a:pos x="30" y="8"/>
                </a:cxn>
                <a:cxn ang="0">
                  <a:pos x="18" y="8"/>
                </a:cxn>
                <a:cxn ang="0">
                  <a:pos x="18" y="25"/>
                </a:cxn>
                <a:cxn ang="0">
                  <a:pos x="30" y="25"/>
                </a:cxn>
                <a:cxn ang="0">
                  <a:pos x="39" y="16"/>
                </a:cxn>
                <a:cxn ang="0">
                  <a:pos x="30" y="8"/>
                </a:cxn>
              </a:cxnLst>
              <a:rect l="0" t="0" r="r" b="b"/>
              <a:pathLst>
                <a:path w="48" h="53">
                  <a:moveTo>
                    <a:pt x="31" y="33"/>
                  </a:moveTo>
                  <a:cubicBezTo>
                    <a:pt x="18" y="33"/>
                    <a:pt x="18" y="33"/>
                    <a:pt x="18" y="33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7"/>
                    <a:pt x="39" y="38"/>
                    <a:pt x="39" y="38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4"/>
                    <a:pt x="38" y="44"/>
                    <a:pt x="37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3"/>
                    <a:pt x="17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0" y="53"/>
                    <a:pt x="9" y="52"/>
                    <a:pt x="9" y="52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4"/>
                    <a:pt x="0" y="43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7"/>
                    <a:pt x="1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2"/>
                    <a:pt x="0" y="3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1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1" y="0"/>
                    <a:pt x="48" y="6"/>
                    <a:pt x="48" y="16"/>
                  </a:cubicBezTo>
                  <a:cubicBezTo>
                    <a:pt x="48" y="26"/>
                    <a:pt x="41" y="33"/>
                    <a:pt x="31" y="33"/>
                  </a:cubicBezTo>
                  <a:close/>
                  <a:moveTo>
                    <a:pt x="30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6" y="25"/>
                    <a:pt x="39" y="21"/>
                    <a:pt x="39" y="16"/>
                  </a:cubicBezTo>
                  <a:cubicBezTo>
                    <a:pt x="39" y="11"/>
                    <a:pt x="36" y="8"/>
                    <a:pt x="30" y="8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55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t="15697"/>
          <a:stretch>
            <a:fillRect/>
          </a:stretch>
        </p:blipFill>
        <p:spPr bwMode="auto">
          <a:xfrm>
            <a:off x="3307183" y="2231643"/>
            <a:ext cx="2401500" cy="138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067" y="591918"/>
            <a:ext cx="528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algn="ctr">
              <a:tabLst>
                <a:tab pos="95250" algn="l"/>
              </a:tabLst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ГЕОГРАФИЯ ПРИСУТСТВИЯ АО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"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РОСАГРОЛИЗИНГ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"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Oval 52"/>
          <p:cNvSpPr/>
          <p:nvPr/>
        </p:nvSpPr>
        <p:spPr>
          <a:xfrm>
            <a:off x="3232636" y="1606641"/>
            <a:ext cx="2678730" cy="2678728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56"/>
          <p:cNvGrpSpPr/>
          <p:nvPr/>
        </p:nvGrpSpPr>
        <p:grpSpPr>
          <a:xfrm>
            <a:off x="3935196" y="985244"/>
            <a:ext cx="1273608" cy="621397"/>
            <a:chOff x="695086" y="1192989"/>
            <a:chExt cx="1273608" cy="621397"/>
          </a:xfrm>
        </p:grpSpPr>
        <p:sp>
          <p:nvSpPr>
            <p:cNvPr id="10" name="Down Arrow Callout 57"/>
            <p:cNvSpPr/>
            <p:nvPr/>
          </p:nvSpPr>
          <p:spPr>
            <a:xfrm>
              <a:off x="695086" y="1192989"/>
              <a:ext cx="1273608" cy="621397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0844" y="1332778"/>
              <a:ext cx="1122102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НАШИ КЛИЕНТЫ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Sev01"/>
          <p:cNvSpPr>
            <a:spLocks noChangeAspect="1"/>
          </p:cNvSpPr>
          <p:nvPr/>
        </p:nvSpPr>
        <p:spPr>
          <a:xfrm>
            <a:off x="2755011" y="1289813"/>
            <a:ext cx="722456" cy="72245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3" name="Sev01"/>
          <p:cNvSpPr>
            <a:spLocks noChangeAspect="1"/>
          </p:cNvSpPr>
          <p:nvPr/>
        </p:nvSpPr>
        <p:spPr>
          <a:xfrm>
            <a:off x="2339730" y="2584785"/>
            <a:ext cx="722456" cy="72245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4" name="Sev01"/>
          <p:cNvSpPr>
            <a:spLocks noChangeAspect="1"/>
          </p:cNvSpPr>
          <p:nvPr/>
        </p:nvSpPr>
        <p:spPr>
          <a:xfrm>
            <a:off x="2755011" y="3767890"/>
            <a:ext cx="722456" cy="722455"/>
          </a:xfrm>
          <a:prstGeom prst="ellipse">
            <a:avLst/>
          </a:prstGeom>
          <a:noFill/>
          <a:ln w="57150">
            <a:solidFill>
              <a:srgbClr val="007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grpSp>
        <p:nvGrpSpPr>
          <p:cNvPr id="15" name="Group 62"/>
          <p:cNvGrpSpPr/>
          <p:nvPr/>
        </p:nvGrpSpPr>
        <p:grpSpPr>
          <a:xfrm>
            <a:off x="784341" y="1969966"/>
            <a:ext cx="2079646" cy="286009"/>
            <a:chOff x="539510" y="1997706"/>
            <a:chExt cx="2079646" cy="286009"/>
          </a:xfrm>
        </p:grpSpPr>
        <p:cxnSp>
          <p:nvCxnSpPr>
            <p:cNvPr id="16" name="Straight Connector 63"/>
            <p:cNvCxnSpPr/>
            <p:nvPr/>
          </p:nvCxnSpPr>
          <p:spPr>
            <a:xfrm flipH="1">
              <a:off x="2386109" y="1997706"/>
              <a:ext cx="233047" cy="285164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64"/>
            <p:cNvCxnSpPr/>
            <p:nvPr/>
          </p:nvCxnSpPr>
          <p:spPr>
            <a:xfrm flipH="1">
              <a:off x="539510" y="2283715"/>
              <a:ext cx="1843424" cy="0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65"/>
          <p:cNvCxnSpPr/>
          <p:nvPr/>
        </p:nvCxnSpPr>
        <p:spPr>
          <a:xfrm flipH="1">
            <a:off x="784348" y="2946005"/>
            <a:ext cx="1555389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66"/>
          <p:cNvGrpSpPr/>
          <p:nvPr/>
        </p:nvGrpSpPr>
        <p:grpSpPr>
          <a:xfrm flipV="1">
            <a:off x="784341" y="3538512"/>
            <a:ext cx="2079646" cy="286009"/>
            <a:chOff x="539510" y="1997706"/>
            <a:chExt cx="2079646" cy="286009"/>
          </a:xfrm>
        </p:grpSpPr>
        <p:cxnSp>
          <p:nvCxnSpPr>
            <p:cNvPr id="20" name="Straight Connector 67"/>
            <p:cNvCxnSpPr/>
            <p:nvPr/>
          </p:nvCxnSpPr>
          <p:spPr>
            <a:xfrm flipH="1">
              <a:off x="2386109" y="1997706"/>
              <a:ext cx="233047" cy="285164"/>
            </a:xfrm>
            <a:prstGeom prst="line">
              <a:avLst/>
            </a:prstGeom>
            <a:ln w="19050">
              <a:solidFill>
                <a:srgbClr val="00755A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68"/>
            <p:cNvCxnSpPr/>
            <p:nvPr/>
          </p:nvCxnSpPr>
          <p:spPr>
            <a:xfrm flipH="1">
              <a:off x="539510" y="2283715"/>
              <a:ext cx="1843424" cy="0"/>
            </a:xfrm>
            <a:prstGeom prst="line">
              <a:avLst/>
            </a:prstGeom>
            <a:ln w="19050">
              <a:solidFill>
                <a:srgbClr val="00755A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887742" y="2026851"/>
            <a:ext cx="1556516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spcAft>
                <a:spcPts val="900"/>
              </a:spcAft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"прямых инвестиций" 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6320" y="2729980"/>
            <a:ext cx="1607620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/>
                </a:solidFill>
              </a:rPr>
              <a:t>Ставки вознаграждения</a:t>
            </a:r>
            <a:endParaRPr lang="en-US" sz="1200" b="1" dirty="0" smtClean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026" y="3307232"/>
            <a:ext cx="2054217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55A"/>
                </a:solidFill>
              </a:rPr>
              <a:t>Единственные, кто поставляет </a:t>
            </a:r>
            <a:endParaRPr lang="en-US" sz="1200" b="1" dirty="0">
              <a:solidFill>
                <a:srgbClr val="00755A"/>
              </a:solidFill>
            </a:endParaRPr>
          </a:p>
        </p:txBody>
      </p:sp>
      <p:sp>
        <p:nvSpPr>
          <p:cNvPr id="25" name="Sev01"/>
          <p:cNvSpPr>
            <a:spLocks noChangeAspect="1"/>
          </p:cNvSpPr>
          <p:nvPr/>
        </p:nvSpPr>
        <p:spPr>
          <a:xfrm flipH="1">
            <a:off x="5691571" y="1289813"/>
            <a:ext cx="722456" cy="722455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6" name="Sev01"/>
          <p:cNvSpPr>
            <a:spLocks noChangeAspect="1"/>
          </p:cNvSpPr>
          <p:nvPr/>
        </p:nvSpPr>
        <p:spPr>
          <a:xfrm flipH="1">
            <a:off x="6112644" y="2584785"/>
            <a:ext cx="722456" cy="722455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7" name="Sev01"/>
          <p:cNvSpPr>
            <a:spLocks noChangeAspect="1"/>
          </p:cNvSpPr>
          <p:nvPr/>
        </p:nvSpPr>
        <p:spPr>
          <a:xfrm flipH="1">
            <a:off x="5691571" y="3767890"/>
            <a:ext cx="722456" cy="722455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grpSp>
        <p:nvGrpSpPr>
          <p:cNvPr id="28" name="Group 75"/>
          <p:cNvGrpSpPr/>
          <p:nvPr/>
        </p:nvGrpSpPr>
        <p:grpSpPr>
          <a:xfrm flipH="1">
            <a:off x="6330757" y="1969966"/>
            <a:ext cx="2079646" cy="286009"/>
            <a:chOff x="539510" y="1997706"/>
            <a:chExt cx="2079646" cy="286009"/>
          </a:xfrm>
        </p:grpSpPr>
        <p:cxnSp>
          <p:nvCxnSpPr>
            <p:cNvPr id="29" name="Straight Connector 76"/>
            <p:cNvCxnSpPr/>
            <p:nvPr/>
          </p:nvCxnSpPr>
          <p:spPr>
            <a:xfrm flipH="1">
              <a:off x="2386109" y="1997706"/>
              <a:ext cx="233047" cy="285164"/>
            </a:xfrm>
            <a:prstGeom prst="line">
              <a:avLst/>
            </a:prstGeom>
            <a:ln w="1905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77"/>
            <p:cNvCxnSpPr/>
            <p:nvPr/>
          </p:nvCxnSpPr>
          <p:spPr>
            <a:xfrm flipH="1">
              <a:off x="539510" y="2283715"/>
              <a:ext cx="1843424" cy="0"/>
            </a:xfrm>
            <a:prstGeom prst="line">
              <a:avLst/>
            </a:prstGeom>
            <a:ln w="1905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78"/>
          <p:cNvCxnSpPr/>
          <p:nvPr/>
        </p:nvCxnSpPr>
        <p:spPr>
          <a:xfrm>
            <a:off x="6876288" y="2946005"/>
            <a:ext cx="1555389" cy="0"/>
          </a:xfrm>
          <a:prstGeom prst="line">
            <a:avLst/>
          </a:prstGeom>
          <a:ln w="1905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79"/>
          <p:cNvGrpSpPr/>
          <p:nvPr/>
        </p:nvGrpSpPr>
        <p:grpSpPr>
          <a:xfrm flipH="1" flipV="1">
            <a:off x="6330757" y="3538512"/>
            <a:ext cx="2079646" cy="286009"/>
            <a:chOff x="539510" y="1997706"/>
            <a:chExt cx="2079646" cy="286009"/>
          </a:xfrm>
        </p:grpSpPr>
        <p:cxnSp>
          <p:nvCxnSpPr>
            <p:cNvPr id="33" name="Straight Connector 80"/>
            <p:cNvCxnSpPr/>
            <p:nvPr/>
          </p:nvCxnSpPr>
          <p:spPr>
            <a:xfrm flipH="1">
              <a:off x="2386109" y="1997706"/>
              <a:ext cx="233047" cy="285164"/>
            </a:xfrm>
            <a:prstGeom prst="line">
              <a:avLst/>
            </a:prstGeom>
            <a:ln w="19050">
              <a:solidFill>
                <a:schemeClr val="accent6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81"/>
            <p:cNvCxnSpPr/>
            <p:nvPr/>
          </p:nvCxnSpPr>
          <p:spPr>
            <a:xfrm flipH="1">
              <a:off x="539510" y="2283715"/>
              <a:ext cx="1843424" cy="0"/>
            </a:xfrm>
            <a:prstGeom prst="line">
              <a:avLst/>
            </a:prstGeom>
            <a:ln w="19050">
              <a:solidFill>
                <a:schemeClr val="accent6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 flipH="1">
            <a:off x="6670490" y="2026851"/>
            <a:ext cx="1970026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4"/>
                </a:solidFill>
              </a:rPr>
              <a:t>Поставщиков сельхозтехники</a:t>
            </a:r>
            <a:endParaRPr lang="en-US" sz="1200" b="1" dirty="0" smtClean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6876288" y="2747860"/>
            <a:ext cx="1617404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/>
                </a:solidFill>
              </a:rPr>
              <a:t>Дополнительные скидки от поставщиков</a:t>
            </a:r>
            <a:endParaRPr lang="en-US" sz="1200" b="1" dirty="0" smtClean="0">
              <a:solidFill>
                <a:schemeClr val="accent5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6252254" y="3307232"/>
            <a:ext cx="2806538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/>
                </a:solidFill>
              </a:rPr>
              <a:t>Уникальные программы и господдержка: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34606" y="4764035"/>
            <a:ext cx="8041850" cy="2333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84138" algn="ctr">
              <a:lnSpc>
                <a:spcPts val="1100"/>
              </a:lnSpc>
              <a:spcAft>
                <a:spcPts val="200"/>
              </a:spcAft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ПОЛОЖЕНИЕ АО "РОСАГРОЛИЗИНГ" НА РЫНКЕ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ЛИЗИНГА**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Shape 4096"/>
          <p:cNvSpPr/>
          <p:nvPr/>
        </p:nvSpPr>
        <p:spPr>
          <a:xfrm>
            <a:off x="4914287" y="5064470"/>
            <a:ext cx="589033" cy="648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577" tIns="28577" rIns="28577" bIns="28577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dirty="0"/>
          </a:p>
        </p:txBody>
      </p:sp>
      <p:sp>
        <p:nvSpPr>
          <p:cNvPr id="47" name="Shape 4113"/>
          <p:cNvSpPr/>
          <p:nvPr/>
        </p:nvSpPr>
        <p:spPr>
          <a:xfrm>
            <a:off x="3787698" y="5057321"/>
            <a:ext cx="589033" cy="648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577" tIns="28577" rIns="28577" bIns="28577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dirty="0"/>
          </a:p>
        </p:txBody>
      </p:sp>
      <p:sp>
        <p:nvSpPr>
          <p:cNvPr id="48" name="TextBox 149"/>
          <p:cNvSpPr txBox="1"/>
          <p:nvPr/>
        </p:nvSpPr>
        <p:spPr>
          <a:xfrm>
            <a:off x="3924506" y="5225852"/>
            <a:ext cx="3154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Lato Black"/>
                <a:cs typeface="Lato Black"/>
              </a:rPr>
              <a:t>1</a:t>
            </a:r>
          </a:p>
        </p:txBody>
      </p:sp>
      <p:sp>
        <p:nvSpPr>
          <p:cNvPr id="49" name="TextBox 152"/>
          <p:cNvSpPr txBox="1"/>
          <p:nvPr/>
        </p:nvSpPr>
        <p:spPr>
          <a:xfrm>
            <a:off x="5124748" y="5249387"/>
            <a:ext cx="19979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Lato Black"/>
                <a:cs typeface="Lato Black"/>
              </a:rPr>
              <a:t>6</a:t>
            </a:r>
            <a:endParaRPr lang="en-GB" sz="1200" b="1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515198" y="5198396"/>
            <a:ext cx="2734943" cy="49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3" tIns="45722" rIns="91443" bIns="45722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200" b="1" dirty="0">
                <a:solidFill>
                  <a:schemeClr val="accent6"/>
                </a:solidFill>
              </a:rPr>
              <a:t>в сегменте сельхозтехники и оборудования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115808" y="5961485"/>
            <a:ext cx="3564433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3" tIns="45722" rIns="91443" bIns="45722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200" b="1" dirty="0">
                <a:solidFill>
                  <a:schemeClr val="accent5"/>
                </a:solidFill>
              </a:rPr>
              <a:t>по взаимодействию </a:t>
            </a:r>
            <a:r>
              <a:rPr lang="ru-RU" sz="1200" b="1" dirty="0" smtClean="0">
                <a:solidFill>
                  <a:schemeClr val="accent5"/>
                </a:solidFill>
              </a:rPr>
              <a:t>с </a:t>
            </a:r>
            <a:r>
              <a:rPr lang="ru-RU" sz="1200" b="1" dirty="0">
                <a:solidFill>
                  <a:schemeClr val="accent5"/>
                </a:solidFill>
              </a:rPr>
              <a:t>малым </a:t>
            </a:r>
            <a:endParaRPr lang="ru-RU" sz="1200" b="1" dirty="0" smtClean="0">
              <a:solidFill>
                <a:schemeClr val="accent5"/>
              </a:solidFill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200" b="1" dirty="0" smtClean="0">
                <a:solidFill>
                  <a:schemeClr val="accent5"/>
                </a:solidFill>
              </a:rPr>
              <a:t>бизнесом</a:t>
            </a:r>
            <a:endParaRPr lang="ru-RU" sz="1200" b="1" dirty="0">
              <a:solidFill>
                <a:schemeClr val="accent5"/>
              </a:solidFill>
            </a:endParaRPr>
          </a:p>
        </p:txBody>
      </p:sp>
      <p:sp>
        <p:nvSpPr>
          <p:cNvPr id="52" name="Shape 4114"/>
          <p:cNvSpPr/>
          <p:nvPr/>
        </p:nvSpPr>
        <p:spPr>
          <a:xfrm>
            <a:off x="4956478" y="5847121"/>
            <a:ext cx="589033" cy="648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577" tIns="28577" rIns="28577" bIns="28577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dirty="0"/>
          </a:p>
        </p:txBody>
      </p:sp>
      <p:sp>
        <p:nvSpPr>
          <p:cNvPr id="53" name="Shape 4115"/>
          <p:cNvSpPr/>
          <p:nvPr/>
        </p:nvSpPr>
        <p:spPr>
          <a:xfrm>
            <a:off x="3810351" y="5856435"/>
            <a:ext cx="584828" cy="648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577" tIns="28577" rIns="28577" bIns="28577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dirty="0">
              <a:solidFill>
                <a:schemeClr val="accent5"/>
              </a:solidFill>
            </a:endParaRPr>
          </a:p>
        </p:txBody>
      </p:sp>
      <p:sp>
        <p:nvSpPr>
          <p:cNvPr id="54" name="TextBox 169"/>
          <p:cNvSpPr txBox="1"/>
          <p:nvPr/>
        </p:nvSpPr>
        <p:spPr>
          <a:xfrm>
            <a:off x="5121025" y="6033794"/>
            <a:ext cx="244620" cy="186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Lato Black"/>
                <a:cs typeface="Lato Black"/>
              </a:rPr>
              <a:t>14</a:t>
            </a:r>
            <a:endParaRPr lang="en-GB" sz="1200" b="1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55" name="TextBox 170"/>
          <p:cNvSpPr txBox="1"/>
          <p:nvPr/>
        </p:nvSpPr>
        <p:spPr>
          <a:xfrm>
            <a:off x="4008313" y="6034162"/>
            <a:ext cx="19184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Lato Black"/>
                <a:cs typeface="Lato Black"/>
              </a:rPr>
              <a:t>7</a:t>
            </a:r>
            <a:endParaRPr lang="en-GB" sz="1200" b="1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5969431" y="5165780"/>
            <a:ext cx="2645769" cy="45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3" tIns="45722" rIns="91443" bIns="45722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sz="1200" b="1" dirty="0">
                <a:solidFill>
                  <a:schemeClr val="accent2"/>
                </a:solidFill>
              </a:rPr>
              <a:t>по размеру лизингового </a:t>
            </a:r>
            <a:br>
              <a:rPr lang="ru-RU" sz="1200" b="1" dirty="0">
                <a:solidFill>
                  <a:schemeClr val="accent2"/>
                </a:solidFill>
              </a:rPr>
            </a:br>
            <a:r>
              <a:rPr lang="ru-RU" sz="1200" b="1" dirty="0">
                <a:solidFill>
                  <a:schemeClr val="accent2"/>
                </a:solidFill>
              </a:rPr>
              <a:t>портфеля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5891571" y="5899394"/>
            <a:ext cx="280149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3" tIns="45722" rIns="91443" bIns="45722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sz="1200" b="1" dirty="0">
                <a:solidFill>
                  <a:schemeClr val="accent1"/>
                </a:solidFill>
              </a:rPr>
              <a:t>по количеству заключенных договоров лизинга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746909" y="1372639"/>
            <a:ext cx="747492" cy="536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5B9BD5"/>
                </a:solidFill>
              </a:rPr>
              <a:t>&gt;</a:t>
            </a:r>
            <a:r>
              <a:rPr lang="ru-RU" sz="2200" b="1" dirty="0" smtClean="0">
                <a:solidFill>
                  <a:srgbClr val="5B9BD5"/>
                </a:solidFill>
              </a:rPr>
              <a:t>235 </a:t>
            </a:r>
            <a:r>
              <a:rPr lang="ru-RU" sz="1000" b="1" dirty="0" smtClean="0">
                <a:solidFill>
                  <a:srgbClr val="5B9BD5"/>
                </a:solidFill>
              </a:rPr>
              <a:t>млрд руб. </a:t>
            </a:r>
            <a:endParaRPr lang="ru-RU" sz="1000" b="1" dirty="0">
              <a:solidFill>
                <a:srgbClr val="5B9BD5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674637" y="1364506"/>
            <a:ext cx="747492" cy="536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97</a:t>
            </a:r>
            <a:r>
              <a:rPr lang="ru-RU" sz="2200" b="1" dirty="0" smtClean="0">
                <a:solidFill>
                  <a:srgbClr val="FFC000"/>
                </a:solidFill>
              </a:rPr>
              <a:t> </a:t>
            </a:r>
            <a:endParaRPr lang="ru-RU" sz="2200" b="1" dirty="0">
              <a:solidFill>
                <a:srgbClr val="FFC0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340517" y="2668475"/>
            <a:ext cx="747492" cy="536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ED7D31"/>
                </a:solidFill>
              </a:rPr>
              <a:t>1,5-3,5%</a:t>
            </a:r>
            <a:endParaRPr lang="ru-RU" sz="2200" b="1" dirty="0">
              <a:solidFill>
                <a:srgbClr val="ED7D3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60023" y="3559680"/>
            <a:ext cx="2489812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55A"/>
                </a:solidFill>
              </a:rPr>
              <a:t>племенных животных, а также </a:t>
            </a:r>
          </a:p>
          <a:p>
            <a:pPr algn="ctr"/>
            <a:r>
              <a:rPr lang="ru-RU" sz="1200" b="1" dirty="0" smtClean="0">
                <a:solidFill>
                  <a:srgbClr val="00755A"/>
                </a:solidFill>
              </a:rPr>
              <a:t>КРС специализированных мясных </a:t>
            </a:r>
          </a:p>
          <a:p>
            <a:pPr algn="ctr"/>
            <a:r>
              <a:rPr lang="ru-RU" sz="1200" b="1" dirty="0" smtClean="0">
                <a:solidFill>
                  <a:srgbClr val="00755A"/>
                </a:solidFill>
              </a:rPr>
              <a:t>пород*</a:t>
            </a:r>
            <a:endParaRPr lang="en-US" sz="1200" b="1" dirty="0" smtClean="0">
              <a:solidFill>
                <a:srgbClr val="00755A"/>
              </a:solidFill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545" y="3964227"/>
            <a:ext cx="585857" cy="364995"/>
          </a:xfrm>
          <a:prstGeom prst="rect">
            <a:avLst/>
          </a:prstGeom>
        </p:spPr>
      </p:pic>
      <p:sp>
        <p:nvSpPr>
          <p:cNvPr id="68" name="Прямоугольник 67"/>
          <p:cNvSpPr/>
          <p:nvPr/>
        </p:nvSpPr>
        <p:spPr>
          <a:xfrm>
            <a:off x="6108202" y="2677076"/>
            <a:ext cx="747492" cy="536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4472C4"/>
                </a:solidFill>
              </a:rPr>
              <a:t>34%</a:t>
            </a:r>
            <a:r>
              <a:rPr lang="ru-RU" sz="1200" b="1" dirty="0" smtClean="0">
                <a:solidFill>
                  <a:srgbClr val="4472C4"/>
                </a:solidFill>
              </a:rPr>
              <a:t> </a:t>
            </a:r>
            <a:endParaRPr lang="ru-RU" sz="1000" b="1" dirty="0">
              <a:solidFill>
                <a:srgbClr val="4472C4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531157" y="3546297"/>
            <a:ext cx="26128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6"/>
                </a:solidFill>
              </a:rPr>
              <a:t>для субъектов МСП </a:t>
            </a:r>
            <a:r>
              <a:rPr lang="ru-RU" sz="1200" b="1" dirty="0" smtClean="0">
                <a:solidFill>
                  <a:schemeClr val="accent6"/>
                </a:solidFill>
              </a:rPr>
              <a:t>и кооперативов</a:t>
            </a:r>
            <a:r>
              <a:rPr lang="ru-RU" sz="1200" b="1" dirty="0">
                <a:solidFill>
                  <a:schemeClr val="accent6"/>
                </a:solidFill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6"/>
                </a:solidFill>
              </a:rPr>
              <a:t>возможность приобретения  с ППРФ </a:t>
            </a:r>
            <a:r>
              <a:rPr lang="ru-RU" sz="1200" b="1" dirty="0">
                <a:solidFill>
                  <a:schemeClr val="accent6"/>
                </a:solidFill>
              </a:rPr>
              <a:t>1432, </a:t>
            </a:r>
            <a:r>
              <a:rPr lang="ru-RU" sz="1200" b="1" dirty="0" smtClean="0">
                <a:solidFill>
                  <a:schemeClr val="accent6"/>
                </a:solidFill>
              </a:rPr>
              <a:t>ППРФ </a:t>
            </a:r>
            <a:r>
              <a:rPr lang="ru-RU" sz="1200" b="1" dirty="0">
                <a:solidFill>
                  <a:schemeClr val="accent6"/>
                </a:solidFill>
              </a:rPr>
              <a:t>451, ППРФ 518 и </a:t>
            </a:r>
            <a:r>
              <a:rPr lang="ru-RU" sz="1200" b="1" dirty="0" smtClean="0">
                <a:solidFill>
                  <a:schemeClr val="accent6"/>
                </a:solidFill>
              </a:rPr>
              <a:t>региональными </a:t>
            </a:r>
            <a:r>
              <a:rPr lang="ru-RU" sz="1200" b="1" dirty="0">
                <a:solidFill>
                  <a:schemeClr val="accent6"/>
                </a:solidFill>
              </a:rPr>
              <a:t>субсидиями</a:t>
            </a:r>
            <a:endParaRPr lang="en-US" sz="1200" b="1" dirty="0">
              <a:solidFill>
                <a:schemeClr val="accent6"/>
              </a:solidFill>
            </a:endParaRPr>
          </a:p>
        </p:txBody>
      </p:sp>
      <p:sp>
        <p:nvSpPr>
          <p:cNvPr id="70" name="Freeform 93"/>
          <p:cNvSpPr>
            <a:spLocks noEditPoints="1"/>
          </p:cNvSpPr>
          <p:nvPr/>
        </p:nvSpPr>
        <p:spPr bwMode="auto">
          <a:xfrm>
            <a:off x="5872992" y="3898725"/>
            <a:ext cx="388444" cy="446857"/>
          </a:xfrm>
          <a:custGeom>
            <a:avLst/>
            <a:gdLst/>
            <a:ahLst/>
            <a:cxnLst>
              <a:cxn ang="0">
                <a:pos x="55" y="19"/>
              </a:cxn>
              <a:cxn ang="0">
                <a:pos x="55" y="60"/>
              </a:cxn>
              <a:cxn ang="0">
                <a:pos x="51" y="64"/>
              </a:cxn>
              <a:cxn ang="0">
                <a:pos x="3" y="64"/>
              </a:cxn>
              <a:cxn ang="0">
                <a:pos x="0" y="60"/>
              </a:cxn>
              <a:cxn ang="0">
                <a:pos x="0" y="3"/>
              </a:cxn>
              <a:cxn ang="0">
                <a:pos x="3" y="0"/>
              </a:cxn>
              <a:cxn ang="0">
                <a:pos x="35" y="0"/>
              </a:cxn>
              <a:cxn ang="0">
                <a:pos x="41" y="2"/>
              </a:cxn>
              <a:cxn ang="0">
                <a:pos x="52" y="13"/>
              </a:cxn>
              <a:cxn ang="0">
                <a:pos x="55" y="19"/>
              </a:cxn>
              <a:cxn ang="0">
                <a:pos x="50" y="22"/>
              </a:cxn>
              <a:cxn ang="0">
                <a:pos x="35" y="22"/>
              </a:cxn>
              <a:cxn ang="0">
                <a:pos x="32" y="19"/>
              </a:cxn>
              <a:cxn ang="0">
                <a:pos x="32" y="4"/>
              </a:cxn>
              <a:cxn ang="0">
                <a:pos x="4" y="4"/>
              </a:cxn>
              <a:cxn ang="0">
                <a:pos x="4" y="59"/>
              </a:cxn>
              <a:cxn ang="0">
                <a:pos x="50" y="59"/>
              </a:cxn>
              <a:cxn ang="0">
                <a:pos x="50" y="22"/>
              </a:cxn>
              <a:cxn ang="0">
                <a:pos x="15" y="27"/>
              </a:cxn>
              <a:cxn ang="0">
                <a:pos x="40" y="27"/>
              </a:cxn>
              <a:cxn ang="0">
                <a:pos x="41" y="28"/>
              </a:cxn>
              <a:cxn ang="0">
                <a:pos x="41" y="30"/>
              </a:cxn>
              <a:cxn ang="0">
                <a:pos x="40" y="32"/>
              </a:cxn>
              <a:cxn ang="0">
                <a:pos x="15" y="32"/>
              </a:cxn>
              <a:cxn ang="0">
                <a:pos x="13" y="30"/>
              </a:cxn>
              <a:cxn ang="0">
                <a:pos x="13" y="28"/>
              </a:cxn>
              <a:cxn ang="0">
                <a:pos x="15" y="27"/>
              </a:cxn>
              <a:cxn ang="0">
                <a:pos x="41" y="37"/>
              </a:cxn>
              <a:cxn ang="0">
                <a:pos x="41" y="40"/>
              </a:cxn>
              <a:cxn ang="0">
                <a:pos x="40" y="41"/>
              </a:cxn>
              <a:cxn ang="0">
                <a:pos x="15" y="41"/>
              </a:cxn>
              <a:cxn ang="0">
                <a:pos x="13" y="40"/>
              </a:cxn>
              <a:cxn ang="0">
                <a:pos x="13" y="37"/>
              </a:cxn>
              <a:cxn ang="0">
                <a:pos x="15" y="36"/>
              </a:cxn>
              <a:cxn ang="0">
                <a:pos x="40" y="36"/>
              </a:cxn>
              <a:cxn ang="0">
                <a:pos x="41" y="37"/>
              </a:cxn>
              <a:cxn ang="0">
                <a:pos x="41" y="46"/>
              </a:cxn>
              <a:cxn ang="0">
                <a:pos x="41" y="49"/>
              </a:cxn>
              <a:cxn ang="0">
                <a:pos x="40" y="50"/>
              </a:cxn>
              <a:cxn ang="0">
                <a:pos x="15" y="50"/>
              </a:cxn>
              <a:cxn ang="0">
                <a:pos x="13" y="49"/>
              </a:cxn>
              <a:cxn ang="0">
                <a:pos x="13" y="46"/>
              </a:cxn>
              <a:cxn ang="0">
                <a:pos x="15" y="45"/>
              </a:cxn>
              <a:cxn ang="0">
                <a:pos x="40" y="45"/>
              </a:cxn>
              <a:cxn ang="0">
                <a:pos x="41" y="46"/>
              </a:cxn>
              <a:cxn ang="0">
                <a:pos x="36" y="18"/>
              </a:cxn>
              <a:cxn ang="0">
                <a:pos x="50" y="18"/>
              </a:cxn>
              <a:cxn ang="0">
                <a:pos x="49" y="16"/>
              </a:cxn>
              <a:cxn ang="0">
                <a:pos x="38" y="5"/>
              </a:cxn>
              <a:cxn ang="0">
                <a:pos x="36" y="4"/>
              </a:cxn>
              <a:cxn ang="0">
                <a:pos x="36" y="18"/>
              </a:cxn>
            </a:cxnLst>
            <a:rect l="0" t="0" r="r" b="b"/>
            <a:pathLst>
              <a:path w="55" h="64">
                <a:moveTo>
                  <a:pt x="55" y="19"/>
                </a:moveTo>
                <a:cubicBezTo>
                  <a:pt x="55" y="60"/>
                  <a:pt x="55" y="60"/>
                  <a:pt x="55" y="60"/>
                </a:cubicBezTo>
                <a:cubicBezTo>
                  <a:pt x="55" y="62"/>
                  <a:pt x="53" y="64"/>
                  <a:pt x="51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1" y="64"/>
                  <a:pt x="0" y="62"/>
                  <a:pt x="0" y="6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7" y="0"/>
                  <a:pt x="40" y="1"/>
                  <a:pt x="41" y="2"/>
                </a:cubicBezTo>
                <a:cubicBezTo>
                  <a:pt x="52" y="13"/>
                  <a:pt x="52" y="13"/>
                  <a:pt x="52" y="13"/>
                </a:cubicBezTo>
                <a:cubicBezTo>
                  <a:pt x="53" y="14"/>
                  <a:pt x="55" y="17"/>
                  <a:pt x="55" y="19"/>
                </a:cubicBezTo>
                <a:close/>
                <a:moveTo>
                  <a:pt x="50" y="22"/>
                </a:moveTo>
                <a:cubicBezTo>
                  <a:pt x="35" y="22"/>
                  <a:pt x="35" y="22"/>
                  <a:pt x="35" y="22"/>
                </a:cubicBezTo>
                <a:cubicBezTo>
                  <a:pt x="33" y="22"/>
                  <a:pt x="32" y="21"/>
                  <a:pt x="32" y="19"/>
                </a:cubicBezTo>
                <a:cubicBezTo>
                  <a:pt x="32" y="4"/>
                  <a:pt x="32" y="4"/>
                  <a:pt x="32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9"/>
                  <a:pt x="4" y="59"/>
                  <a:pt x="4" y="59"/>
                </a:cubicBezTo>
                <a:cubicBezTo>
                  <a:pt x="50" y="59"/>
                  <a:pt x="50" y="59"/>
                  <a:pt x="50" y="59"/>
                </a:cubicBezTo>
                <a:lnTo>
                  <a:pt x="50" y="22"/>
                </a:lnTo>
                <a:close/>
                <a:moveTo>
                  <a:pt x="15" y="27"/>
                </a:move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1" y="27"/>
                  <a:pt x="41" y="28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1"/>
                  <a:pt x="40" y="32"/>
                  <a:pt x="40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14" y="32"/>
                  <a:pt x="13" y="31"/>
                  <a:pt x="13" y="30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7"/>
                  <a:pt x="14" y="27"/>
                  <a:pt x="15" y="27"/>
                </a:cubicBezTo>
                <a:close/>
                <a:moveTo>
                  <a:pt x="41" y="37"/>
                </a:moveTo>
                <a:cubicBezTo>
                  <a:pt x="41" y="40"/>
                  <a:pt x="41" y="40"/>
                  <a:pt x="41" y="40"/>
                </a:cubicBezTo>
                <a:cubicBezTo>
                  <a:pt x="41" y="40"/>
                  <a:pt x="40" y="41"/>
                  <a:pt x="40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4" y="41"/>
                  <a:pt x="13" y="40"/>
                  <a:pt x="13" y="40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4" y="36"/>
                  <a:pt x="15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6"/>
                  <a:pt x="41" y="37"/>
                  <a:pt x="41" y="37"/>
                </a:cubicBezTo>
                <a:close/>
                <a:moveTo>
                  <a:pt x="41" y="46"/>
                </a:moveTo>
                <a:cubicBezTo>
                  <a:pt x="41" y="49"/>
                  <a:pt x="41" y="49"/>
                  <a:pt x="41" y="49"/>
                </a:cubicBezTo>
                <a:cubicBezTo>
                  <a:pt x="41" y="49"/>
                  <a:pt x="40" y="50"/>
                  <a:pt x="40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4" y="50"/>
                  <a:pt x="13" y="49"/>
                  <a:pt x="13" y="49"/>
                </a:cubicBezTo>
                <a:cubicBezTo>
                  <a:pt x="13" y="46"/>
                  <a:pt x="13" y="46"/>
                  <a:pt x="13" y="46"/>
                </a:cubicBezTo>
                <a:cubicBezTo>
                  <a:pt x="13" y="46"/>
                  <a:pt x="14" y="45"/>
                  <a:pt x="15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1" y="46"/>
                  <a:pt x="41" y="46"/>
                </a:cubicBezTo>
                <a:close/>
                <a:moveTo>
                  <a:pt x="36" y="18"/>
                </a:moveTo>
                <a:cubicBezTo>
                  <a:pt x="50" y="18"/>
                  <a:pt x="50" y="18"/>
                  <a:pt x="50" y="18"/>
                </a:cubicBezTo>
                <a:cubicBezTo>
                  <a:pt x="50" y="17"/>
                  <a:pt x="49" y="17"/>
                  <a:pt x="49" y="16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7" y="5"/>
                  <a:pt x="36" y="4"/>
                </a:cubicBezTo>
                <a:lnTo>
                  <a:pt x="36" y="18"/>
                </a:lnTo>
                <a:close/>
              </a:path>
            </a:pathLst>
          </a:custGeom>
          <a:solidFill>
            <a:srgbClr val="70AD4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38391" y="6507350"/>
            <a:ext cx="5728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*в </a:t>
            </a:r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связи с принятыми изменениями в ст. 36 ФЗ </a:t>
            </a:r>
            <a:r>
              <a:rPr lang="ru-RU" sz="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"О </a:t>
            </a:r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финансовой аренде (лизинге</a:t>
            </a:r>
            <a:r>
              <a:rPr lang="ru-RU" sz="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)", ред. от 16.10.2017</a:t>
            </a:r>
          </a:p>
          <a:p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 </a:t>
            </a:r>
            <a:r>
              <a:rPr lang="ru-RU" sz="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</a:t>
            </a:r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результатам </a:t>
            </a:r>
            <a:r>
              <a:rPr lang="ru-RU" sz="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20-го </a:t>
            </a:r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ежегодного исследовательского проекта профессора </a:t>
            </a:r>
            <a:r>
              <a:rPr lang="ru-RU" sz="9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Газмана</a:t>
            </a:r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В.Д.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8820472" y="6669360"/>
            <a:ext cx="323528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2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91319" y="107608"/>
            <a:ext cx="8657745" cy="44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spc="300" dirty="0" smtClean="0">
                <a:solidFill>
                  <a:srgbClr val="00755A"/>
                </a:solidFill>
              </a:rPr>
              <a:t> РОССИЙСКАЯ ГОСУДАРСТВЕННАЯ АГРОПРОМЫШЛЕННАЯ ЛИЗИНГОВАЯ КОМПАНИЯ "РОСАГРОЛИЗИНГ" </a:t>
            </a:r>
            <a:endParaRPr lang="ru-RU" sz="900" spc="300" dirty="0">
              <a:solidFill>
                <a:srgbClr val="00755A"/>
              </a:solidFill>
            </a:endParaRPr>
          </a:p>
        </p:txBody>
      </p:sp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4" cstate="print"/>
          <a:srcRect l="2405" t="14713"/>
          <a:stretch>
            <a:fillRect/>
          </a:stretch>
        </p:blipFill>
        <p:spPr bwMode="auto">
          <a:xfrm>
            <a:off x="22506" y="66170"/>
            <a:ext cx="587094" cy="58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841829" y="521452"/>
            <a:ext cx="8178207" cy="0"/>
          </a:xfrm>
          <a:prstGeom prst="line">
            <a:avLst/>
          </a:prstGeom>
          <a:ln>
            <a:solidFill>
              <a:srgbClr val="007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75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Блок-схема: данные 94"/>
          <p:cNvSpPr/>
          <p:nvPr/>
        </p:nvSpPr>
        <p:spPr>
          <a:xfrm>
            <a:off x="4659009" y="4078844"/>
            <a:ext cx="4000705" cy="451488"/>
          </a:xfrm>
          <a:prstGeom prst="flowChartInputOutpu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8814113" y="6669360"/>
            <a:ext cx="323528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B5F45C-4183-4A44-9039-3BB084DF137C}" type="slidenum">
              <a:rPr lang="ru-RU" sz="1000" smtClean="0">
                <a:solidFill>
                  <a:schemeClr val="tx1"/>
                </a:solidFill>
              </a:rPr>
              <a:pPr algn="ctr"/>
              <a:t>3</a:t>
            </a:fld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-94" y="2681802"/>
            <a:ext cx="2144491" cy="2258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85725" indent="-85725">
              <a:spcAft>
                <a:spcPts val="1200"/>
              </a:spcAft>
              <a:buFont typeface="Arial" pitchFamily="34" charset="0"/>
              <a:buChar char="•"/>
            </a:pPr>
            <a:endParaRPr lang="ru-RU" sz="1200" dirty="0" smtClean="0">
              <a:solidFill>
                <a:srgbClr val="00755A"/>
              </a:solidFill>
              <a:latin typeface="Arial Narrow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49312" y="3484287"/>
            <a:ext cx="228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87,4 ТЫС. ЕД.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СЕЛЬХОЗТЕХНИКИ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11055" y="3958974"/>
            <a:ext cx="25202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643,2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ТЫС. ГОЛ. 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ПЛЕМЕННЫХ ЖИВОТНЫХ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14399" y="4444061"/>
            <a:ext cx="2736304" cy="55399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1 018,9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ТЫС. СКОТОМЕСТ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ЖИВОТНОВОДЧЕСКОГО ОБОРУДОВАНИЯ</a:t>
            </a:r>
          </a:p>
        </p:txBody>
      </p:sp>
      <p:grpSp>
        <p:nvGrpSpPr>
          <p:cNvPr id="105" name="Группа 104"/>
          <p:cNvGrpSpPr/>
          <p:nvPr/>
        </p:nvGrpSpPr>
        <p:grpSpPr>
          <a:xfrm>
            <a:off x="327107" y="1364268"/>
            <a:ext cx="2224274" cy="2134386"/>
            <a:chOff x="469115" y="2580182"/>
            <a:chExt cx="2224274" cy="2134386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469115" y="2580182"/>
              <a:ext cx="2224274" cy="2134386"/>
              <a:chOff x="395536" y="791164"/>
              <a:chExt cx="1569137" cy="1569591"/>
            </a:xfrm>
          </p:grpSpPr>
          <p:sp>
            <p:nvSpPr>
              <p:cNvPr id="42" name="Oval 5"/>
              <p:cNvSpPr>
                <a:spLocks noChangeArrowheads="1"/>
              </p:cNvSpPr>
              <p:nvPr/>
            </p:nvSpPr>
            <p:spPr bwMode="auto">
              <a:xfrm>
                <a:off x="541375" y="937044"/>
                <a:ext cx="1278385" cy="127875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89000"/>
                    </a:schemeClr>
                  </a:gs>
                  <a:gs pos="23000">
                    <a:schemeClr val="accent6">
                      <a:lumMod val="89000"/>
                    </a:schemeClr>
                  </a:gs>
                  <a:gs pos="69000">
                    <a:schemeClr val="accent6">
                      <a:lumMod val="75000"/>
                    </a:schemeClr>
                  </a:gs>
                  <a:gs pos="97000">
                    <a:schemeClr val="accent6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137168" tIns="68584" rIns="137168" bIns="68584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grpSp>
            <p:nvGrpSpPr>
              <p:cNvPr id="43" name="Group 24"/>
              <p:cNvGrpSpPr/>
              <p:nvPr/>
            </p:nvGrpSpPr>
            <p:grpSpPr>
              <a:xfrm>
                <a:off x="395536" y="791164"/>
                <a:ext cx="1569137" cy="1569591"/>
                <a:chOff x="1119258" y="2257147"/>
                <a:chExt cx="1868076" cy="186807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Freeform 6"/>
                <p:cNvSpPr>
                  <a:spLocks/>
                </p:cNvSpPr>
                <p:nvPr/>
              </p:nvSpPr>
              <p:spPr bwMode="auto">
                <a:xfrm>
                  <a:off x="2495041" y="2394505"/>
                  <a:ext cx="356034" cy="354935"/>
                </a:xfrm>
                <a:custGeom>
                  <a:avLst/>
                  <a:gdLst>
                    <a:gd name="T0" fmla="*/ 207 w 207"/>
                    <a:gd name="T1" fmla="*/ 181 h 206"/>
                    <a:gd name="T2" fmla="*/ 26 w 207"/>
                    <a:gd name="T3" fmla="*/ 0 h 206"/>
                    <a:gd name="T4" fmla="*/ 0 w 207"/>
                    <a:gd name="T5" fmla="*/ 44 h 206"/>
                    <a:gd name="T6" fmla="*/ 163 w 207"/>
                    <a:gd name="T7" fmla="*/ 206 h 206"/>
                    <a:gd name="T8" fmla="*/ 207 w 207"/>
                    <a:gd name="T9" fmla="*/ 181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206">
                      <a:moveTo>
                        <a:pt x="207" y="181"/>
                      </a:moveTo>
                      <a:cubicBezTo>
                        <a:pt x="162" y="107"/>
                        <a:pt x="100" y="45"/>
                        <a:pt x="26" y="0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66" y="85"/>
                        <a:pt x="122" y="140"/>
                        <a:pt x="163" y="206"/>
                      </a:cubicBezTo>
                      <a:lnTo>
                        <a:pt x="207" y="18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701" dirty="0">
                    <a:latin typeface="Lato Light"/>
                  </a:endParaRPr>
                </a:p>
              </p:txBody>
            </p:sp>
            <p:sp>
              <p:nvSpPr>
                <p:cNvPr id="45" name="Freeform 7"/>
                <p:cNvSpPr>
                  <a:spLocks/>
                </p:cNvSpPr>
                <p:nvPr/>
              </p:nvSpPr>
              <p:spPr bwMode="auto">
                <a:xfrm>
                  <a:off x="2075273" y="2257147"/>
                  <a:ext cx="427460" cy="191203"/>
                </a:xfrm>
                <a:custGeom>
                  <a:avLst/>
                  <a:gdLst>
                    <a:gd name="T0" fmla="*/ 0 w 248"/>
                    <a:gd name="T1" fmla="*/ 0 h 111"/>
                    <a:gd name="T2" fmla="*/ 0 w 248"/>
                    <a:gd name="T3" fmla="*/ 51 h 111"/>
                    <a:gd name="T4" fmla="*/ 222 w 248"/>
                    <a:gd name="T5" fmla="*/ 111 h 111"/>
                    <a:gd name="T6" fmla="*/ 248 w 248"/>
                    <a:gd name="T7" fmla="*/ 67 h 111"/>
                    <a:gd name="T8" fmla="*/ 0 w 248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11">
                      <a:moveTo>
                        <a:pt x="0" y="0"/>
                      </a:move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80" y="53"/>
                        <a:pt x="156" y="75"/>
                        <a:pt x="222" y="111"/>
                      </a:cubicBezTo>
                      <a:cubicBezTo>
                        <a:pt x="248" y="67"/>
                        <a:pt x="248" y="67"/>
                        <a:pt x="248" y="67"/>
                      </a:cubicBezTo>
                      <a:cubicBezTo>
                        <a:pt x="174" y="26"/>
                        <a:pt x="90" y="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701" dirty="0">
                    <a:latin typeface="Lato Light"/>
                  </a:endParaRPr>
                </a:p>
              </p:txBody>
            </p:sp>
            <p:sp>
              <p:nvSpPr>
                <p:cNvPr id="46" name="Freeform 8"/>
                <p:cNvSpPr>
                  <a:spLocks/>
                </p:cNvSpPr>
                <p:nvPr/>
              </p:nvSpPr>
              <p:spPr bwMode="auto">
                <a:xfrm>
                  <a:off x="2796131" y="2743946"/>
                  <a:ext cx="191203" cy="425262"/>
                </a:xfrm>
                <a:custGeom>
                  <a:avLst/>
                  <a:gdLst>
                    <a:gd name="T0" fmla="*/ 45 w 111"/>
                    <a:gd name="T1" fmla="*/ 0 h 247"/>
                    <a:gd name="T2" fmla="*/ 0 w 111"/>
                    <a:gd name="T3" fmla="*/ 26 h 247"/>
                    <a:gd name="T4" fmla="*/ 60 w 111"/>
                    <a:gd name="T5" fmla="*/ 247 h 247"/>
                    <a:gd name="T6" fmla="*/ 111 w 111"/>
                    <a:gd name="T7" fmla="*/ 247 h 247"/>
                    <a:gd name="T8" fmla="*/ 45 w 111"/>
                    <a:gd name="T9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247">
                      <a:moveTo>
                        <a:pt x="45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37" y="92"/>
                        <a:pt x="58" y="167"/>
                        <a:pt x="60" y="247"/>
                      </a:cubicBezTo>
                      <a:cubicBezTo>
                        <a:pt x="111" y="247"/>
                        <a:pt x="111" y="247"/>
                        <a:pt x="111" y="247"/>
                      </a:cubicBezTo>
                      <a:cubicBezTo>
                        <a:pt x="109" y="158"/>
                        <a:pt x="85" y="74"/>
                        <a:pt x="4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701" dirty="0">
                    <a:latin typeface="Lato Light"/>
                  </a:endParaRPr>
                </a:p>
              </p:txBody>
            </p:sp>
            <p:sp>
              <p:nvSpPr>
                <p:cNvPr id="47" name="Freeform 9"/>
                <p:cNvSpPr>
                  <a:spLocks/>
                </p:cNvSpPr>
                <p:nvPr/>
              </p:nvSpPr>
              <p:spPr bwMode="auto">
                <a:xfrm>
                  <a:off x="2796131" y="3213162"/>
                  <a:ext cx="191203" cy="427460"/>
                </a:xfrm>
                <a:custGeom>
                  <a:avLst/>
                  <a:gdLst>
                    <a:gd name="T0" fmla="*/ 60 w 111"/>
                    <a:gd name="T1" fmla="*/ 0 h 248"/>
                    <a:gd name="T2" fmla="*/ 0 w 111"/>
                    <a:gd name="T3" fmla="*/ 222 h 248"/>
                    <a:gd name="T4" fmla="*/ 45 w 111"/>
                    <a:gd name="T5" fmla="*/ 248 h 248"/>
                    <a:gd name="T6" fmla="*/ 111 w 111"/>
                    <a:gd name="T7" fmla="*/ 0 h 248"/>
                    <a:gd name="T8" fmla="*/ 60 w 111"/>
                    <a:gd name="T9" fmla="*/ 0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248">
                      <a:moveTo>
                        <a:pt x="60" y="0"/>
                      </a:moveTo>
                      <a:cubicBezTo>
                        <a:pt x="58" y="80"/>
                        <a:pt x="37" y="156"/>
                        <a:pt x="0" y="222"/>
                      </a:cubicBezTo>
                      <a:cubicBezTo>
                        <a:pt x="45" y="248"/>
                        <a:pt x="45" y="248"/>
                        <a:pt x="45" y="248"/>
                      </a:cubicBezTo>
                      <a:cubicBezTo>
                        <a:pt x="85" y="174"/>
                        <a:pt x="109" y="90"/>
                        <a:pt x="111" y="0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701" dirty="0">
                    <a:latin typeface="Lato Light"/>
                  </a:endParaRPr>
                </a:p>
              </p:txBody>
            </p:sp>
            <p:sp>
              <p:nvSpPr>
                <p:cNvPr id="48" name="Freeform 10"/>
                <p:cNvSpPr>
                  <a:spLocks/>
                </p:cNvSpPr>
                <p:nvPr/>
              </p:nvSpPr>
              <p:spPr bwMode="auto">
                <a:xfrm>
                  <a:off x="2495041" y="3632930"/>
                  <a:ext cx="356034" cy="356034"/>
                </a:xfrm>
                <a:custGeom>
                  <a:avLst/>
                  <a:gdLst>
                    <a:gd name="T0" fmla="*/ 207 w 207"/>
                    <a:gd name="T1" fmla="*/ 26 h 207"/>
                    <a:gd name="T2" fmla="*/ 163 w 207"/>
                    <a:gd name="T3" fmla="*/ 0 h 207"/>
                    <a:gd name="T4" fmla="*/ 0 w 207"/>
                    <a:gd name="T5" fmla="*/ 163 h 207"/>
                    <a:gd name="T6" fmla="*/ 26 w 207"/>
                    <a:gd name="T7" fmla="*/ 207 h 207"/>
                    <a:gd name="T8" fmla="*/ 207 w 207"/>
                    <a:gd name="T9" fmla="*/ 26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207">
                      <a:moveTo>
                        <a:pt x="207" y="26"/>
                      </a:moveTo>
                      <a:cubicBezTo>
                        <a:pt x="163" y="0"/>
                        <a:pt x="163" y="0"/>
                        <a:pt x="163" y="0"/>
                      </a:cubicBezTo>
                      <a:cubicBezTo>
                        <a:pt x="122" y="66"/>
                        <a:pt x="66" y="122"/>
                        <a:pt x="0" y="163"/>
                      </a:cubicBezTo>
                      <a:cubicBezTo>
                        <a:pt x="26" y="207"/>
                        <a:pt x="26" y="207"/>
                        <a:pt x="26" y="207"/>
                      </a:cubicBezTo>
                      <a:cubicBezTo>
                        <a:pt x="100" y="162"/>
                        <a:pt x="162" y="100"/>
                        <a:pt x="207" y="26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701" dirty="0">
                    <a:latin typeface="Lato Light"/>
                  </a:endParaRPr>
                </a:p>
              </p:txBody>
            </p:sp>
            <p:sp>
              <p:nvSpPr>
                <p:cNvPr id="49" name="Freeform 11"/>
                <p:cNvSpPr>
                  <a:spLocks/>
                </p:cNvSpPr>
                <p:nvPr/>
              </p:nvSpPr>
              <p:spPr bwMode="auto">
                <a:xfrm>
                  <a:off x="2075273" y="3936217"/>
                  <a:ext cx="427460" cy="189006"/>
                </a:xfrm>
                <a:custGeom>
                  <a:avLst/>
                  <a:gdLst>
                    <a:gd name="T0" fmla="*/ 248 w 248"/>
                    <a:gd name="T1" fmla="*/ 44 h 110"/>
                    <a:gd name="T2" fmla="*/ 222 w 248"/>
                    <a:gd name="T3" fmla="*/ 0 h 110"/>
                    <a:gd name="T4" fmla="*/ 0 w 248"/>
                    <a:gd name="T5" fmla="*/ 59 h 110"/>
                    <a:gd name="T6" fmla="*/ 0 w 248"/>
                    <a:gd name="T7" fmla="*/ 110 h 110"/>
                    <a:gd name="T8" fmla="*/ 248 w 248"/>
                    <a:gd name="T9" fmla="*/ 44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10">
                      <a:moveTo>
                        <a:pt x="248" y="44"/>
                      </a:moveTo>
                      <a:cubicBezTo>
                        <a:pt x="222" y="0"/>
                        <a:pt x="222" y="0"/>
                        <a:pt x="222" y="0"/>
                      </a:cubicBezTo>
                      <a:cubicBezTo>
                        <a:pt x="156" y="36"/>
                        <a:pt x="80" y="57"/>
                        <a:pt x="0" y="59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90" y="108"/>
                        <a:pt x="174" y="84"/>
                        <a:pt x="248" y="44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701" dirty="0">
                    <a:latin typeface="Lato Light"/>
                  </a:endParaRPr>
                </a:p>
              </p:txBody>
            </p:sp>
            <p:sp>
              <p:nvSpPr>
                <p:cNvPr id="50" name="Freeform 12"/>
                <p:cNvSpPr>
                  <a:spLocks/>
                </p:cNvSpPr>
                <p:nvPr/>
              </p:nvSpPr>
              <p:spPr bwMode="auto">
                <a:xfrm>
                  <a:off x="1606057" y="3936217"/>
                  <a:ext cx="425262" cy="189006"/>
                </a:xfrm>
                <a:custGeom>
                  <a:avLst/>
                  <a:gdLst>
                    <a:gd name="T0" fmla="*/ 0 w 247"/>
                    <a:gd name="T1" fmla="*/ 44 h 110"/>
                    <a:gd name="T2" fmla="*/ 247 w 247"/>
                    <a:gd name="T3" fmla="*/ 110 h 110"/>
                    <a:gd name="T4" fmla="*/ 247 w 247"/>
                    <a:gd name="T5" fmla="*/ 59 h 110"/>
                    <a:gd name="T6" fmla="*/ 26 w 247"/>
                    <a:gd name="T7" fmla="*/ 0 h 110"/>
                    <a:gd name="T8" fmla="*/ 0 w 247"/>
                    <a:gd name="T9" fmla="*/ 44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7" h="110">
                      <a:moveTo>
                        <a:pt x="0" y="44"/>
                      </a:moveTo>
                      <a:cubicBezTo>
                        <a:pt x="74" y="84"/>
                        <a:pt x="158" y="108"/>
                        <a:pt x="247" y="110"/>
                      </a:cubicBezTo>
                      <a:cubicBezTo>
                        <a:pt x="247" y="59"/>
                        <a:pt x="247" y="59"/>
                        <a:pt x="247" y="59"/>
                      </a:cubicBezTo>
                      <a:cubicBezTo>
                        <a:pt x="167" y="57"/>
                        <a:pt x="92" y="36"/>
                        <a:pt x="26" y="0"/>
                      </a:cubicBez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701" dirty="0">
                    <a:latin typeface="Lato Light"/>
                  </a:endParaRPr>
                </a:p>
              </p:txBody>
            </p:sp>
            <p:sp>
              <p:nvSpPr>
                <p:cNvPr id="51" name="Freeform 13"/>
                <p:cNvSpPr>
                  <a:spLocks/>
                </p:cNvSpPr>
                <p:nvPr/>
              </p:nvSpPr>
              <p:spPr bwMode="auto">
                <a:xfrm>
                  <a:off x="1256616" y="3632930"/>
                  <a:ext cx="354935" cy="356034"/>
                </a:xfrm>
                <a:custGeom>
                  <a:avLst/>
                  <a:gdLst>
                    <a:gd name="T0" fmla="*/ 44 w 206"/>
                    <a:gd name="T1" fmla="*/ 0 h 207"/>
                    <a:gd name="T2" fmla="*/ 0 w 206"/>
                    <a:gd name="T3" fmla="*/ 26 h 207"/>
                    <a:gd name="T4" fmla="*/ 181 w 206"/>
                    <a:gd name="T5" fmla="*/ 207 h 207"/>
                    <a:gd name="T6" fmla="*/ 206 w 206"/>
                    <a:gd name="T7" fmla="*/ 163 h 207"/>
                    <a:gd name="T8" fmla="*/ 44 w 206"/>
                    <a:gd name="T9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6" h="207">
                      <a:moveTo>
                        <a:pt x="44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45" y="100"/>
                        <a:pt x="107" y="162"/>
                        <a:pt x="181" y="207"/>
                      </a:cubicBezTo>
                      <a:cubicBezTo>
                        <a:pt x="206" y="163"/>
                        <a:pt x="206" y="163"/>
                        <a:pt x="206" y="163"/>
                      </a:cubicBezTo>
                      <a:cubicBezTo>
                        <a:pt x="140" y="122"/>
                        <a:pt x="85" y="66"/>
                        <a:pt x="4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701" dirty="0">
                    <a:latin typeface="Lato Light"/>
                  </a:endParaRPr>
                </a:p>
              </p:txBody>
            </p:sp>
            <p:sp>
              <p:nvSpPr>
                <p:cNvPr id="52" name="Freeform 14"/>
                <p:cNvSpPr>
                  <a:spLocks/>
                </p:cNvSpPr>
                <p:nvPr/>
              </p:nvSpPr>
              <p:spPr bwMode="auto">
                <a:xfrm>
                  <a:off x="1119258" y="3213162"/>
                  <a:ext cx="191203" cy="427460"/>
                </a:xfrm>
                <a:custGeom>
                  <a:avLst/>
                  <a:gdLst>
                    <a:gd name="T0" fmla="*/ 0 w 111"/>
                    <a:gd name="T1" fmla="*/ 0 h 248"/>
                    <a:gd name="T2" fmla="*/ 67 w 111"/>
                    <a:gd name="T3" fmla="*/ 248 h 248"/>
                    <a:gd name="T4" fmla="*/ 111 w 111"/>
                    <a:gd name="T5" fmla="*/ 222 h 248"/>
                    <a:gd name="T6" fmla="*/ 51 w 111"/>
                    <a:gd name="T7" fmla="*/ 0 h 248"/>
                    <a:gd name="T8" fmla="*/ 0 w 111"/>
                    <a:gd name="T9" fmla="*/ 0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248">
                      <a:moveTo>
                        <a:pt x="0" y="0"/>
                      </a:moveTo>
                      <a:cubicBezTo>
                        <a:pt x="2" y="90"/>
                        <a:pt x="26" y="174"/>
                        <a:pt x="67" y="248"/>
                      </a:cubicBezTo>
                      <a:cubicBezTo>
                        <a:pt x="111" y="222"/>
                        <a:pt x="111" y="222"/>
                        <a:pt x="111" y="222"/>
                      </a:cubicBezTo>
                      <a:cubicBezTo>
                        <a:pt x="75" y="156"/>
                        <a:pt x="53" y="80"/>
                        <a:pt x="5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701" dirty="0">
                    <a:latin typeface="Lato Light"/>
                  </a:endParaRPr>
                </a:p>
              </p:txBody>
            </p:sp>
            <p:sp>
              <p:nvSpPr>
                <p:cNvPr id="53" name="Freeform 15"/>
                <p:cNvSpPr>
                  <a:spLocks/>
                </p:cNvSpPr>
                <p:nvPr/>
              </p:nvSpPr>
              <p:spPr bwMode="auto">
                <a:xfrm>
                  <a:off x="1119258" y="2743946"/>
                  <a:ext cx="191203" cy="425262"/>
                </a:xfrm>
                <a:custGeom>
                  <a:avLst/>
                  <a:gdLst>
                    <a:gd name="T0" fmla="*/ 51 w 111"/>
                    <a:gd name="T1" fmla="*/ 247 h 247"/>
                    <a:gd name="T2" fmla="*/ 111 w 111"/>
                    <a:gd name="T3" fmla="*/ 26 h 247"/>
                    <a:gd name="T4" fmla="*/ 67 w 111"/>
                    <a:gd name="T5" fmla="*/ 0 h 247"/>
                    <a:gd name="T6" fmla="*/ 0 w 111"/>
                    <a:gd name="T7" fmla="*/ 247 h 247"/>
                    <a:gd name="T8" fmla="*/ 51 w 111"/>
                    <a:gd name="T9" fmla="*/ 247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247">
                      <a:moveTo>
                        <a:pt x="51" y="247"/>
                      </a:moveTo>
                      <a:cubicBezTo>
                        <a:pt x="53" y="167"/>
                        <a:pt x="75" y="92"/>
                        <a:pt x="111" y="26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74"/>
                        <a:pt x="2" y="158"/>
                        <a:pt x="0" y="247"/>
                      </a:cubicBezTo>
                      <a:lnTo>
                        <a:pt x="51" y="247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701" dirty="0">
                    <a:latin typeface="Lato Light"/>
                  </a:endParaRPr>
                </a:p>
              </p:txBody>
            </p:sp>
            <p:sp>
              <p:nvSpPr>
                <p:cNvPr id="54" name="Freeform 16"/>
                <p:cNvSpPr>
                  <a:spLocks/>
                </p:cNvSpPr>
                <p:nvPr/>
              </p:nvSpPr>
              <p:spPr bwMode="auto">
                <a:xfrm>
                  <a:off x="1256616" y="2394505"/>
                  <a:ext cx="354935" cy="354935"/>
                </a:xfrm>
                <a:custGeom>
                  <a:avLst/>
                  <a:gdLst>
                    <a:gd name="T0" fmla="*/ 0 w 206"/>
                    <a:gd name="T1" fmla="*/ 181 h 206"/>
                    <a:gd name="T2" fmla="*/ 44 w 206"/>
                    <a:gd name="T3" fmla="*/ 206 h 206"/>
                    <a:gd name="T4" fmla="*/ 206 w 206"/>
                    <a:gd name="T5" fmla="*/ 44 h 206"/>
                    <a:gd name="T6" fmla="*/ 181 w 206"/>
                    <a:gd name="T7" fmla="*/ 0 h 206"/>
                    <a:gd name="T8" fmla="*/ 0 w 206"/>
                    <a:gd name="T9" fmla="*/ 181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6" h="206">
                      <a:moveTo>
                        <a:pt x="0" y="181"/>
                      </a:moveTo>
                      <a:cubicBezTo>
                        <a:pt x="44" y="206"/>
                        <a:pt x="44" y="206"/>
                        <a:pt x="44" y="206"/>
                      </a:cubicBezTo>
                      <a:cubicBezTo>
                        <a:pt x="85" y="140"/>
                        <a:pt x="140" y="85"/>
                        <a:pt x="206" y="44"/>
                      </a:cubicBezTo>
                      <a:cubicBezTo>
                        <a:pt x="181" y="0"/>
                        <a:pt x="181" y="0"/>
                        <a:pt x="181" y="0"/>
                      </a:cubicBezTo>
                      <a:cubicBezTo>
                        <a:pt x="107" y="45"/>
                        <a:pt x="45" y="107"/>
                        <a:pt x="0" y="181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701" dirty="0">
                    <a:latin typeface="Lato Light"/>
                  </a:endParaRPr>
                </a:p>
              </p:txBody>
            </p:sp>
            <p:sp>
              <p:nvSpPr>
                <p:cNvPr id="55" name="Freeform 17"/>
                <p:cNvSpPr>
                  <a:spLocks/>
                </p:cNvSpPr>
                <p:nvPr/>
              </p:nvSpPr>
              <p:spPr bwMode="auto">
                <a:xfrm>
                  <a:off x="1606057" y="2257147"/>
                  <a:ext cx="425262" cy="191203"/>
                </a:xfrm>
                <a:custGeom>
                  <a:avLst/>
                  <a:gdLst>
                    <a:gd name="T0" fmla="*/ 0 w 247"/>
                    <a:gd name="T1" fmla="*/ 67 h 111"/>
                    <a:gd name="T2" fmla="*/ 25 w 247"/>
                    <a:gd name="T3" fmla="*/ 111 h 111"/>
                    <a:gd name="T4" fmla="*/ 247 w 247"/>
                    <a:gd name="T5" fmla="*/ 51 h 111"/>
                    <a:gd name="T6" fmla="*/ 247 w 247"/>
                    <a:gd name="T7" fmla="*/ 0 h 111"/>
                    <a:gd name="T8" fmla="*/ 0 w 247"/>
                    <a:gd name="T9" fmla="*/ 67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7" h="111">
                      <a:moveTo>
                        <a:pt x="0" y="67"/>
                      </a:moveTo>
                      <a:cubicBezTo>
                        <a:pt x="25" y="111"/>
                        <a:pt x="25" y="111"/>
                        <a:pt x="25" y="111"/>
                      </a:cubicBezTo>
                      <a:cubicBezTo>
                        <a:pt x="92" y="75"/>
                        <a:pt x="167" y="53"/>
                        <a:pt x="247" y="51"/>
                      </a:cubicBezTo>
                      <a:cubicBezTo>
                        <a:pt x="247" y="0"/>
                        <a:pt x="247" y="0"/>
                        <a:pt x="247" y="0"/>
                      </a:cubicBezTo>
                      <a:cubicBezTo>
                        <a:pt x="158" y="2"/>
                        <a:pt x="74" y="26"/>
                        <a:pt x="0" y="67"/>
                      </a:cubicBezTo>
                      <a:close/>
                    </a:path>
                  </a:pathLst>
                </a:custGeom>
                <a:solidFill>
                  <a:schemeClr val="accent3">
                    <a:alpha val="25000"/>
                  </a:schemeClr>
                </a:solidFill>
                <a:ln>
                  <a:noFill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701" dirty="0">
                    <a:latin typeface="Lato Light"/>
                  </a:endParaRPr>
                </a:p>
              </p:txBody>
            </p:sp>
          </p:grpSp>
        </p:grpSp>
        <p:pic>
          <p:nvPicPr>
            <p:cNvPr id="98" name="Picture 2" descr="\\File_server\дркбису\Стратанализ\УСРиР\_ПРЕЗЕНТАЦИИ\_НОВЫЙ_КЛИПАРТ\кировец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781" y="3103331"/>
              <a:ext cx="1098766" cy="554336"/>
            </a:xfrm>
            <a:prstGeom prst="rect">
              <a:avLst/>
            </a:prstGeom>
            <a:noFill/>
            <a:effectLst/>
          </p:spPr>
        </p:pic>
        <p:pic>
          <p:nvPicPr>
            <p:cNvPr id="99" name="Picture 3" descr="\\File_server\дркбису\Стратанализ\УСРиР\_ПРЕЗЕНТАЦИИ\_НОВЫЙ_КЛИПАРТ\комбайн1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471" y="3778280"/>
              <a:ext cx="1325643" cy="471421"/>
            </a:xfrm>
            <a:prstGeom prst="rect">
              <a:avLst/>
            </a:prstGeom>
            <a:noFill/>
            <a:effectLst/>
          </p:spPr>
        </p:pic>
      </p:grpSp>
      <p:sp>
        <p:nvSpPr>
          <p:cNvPr id="113" name="Прямоугольник 112"/>
          <p:cNvSpPr/>
          <p:nvPr/>
        </p:nvSpPr>
        <p:spPr>
          <a:xfrm>
            <a:off x="40007" y="622999"/>
            <a:ext cx="909763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algn="ctr">
              <a:tabLst>
                <a:tab pos="95250" algn="l"/>
              </a:tabLst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АО "РОСАГРОЛИЗИНГ" РАБОТАЕТ НАД РАЗВИТИЕМ ВСЕГО АПК </a:t>
            </a:r>
          </a:p>
          <a:p>
            <a:pPr marL="95250" algn="ctr">
              <a:tabLst>
                <a:tab pos="95250" algn="l"/>
              </a:tabLst>
            </a:pP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(делая особый акцент на развитие МСП)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4" name="Группа 93"/>
          <p:cNvGrpSpPr/>
          <p:nvPr/>
        </p:nvGrpSpPr>
        <p:grpSpPr>
          <a:xfrm>
            <a:off x="3147406" y="3055937"/>
            <a:ext cx="1464133" cy="1443488"/>
            <a:chOff x="7164288" y="764704"/>
            <a:chExt cx="1569137" cy="1569591"/>
          </a:xfrm>
        </p:grpSpPr>
        <p:sp>
          <p:nvSpPr>
            <p:cNvPr id="96" name="Oval 5"/>
            <p:cNvSpPr>
              <a:spLocks noChangeArrowheads="1"/>
            </p:cNvSpPr>
            <p:nvPr/>
          </p:nvSpPr>
          <p:spPr bwMode="auto">
            <a:xfrm>
              <a:off x="7310127" y="910585"/>
              <a:ext cx="1278385" cy="1278755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137168" tIns="68584" rIns="137168" bIns="68584" numCol="1" anchor="t" anchorCtr="0" compatLnSpc="1">
              <a:prstTxWarp prst="textNoShape">
                <a:avLst/>
              </a:prstTxWarp>
            </a:bodyPr>
            <a:lstStyle/>
            <a:p>
              <a:endParaRPr lang="id-ID" sz="2701" dirty="0">
                <a:latin typeface="Lato Light"/>
              </a:endParaRPr>
            </a:p>
          </p:txBody>
        </p:sp>
        <p:grpSp>
          <p:nvGrpSpPr>
            <p:cNvPr id="97" name="Group 38"/>
            <p:cNvGrpSpPr/>
            <p:nvPr/>
          </p:nvGrpSpPr>
          <p:grpSpPr>
            <a:xfrm>
              <a:off x="7164288" y="764704"/>
              <a:ext cx="1569137" cy="1569591"/>
              <a:chOff x="3800237" y="2257147"/>
              <a:chExt cx="1868076" cy="186807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Freeform 6"/>
              <p:cNvSpPr>
                <a:spLocks/>
              </p:cNvSpPr>
              <p:nvPr/>
            </p:nvSpPr>
            <p:spPr bwMode="auto">
              <a:xfrm>
                <a:off x="5176020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/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112" name="Freeform 7"/>
              <p:cNvSpPr>
                <a:spLocks/>
              </p:cNvSpPr>
              <p:nvPr/>
            </p:nvSpPr>
            <p:spPr bwMode="auto">
              <a:xfrm>
                <a:off x="4756252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/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115" name="Freeform 8"/>
              <p:cNvSpPr>
                <a:spLocks/>
              </p:cNvSpPr>
              <p:nvPr/>
            </p:nvSpPr>
            <p:spPr bwMode="auto">
              <a:xfrm>
                <a:off x="5477110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/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116" name="Freeform 9"/>
              <p:cNvSpPr>
                <a:spLocks/>
              </p:cNvSpPr>
              <p:nvPr/>
            </p:nvSpPr>
            <p:spPr bwMode="auto">
              <a:xfrm>
                <a:off x="5477110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/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117" name="Freeform 10"/>
              <p:cNvSpPr>
                <a:spLocks/>
              </p:cNvSpPr>
              <p:nvPr/>
            </p:nvSpPr>
            <p:spPr bwMode="auto">
              <a:xfrm>
                <a:off x="5176020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/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118" name="Freeform 11"/>
              <p:cNvSpPr>
                <a:spLocks/>
              </p:cNvSpPr>
              <p:nvPr/>
            </p:nvSpPr>
            <p:spPr bwMode="auto">
              <a:xfrm>
                <a:off x="4756252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119" name="Freeform 12"/>
              <p:cNvSpPr>
                <a:spLocks/>
              </p:cNvSpPr>
              <p:nvPr/>
            </p:nvSpPr>
            <p:spPr bwMode="auto">
              <a:xfrm>
                <a:off x="4287036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120" name="Freeform 13"/>
              <p:cNvSpPr>
                <a:spLocks/>
              </p:cNvSpPr>
              <p:nvPr/>
            </p:nvSpPr>
            <p:spPr bwMode="auto">
              <a:xfrm>
                <a:off x="3937595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121" name="Freeform 14"/>
              <p:cNvSpPr>
                <a:spLocks/>
              </p:cNvSpPr>
              <p:nvPr/>
            </p:nvSpPr>
            <p:spPr bwMode="auto">
              <a:xfrm>
                <a:off x="3800237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122" name="Freeform 15"/>
              <p:cNvSpPr>
                <a:spLocks/>
              </p:cNvSpPr>
              <p:nvPr/>
            </p:nvSpPr>
            <p:spPr bwMode="auto">
              <a:xfrm>
                <a:off x="3800237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123" name="Freeform 17"/>
              <p:cNvSpPr>
                <a:spLocks/>
              </p:cNvSpPr>
              <p:nvPr/>
            </p:nvSpPr>
            <p:spPr bwMode="auto">
              <a:xfrm>
                <a:off x="4287036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124" name="Freeform 16"/>
              <p:cNvSpPr>
                <a:spLocks/>
              </p:cNvSpPr>
              <p:nvPr/>
            </p:nvSpPr>
            <p:spPr bwMode="auto">
              <a:xfrm>
                <a:off x="3937595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</p:grpSp>
      </p:grpSp>
      <p:grpSp>
        <p:nvGrpSpPr>
          <p:cNvPr id="125" name="Группа 124"/>
          <p:cNvGrpSpPr/>
          <p:nvPr/>
        </p:nvGrpSpPr>
        <p:grpSpPr>
          <a:xfrm>
            <a:off x="5498847" y="1469128"/>
            <a:ext cx="1444615" cy="1441934"/>
            <a:chOff x="5578026" y="1132936"/>
            <a:chExt cx="1569137" cy="1569591"/>
          </a:xfrm>
        </p:grpSpPr>
        <p:grpSp>
          <p:nvGrpSpPr>
            <p:cNvPr id="126" name="Группа 125"/>
            <p:cNvGrpSpPr/>
            <p:nvPr/>
          </p:nvGrpSpPr>
          <p:grpSpPr>
            <a:xfrm>
              <a:off x="5578026" y="1132936"/>
              <a:ext cx="1569137" cy="1569591"/>
              <a:chOff x="4954209" y="791164"/>
              <a:chExt cx="1569137" cy="1569591"/>
            </a:xfrm>
          </p:grpSpPr>
          <p:grpSp>
            <p:nvGrpSpPr>
              <p:cNvPr id="129" name="Group 61"/>
              <p:cNvGrpSpPr/>
              <p:nvPr/>
            </p:nvGrpSpPr>
            <p:grpSpPr>
              <a:xfrm>
                <a:off x="4954209" y="791164"/>
                <a:ext cx="1569137" cy="1569591"/>
                <a:chOff x="6546413" y="2257147"/>
                <a:chExt cx="1868076" cy="186807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1" name="Freeform 6"/>
                <p:cNvSpPr>
                  <a:spLocks/>
                </p:cNvSpPr>
                <p:nvPr/>
              </p:nvSpPr>
              <p:spPr bwMode="auto">
                <a:xfrm>
                  <a:off x="7922196" y="2394505"/>
                  <a:ext cx="356034" cy="354935"/>
                </a:xfrm>
                <a:custGeom>
                  <a:avLst/>
                  <a:gdLst>
                    <a:gd name="T0" fmla="*/ 207 w 207"/>
                    <a:gd name="T1" fmla="*/ 181 h 206"/>
                    <a:gd name="T2" fmla="*/ 26 w 207"/>
                    <a:gd name="T3" fmla="*/ 0 h 206"/>
                    <a:gd name="T4" fmla="*/ 0 w 207"/>
                    <a:gd name="T5" fmla="*/ 44 h 206"/>
                    <a:gd name="T6" fmla="*/ 163 w 207"/>
                    <a:gd name="T7" fmla="*/ 206 h 206"/>
                    <a:gd name="T8" fmla="*/ 207 w 207"/>
                    <a:gd name="T9" fmla="*/ 181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206">
                      <a:moveTo>
                        <a:pt x="207" y="181"/>
                      </a:moveTo>
                      <a:cubicBezTo>
                        <a:pt x="162" y="107"/>
                        <a:pt x="100" y="45"/>
                        <a:pt x="26" y="0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66" y="85"/>
                        <a:pt x="122" y="140"/>
                        <a:pt x="163" y="206"/>
                      </a:cubicBezTo>
                      <a:lnTo>
                        <a:pt x="207" y="18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701" dirty="0">
                    <a:latin typeface="Lato Light"/>
                  </a:endParaRPr>
                </a:p>
              </p:txBody>
            </p:sp>
            <p:sp>
              <p:nvSpPr>
                <p:cNvPr id="132" name="Freeform 7"/>
                <p:cNvSpPr>
                  <a:spLocks/>
                </p:cNvSpPr>
                <p:nvPr/>
              </p:nvSpPr>
              <p:spPr bwMode="auto">
                <a:xfrm>
                  <a:off x="7502428" y="2257147"/>
                  <a:ext cx="427460" cy="191203"/>
                </a:xfrm>
                <a:custGeom>
                  <a:avLst/>
                  <a:gdLst>
                    <a:gd name="T0" fmla="*/ 0 w 248"/>
                    <a:gd name="T1" fmla="*/ 0 h 111"/>
                    <a:gd name="T2" fmla="*/ 0 w 248"/>
                    <a:gd name="T3" fmla="*/ 51 h 111"/>
                    <a:gd name="T4" fmla="*/ 222 w 248"/>
                    <a:gd name="T5" fmla="*/ 111 h 111"/>
                    <a:gd name="T6" fmla="*/ 248 w 248"/>
                    <a:gd name="T7" fmla="*/ 67 h 111"/>
                    <a:gd name="T8" fmla="*/ 0 w 248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11">
                      <a:moveTo>
                        <a:pt x="0" y="0"/>
                      </a:move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80" y="53"/>
                        <a:pt x="156" y="75"/>
                        <a:pt x="222" y="111"/>
                      </a:cubicBezTo>
                      <a:cubicBezTo>
                        <a:pt x="248" y="67"/>
                        <a:pt x="248" y="67"/>
                        <a:pt x="248" y="67"/>
                      </a:cubicBezTo>
                      <a:cubicBezTo>
                        <a:pt x="174" y="26"/>
                        <a:pt x="90" y="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701" dirty="0">
                    <a:latin typeface="Lato Light"/>
                  </a:endParaRPr>
                </a:p>
              </p:txBody>
            </p:sp>
            <p:sp>
              <p:nvSpPr>
                <p:cNvPr id="133" name="Freeform 8"/>
                <p:cNvSpPr>
                  <a:spLocks/>
                </p:cNvSpPr>
                <p:nvPr/>
              </p:nvSpPr>
              <p:spPr bwMode="auto">
                <a:xfrm>
                  <a:off x="8223286" y="2743946"/>
                  <a:ext cx="191203" cy="425262"/>
                </a:xfrm>
                <a:custGeom>
                  <a:avLst/>
                  <a:gdLst>
                    <a:gd name="T0" fmla="*/ 45 w 111"/>
                    <a:gd name="T1" fmla="*/ 0 h 247"/>
                    <a:gd name="T2" fmla="*/ 0 w 111"/>
                    <a:gd name="T3" fmla="*/ 26 h 247"/>
                    <a:gd name="T4" fmla="*/ 60 w 111"/>
                    <a:gd name="T5" fmla="*/ 247 h 247"/>
                    <a:gd name="T6" fmla="*/ 111 w 111"/>
                    <a:gd name="T7" fmla="*/ 247 h 247"/>
                    <a:gd name="T8" fmla="*/ 45 w 111"/>
                    <a:gd name="T9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247">
                      <a:moveTo>
                        <a:pt x="45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37" y="92"/>
                        <a:pt x="58" y="167"/>
                        <a:pt x="60" y="247"/>
                      </a:cubicBezTo>
                      <a:cubicBezTo>
                        <a:pt x="111" y="247"/>
                        <a:pt x="111" y="247"/>
                        <a:pt x="111" y="247"/>
                      </a:cubicBezTo>
                      <a:cubicBezTo>
                        <a:pt x="109" y="158"/>
                        <a:pt x="85" y="74"/>
                        <a:pt x="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701" dirty="0">
                    <a:latin typeface="Lato Light"/>
                  </a:endParaRPr>
                </a:p>
              </p:txBody>
            </p:sp>
            <p:sp>
              <p:nvSpPr>
                <p:cNvPr id="134" name="Freeform 9"/>
                <p:cNvSpPr>
                  <a:spLocks/>
                </p:cNvSpPr>
                <p:nvPr/>
              </p:nvSpPr>
              <p:spPr bwMode="auto">
                <a:xfrm>
                  <a:off x="8223286" y="3213162"/>
                  <a:ext cx="191203" cy="427460"/>
                </a:xfrm>
                <a:custGeom>
                  <a:avLst/>
                  <a:gdLst>
                    <a:gd name="T0" fmla="*/ 60 w 111"/>
                    <a:gd name="T1" fmla="*/ 0 h 248"/>
                    <a:gd name="T2" fmla="*/ 0 w 111"/>
                    <a:gd name="T3" fmla="*/ 222 h 248"/>
                    <a:gd name="T4" fmla="*/ 45 w 111"/>
                    <a:gd name="T5" fmla="*/ 248 h 248"/>
                    <a:gd name="T6" fmla="*/ 111 w 111"/>
                    <a:gd name="T7" fmla="*/ 0 h 248"/>
                    <a:gd name="T8" fmla="*/ 60 w 111"/>
                    <a:gd name="T9" fmla="*/ 0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248">
                      <a:moveTo>
                        <a:pt x="60" y="0"/>
                      </a:moveTo>
                      <a:cubicBezTo>
                        <a:pt x="58" y="80"/>
                        <a:pt x="37" y="156"/>
                        <a:pt x="0" y="222"/>
                      </a:cubicBezTo>
                      <a:cubicBezTo>
                        <a:pt x="45" y="248"/>
                        <a:pt x="45" y="248"/>
                        <a:pt x="45" y="248"/>
                      </a:cubicBezTo>
                      <a:cubicBezTo>
                        <a:pt x="85" y="174"/>
                        <a:pt x="109" y="90"/>
                        <a:pt x="111" y="0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701" dirty="0">
                    <a:latin typeface="Lato Light"/>
                  </a:endParaRPr>
                </a:p>
              </p:txBody>
            </p:sp>
            <p:sp>
              <p:nvSpPr>
                <p:cNvPr id="135" name="Freeform 10"/>
                <p:cNvSpPr>
                  <a:spLocks/>
                </p:cNvSpPr>
                <p:nvPr/>
              </p:nvSpPr>
              <p:spPr bwMode="auto">
                <a:xfrm>
                  <a:off x="7922196" y="3632930"/>
                  <a:ext cx="356034" cy="356034"/>
                </a:xfrm>
                <a:custGeom>
                  <a:avLst/>
                  <a:gdLst>
                    <a:gd name="T0" fmla="*/ 207 w 207"/>
                    <a:gd name="T1" fmla="*/ 26 h 207"/>
                    <a:gd name="T2" fmla="*/ 163 w 207"/>
                    <a:gd name="T3" fmla="*/ 0 h 207"/>
                    <a:gd name="T4" fmla="*/ 0 w 207"/>
                    <a:gd name="T5" fmla="*/ 163 h 207"/>
                    <a:gd name="T6" fmla="*/ 26 w 207"/>
                    <a:gd name="T7" fmla="*/ 207 h 207"/>
                    <a:gd name="T8" fmla="*/ 207 w 207"/>
                    <a:gd name="T9" fmla="*/ 26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207">
                      <a:moveTo>
                        <a:pt x="207" y="26"/>
                      </a:moveTo>
                      <a:cubicBezTo>
                        <a:pt x="163" y="0"/>
                        <a:pt x="163" y="0"/>
                        <a:pt x="163" y="0"/>
                      </a:cubicBezTo>
                      <a:cubicBezTo>
                        <a:pt x="122" y="66"/>
                        <a:pt x="66" y="122"/>
                        <a:pt x="0" y="163"/>
                      </a:cubicBezTo>
                      <a:cubicBezTo>
                        <a:pt x="26" y="207"/>
                        <a:pt x="26" y="207"/>
                        <a:pt x="26" y="207"/>
                      </a:cubicBezTo>
                      <a:cubicBezTo>
                        <a:pt x="100" y="162"/>
                        <a:pt x="162" y="100"/>
                        <a:pt x="207" y="2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701" dirty="0">
                    <a:latin typeface="Lato Light"/>
                  </a:endParaRPr>
                </a:p>
              </p:txBody>
            </p:sp>
            <p:sp>
              <p:nvSpPr>
                <p:cNvPr id="136" name="Freeform 11"/>
                <p:cNvSpPr>
                  <a:spLocks/>
                </p:cNvSpPr>
                <p:nvPr/>
              </p:nvSpPr>
              <p:spPr bwMode="auto">
                <a:xfrm>
                  <a:off x="7502428" y="3936217"/>
                  <a:ext cx="427460" cy="189006"/>
                </a:xfrm>
                <a:custGeom>
                  <a:avLst/>
                  <a:gdLst>
                    <a:gd name="T0" fmla="*/ 248 w 248"/>
                    <a:gd name="T1" fmla="*/ 44 h 110"/>
                    <a:gd name="T2" fmla="*/ 222 w 248"/>
                    <a:gd name="T3" fmla="*/ 0 h 110"/>
                    <a:gd name="T4" fmla="*/ 0 w 248"/>
                    <a:gd name="T5" fmla="*/ 59 h 110"/>
                    <a:gd name="T6" fmla="*/ 0 w 248"/>
                    <a:gd name="T7" fmla="*/ 110 h 110"/>
                    <a:gd name="T8" fmla="*/ 248 w 248"/>
                    <a:gd name="T9" fmla="*/ 44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10">
                      <a:moveTo>
                        <a:pt x="248" y="44"/>
                      </a:moveTo>
                      <a:cubicBezTo>
                        <a:pt x="222" y="0"/>
                        <a:pt x="222" y="0"/>
                        <a:pt x="222" y="0"/>
                      </a:cubicBezTo>
                      <a:cubicBezTo>
                        <a:pt x="156" y="36"/>
                        <a:pt x="80" y="57"/>
                        <a:pt x="0" y="59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90" y="108"/>
                        <a:pt x="174" y="84"/>
                        <a:pt x="248" y="44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701" dirty="0">
                    <a:latin typeface="Lato Light"/>
                  </a:endParaRPr>
                </a:p>
              </p:txBody>
            </p:sp>
            <p:sp>
              <p:nvSpPr>
                <p:cNvPr id="137" name="Freeform 12"/>
                <p:cNvSpPr>
                  <a:spLocks/>
                </p:cNvSpPr>
                <p:nvPr/>
              </p:nvSpPr>
              <p:spPr bwMode="auto">
                <a:xfrm>
                  <a:off x="7033212" y="3936217"/>
                  <a:ext cx="425262" cy="189006"/>
                </a:xfrm>
                <a:custGeom>
                  <a:avLst/>
                  <a:gdLst>
                    <a:gd name="T0" fmla="*/ 0 w 247"/>
                    <a:gd name="T1" fmla="*/ 44 h 110"/>
                    <a:gd name="T2" fmla="*/ 247 w 247"/>
                    <a:gd name="T3" fmla="*/ 110 h 110"/>
                    <a:gd name="T4" fmla="*/ 247 w 247"/>
                    <a:gd name="T5" fmla="*/ 59 h 110"/>
                    <a:gd name="T6" fmla="*/ 26 w 247"/>
                    <a:gd name="T7" fmla="*/ 0 h 110"/>
                    <a:gd name="T8" fmla="*/ 0 w 247"/>
                    <a:gd name="T9" fmla="*/ 44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7" h="110">
                      <a:moveTo>
                        <a:pt x="0" y="44"/>
                      </a:moveTo>
                      <a:cubicBezTo>
                        <a:pt x="74" y="84"/>
                        <a:pt x="158" y="108"/>
                        <a:pt x="247" y="110"/>
                      </a:cubicBezTo>
                      <a:cubicBezTo>
                        <a:pt x="247" y="59"/>
                        <a:pt x="247" y="59"/>
                        <a:pt x="247" y="59"/>
                      </a:cubicBezTo>
                      <a:cubicBezTo>
                        <a:pt x="167" y="57"/>
                        <a:pt x="92" y="36"/>
                        <a:pt x="26" y="0"/>
                      </a:cubicBez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701" dirty="0">
                    <a:latin typeface="Lato Light"/>
                  </a:endParaRPr>
                </a:p>
              </p:txBody>
            </p:sp>
            <p:sp>
              <p:nvSpPr>
                <p:cNvPr id="138" name="Freeform 13"/>
                <p:cNvSpPr>
                  <a:spLocks/>
                </p:cNvSpPr>
                <p:nvPr/>
              </p:nvSpPr>
              <p:spPr bwMode="auto">
                <a:xfrm>
                  <a:off x="6683771" y="3632930"/>
                  <a:ext cx="354935" cy="356034"/>
                </a:xfrm>
                <a:custGeom>
                  <a:avLst/>
                  <a:gdLst>
                    <a:gd name="T0" fmla="*/ 44 w 206"/>
                    <a:gd name="T1" fmla="*/ 0 h 207"/>
                    <a:gd name="T2" fmla="*/ 0 w 206"/>
                    <a:gd name="T3" fmla="*/ 26 h 207"/>
                    <a:gd name="T4" fmla="*/ 181 w 206"/>
                    <a:gd name="T5" fmla="*/ 207 h 207"/>
                    <a:gd name="T6" fmla="*/ 206 w 206"/>
                    <a:gd name="T7" fmla="*/ 163 h 207"/>
                    <a:gd name="T8" fmla="*/ 44 w 206"/>
                    <a:gd name="T9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6" h="207">
                      <a:moveTo>
                        <a:pt x="44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45" y="100"/>
                        <a:pt x="107" y="162"/>
                        <a:pt x="181" y="207"/>
                      </a:cubicBezTo>
                      <a:cubicBezTo>
                        <a:pt x="206" y="163"/>
                        <a:pt x="206" y="163"/>
                        <a:pt x="206" y="163"/>
                      </a:cubicBezTo>
                      <a:cubicBezTo>
                        <a:pt x="140" y="122"/>
                        <a:pt x="85" y="66"/>
                        <a:pt x="44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701" dirty="0">
                    <a:latin typeface="Lato Light"/>
                  </a:endParaRPr>
                </a:p>
              </p:txBody>
            </p:sp>
            <p:sp>
              <p:nvSpPr>
                <p:cNvPr id="139" name="Freeform 14"/>
                <p:cNvSpPr>
                  <a:spLocks/>
                </p:cNvSpPr>
                <p:nvPr/>
              </p:nvSpPr>
              <p:spPr bwMode="auto">
                <a:xfrm>
                  <a:off x="6546413" y="3213162"/>
                  <a:ext cx="191203" cy="427460"/>
                </a:xfrm>
                <a:custGeom>
                  <a:avLst/>
                  <a:gdLst>
                    <a:gd name="T0" fmla="*/ 0 w 111"/>
                    <a:gd name="T1" fmla="*/ 0 h 248"/>
                    <a:gd name="T2" fmla="*/ 67 w 111"/>
                    <a:gd name="T3" fmla="*/ 248 h 248"/>
                    <a:gd name="T4" fmla="*/ 111 w 111"/>
                    <a:gd name="T5" fmla="*/ 222 h 248"/>
                    <a:gd name="T6" fmla="*/ 51 w 111"/>
                    <a:gd name="T7" fmla="*/ 0 h 248"/>
                    <a:gd name="T8" fmla="*/ 0 w 111"/>
                    <a:gd name="T9" fmla="*/ 0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248">
                      <a:moveTo>
                        <a:pt x="0" y="0"/>
                      </a:moveTo>
                      <a:cubicBezTo>
                        <a:pt x="2" y="90"/>
                        <a:pt x="26" y="174"/>
                        <a:pt x="67" y="248"/>
                      </a:cubicBezTo>
                      <a:cubicBezTo>
                        <a:pt x="111" y="222"/>
                        <a:pt x="111" y="222"/>
                        <a:pt x="111" y="222"/>
                      </a:cubicBezTo>
                      <a:cubicBezTo>
                        <a:pt x="75" y="156"/>
                        <a:pt x="53" y="80"/>
                        <a:pt x="5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701" dirty="0">
                    <a:latin typeface="Lato Light"/>
                  </a:endParaRPr>
                </a:p>
              </p:txBody>
            </p:sp>
            <p:sp>
              <p:nvSpPr>
                <p:cNvPr id="140" name="Freeform 15"/>
                <p:cNvSpPr>
                  <a:spLocks/>
                </p:cNvSpPr>
                <p:nvPr/>
              </p:nvSpPr>
              <p:spPr bwMode="auto">
                <a:xfrm>
                  <a:off x="6546413" y="2743946"/>
                  <a:ext cx="191203" cy="425262"/>
                </a:xfrm>
                <a:custGeom>
                  <a:avLst/>
                  <a:gdLst>
                    <a:gd name="T0" fmla="*/ 51 w 111"/>
                    <a:gd name="T1" fmla="*/ 247 h 247"/>
                    <a:gd name="T2" fmla="*/ 111 w 111"/>
                    <a:gd name="T3" fmla="*/ 26 h 247"/>
                    <a:gd name="T4" fmla="*/ 67 w 111"/>
                    <a:gd name="T5" fmla="*/ 0 h 247"/>
                    <a:gd name="T6" fmla="*/ 0 w 111"/>
                    <a:gd name="T7" fmla="*/ 247 h 247"/>
                    <a:gd name="T8" fmla="*/ 51 w 111"/>
                    <a:gd name="T9" fmla="*/ 247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247">
                      <a:moveTo>
                        <a:pt x="51" y="247"/>
                      </a:moveTo>
                      <a:cubicBezTo>
                        <a:pt x="53" y="167"/>
                        <a:pt x="75" y="92"/>
                        <a:pt x="111" y="26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74"/>
                        <a:pt x="2" y="158"/>
                        <a:pt x="0" y="247"/>
                      </a:cubicBezTo>
                      <a:lnTo>
                        <a:pt x="51" y="247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701" dirty="0">
                    <a:latin typeface="Lato Light"/>
                  </a:endParaRPr>
                </a:p>
              </p:txBody>
            </p:sp>
            <p:sp>
              <p:nvSpPr>
                <p:cNvPr id="141" name="Freeform 16"/>
                <p:cNvSpPr>
                  <a:spLocks/>
                </p:cNvSpPr>
                <p:nvPr/>
              </p:nvSpPr>
              <p:spPr bwMode="auto">
                <a:xfrm>
                  <a:off x="6683771" y="2394505"/>
                  <a:ext cx="354935" cy="354935"/>
                </a:xfrm>
                <a:custGeom>
                  <a:avLst/>
                  <a:gdLst>
                    <a:gd name="T0" fmla="*/ 0 w 206"/>
                    <a:gd name="T1" fmla="*/ 181 h 206"/>
                    <a:gd name="T2" fmla="*/ 44 w 206"/>
                    <a:gd name="T3" fmla="*/ 206 h 206"/>
                    <a:gd name="T4" fmla="*/ 206 w 206"/>
                    <a:gd name="T5" fmla="*/ 44 h 206"/>
                    <a:gd name="T6" fmla="*/ 181 w 206"/>
                    <a:gd name="T7" fmla="*/ 0 h 206"/>
                    <a:gd name="T8" fmla="*/ 0 w 206"/>
                    <a:gd name="T9" fmla="*/ 181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6" h="206">
                      <a:moveTo>
                        <a:pt x="0" y="181"/>
                      </a:moveTo>
                      <a:cubicBezTo>
                        <a:pt x="44" y="206"/>
                        <a:pt x="44" y="206"/>
                        <a:pt x="44" y="206"/>
                      </a:cubicBezTo>
                      <a:cubicBezTo>
                        <a:pt x="85" y="140"/>
                        <a:pt x="140" y="85"/>
                        <a:pt x="206" y="44"/>
                      </a:cubicBezTo>
                      <a:cubicBezTo>
                        <a:pt x="181" y="0"/>
                        <a:pt x="181" y="0"/>
                        <a:pt x="181" y="0"/>
                      </a:cubicBezTo>
                      <a:cubicBezTo>
                        <a:pt x="107" y="45"/>
                        <a:pt x="45" y="107"/>
                        <a:pt x="0" y="181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701" dirty="0">
                    <a:latin typeface="Lato Light"/>
                  </a:endParaRPr>
                </a:p>
              </p:txBody>
            </p:sp>
            <p:sp>
              <p:nvSpPr>
                <p:cNvPr id="142" name="Freeform 17"/>
                <p:cNvSpPr>
                  <a:spLocks/>
                </p:cNvSpPr>
                <p:nvPr/>
              </p:nvSpPr>
              <p:spPr bwMode="auto">
                <a:xfrm>
                  <a:off x="7033212" y="2257147"/>
                  <a:ext cx="425262" cy="191203"/>
                </a:xfrm>
                <a:custGeom>
                  <a:avLst/>
                  <a:gdLst>
                    <a:gd name="T0" fmla="*/ 0 w 247"/>
                    <a:gd name="T1" fmla="*/ 67 h 111"/>
                    <a:gd name="T2" fmla="*/ 25 w 247"/>
                    <a:gd name="T3" fmla="*/ 111 h 111"/>
                    <a:gd name="T4" fmla="*/ 247 w 247"/>
                    <a:gd name="T5" fmla="*/ 51 h 111"/>
                    <a:gd name="T6" fmla="*/ 247 w 247"/>
                    <a:gd name="T7" fmla="*/ 0 h 111"/>
                    <a:gd name="T8" fmla="*/ 0 w 247"/>
                    <a:gd name="T9" fmla="*/ 67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7" h="111">
                      <a:moveTo>
                        <a:pt x="0" y="67"/>
                      </a:moveTo>
                      <a:cubicBezTo>
                        <a:pt x="25" y="111"/>
                        <a:pt x="25" y="111"/>
                        <a:pt x="25" y="111"/>
                      </a:cubicBezTo>
                      <a:cubicBezTo>
                        <a:pt x="92" y="75"/>
                        <a:pt x="167" y="53"/>
                        <a:pt x="247" y="51"/>
                      </a:cubicBezTo>
                      <a:cubicBezTo>
                        <a:pt x="247" y="0"/>
                        <a:pt x="247" y="0"/>
                        <a:pt x="247" y="0"/>
                      </a:cubicBezTo>
                      <a:cubicBezTo>
                        <a:pt x="158" y="2"/>
                        <a:pt x="74" y="26"/>
                        <a:pt x="0" y="67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701" dirty="0">
                    <a:latin typeface="Lato Light"/>
                  </a:endParaRPr>
                </a:p>
              </p:txBody>
            </p:sp>
          </p:grpSp>
          <p:sp>
            <p:nvSpPr>
              <p:cNvPr id="130" name="Freeform 110"/>
              <p:cNvSpPr>
                <a:spLocks noEditPoints="1"/>
              </p:cNvSpPr>
              <p:nvPr/>
            </p:nvSpPr>
            <p:spPr bwMode="auto">
              <a:xfrm>
                <a:off x="5418678" y="1251342"/>
                <a:ext cx="720080" cy="648072"/>
              </a:xfrm>
              <a:custGeom>
                <a:avLst/>
                <a:gdLst>
                  <a:gd name="T0" fmla="*/ 27371 w 58"/>
                  <a:gd name="T1" fmla="*/ 34102 h 54"/>
                  <a:gd name="T2" fmla="*/ 0 w 58"/>
                  <a:gd name="T3" fmla="*/ 34102 h 54"/>
                  <a:gd name="T4" fmla="*/ 0 w 58"/>
                  <a:gd name="T5" fmla="*/ 17051 h 54"/>
                  <a:gd name="T6" fmla="*/ 27371 w 58"/>
                  <a:gd name="T7" fmla="*/ 17051 h 54"/>
                  <a:gd name="T8" fmla="*/ 27371 w 58"/>
                  <a:gd name="T9" fmla="*/ 34102 h 54"/>
                  <a:gd name="T10" fmla="*/ 112904 w 58"/>
                  <a:gd name="T11" fmla="*/ 102306 h 54"/>
                  <a:gd name="T12" fmla="*/ 0 w 58"/>
                  <a:gd name="T13" fmla="*/ 102306 h 54"/>
                  <a:gd name="T14" fmla="*/ 0 w 58"/>
                  <a:gd name="T15" fmla="*/ 85255 h 54"/>
                  <a:gd name="T16" fmla="*/ 112904 w 58"/>
                  <a:gd name="T17" fmla="*/ 85255 h 54"/>
                  <a:gd name="T18" fmla="*/ 112904 w 58"/>
                  <a:gd name="T19" fmla="*/ 102306 h 54"/>
                  <a:gd name="T20" fmla="*/ 44477 w 58"/>
                  <a:gd name="T21" fmla="*/ 167099 h 54"/>
                  <a:gd name="T22" fmla="*/ 0 w 58"/>
                  <a:gd name="T23" fmla="*/ 167099 h 54"/>
                  <a:gd name="T24" fmla="*/ 0 w 58"/>
                  <a:gd name="T25" fmla="*/ 150048 h 54"/>
                  <a:gd name="T26" fmla="*/ 44477 w 58"/>
                  <a:gd name="T27" fmla="*/ 150048 h 54"/>
                  <a:gd name="T28" fmla="*/ 44477 w 58"/>
                  <a:gd name="T29" fmla="*/ 167099 h 54"/>
                  <a:gd name="T30" fmla="*/ 82112 w 58"/>
                  <a:gd name="T31" fmla="*/ 10231 h 54"/>
                  <a:gd name="T32" fmla="*/ 82112 w 58"/>
                  <a:gd name="T33" fmla="*/ 44332 h 54"/>
                  <a:gd name="T34" fmla="*/ 75270 w 58"/>
                  <a:gd name="T35" fmla="*/ 51153 h 54"/>
                  <a:gd name="T36" fmla="*/ 41056 w 58"/>
                  <a:gd name="T37" fmla="*/ 51153 h 54"/>
                  <a:gd name="T38" fmla="*/ 30792 w 58"/>
                  <a:gd name="T39" fmla="*/ 44332 h 54"/>
                  <a:gd name="T40" fmla="*/ 30792 w 58"/>
                  <a:gd name="T41" fmla="*/ 10231 h 54"/>
                  <a:gd name="T42" fmla="*/ 41056 w 58"/>
                  <a:gd name="T43" fmla="*/ 0 h 54"/>
                  <a:gd name="T44" fmla="*/ 75270 w 58"/>
                  <a:gd name="T45" fmla="*/ 0 h 54"/>
                  <a:gd name="T46" fmla="*/ 82112 w 58"/>
                  <a:gd name="T47" fmla="*/ 10231 h 54"/>
                  <a:gd name="T48" fmla="*/ 99219 w 58"/>
                  <a:gd name="T49" fmla="*/ 143228 h 54"/>
                  <a:gd name="T50" fmla="*/ 99219 w 58"/>
                  <a:gd name="T51" fmla="*/ 173919 h 54"/>
                  <a:gd name="T52" fmla="*/ 88955 w 58"/>
                  <a:gd name="T53" fmla="*/ 184150 h 54"/>
                  <a:gd name="T54" fmla="*/ 58163 w 58"/>
                  <a:gd name="T55" fmla="*/ 184150 h 54"/>
                  <a:gd name="T56" fmla="*/ 47899 w 58"/>
                  <a:gd name="T57" fmla="*/ 173919 h 54"/>
                  <a:gd name="T58" fmla="*/ 47899 w 58"/>
                  <a:gd name="T59" fmla="*/ 143228 h 54"/>
                  <a:gd name="T60" fmla="*/ 58163 w 58"/>
                  <a:gd name="T61" fmla="*/ 132997 h 54"/>
                  <a:gd name="T62" fmla="*/ 88955 w 58"/>
                  <a:gd name="T63" fmla="*/ 132997 h 54"/>
                  <a:gd name="T64" fmla="*/ 99219 w 58"/>
                  <a:gd name="T65" fmla="*/ 143228 h 54"/>
                  <a:gd name="T66" fmla="*/ 198438 w 58"/>
                  <a:gd name="T67" fmla="*/ 34102 h 54"/>
                  <a:gd name="T68" fmla="*/ 85534 w 58"/>
                  <a:gd name="T69" fmla="*/ 34102 h 54"/>
                  <a:gd name="T70" fmla="*/ 85534 w 58"/>
                  <a:gd name="T71" fmla="*/ 17051 h 54"/>
                  <a:gd name="T72" fmla="*/ 198438 w 58"/>
                  <a:gd name="T73" fmla="*/ 17051 h 54"/>
                  <a:gd name="T74" fmla="*/ 198438 w 58"/>
                  <a:gd name="T75" fmla="*/ 34102 h 54"/>
                  <a:gd name="T76" fmla="*/ 198438 w 58"/>
                  <a:gd name="T77" fmla="*/ 167099 h 54"/>
                  <a:gd name="T78" fmla="*/ 102640 w 58"/>
                  <a:gd name="T79" fmla="*/ 167099 h 54"/>
                  <a:gd name="T80" fmla="*/ 102640 w 58"/>
                  <a:gd name="T81" fmla="*/ 150048 h 54"/>
                  <a:gd name="T82" fmla="*/ 198438 w 58"/>
                  <a:gd name="T83" fmla="*/ 150048 h 54"/>
                  <a:gd name="T84" fmla="*/ 198438 w 58"/>
                  <a:gd name="T85" fmla="*/ 167099 h 54"/>
                  <a:gd name="T86" fmla="*/ 164225 w 58"/>
                  <a:gd name="T87" fmla="*/ 75024 h 54"/>
                  <a:gd name="T88" fmla="*/ 164225 w 58"/>
                  <a:gd name="T89" fmla="*/ 109126 h 54"/>
                  <a:gd name="T90" fmla="*/ 157382 w 58"/>
                  <a:gd name="T91" fmla="*/ 115946 h 54"/>
                  <a:gd name="T92" fmla="*/ 123168 w 58"/>
                  <a:gd name="T93" fmla="*/ 115946 h 54"/>
                  <a:gd name="T94" fmla="*/ 116326 w 58"/>
                  <a:gd name="T95" fmla="*/ 109126 h 54"/>
                  <a:gd name="T96" fmla="*/ 116326 w 58"/>
                  <a:gd name="T97" fmla="*/ 75024 h 54"/>
                  <a:gd name="T98" fmla="*/ 123168 w 58"/>
                  <a:gd name="T99" fmla="*/ 68204 h 54"/>
                  <a:gd name="T100" fmla="*/ 157382 w 58"/>
                  <a:gd name="T101" fmla="*/ 68204 h 54"/>
                  <a:gd name="T102" fmla="*/ 164225 w 58"/>
                  <a:gd name="T103" fmla="*/ 75024 h 54"/>
                  <a:gd name="T104" fmla="*/ 198438 w 58"/>
                  <a:gd name="T105" fmla="*/ 102306 h 54"/>
                  <a:gd name="T106" fmla="*/ 171067 w 58"/>
                  <a:gd name="T107" fmla="*/ 102306 h 54"/>
                  <a:gd name="T108" fmla="*/ 171067 w 58"/>
                  <a:gd name="T109" fmla="*/ 85255 h 54"/>
                  <a:gd name="T110" fmla="*/ 198438 w 58"/>
                  <a:gd name="T111" fmla="*/ 85255 h 54"/>
                  <a:gd name="T112" fmla="*/ 198438 w 58"/>
                  <a:gd name="T113" fmla="*/ 102306 h 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8" h="54">
                    <a:moveTo>
                      <a:pt x="8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8" y="5"/>
                      <a:pt x="8" y="5"/>
                      <a:pt x="8" y="5"/>
                    </a:cubicBezTo>
                    <a:lnTo>
                      <a:pt x="8" y="10"/>
                    </a:lnTo>
                    <a:close/>
                    <a:moveTo>
                      <a:pt x="33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33" y="25"/>
                      <a:pt x="33" y="25"/>
                      <a:pt x="33" y="25"/>
                    </a:cubicBezTo>
                    <a:lnTo>
                      <a:pt x="33" y="30"/>
                    </a:lnTo>
                    <a:close/>
                    <a:moveTo>
                      <a:pt x="13" y="49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3" y="44"/>
                      <a:pt x="13" y="44"/>
                      <a:pt x="13" y="44"/>
                    </a:cubicBezTo>
                    <a:lnTo>
                      <a:pt x="13" y="49"/>
                    </a:lnTo>
                    <a:close/>
                    <a:moveTo>
                      <a:pt x="24" y="3"/>
                    </a:move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4"/>
                      <a:pt x="23" y="15"/>
                      <a:pt x="2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5"/>
                      <a:pt x="9" y="14"/>
                      <a:pt x="9" y="1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11" y="0"/>
                      <a:pt x="1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2"/>
                      <a:pt x="24" y="3"/>
                    </a:cubicBezTo>
                    <a:close/>
                    <a:moveTo>
                      <a:pt x="29" y="42"/>
                    </a:move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53"/>
                      <a:pt x="28" y="54"/>
                      <a:pt x="26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5" y="54"/>
                      <a:pt x="14" y="53"/>
                      <a:pt x="14" y="51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40"/>
                      <a:pt x="15" y="39"/>
                      <a:pt x="17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8" y="39"/>
                      <a:pt x="29" y="40"/>
                      <a:pt x="29" y="42"/>
                    </a:cubicBezTo>
                    <a:close/>
                    <a:moveTo>
                      <a:pt x="58" y="10"/>
                    </a:move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58" y="5"/>
                      <a:pt x="58" y="5"/>
                      <a:pt x="58" y="5"/>
                    </a:cubicBezTo>
                    <a:lnTo>
                      <a:pt x="58" y="10"/>
                    </a:lnTo>
                    <a:close/>
                    <a:moveTo>
                      <a:pt x="58" y="49"/>
                    </a:moveTo>
                    <a:cubicBezTo>
                      <a:pt x="30" y="49"/>
                      <a:pt x="30" y="49"/>
                      <a:pt x="30" y="49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58" y="44"/>
                      <a:pt x="58" y="44"/>
                      <a:pt x="58" y="44"/>
                    </a:cubicBezTo>
                    <a:lnTo>
                      <a:pt x="58" y="49"/>
                    </a:lnTo>
                    <a:close/>
                    <a:moveTo>
                      <a:pt x="48" y="22"/>
                    </a:move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3"/>
                      <a:pt x="47" y="34"/>
                      <a:pt x="46" y="34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5" y="34"/>
                      <a:pt x="34" y="33"/>
                      <a:pt x="34" y="3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1"/>
                      <a:pt x="35" y="20"/>
                      <a:pt x="3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7" y="20"/>
                      <a:pt x="48" y="21"/>
                      <a:pt x="48" y="22"/>
                    </a:cubicBezTo>
                    <a:close/>
                    <a:moveTo>
                      <a:pt x="58" y="30"/>
                    </a:moveTo>
                    <a:cubicBezTo>
                      <a:pt x="50" y="30"/>
                      <a:pt x="50" y="30"/>
                      <a:pt x="50" y="30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8" y="25"/>
                      <a:pt x="58" y="25"/>
                      <a:pt x="58" y="25"/>
                    </a:cubicBezTo>
                    <a:lnTo>
                      <a:pt x="58" y="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127" name="Oval 5"/>
            <p:cNvSpPr>
              <a:spLocks noChangeArrowheads="1"/>
            </p:cNvSpPr>
            <p:nvPr/>
          </p:nvSpPr>
          <p:spPr bwMode="auto">
            <a:xfrm>
              <a:off x="5738632" y="1283426"/>
              <a:ext cx="1278385" cy="127875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137168" tIns="68584" rIns="137168" bIns="68584" numCol="1" anchor="t" anchorCtr="0" compatLnSpc="1">
              <a:prstTxWarp prst="textNoShape">
                <a:avLst/>
              </a:prstTxWarp>
            </a:bodyPr>
            <a:lstStyle/>
            <a:p>
              <a:endParaRPr lang="id-ID" sz="2701" dirty="0">
                <a:latin typeface="Lato Light"/>
              </a:endParaRPr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588969" y="5098427"/>
            <a:ext cx="1569137" cy="1569591"/>
            <a:chOff x="3367132" y="1034468"/>
            <a:chExt cx="1569137" cy="1569591"/>
          </a:xfrm>
        </p:grpSpPr>
        <p:sp>
          <p:nvSpPr>
            <p:cNvPr id="144" name="Oval 5"/>
            <p:cNvSpPr>
              <a:spLocks noChangeArrowheads="1"/>
            </p:cNvSpPr>
            <p:nvPr/>
          </p:nvSpPr>
          <p:spPr bwMode="auto">
            <a:xfrm>
              <a:off x="3512971" y="1180348"/>
              <a:ext cx="1278385" cy="127875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137168" tIns="68584" rIns="137168" bIns="68584" numCol="1" anchor="t" anchorCtr="0" compatLnSpc="1">
              <a:prstTxWarp prst="textNoShape">
                <a:avLst/>
              </a:prstTxWarp>
            </a:bodyPr>
            <a:lstStyle/>
            <a:p>
              <a:endParaRPr lang="id-ID" sz="2701" dirty="0">
                <a:latin typeface="Lato Light"/>
              </a:endParaRPr>
            </a:p>
          </p:txBody>
        </p:sp>
        <p:grpSp>
          <p:nvGrpSpPr>
            <p:cNvPr id="145" name="Group 86"/>
            <p:cNvGrpSpPr/>
            <p:nvPr/>
          </p:nvGrpSpPr>
          <p:grpSpPr>
            <a:xfrm>
              <a:off x="3367132" y="1034468"/>
              <a:ext cx="1569137" cy="1569591"/>
              <a:chOff x="9237196" y="2257147"/>
              <a:chExt cx="1868076" cy="186807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7" name="Freeform 6"/>
              <p:cNvSpPr>
                <a:spLocks/>
              </p:cNvSpPr>
              <p:nvPr/>
            </p:nvSpPr>
            <p:spPr bwMode="auto">
              <a:xfrm>
                <a:off x="10612979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>
                <a:noFill/>
              </a:ln>
              <a:extLst/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148" name="Freeform 7"/>
              <p:cNvSpPr>
                <a:spLocks/>
              </p:cNvSpPr>
              <p:nvPr/>
            </p:nvSpPr>
            <p:spPr bwMode="auto">
              <a:xfrm>
                <a:off x="10193211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>
                <a:noFill/>
              </a:ln>
              <a:extLst/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149" name="Freeform 8"/>
              <p:cNvSpPr>
                <a:spLocks/>
              </p:cNvSpPr>
              <p:nvPr/>
            </p:nvSpPr>
            <p:spPr bwMode="auto">
              <a:xfrm>
                <a:off x="10914069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>
                <a:noFill/>
              </a:ln>
              <a:extLst/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150" name="Freeform 9"/>
              <p:cNvSpPr>
                <a:spLocks/>
              </p:cNvSpPr>
              <p:nvPr/>
            </p:nvSpPr>
            <p:spPr bwMode="auto">
              <a:xfrm>
                <a:off x="10914069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>
                <a:noFill/>
              </a:ln>
              <a:extLst/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151" name="Freeform 10"/>
              <p:cNvSpPr>
                <a:spLocks/>
              </p:cNvSpPr>
              <p:nvPr/>
            </p:nvSpPr>
            <p:spPr bwMode="auto">
              <a:xfrm>
                <a:off x="10612979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>
                <a:noFill/>
              </a:ln>
              <a:extLst/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152" name="Freeform 11"/>
              <p:cNvSpPr>
                <a:spLocks/>
              </p:cNvSpPr>
              <p:nvPr/>
            </p:nvSpPr>
            <p:spPr bwMode="auto">
              <a:xfrm>
                <a:off x="10193211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>
                <a:noFill/>
              </a:ln>
              <a:extLst/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153" name="Freeform 12"/>
              <p:cNvSpPr>
                <a:spLocks/>
              </p:cNvSpPr>
              <p:nvPr/>
            </p:nvSpPr>
            <p:spPr bwMode="auto">
              <a:xfrm>
                <a:off x="9723995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>
                <a:noFill/>
              </a:ln>
              <a:extLst/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154" name="Freeform 13"/>
              <p:cNvSpPr>
                <a:spLocks/>
              </p:cNvSpPr>
              <p:nvPr/>
            </p:nvSpPr>
            <p:spPr bwMode="auto">
              <a:xfrm>
                <a:off x="9374554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>
                <a:noFill/>
              </a:ln>
              <a:extLst/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155" name="Freeform 14"/>
              <p:cNvSpPr>
                <a:spLocks/>
              </p:cNvSpPr>
              <p:nvPr/>
            </p:nvSpPr>
            <p:spPr bwMode="auto">
              <a:xfrm>
                <a:off x="9237196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>
                <a:noFill/>
              </a:ln>
              <a:extLst/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156" name="Freeform 15"/>
              <p:cNvSpPr>
                <a:spLocks/>
              </p:cNvSpPr>
              <p:nvPr/>
            </p:nvSpPr>
            <p:spPr bwMode="auto">
              <a:xfrm>
                <a:off x="9237196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157" name="Freeform 16"/>
              <p:cNvSpPr>
                <a:spLocks/>
              </p:cNvSpPr>
              <p:nvPr/>
            </p:nvSpPr>
            <p:spPr bwMode="auto">
              <a:xfrm>
                <a:off x="9374554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158" name="Freeform 17"/>
              <p:cNvSpPr>
                <a:spLocks/>
              </p:cNvSpPr>
              <p:nvPr/>
            </p:nvSpPr>
            <p:spPr bwMode="auto">
              <a:xfrm>
                <a:off x="9723995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</p:grpSp>
      </p:grpSp>
      <p:sp>
        <p:nvSpPr>
          <p:cNvPr id="159" name="Прямоугольник 158"/>
          <p:cNvSpPr/>
          <p:nvPr/>
        </p:nvSpPr>
        <p:spPr>
          <a:xfrm>
            <a:off x="2137633" y="5244307"/>
            <a:ext cx="1741410" cy="100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spcAft>
                <a:spcPts val="600"/>
              </a:spcAft>
            </a:pPr>
            <a:r>
              <a:rPr lang="ru-RU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ДОЛЯ МСП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ru-RU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И КООПЕРАТИВОВ </a:t>
            </a:r>
            <a:br>
              <a:rPr lang="ru-RU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ru-RU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В </a:t>
            </a:r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ПОРТФЕЛЕ </a:t>
            </a:r>
          </a:p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90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%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6931543" y="1735089"/>
            <a:ext cx="1795845" cy="100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spcAft>
                <a:spcPts val="600"/>
              </a:spcAft>
            </a:pPr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ДОЛЯ НА</a:t>
            </a:r>
            <a:b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ВНУТРЕННЕМ РЫНКЕ СЕЛЬХОЗТЕХНИКИ</a:t>
            </a:r>
            <a:b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В 2013-2017 ГГ.</a:t>
            </a:r>
          </a:p>
          <a:p>
            <a:pPr algn="ctr">
              <a:spcAft>
                <a:spcPts val="1200"/>
              </a:spcAft>
            </a:pPr>
            <a:r>
              <a:rPr lang="ru-RU" sz="2000" b="1" dirty="0" smtClean="0">
                <a:solidFill>
                  <a:schemeClr val="accent2"/>
                </a:solidFill>
                <a:latin typeface="Arial Narrow" pitchFamily="34" charset="0"/>
              </a:rPr>
              <a:t>13%</a:t>
            </a:r>
            <a:endParaRPr lang="ru-RU" sz="2000" b="1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630589" y="3288176"/>
            <a:ext cx="4188943" cy="1183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ЭКОНОМИЯ АГРАРИЕВ ЗА СЧЕТ ДОПОЛНИТЕЛЬНЫХ СКИДОК ОТ ПОСТАВЩИКОВ, </a:t>
            </a:r>
            <a:b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В </a:t>
            </a:r>
            <a:r>
              <a:rPr lang="ru-RU" sz="13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100%</a:t>
            </a:r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ТРАНСЛИРУЕМЫХ ЛИЗИНГОПОЛУЧАТЕЛЯМ</a:t>
            </a:r>
            <a:b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endParaRPr lang="ru-RU" sz="13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&gt;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5 МЛРД РУБ.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(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ЗА 5 ЛЕТ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)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/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ru-RU" sz="1100" dirty="0" smtClean="0">
                <a:solidFill>
                  <a:schemeClr val="bg1"/>
                </a:solidFill>
                <a:latin typeface="Arial Narrow" pitchFamily="34" charset="0"/>
              </a:rPr>
              <a:t>эквивалент 2 тыс. тракторам "</a:t>
            </a:r>
            <a:r>
              <a:rPr lang="ru-RU" sz="1100" dirty="0" err="1" smtClean="0">
                <a:solidFill>
                  <a:schemeClr val="bg1"/>
                </a:solidFill>
                <a:latin typeface="Arial Narrow" pitchFamily="34" charset="0"/>
              </a:rPr>
              <a:t>Беларус</a:t>
            </a:r>
            <a:r>
              <a:rPr lang="ru-RU" sz="1100" dirty="0" smtClean="0">
                <a:solidFill>
                  <a:schemeClr val="bg1"/>
                </a:solidFill>
                <a:latin typeface="Arial Narrow" pitchFamily="34" charset="0"/>
              </a:rPr>
              <a:t>" 1221</a:t>
            </a:r>
            <a:endParaRPr lang="ru-RU" sz="11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1" name="Freeform 119"/>
          <p:cNvSpPr>
            <a:spLocks noChangeArrowheads="1"/>
          </p:cNvSpPr>
          <p:nvPr/>
        </p:nvSpPr>
        <p:spPr bwMode="auto">
          <a:xfrm>
            <a:off x="3600639" y="3522780"/>
            <a:ext cx="589640" cy="500387"/>
          </a:xfrm>
          <a:custGeom>
            <a:avLst/>
            <a:gdLst>
              <a:gd name="T0" fmla="*/ 173023 w 609"/>
              <a:gd name="T1" fmla="*/ 86398 h 538"/>
              <a:gd name="T2" fmla="*/ 173023 w 609"/>
              <a:gd name="T3" fmla="*/ 86398 h 538"/>
              <a:gd name="T4" fmla="*/ 129857 w 609"/>
              <a:gd name="T5" fmla="*/ 43199 h 538"/>
              <a:gd name="T6" fmla="*/ 173023 w 609"/>
              <a:gd name="T7" fmla="*/ 0 h 538"/>
              <a:gd name="T8" fmla="*/ 218707 w 609"/>
              <a:gd name="T9" fmla="*/ 43199 h 538"/>
              <a:gd name="T10" fmla="*/ 173023 w 609"/>
              <a:gd name="T11" fmla="*/ 86398 h 538"/>
              <a:gd name="T12" fmla="*/ 193167 w 609"/>
              <a:gd name="T13" fmla="*/ 32759 h 538"/>
              <a:gd name="T14" fmla="*/ 193167 w 609"/>
              <a:gd name="T15" fmla="*/ 32759 h 538"/>
              <a:gd name="T16" fmla="*/ 183095 w 609"/>
              <a:gd name="T17" fmla="*/ 32759 h 538"/>
              <a:gd name="T18" fmla="*/ 183095 w 609"/>
              <a:gd name="T19" fmla="*/ 22679 h 538"/>
              <a:gd name="T20" fmla="*/ 173023 w 609"/>
              <a:gd name="T21" fmla="*/ 12600 h 538"/>
              <a:gd name="T22" fmla="*/ 162592 w 609"/>
              <a:gd name="T23" fmla="*/ 22679 h 538"/>
              <a:gd name="T24" fmla="*/ 162592 w 609"/>
              <a:gd name="T25" fmla="*/ 32759 h 538"/>
              <a:gd name="T26" fmla="*/ 152520 w 609"/>
              <a:gd name="T27" fmla="*/ 32759 h 538"/>
              <a:gd name="T28" fmla="*/ 142448 w 609"/>
              <a:gd name="T29" fmla="*/ 43199 h 538"/>
              <a:gd name="T30" fmla="*/ 152520 w 609"/>
              <a:gd name="T31" fmla="*/ 53279 h 538"/>
              <a:gd name="T32" fmla="*/ 162592 w 609"/>
              <a:gd name="T33" fmla="*/ 53279 h 538"/>
              <a:gd name="T34" fmla="*/ 162592 w 609"/>
              <a:gd name="T35" fmla="*/ 63358 h 538"/>
              <a:gd name="T36" fmla="*/ 173023 w 609"/>
              <a:gd name="T37" fmla="*/ 73798 h 538"/>
              <a:gd name="T38" fmla="*/ 183095 w 609"/>
              <a:gd name="T39" fmla="*/ 63358 h 538"/>
              <a:gd name="T40" fmla="*/ 183095 w 609"/>
              <a:gd name="T41" fmla="*/ 53279 h 538"/>
              <a:gd name="T42" fmla="*/ 193167 w 609"/>
              <a:gd name="T43" fmla="*/ 53279 h 538"/>
              <a:gd name="T44" fmla="*/ 203239 w 609"/>
              <a:gd name="T45" fmla="*/ 43199 h 538"/>
              <a:gd name="T46" fmla="*/ 193167 w 609"/>
              <a:gd name="T47" fmla="*/ 32759 h 538"/>
              <a:gd name="T48" fmla="*/ 83814 w 609"/>
              <a:gd name="T49" fmla="*/ 116997 h 538"/>
              <a:gd name="T50" fmla="*/ 83814 w 609"/>
              <a:gd name="T51" fmla="*/ 116997 h 538"/>
              <a:gd name="T52" fmla="*/ 170505 w 609"/>
              <a:gd name="T53" fmla="*/ 111957 h 538"/>
              <a:gd name="T54" fmla="*/ 178059 w 609"/>
              <a:gd name="T55" fmla="*/ 96478 h 538"/>
              <a:gd name="T56" fmla="*/ 203239 w 609"/>
              <a:gd name="T57" fmla="*/ 88918 h 538"/>
              <a:gd name="T58" fmla="*/ 185613 w 609"/>
              <a:gd name="T59" fmla="*/ 124557 h 538"/>
              <a:gd name="T60" fmla="*/ 185613 w 609"/>
              <a:gd name="T61" fmla="*/ 124557 h 538"/>
              <a:gd name="T62" fmla="*/ 178059 w 609"/>
              <a:gd name="T63" fmla="*/ 132117 h 538"/>
              <a:gd name="T64" fmla="*/ 178059 w 609"/>
              <a:gd name="T65" fmla="*/ 132117 h 538"/>
              <a:gd name="T66" fmla="*/ 88850 w 609"/>
              <a:gd name="T67" fmla="*/ 137156 h 538"/>
              <a:gd name="T68" fmla="*/ 94246 w 609"/>
              <a:gd name="T69" fmla="*/ 152636 h 538"/>
              <a:gd name="T70" fmla="*/ 190649 w 609"/>
              <a:gd name="T71" fmla="*/ 152636 h 538"/>
              <a:gd name="T72" fmla="*/ 211153 w 609"/>
              <a:gd name="T73" fmla="*/ 172796 h 538"/>
              <a:gd name="T74" fmla="*/ 190649 w 609"/>
              <a:gd name="T75" fmla="*/ 193315 h 538"/>
              <a:gd name="T76" fmla="*/ 170505 w 609"/>
              <a:gd name="T77" fmla="*/ 172796 h 538"/>
              <a:gd name="T78" fmla="*/ 76260 w 609"/>
              <a:gd name="T79" fmla="*/ 172796 h 538"/>
              <a:gd name="T80" fmla="*/ 56116 w 609"/>
              <a:gd name="T81" fmla="*/ 193315 h 538"/>
              <a:gd name="T82" fmla="*/ 35612 w 609"/>
              <a:gd name="T83" fmla="*/ 172796 h 538"/>
              <a:gd name="T84" fmla="*/ 56116 w 609"/>
              <a:gd name="T85" fmla="*/ 152636 h 538"/>
              <a:gd name="T86" fmla="*/ 73742 w 609"/>
              <a:gd name="T87" fmla="*/ 152636 h 538"/>
              <a:gd name="T88" fmla="*/ 33094 w 609"/>
              <a:gd name="T89" fmla="*/ 40679 h 538"/>
              <a:gd name="T90" fmla="*/ 10072 w 609"/>
              <a:gd name="T91" fmla="*/ 40679 h 538"/>
              <a:gd name="T92" fmla="*/ 0 w 609"/>
              <a:gd name="T93" fmla="*/ 30239 h 538"/>
              <a:gd name="T94" fmla="*/ 10072 w 609"/>
              <a:gd name="T95" fmla="*/ 20159 h 538"/>
              <a:gd name="T96" fmla="*/ 40648 w 609"/>
              <a:gd name="T97" fmla="*/ 20159 h 538"/>
              <a:gd name="T98" fmla="*/ 50720 w 609"/>
              <a:gd name="T99" fmla="*/ 25199 h 538"/>
              <a:gd name="T100" fmla="*/ 50720 w 609"/>
              <a:gd name="T101" fmla="*/ 25199 h 538"/>
              <a:gd name="T102" fmla="*/ 56116 w 609"/>
              <a:gd name="T103" fmla="*/ 43199 h 538"/>
              <a:gd name="T104" fmla="*/ 119426 w 609"/>
              <a:gd name="T105" fmla="*/ 43199 h 538"/>
              <a:gd name="T106" fmla="*/ 124462 w 609"/>
              <a:gd name="T107" fmla="*/ 63358 h 538"/>
              <a:gd name="T108" fmla="*/ 63670 w 609"/>
              <a:gd name="T109" fmla="*/ 63358 h 538"/>
              <a:gd name="T110" fmla="*/ 83814 w 609"/>
              <a:gd name="T111" fmla="*/ 116997 h 53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1" y="0"/>
                  <a:pt x="608" y="49"/>
                  <a:pt x="608" y="120"/>
                </a:cubicBezTo>
                <a:cubicBezTo>
                  <a:pt x="608" y="191"/>
                  <a:pt x="551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509" y="91"/>
                  <a:pt x="509" y="91"/>
                  <a:pt x="509" y="91"/>
                </a:cubicBezTo>
                <a:cubicBezTo>
                  <a:pt x="509" y="63"/>
                  <a:pt x="509" y="63"/>
                  <a:pt x="509" y="63"/>
                </a:cubicBezTo>
                <a:cubicBezTo>
                  <a:pt x="509" y="49"/>
                  <a:pt x="502" y="35"/>
                  <a:pt x="481" y="35"/>
                </a:cubicBezTo>
                <a:cubicBezTo>
                  <a:pt x="467" y="35"/>
                  <a:pt x="452" y="49"/>
                  <a:pt x="452" y="63"/>
                </a:cubicBezTo>
                <a:cubicBezTo>
                  <a:pt x="452" y="91"/>
                  <a:pt x="452" y="91"/>
                  <a:pt x="452" y="91"/>
                </a:cubicBezTo>
                <a:cubicBezTo>
                  <a:pt x="424" y="91"/>
                  <a:pt x="424" y="91"/>
                  <a:pt x="424" y="91"/>
                </a:cubicBezTo>
                <a:cubicBezTo>
                  <a:pt x="410" y="91"/>
                  <a:pt x="396" y="106"/>
                  <a:pt x="396" y="120"/>
                </a:cubicBezTo>
                <a:cubicBezTo>
                  <a:pt x="396" y="134"/>
                  <a:pt x="410" y="148"/>
                  <a:pt x="424" y="148"/>
                </a:cubicBezTo>
                <a:cubicBezTo>
                  <a:pt x="452" y="148"/>
                  <a:pt x="452" y="148"/>
                  <a:pt x="452" y="148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2" y="191"/>
                  <a:pt x="467" y="205"/>
                  <a:pt x="481" y="205"/>
                </a:cubicBezTo>
                <a:cubicBezTo>
                  <a:pt x="502" y="205"/>
                  <a:pt x="509" y="191"/>
                  <a:pt x="509" y="176"/>
                </a:cubicBezTo>
                <a:cubicBezTo>
                  <a:pt x="509" y="148"/>
                  <a:pt x="509" y="148"/>
                  <a:pt x="509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8" y="148"/>
                  <a:pt x="565" y="134"/>
                  <a:pt x="565" y="120"/>
                </a:cubicBezTo>
                <a:cubicBezTo>
                  <a:pt x="565" y="106"/>
                  <a:pt x="558" y="91"/>
                  <a:pt x="537" y="91"/>
                </a:cubicBezTo>
                <a:close/>
                <a:moveTo>
                  <a:pt x="233" y="325"/>
                </a:moveTo>
                <a:lnTo>
                  <a:pt x="233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4" y="261"/>
                  <a:pt x="565" y="247"/>
                </a:cubicBezTo>
                <a:cubicBezTo>
                  <a:pt x="516" y="346"/>
                  <a:pt x="516" y="346"/>
                  <a:pt x="516" y="346"/>
                </a:cubicBezTo>
                <a:cubicBezTo>
                  <a:pt x="516" y="360"/>
                  <a:pt x="502" y="367"/>
                  <a:pt x="495" y="367"/>
                </a:cubicBezTo>
                <a:cubicBezTo>
                  <a:pt x="247" y="381"/>
                  <a:pt x="247" y="381"/>
                  <a:pt x="247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8" y="424"/>
                  <a:pt x="587" y="445"/>
                  <a:pt x="587" y="480"/>
                </a:cubicBezTo>
                <a:cubicBezTo>
                  <a:pt x="587" y="509"/>
                  <a:pt x="558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0" y="537"/>
                  <a:pt x="99" y="509"/>
                  <a:pt x="99" y="480"/>
                </a:cubicBezTo>
                <a:cubicBezTo>
                  <a:pt x="99" y="445"/>
                  <a:pt x="120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14" y="113"/>
                  <a:pt x="0" y="98"/>
                  <a:pt x="0" y="84"/>
                </a:cubicBezTo>
                <a:cubicBezTo>
                  <a:pt x="0" y="63"/>
                  <a:pt x="14" y="56"/>
                  <a:pt x="28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7" y="56"/>
                  <a:pt x="141" y="63"/>
                  <a:pt x="141" y="70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41"/>
                  <a:pt x="339" y="162"/>
                  <a:pt x="346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3" y="325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0" name="Freeform 47"/>
          <p:cNvSpPr>
            <a:spLocks noChangeArrowheads="1"/>
          </p:cNvSpPr>
          <p:nvPr/>
        </p:nvSpPr>
        <p:spPr bwMode="auto">
          <a:xfrm>
            <a:off x="1075414" y="5579921"/>
            <a:ext cx="643797" cy="535957"/>
          </a:xfrm>
          <a:custGeom>
            <a:avLst/>
            <a:gdLst>
              <a:gd name="T0" fmla="*/ 221804 w 498"/>
              <a:gd name="T1" fmla="*/ 194813 h 435"/>
              <a:gd name="T2" fmla="*/ 221804 w 498"/>
              <a:gd name="T3" fmla="*/ 194813 h 435"/>
              <a:gd name="T4" fmla="*/ 217341 w 498"/>
              <a:gd name="T5" fmla="*/ 147232 h 435"/>
              <a:gd name="T6" fmla="*/ 189671 w 498"/>
              <a:gd name="T7" fmla="*/ 131521 h 435"/>
              <a:gd name="T8" fmla="*/ 166018 w 498"/>
              <a:gd name="T9" fmla="*/ 103691 h 435"/>
              <a:gd name="T10" fmla="*/ 174051 w 498"/>
              <a:gd name="T11" fmla="*/ 87980 h 435"/>
              <a:gd name="T12" fmla="*/ 182084 w 498"/>
              <a:gd name="T13" fmla="*/ 71372 h 435"/>
              <a:gd name="T14" fmla="*/ 178068 w 498"/>
              <a:gd name="T15" fmla="*/ 67781 h 435"/>
              <a:gd name="T16" fmla="*/ 182084 w 498"/>
              <a:gd name="T17" fmla="*/ 51621 h 435"/>
              <a:gd name="T18" fmla="*/ 154415 w 498"/>
              <a:gd name="T19" fmla="*/ 27830 h 435"/>
              <a:gd name="T20" fmla="*/ 126745 w 498"/>
              <a:gd name="T21" fmla="*/ 51621 h 435"/>
              <a:gd name="T22" fmla="*/ 130762 w 498"/>
              <a:gd name="T23" fmla="*/ 67781 h 435"/>
              <a:gd name="T24" fmla="*/ 126745 w 498"/>
              <a:gd name="T25" fmla="*/ 71372 h 435"/>
              <a:gd name="T26" fmla="*/ 134778 w 498"/>
              <a:gd name="T27" fmla="*/ 87980 h 435"/>
              <a:gd name="T28" fmla="*/ 138795 w 498"/>
              <a:gd name="T29" fmla="*/ 103691 h 435"/>
              <a:gd name="T30" fmla="*/ 130762 w 498"/>
              <a:gd name="T31" fmla="*/ 123441 h 435"/>
              <a:gd name="T32" fmla="*/ 170035 w 498"/>
              <a:gd name="T33" fmla="*/ 163392 h 435"/>
              <a:gd name="T34" fmla="*/ 170035 w 498"/>
              <a:gd name="T35" fmla="*/ 194813 h 435"/>
              <a:gd name="T36" fmla="*/ 221804 w 498"/>
              <a:gd name="T37" fmla="*/ 194813 h 435"/>
              <a:gd name="T38" fmla="*/ 115142 w 498"/>
              <a:gd name="T39" fmla="*/ 135561 h 435"/>
              <a:gd name="T40" fmla="*/ 115142 w 498"/>
              <a:gd name="T41" fmla="*/ 135561 h 435"/>
              <a:gd name="T42" fmla="*/ 83455 w 498"/>
              <a:gd name="T43" fmla="*/ 103691 h 435"/>
              <a:gd name="T44" fmla="*/ 95059 w 498"/>
              <a:gd name="T45" fmla="*/ 75412 h 435"/>
              <a:gd name="T46" fmla="*/ 103092 w 498"/>
              <a:gd name="T47" fmla="*/ 59701 h 435"/>
              <a:gd name="T48" fmla="*/ 99075 w 498"/>
              <a:gd name="T49" fmla="*/ 51621 h 435"/>
              <a:gd name="T50" fmla="*/ 103092 w 498"/>
              <a:gd name="T51" fmla="*/ 31870 h 435"/>
              <a:gd name="T52" fmla="*/ 67389 w 498"/>
              <a:gd name="T53" fmla="*/ 0 h 435"/>
              <a:gd name="T54" fmla="*/ 31686 w 498"/>
              <a:gd name="T55" fmla="*/ 31870 h 435"/>
              <a:gd name="T56" fmla="*/ 31686 w 498"/>
              <a:gd name="T57" fmla="*/ 51621 h 435"/>
              <a:gd name="T58" fmla="*/ 31686 w 498"/>
              <a:gd name="T59" fmla="*/ 59701 h 435"/>
              <a:gd name="T60" fmla="*/ 39719 w 498"/>
              <a:gd name="T61" fmla="*/ 75412 h 435"/>
              <a:gd name="T62" fmla="*/ 47753 w 498"/>
              <a:gd name="T63" fmla="*/ 103691 h 435"/>
              <a:gd name="T64" fmla="*/ 20083 w 498"/>
              <a:gd name="T65" fmla="*/ 135561 h 435"/>
              <a:gd name="T66" fmla="*/ 0 w 498"/>
              <a:gd name="T67" fmla="*/ 155312 h 435"/>
              <a:gd name="T68" fmla="*/ 0 w 498"/>
              <a:gd name="T69" fmla="*/ 194813 h 435"/>
              <a:gd name="T70" fmla="*/ 154415 w 498"/>
              <a:gd name="T71" fmla="*/ 194813 h 435"/>
              <a:gd name="T72" fmla="*/ 154415 w 498"/>
              <a:gd name="T73" fmla="*/ 163392 h 435"/>
              <a:gd name="T74" fmla="*/ 115142 w 498"/>
              <a:gd name="T75" fmla="*/ 135561 h 4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bevel/>
            <a:headEnd/>
            <a:tailEnd/>
          </a:ln>
          <a:effectLst/>
        </p:spPr>
        <p:txBody>
          <a:bodyPr wrap="none" lIns="34290" tIns="17145" rIns="34290" bIns="17145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1" name="Freeform 84"/>
          <p:cNvSpPr>
            <a:spLocks noChangeArrowheads="1"/>
          </p:cNvSpPr>
          <p:nvPr/>
        </p:nvSpPr>
        <p:spPr bwMode="auto">
          <a:xfrm>
            <a:off x="5944754" y="1990567"/>
            <a:ext cx="578261" cy="581257"/>
          </a:xfrm>
          <a:custGeom>
            <a:avLst/>
            <a:gdLst>
              <a:gd name="T0" fmla="*/ 43332858 w 602"/>
              <a:gd name="T1" fmla="*/ 34979440 h 602"/>
              <a:gd name="T2" fmla="*/ 43332858 w 602"/>
              <a:gd name="T3" fmla="*/ 34979440 h 602"/>
              <a:gd name="T4" fmla="*/ 43332858 w 602"/>
              <a:gd name="T5" fmla="*/ 0 h 602"/>
              <a:gd name="T6" fmla="*/ 78442719 w 602"/>
              <a:gd name="T7" fmla="*/ 34979440 h 602"/>
              <a:gd name="T8" fmla="*/ 43332858 w 602"/>
              <a:gd name="T9" fmla="*/ 34979440 h 602"/>
              <a:gd name="T10" fmla="*/ 36023527 w 602"/>
              <a:gd name="T11" fmla="*/ 78442719 h 602"/>
              <a:gd name="T12" fmla="*/ 36023527 w 602"/>
              <a:gd name="T13" fmla="*/ 78442719 h 602"/>
              <a:gd name="T14" fmla="*/ 0 w 602"/>
              <a:gd name="T15" fmla="*/ 42419192 h 602"/>
              <a:gd name="T16" fmla="*/ 36023527 w 602"/>
              <a:gd name="T17" fmla="*/ 7308970 h 602"/>
              <a:gd name="T18" fmla="*/ 36023527 w 602"/>
              <a:gd name="T19" fmla="*/ 42419192 h 602"/>
              <a:gd name="T20" fmla="*/ 71002968 w 602"/>
              <a:gd name="T21" fmla="*/ 42419192 h 602"/>
              <a:gd name="T22" fmla="*/ 36023527 w 602"/>
              <a:gd name="T23" fmla="*/ 78442719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332" y="268"/>
                </a:moveTo>
                <a:lnTo>
                  <a:pt x="332" y="268"/>
                </a:lnTo>
                <a:cubicBezTo>
                  <a:pt x="332" y="0"/>
                  <a:pt x="332" y="0"/>
                  <a:pt x="332" y="0"/>
                </a:cubicBezTo>
                <a:cubicBezTo>
                  <a:pt x="481" y="0"/>
                  <a:pt x="601" y="120"/>
                  <a:pt x="601" y="268"/>
                </a:cubicBezTo>
                <a:lnTo>
                  <a:pt x="332" y="268"/>
                </a:lnTo>
                <a:close/>
                <a:moveTo>
                  <a:pt x="276" y="601"/>
                </a:moveTo>
                <a:lnTo>
                  <a:pt x="276" y="601"/>
                </a:lnTo>
                <a:cubicBezTo>
                  <a:pt x="120" y="601"/>
                  <a:pt x="0" y="480"/>
                  <a:pt x="0" y="325"/>
                </a:cubicBezTo>
                <a:cubicBezTo>
                  <a:pt x="0" y="176"/>
                  <a:pt x="120" y="56"/>
                  <a:pt x="276" y="56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480"/>
                  <a:pt x="424" y="601"/>
                  <a:pt x="276" y="60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ea typeface="MS PGothic" pitchFamily="34" charset="-128"/>
            </a:endParaRPr>
          </a:p>
        </p:txBody>
      </p:sp>
      <p:pic>
        <p:nvPicPr>
          <p:cNvPr id="102" name="Picture 2" descr="\\File_server\дркбису\Стратанализ\УСРиР\_ПРЕЗЕНТАЦИИ\_НОВЫЙ_КЛИПАРТ\кировец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988895" y="1749584"/>
            <a:ext cx="421662" cy="212732"/>
          </a:xfrm>
          <a:prstGeom prst="rect">
            <a:avLst/>
          </a:prstGeom>
          <a:noFill/>
          <a:effectLst/>
        </p:spPr>
      </p:pic>
      <p:sp>
        <p:nvSpPr>
          <p:cNvPr id="13" name="Прямоугольник 12"/>
          <p:cNvSpPr/>
          <p:nvPr/>
        </p:nvSpPr>
        <p:spPr>
          <a:xfrm>
            <a:off x="6233884" y="5302691"/>
            <a:ext cx="223240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В</a:t>
            </a:r>
            <a:r>
              <a:rPr lang="ru-RU" sz="1300" b="1" dirty="0" smtClean="0"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2,2 раза </a:t>
            </a:r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РОСТ</a:t>
            </a:r>
            <a:endParaRPr lang="ru-RU" sz="2400" b="1" dirty="0">
              <a:solidFill>
                <a:schemeClr val="accent4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ОБЪЕМА  </a:t>
            </a:r>
            <a:r>
              <a:rPr lang="ru-RU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ОБЯЗАТЕЛЬСТВ </a:t>
            </a:r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КООПЕРАТИВОВ ЗА 2013-2018 ГГ. (ДО </a:t>
            </a:r>
            <a:r>
              <a:rPr lang="ru-RU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7,7</a:t>
            </a:r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МЛРД РУБ.)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grpSp>
        <p:nvGrpSpPr>
          <p:cNvPr id="109" name="Группа 108"/>
          <p:cNvGrpSpPr/>
          <p:nvPr/>
        </p:nvGrpSpPr>
        <p:grpSpPr>
          <a:xfrm>
            <a:off x="4630589" y="4998059"/>
            <a:ext cx="1569137" cy="1569591"/>
            <a:chOff x="3367132" y="1034468"/>
            <a:chExt cx="1569137" cy="1569591"/>
          </a:xfr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110" name="Oval 5"/>
            <p:cNvSpPr>
              <a:spLocks noChangeArrowheads="1"/>
            </p:cNvSpPr>
            <p:nvPr/>
          </p:nvSpPr>
          <p:spPr bwMode="auto">
            <a:xfrm>
              <a:off x="3512971" y="1180348"/>
              <a:ext cx="1278385" cy="127875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137168" tIns="68584" rIns="137168" bIns="68584" numCol="1" anchor="t" anchorCtr="0" compatLnSpc="1">
              <a:prstTxWarp prst="textNoShape">
                <a:avLst/>
              </a:prstTxWarp>
            </a:bodyPr>
            <a:lstStyle/>
            <a:p>
              <a:endParaRPr lang="id-ID" sz="2701" dirty="0">
                <a:latin typeface="Lato Light"/>
              </a:endParaRPr>
            </a:p>
          </p:txBody>
        </p:sp>
        <p:grpSp>
          <p:nvGrpSpPr>
            <p:cNvPr id="114" name="Group 86"/>
            <p:cNvGrpSpPr/>
            <p:nvPr/>
          </p:nvGrpSpPr>
          <p:grpSpPr>
            <a:xfrm>
              <a:off x="3367132" y="1034468"/>
              <a:ext cx="1569137" cy="1569591"/>
              <a:chOff x="9237196" y="2257147"/>
              <a:chExt cx="1868076" cy="1868076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8" name="Freeform 6"/>
              <p:cNvSpPr>
                <a:spLocks/>
              </p:cNvSpPr>
              <p:nvPr/>
            </p:nvSpPr>
            <p:spPr bwMode="auto">
              <a:xfrm>
                <a:off x="10612979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146" name="Freeform 7"/>
              <p:cNvSpPr>
                <a:spLocks/>
              </p:cNvSpPr>
              <p:nvPr/>
            </p:nvSpPr>
            <p:spPr bwMode="auto">
              <a:xfrm>
                <a:off x="10193211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160" name="Freeform 8"/>
              <p:cNvSpPr>
                <a:spLocks/>
              </p:cNvSpPr>
              <p:nvPr/>
            </p:nvSpPr>
            <p:spPr bwMode="auto">
              <a:xfrm>
                <a:off x="10914069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161" name="Freeform 9"/>
              <p:cNvSpPr>
                <a:spLocks/>
              </p:cNvSpPr>
              <p:nvPr/>
            </p:nvSpPr>
            <p:spPr bwMode="auto">
              <a:xfrm>
                <a:off x="10914069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162" name="Freeform 10"/>
              <p:cNvSpPr>
                <a:spLocks/>
              </p:cNvSpPr>
              <p:nvPr/>
            </p:nvSpPr>
            <p:spPr bwMode="auto">
              <a:xfrm>
                <a:off x="10612979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163" name="Freeform 11"/>
              <p:cNvSpPr>
                <a:spLocks/>
              </p:cNvSpPr>
              <p:nvPr/>
            </p:nvSpPr>
            <p:spPr bwMode="auto">
              <a:xfrm>
                <a:off x="10193211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164" name="Freeform 12"/>
              <p:cNvSpPr>
                <a:spLocks/>
              </p:cNvSpPr>
              <p:nvPr/>
            </p:nvSpPr>
            <p:spPr bwMode="auto">
              <a:xfrm>
                <a:off x="9723995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165" name="Freeform 13"/>
              <p:cNvSpPr>
                <a:spLocks/>
              </p:cNvSpPr>
              <p:nvPr/>
            </p:nvSpPr>
            <p:spPr bwMode="auto">
              <a:xfrm>
                <a:off x="9374554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166" name="Freeform 14"/>
              <p:cNvSpPr>
                <a:spLocks/>
              </p:cNvSpPr>
              <p:nvPr/>
            </p:nvSpPr>
            <p:spPr bwMode="auto">
              <a:xfrm>
                <a:off x="9237196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167" name="Freeform 15"/>
              <p:cNvSpPr>
                <a:spLocks/>
              </p:cNvSpPr>
              <p:nvPr/>
            </p:nvSpPr>
            <p:spPr bwMode="auto">
              <a:xfrm>
                <a:off x="9237196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168" name="Freeform 16"/>
              <p:cNvSpPr>
                <a:spLocks/>
              </p:cNvSpPr>
              <p:nvPr/>
            </p:nvSpPr>
            <p:spPr bwMode="auto">
              <a:xfrm>
                <a:off x="9374554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169" name="Freeform 17"/>
              <p:cNvSpPr>
                <a:spLocks/>
              </p:cNvSpPr>
              <p:nvPr/>
            </p:nvSpPr>
            <p:spPr bwMode="auto">
              <a:xfrm>
                <a:off x="9723995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</p:grpSp>
      </p:grpSp>
      <p:sp>
        <p:nvSpPr>
          <p:cNvPr id="173" name="Freeform 135"/>
          <p:cNvSpPr>
            <a:spLocks noEditPoints="1"/>
          </p:cNvSpPr>
          <p:nvPr/>
        </p:nvSpPr>
        <p:spPr bwMode="auto">
          <a:xfrm>
            <a:off x="5091757" y="5463438"/>
            <a:ext cx="694456" cy="652439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391319" y="107608"/>
            <a:ext cx="8657745" cy="44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spc="300" dirty="0" smtClean="0">
                <a:solidFill>
                  <a:srgbClr val="00755A"/>
                </a:solidFill>
              </a:rPr>
              <a:t> РОССИЙСКАЯ ГОСУДАРСТВЕННАЯ АГРОПРОМЫШЛЕННАЯ ЛИЗИНГОВАЯ КОМПАНИЯ "РОСАГРОЛИЗИНГ" </a:t>
            </a:r>
            <a:endParaRPr lang="ru-RU" sz="900" spc="300" dirty="0">
              <a:solidFill>
                <a:srgbClr val="00755A"/>
              </a:solidFill>
            </a:endParaRPr>
          </a:p>
        </p:txBody>
      </p:sp>
      <p:pic>
        <p:nvPicPr>
          <p:cNvPr id="104" name="Picture 3"/>
          <p:cNvPicPr>
            <a:picLocks noChangeAspect="1" noChangeArrowheads="1"/>
          </p:cNvPicPr>
          <p:nvPr/>
        </p:nvPicPr>
        <p:blipFill>
          <a:blip r:embed="rId7" cstate="print"/>
          <a:srcRect l="2405" t="14713"/>
          <a:stretch>
            <a:fillRect/>
          </a:stretch>
        </p:blipFill>
        <p:spPr bwMode="auto">
          <a:xfrm>
            <a:off x="22506" y="66170"/>
            <a:ext cx="587094" cy="58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6" name="Прямая соединительная линия 105"/>
          <p:cNvCxnSpPr/>
          <p:nvPr/>
        </p:nvCxnSpPr>
        <p:spPr>
          <a:xfrm>
            <a:off x="841829" y="521452"/>
            <a:ext cx="8178207" cy="0"/>
          </a:xfrm>
          <a:prstGeom prst="line">
            <a:avLst/>
          </a:prstGeom>
          <a:ln>
            <a:solidFill>
              <a:srgbClr val="007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1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4774" y="1141914"/>
            <a:ext cx="8421101" cy="248658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1016" dirty="0">
                <a:solidFill>
                  <a:schemeClr val="bg1"/>
                </a:solidFill>
              </a:rPr>
              <a:t>ЖИЗНЕННЫЙ ЦИКЛ </a:t>
            </a:r>
            <a:r>
              <a:rPr lang="ru-RU" sz="1016" dirty="0" smtClean="0">
                <a:solidFill>
                  <a:schemeClr val="bg1"/>
                </a:solidFill>
              </a:rPr>
              <a:t>ХОЗЯЙСТВУЮЩЕГО СУБЪЕКТА АПК</a:t>
            </a:r>
            <a:endParaRPr lang="ru-RU" sz="1016" dirty="0">
              <a:solidFill>
                <a:schemeClr val="bg1"/>
              </a:solidFill>
            </a:endParaRPr>
          </a:p>
        </p:txBody>
      </p:sp>
      <p:sp>
        <p:nvSpPr>
          <p:cNvPr id="16" name="Шеврон 27"/>
          <p:cNvSpPr/>
          <p:nvPr/>
        </p:nvSpPr>
        <p:spPr>
          <a:xfrm>
            <a:off x="5446593" y="5283923"/>
            <a:ext cx="3573239" cy="1172364"/>
          </a:xfrm>
          <a:custGeom>
            <a:avLst/>
            <a:gdLst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1050771 w 12060636"/>
              <a:gd name="connsiteY5" fmla="*/ 1050771 h 2101542"/>
              <a:gd name="connsiteX6" fmla="*/ 0 w 12060636"/>
              <a:gd name="connsiteY6" fmla="*/ 0 h 2101542"/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6831 w 12060636"/>
              <a:gd name="connsiteY5" fmla="*/ 1027911 h 2101542"/>
              <a:gd name="connsiteX6" fmla="*/ 0 w 12060636"/>
              <a:gd name="connsiteY6" fmla="*/ 0 h 2101542"/>
              <a:gd name="connsiteX0" fmla="*/ 7740650 w 12060636"/>
              <a:gd name="connsiteY0" fmla="*/ 6912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6831 w 12060636"/>
              <a:gd name="connsiteY5" fmla="*/ 1027911 h 2101542"/>
              <a:gd name="connsiteX6" fmla="*/ 7740650 w 12060636"/>
              <a:gd name="connsiteY6" fmla="*/ 6912 h 2101542"/>
              <a:gd name="connsiteX0" fmla="*/ 7733819 w 12053805"/>
              <a:gd name="connsiteY0" fmla="*/ 6912 h 2101542"/>
              <a:gd name="connsiteX1" fmla="*/ 11003034 w 12053805"/>
              <a:gd name="connsiteY1" fmla="*/ 0 h 2101542"/>
              <a:gd name="connsiteX2" fmla="*/ 12053805 w 12053805"/>
              <a:gd name="connsiteY2" fmla="*/ 1050771 h 2101542"/>
              <a:gd name="connsiteX3" fmla="*/ 11003034 w 12053805"/>
              <a:gd name="connsiteY3" fmla="*/ 2101542 h 2101542"/>
              <a:gd name="connsiteX4" fmla="*/ 7867169 w 12053805"/>
              <a:gd name="connsiteY4" fmla="*/ 2094630 h 2101542"/>
              <a:gd name="connsiteX5" fmla="*/ 0 w 12053805"/>
              <a:gd name="connsiteY5" fmla="*/ 1027911 h 2101542"/>
              <a:gd name="connsiteX6" fmla="*/ 7733819 w 12053805"/>
              <a:gd name="connsiteY6" fmla="*/ 6912 h 2101542"/>
              <a:gd name="connsiteX0" fmla="*/ 7733819 w 12053805"/>
              <a:gd name="connsiteY0" fmla="*/ 6912 h 2101542"/>
              <a:gd name="connsiteX1" fmla="*/ 11003034 w 12053805"/>
              <a:gd name="connsiteY1" fmla="*/ 0 h 2101542"/>
              <a:gd name="connsiteX2" fmla="*/ 12053805 w 12053805"/>
              <a:gd name="connsiteY2" fmla="*/ 1050771 h 2101542"/>
              <a:gd name="connsiteX3" fmla="*/ 11003034 w 12053805"/>
              <a:gd name="connsiteY3" fmla="*/ 2101542 h 2101542"/>
              <a:gd name="connsiteX4" fmla="*/ 7822719 w 12053805"/>
              <a:gd name="connsiteY4" fmla="*/ 2101542 h 2101542"/>
              <a:gd name="connsiteX5" fmla="*/ 0 w 12053805"/>
              <a:gd name="connsiteY5" fmla="*/ 1027911 h 2101542"/>
              <a:gd name="connsiteX6" fmla="*/ 7733819 w 12053805"/>
              <a:gd name="connsiteY6" fmla="*/ 6912 h 2101542"/>
              <a:gd name="connsiteX0" fmla="*/ 0 w 4319986"/>
              <a:gd name="connsiteY0" fmla="*/ 6912 h 2101542"/>
              <a:gd name="connsiteX1" fmla="*/ 3269215 w 4319986"/>
              <a:gd name="connsiteY1" fmla="*/ 0 h 2101542"/>
              <a:gd name="connsiteX2" fmla="*/ 4319986 w 4319986"/>
              <a:gd name="connsiteY2" fmla="*/ 1050771 h 2101542"/>
              <a:gd name="connsiteX3" fmla="*/ 3269215 w 4319986"/>
              <a:gd name="connsiteY3" fmla="*/ 2101542 h 2101542"/>
              <a:gd name="connsiteX4" fmla="*/ 88900 w 4319986"/>
              <a:gd name="connsiteY4" fmla="*/ 2101542 h 2101542"/>
              <a:gd name="connsiteX5" fmla="*/ 63981 w 4319986"/>
              <a:gd name="connsiteY5" fmla="*/ 1055561 h 2101542"/>
              <a:gd name="connsiteX6" fmla="*/ 0 w 4319986"/>
              <a:gd name="connsiteY6" fmla="*/ 6912 h 2101542"/>
              <a:gd name="connsiteX0" fmla="*/ 577369 w 4897355"/>
              <a:gd name="connsiteY0" fmla="*/ 6912 h 2101542"/>
              <a:gd name="connsiteX1" fmla="*/ 3846584 w 4897355"/>
              <a:gd name="connsiteY1" fmla="*/ 0 h 2101542"/>
              <a:gd name="connsiteX2" fmla="*/ 4897355 w 4897355"/>
              <a:gd name="connsiteY2" fmla="*/ 1050771 h 2101542"/>
              <a:gd name="connsiteX3" fmla="*/ 3846584 w 4897355"/>
              <a:gd name="connsiteY3" fmla="*/ 2101542 h 2101542"/>
              <a:gd name="connsiteX4" fmla="*/ 666269 w 4897355"/>
              <a:gd name="connsiteY4" fmla="*/ 2101542 h 2101542"/>
              <a:gd name="connsiteX5" fmla="*/ 0 w 4897355"/>
              <a:gd name="connsiteY5" fmla="*/ 1117772 h 2101542"/>
              <a:gd name="connsiteX6" fmla="*/ 577369 w 4897355"/>
              <a:gd name="connsiteY6" fmla="*/ 6912 h 2101542"/>
              <a:gd name="connsiteX0" fmla="*/ 0 w 4929586"/>
              <a:gd name="connsiteY0" fmla="*/ 13825 h 2101542"/>
              <a:gd name="connsiteX1" fmla="*/ 3878815 w 4929586"/>
              <a:gd name="connsiteY1" fmla="*/ 0 h 2101542"/>
              <a:gd name="connsiteX2" fmla="*/ 4929586 w 4929586"/>
              <a:gd name="connsiteY2" fmla="*/ 1050771 h 2101542"/>
              <a:gd name="connsiteX3" fmla="*/ 3878815 w 4929586"/>
              <a:gd name="connsiteY3" fmla="*/ 2101542 h 2101542"/>
              <a:gd name="connsiteX4" fmla="*/ 698500 w 4929586"/>
              <a:gd name="connsiteY4" fmla="*/ 2101542 h 2101542"/>
              <a:gd name="connsiteX5" fmla="*/ 32231 w 4929586"/>
              <a:gd name="connsiteY5" fmla="*/ 1117772 h 2101542"/>
              <a:gd name="connsiteX6" fmla="*/ 0 w 4929586"/>
              <a:gd name="connsiteY6" fmla="*/ 13825 h 2101542"/>
              <a:gd name="connsiteX0" fmla="*/ 0 w 4929586"/>
              <a:gd name="connsiteY0" fmla="*/ 13825 h 2184490"/>
              <a:gd name="connsiteX1" fmla="*/ 3878815 w 4929586"/>
              <a:gd name="connsiteY1" fmla="*/ 0 h 2184490"/>
              <a:gd name="connsiteX2" fmla="*/ 4929586 w 4929586"/>
              <a:gd name="connsiteY2" fmla="*/ 1050771 h 2184490"/>
              <a:gd name="connsiteX3" fmla="*/ 3878815 w 4929586"/>
              <a:gd name="connsiteY3" fmla="*/ 2101542 h 2184490"/>
              <a:gd name="connsiteX4" fmla="*/ 63500 w 4929586"/>
              <a:gd name="connsiteY4" fmla="*/ 2184490 h 2184490"/>
              <a:gd name="connsiteX5" fmla="*/ 32231 w 4929586"/>
              <a:gd name="connsiteY5" fmla="*/ 1117772 h 2184490"/>
              <a:gd name="connsiteX6" fmla="*/ 0 w 4929586"/>
              <a:gd name="connsiteY6" fmla="*/ 13825 h 2184490"/>
              <a:gd name="connsiteX0" fmla="*/ 0 w 4929586"/>
              <a:gd name="connsiteY0" fmla="*/ 13825 h 2177578"/>
              <a:gd name="connsiteX1" fmla="*/ 3878815 w 4929586"/>
              <a:gd name="connsiteY1" fmla="*/ 0 h 2177578"/>
              <a:gd name="connsiteX2" fmla="*/ 4929586 w 4929586"/>
              <a:gd name="connsiteY2" fmla="*/ 1050771 h 2177578"/>
              <a:gd name="connsiteX3" fmla="*/ 3878815 w 4929586"/>
              <a:gd name="connsiteY3" fmla="*/ 2101542 h 2177578"/>
              <a:gd name="connsiteX4" fmla="*/ 19050 w 4929586"/>
              <a:gd name="connsiteY4" fmla="*/ 2177578 h 2177578"/>
              <a:gd name="connsiteX5" fmla="*/ 32231 w 4929586"/>
              <a:gd name="connsiteY5" fmla="*/ 1117772 h 2177578"/>
              <a:gd name="connsiteX6" fmla="*/ 0 w 4929586"/>
              <a:gd name="connsiteY6" fmla="*/ 13825 h 2177578"/>
              <a:gd name="connsiteX0" fmla="*/ 0 w 4929586"/>
              <a:gd name="connsiteY0" fmla="*/ 13825 h 2177578"/>
              <a:gd name="connsiteX1" fmla="*/ 3878815 w 4929586"/>
              <a:gd name="connsiteY1" fmla="*/ 0 h 2177578"/>
              <a:gd name="connsiteX2" fmla="*/ 4929586 w 4929586"/>
              <a:gd name="connsiteY2" fmla="*/ 1050771 h 2177578"/>
              <a:gd name="connsiteX3" fmla="*/ 3878815 w 4929586"/>
              <a:gd name="connsiteY3" fmla="*/ 2101542 h 2177578"/>
              <a:gd name="connsiteX4" fmla="*/ 19050 w 4929586"/>
              <a:gd name="connsiteY4" fmla="*/ 2177578 h 2177578"/>
              <a:gd name="connsiteX5" fmla="*/ 13181 w 4929586"/>
              <a:gd name="connsiteY5" fmla="*/ 1110860 h 2177578"/>
              <a:gd name="connsiteX6" fmla="*/ 0 w 4929586"/>
              <a:gd name="connsiteY6" fmla="*/ 13825 h 2177578"/>
              <a:gd name="connsiteX0" fmla="*/ 0 w 4929586"/>
              <a:gd name="connsiteY0" fmla="*/ 13825 h 2177578"/>
              <a:gd name="connsiteX1" fmla="*/ 3878815 w 4929586"/>
              <a:gd name="connsiteY1" fmla="*/ 0 h 2177578"/>
              <a:gd name="connsiteX2" fmla="*/ 4929586 w 4929586"/>
              <a:gd name="connsiteY2" fmla="*/ 1050771 h 2177578"/>
              <a:gd name="connsiteX3" fmla="*/ 3878815 w 4929586"/>
              <a:gd name="connsiteY3" fmla="*/ 2101542 h 2177578"/>
              <a:gd name="connsiteX4" fmla="*/ 19050 w 4929586"/>
              <a:gd name="connsiteY4" fmla="*/ 2177578 h 2177578"/>
              <a:gd name="connsiteX5" fmla="*/ 19531 w 4929586"/>
              <a:gd name="connsiteY5" fmla="*/ 1110860 h 2177578"/>
              <a:gd name="connsiteX6" fmla="*/ 0 w 4929586"/>
              <a:gd name="connsiteY6" fmla="*/ 13825 h 2177578"/>
              <a:gd name="connsiteX0" fmla="*/ 0 w 4929586"/>
              <a:gd name="connsiteY0" fmla="*/ 13825 h 2177578"/>
              <a:gd name="connsiteX1" fmla="*/ 3878815 w 4929586"/>
              <a:gd name="connsiteY1" fmla="*/ 0 h 2177578"/>
              <a:gd name="connsiteX2" fmla="*/ 4929586 w 4929586"/>
              <a:gd name="connsiteY2" fmla="*/ 1050771 h 2177578"/>
              <a:gd name="connsiteX3" fmla="*/ 3878815 w 4929586"/>
              <a:gd name="connsiteY3" fmla="*/ 2101542 h 2177578"/>
              <a:gd name="connsiteX4" fmla="*/ 19050 w 4929586"/>
              <a:gd name="connsiteY4" fmla="*/ 2177578 h 2177578"/>
              <a:gd name="connsiteX5" fmla="*/ 32231 w 4929586"/>
              <a:gd name="connsiteY5" fmla="*/ 1103947 h 2177578"/>
              <a:gd name="connsiteX6" fmla="*/ 0 w 4929586"/>
              <a:gd name="connsiteY6" fmla="*/ 13825 h 2177578"/>
              <a:gd name="connsiteX0" fmla="*/ 0 w 4929586"/>
              <a:gd name="connsiteY0" fmla="*/ 13825 h 2177578"/>
              <a:gd name="connsiteX1" fmla="*/ 3878815 w 4929586"/>
              <a:gd name="connsiteY1" fmla="*/ 0 h 2177578"/>
              <a:gd name="connsiteX2" fmla="*/ 4929586 w 4929586"/>
              <a:gd name="connsiteY2" fmla="*/ 1050771 h 2177578"/>
              <a:gd name="connsiteX3" fmla="*/ 3878815 w 4929586"/>
              <a:gd name="connsiteY3" fmla="*/ 2101542 h 2177578"/>
              <a:gd name="connsiteX4" fmla="*/ 19050 w 4929586"/>
              <a:gd name="connsiteY4" fmla="*/ 2177578 h 2177578"/>
              <a:gd name="connsiteX5" fmla="*/ 13181 w 4929586"/>
              <a:gd name="connsiteY5" fmla="*/ 1097035 h 2177578"/>
              <a:gd name="connsiteX6" fmla="*/ 0 w 4929586"/>
              <a:gd name="connsiteY6" fmla="*/ 13825 h 2177578"/>
              <a:gd name="connsiteX0" fmla="*/ 0 w 4929586"/>
              <a:gd name="connsiteY0" fmla="*/ 13825 h 2149929"/>
              <a:gd name="connsiteX1" fmla="*/ 3878815 w 4929586"/>
              <a:gd name="connsiteY1" fmla="*/ 0 h 2149929"/>
              <a:gd name="connsiteX2" fmla="*/ 4929586 w 4929586"/>
              <a:gd name="connsiteY2" fmla="*/ 1050771 h 2149929"/>
              <a:gd name="connsiteX3" fmla="*/ 3878815 w 4929586"/>
              <a:gd name="connsiteY3" fmla="*/ 2101542 h 2149929"/>
              <a:gd name="connsiteX4" fmla="*/ 31750 w 4929586"/>
              <a:gd name="connsiteY4" fmla="*/ 2149929 h 2149929"/>
              <a:gd name="connsiteX5" fmla="*/ 13181 w 4929586"/>
              <a:gd name="connsiteY5" fmla="*/ 1097035 h 2149929"/>
              <a:gd name="connsiteX6" fmla="*/ 0 w 4929586"/>
              <a:gd name="connsiteY6" fmla="*/ 13825 h 2149929"/>
              <a:gd name="connsiteX0" fmla="*/ 0 w 4929586"/>
              <a:gd name="connsiteY0" fmla="*/ 13825 h 2101542"/>
              <a:gd name="connsiteX1" fmla="*/ 3878815 w 4929586"/>
              <a:gd name="connsiteY1" fmla="*/ 0 h 2101542"/>
              <a:gd name="connsiteX2" fmla="*/ 4929586 w 4929586"/>
              <a:gd name="connsiteY2" fmla="*/ 1050771 h 2101542"/>
              <a:gd name="connsiteX3" fmla="*/ 3878815 w 4929586"/>
              <a:gd name="connsiteY3" fmla="*/ 2101542 h 2101542"/>
              <a:gd name="connsiteX4" fmla="*/ 25400 w 4929586"/>
              <a:gd name="connsiteY4" fmla="*/ 2101542 h 2101542"/>
              <a:gd name="connsiteX5" fmla="*/ 13181 w 4929586"/>
              <a:gd name="connsiteY5" fmla="*/ 1097035 h 2101542"/>
              <a:gd name="connsiteX6" fmla="*/ 0 w 4929586"/>
              <a:gd name="connsiteY6" fmla="*/ 13825 h 2101542"/>
              <a:gd name="connsiteX0" fmla="*/ 0 w 4923236"/>
              <a:gd name="connsiteY0" fmla="*/ 6912 h 2101542"/>
              <a:gd name="connsiteX1" fmla="*/ 3872465 w 4923236"/>
              <a:gd name="connsiteY1" fmla="*/ 0 h 2101542"/>
              <a:gd name="connsiteX2" fmla="*/ 4923236 w 4923236"/>
              <a:gd name="connsiteY2" fmla="*/ 1050771 h 2101542"/>
              <a:gd name="connsiteX3" fmla="*/ 3872465 w 4923236"/>
              <a:gd name="connsiteY3" fmla="*/ 2101542 h 2101542"/>
              <a:gd name="connsiteX4" fmla="*/ 19050 w 4923236"/>
              <a:gd name="connsiteY4" fmla="*/ 2101542 h 2101542"/>
              <a:gd name="connsiteX5" fmla="*/ 6831 w 4923236"/>
              <a:gd name="connsiteY5" fmla="*/ 1097035 h 2101542"/>
              <a:gd name="connsiteX6" fmla="*/ 0 w 4923236"/>
              <a:gd name="connsiteY6" fmla="*/ 6912 h 2101542"/>
              <a:gd name="connsiteX0" fmla="*/ 0 w 4923236"/>
              <a:gd name="connsiteY0" fmla="*/ 6912 h 2101542"/>
              <a:gd name="connsiteX1" fmla="*/ 3872465 w 4923236"/>
              <a:gd name="connsiteY1" fmla="*/ 0 h 2101542"/>
              <a:gd name="connsiteX2" fmla="*/ 4923236 w 4923236"/>
              <a:gd name="connsiteY2" fmla="*/ 1050771 h 2101542"/>
              <a:gd name="connsiteX3" fmla="*/ 3872465 w 4923236"/>
              <a:gd name="connsiteY3" fmla="*/ 2101542 h 2101542"/>
              <a:gd name="connsiteX4" fmla="*/ 19050 w 4923236"/>
              <a:gd name="connsiteY4" fmla="*/ 2101542 h 2101542"/>
              <a:gd name="connsiteX5" fmla="*/ 13181 w 4923236"/>
              <a:gd name="connsiteY5" fmla="*/ 1103947 h 2101542"/>
              <a:gd name="connsiteX6" fmla="*/ 0 w 4923236"/>
              <a:gd name="connsiteY6" fmla="*/ 6912 h 2101542"/>
              <a:gd name="connsiteX0" fmla="*/ 0 w 4923236"/>
              <a:gd name="connsiteY0" fmla="*/ 6912 h 2101542"/>
              <a:gd name="connsiteX1" fmla="*/ 3872465 w 4923236"/>
              <a:gd name="connsiteY1" fmla="*/ 0 h 2101542"/>
              <a:gd name="connsiteX2" fmla="*/ 4923236 w 4923236"/>
              <a:gd name="connsiteY2" fmla="*/ 1050771 h 2101542"/>
              <a:gd name="connsiteX3" fmla="*/ 3872465 w 4923236"/>
              <a:gd name="connsiteY3" fmla="*/ 2101542 h 2101542"/>
              <a:gd name="connsiteX4" fmla="*/ 19050 w 4923236"/>
              <a:gd name="connsiteY4" fmla="*/ 2101542 h 2101542"/>
              <a:gd name="connsiteX5" fmla="*/ 481 w 4923236"/>
              <a:gd name="connsiteY5" fmla="*/ 1103947 h 2101542"/>
              <a:gd name="connsiteX6" fmla="*/ 0 w 4923236"/>
              <a:gd name="connsiteY6" fmla="*/ 6912 h 2101542"/>
              <a:gd name="connsiteX0" fmla="*/ 514 w 4923750"/>
              <a:gd name="connsiteY0" fmla="*/ 6912 h 2101542"/>
              <a:gd name="connsiteX1" fmla="*/ 3872979 w 4923750"/>
              <a:gd name="connsiteY1" fmla="*/ 0 h 2101542"/>
              <a:gd name="connsiteX2" fmla="*/ 4923750 w 4923750"/>
              <a:gd name="connsiteY2" fmla="*/ 1050771 h 2101542"/>
              <a:gd name="connsiteX3" fmla="*/ 3872979 w 4923750"/>
              <a:gd name="connsiteY3" fmla="*/ 2101542 h 2101542"/>
              <a:gd name="connsiteX4" fmla="*/ 514 w 4923750"/>
              <a:gd name="connsiteY4" fmla="*/ 2101542 h 2101542"/>
              <a:gd name="connsiteX5" fmla="*/ 995 w 4923750"/>
              <a:gd name="connsiteY5" fmla="*/ 1103947 h 2101542"/>
              <a:gd name="connsiteX6" fmla="*/ 514 w 4923750"/>
              <a:gd name="connsiteY6" fmla="*/ 6912 h 21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3750" h="2101542">
                <a:moveTo>
                  <a:pt x="514" y="6912"/>
                </a:moveTo>
                <a:lnTo>
                  <a:pt x="3872979" y="0"/>
                </a:lnTo>
                <a:lnTo>
                  <a:pt x="4923750" y="1050771"/>
                </a:lnTo>
                <a:lnTo>
                  <a:pt x="3872979" y="2101542"/>
                </a:lnTo>
                <a:lnTo>
                  <a:pt x="514" y="2101542"/>
                </a:lnTo>
                <a:cubicBezTo>
                  <a:pt x="-1442" y="1745969"/>
                  <a:pt x="2951" y="1459520"/>
                  <a:pt x="995" y="1103947"/>
                </a:cubicBezTo>
                <a:cubicBezTo>
                  <a:pt x="835" y="738269"/>
                  <a:pt x="674" y="372590"/>
                  <a:pt x="514" y="6912"/>
                </a:cubicBez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Шеврон 27"/>
          <p:cNvSpPr/>
          <p:nvPr/>
        </p:nvSpPr>
        <p:spPr>
          <a:xfrm>
            <a:off x="3072193" y="3810960"/>
            <a:ext cx="5940183" cy="1417170"/>
          </a:xfrm>
          <a:custGeom>
            <a:avLst/>
            <a:gdLst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1050771 w 12060636"/>
              <a:gd name="connsiteY5" fmla="*/ 1050771 h 2101542"/>
              <a:gd name="connsiteX6" fmla="*/ 0 w 12060636"/>
              <a:gd name="connsiteY6" fmla="*/ 0 h 2101542"/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6831 w 12060636"/>
              <a:gd name="connsiteY5" fmla="*/ 1027911 h 2101542"/>
              <a:gd name="connsiteX6" fmla="*/ 0 w 12060636"/>
              <a:gd name="connsiteY6" fmla="*/ 0 h 2101542"/>
              <a:gd name="connsiteX0" fmla="*/ 4067175 w 12060636"/>
              <a:gd name="connsiteY0" fmla="*/ 0 h 2111911"/>
              <a:gd name="connsiteX1" fmla="*/ 11009865 w 12060636"/>
              <a:gd name="connsiteY1" fmla="*/ 10369 h 2111911"/>
              <a:gd name="connsiteX2" fmla="*/ 12060636 w 12060636"/>
              <a:gd name="connsiteY2" fmla="*/ 1061140 h 2111911"/>
              <a:gd name="connsiteX3" fmla="*/ 11009865 w 12060636"/>
              <a:gd name="connsiteY3" fmla="*/ 2111911 h 2111911"/>
              <a:gd name="connsiteX4" fmla="*/ 0 w 12060636"/>
              <a:gd name="connsiteY4" fmla="*/ 2111911 h 2111911"/>
              <a:gd name="connsiteX5" fmla="*/ 6831 w 12060636"/>
              <a:gd name="connsiteY5" fmla="*/ 1038280 h 2111911"/>
              <a:gd name="connsiteX6" fmla="*/ 4067175 w 12060636"/>
              <a:gd name="connsiteY6" fmla="*/ 0 h 2111911"/>
              <a:gd name="connsiteX0" fmla="*/ 4060344 w 12053805"/>
              <a:gd name="connsiteY0" fmla="*/ 0 h 2132648"/>
              <a:gd name="connsiteX1" fmla="*/ 11003034 w 12053805"/>
              <a:gd name="connsiteY1" fmla="*/ 10369 h 2132648"/>
              <a:gd name="connsiteX2" fmla="*/ 12053805 w 12053805"/>
              <a:gd name="connsiteY2" fmla="*/ 1061140 h 2132648"/>
              <a:gd name="connsiteX3" fmla="*/ 11003034 w 12053805"/>
              <a:gd name="connsiteY3" fmla="*/ 2111911 h 2132648"/>
              <a:gd name="connsiteX4" fmla="*/ 4136544 w 12053805"/>
              <a:gd name="connsiteY4" fmla="*/ 2132648 h 2132648"/>
              <a:gd name="connsiteX5" fmla="*/ 0 w 12053805"/>
              <a:gd name="connsiteY5" fmla="*/ 1038280 h 2132648"/>
              <a:gd name="connsiteX6" fmla="*/ 4060344 w 12053805"/>
              <a:gd name="connsiteY6" fmla="*/ 0 h 2132648"/>
              <a:gd name="connsiteX0" fmla="*/ 0 w 7993461"/>
              <a:gd name="connsiteY0" fmla="*/ 0 h 2132648"/>
              <a:gd name="connsiteX1" fmla="*/ 6942690 w 7993461"/>
              <a:gd name="connsiteY1" fmla="*/ 10369 h 2132648"/>
              <a:gd name="connsiteX2" fmla="*/ 7993461 w 7993461"/>
              <a:gd name="connsiteY2" fmla="*/ 1061140 h 2132648"/>
              <a:gd name="connsiteX3" fmla="*/ 6942690 w 7993461"/>
              <a:gd name="connsiteY3" fmla="*/ 2111911 h 2132648"/>
              <a:gd name="connsiteX4" fmla="*/ 76200 w 7993461"/>
              <a:gd name="connsiteY4" fmla="*/ 2132648 h 2132648"/>
              <a:gd name="connsiteX5" fmla="*/ 102081 w 7993461"/>
              <a:gd name="connsiteY5" fmla="*/ 893120 h 2132648"/>
              <a:gd name="connsiteX6" fmla="*/ 0 w 7993461"/>
              <a:gd name="connsiteY6" fmla="*/ 0 h 2132648"/>
              <a:gd name="connsiteX0" fmla="*/ 0 w 7993461"/>
              <a:gd name="connsiteY0" fmla="*/ 0 h 2132648"/>
              <a:gd name="connsiteX1" fmla="*/ 6942690 w 7993461"/>
              <a:gd name="connsiteY1" fmla="*/ 10369 h 2132648"/>
              <a:gd name="connsiteX2" fmla="*/ 7993461 w 7993461"/>
              <a:gd name="connsiteY2" fmla="*/ 1061140 h 2132648"/>
              <a:gd name="connsiteX3" fmla="*/ 6942690 w 7993461"/>
              <a:gd name="connsiteY3" fmla="*/ 2111911 h 2132648"/>
              <a:gd name="connsiteX4" fmla="*/ 76200 w 7993461"/>
              <a:gd name="connsiteY4" fmla="*/ 2132648 h 2132648"/>
              <a:gd name="connsiteX5" fmla="*/ 16356 w 7993461"/>
              <a:gd name="connsiteY5" fmla="*/ 903489 h 2132648"/>
              <a:gd name="connsiteX6" fmla="*/ 0 w 7993461"/>
              <a:gd name="connsiteY6" fmla="*/ 0 h 2132648"/>
              <a:gd name="connsiteX0" fmla="*/ 0 w 7993461"/>
              <a:gd name="connsiteY0" fmla="*/ 0 h 2132648"/>
              <a:gd name="connsiteX1" fmla="*/ 6942690 w 7993461"/>
              <a:gd name="connsiteY1" fmla="*/ 10369 h 2132648"/>
              <a:gd name="connsiteX2" fmla="*/ 7993461 w 7993461"/>
              <a:gd name="connsiteY2" fmla="*/ 1061140 h 2132648"/>
              <a:gd name="connsiteX3" fmla="*/ 6942690 w 7993461"/>
              <a:gd name="connsiteY3" fmla="*/ 2111911 h 2132648"/>
              <a:gd name="connsiteX4" fmla="*/ 28575 w 7993461"/>
              <a:gd name="connsiteY4" fmla="*/ 2132648 h 2132648"/>
              <a:gd name="connsiteX5" fmla="*/ 16356 w 7993461"/>
              <a:gd name="connsiteY5" fmla="*/ 903489 h 2132648"/>
              <a:gd name="connsiteX6" fmla="*/ 0 w 7993461"/>
              <a:gd name="connsiteY6" fmla="*/ 0 h 2132648"/>
              <a:gd name="connsiteX0" fmla="*/ 0 w 7993461"/>
              <a:gd name="connsiteY0" fmla="*/ 0 h 2125736"/>
              <a:gd name="connsiteX1" fmla="*/ 6942690 w 7993461"/>
              <a:gd name="connsiteY1" fmla="*/ 10369 h 2125736"/>
              <a:gd name="connsiteX2" fmla="*/ 7993461 w 7993461"/>
              <a:gd name="connsiteY2" fmla="*/ 1061140 h 2125736"/>
              <a:gd name="connsiteX3" fmla="*/ 6942690 w 7993461"/>
              <a:gd name="connsiteY3" fmla="*/ 2111911 h 2125736"/>
              <a:gd name="connsiteX4" fmla="*/ 3175 w 7993461"/>
              <a:gd name="connsiteY4" fmla="*/ 2125736 h 2125736"/>
              <a:gd name="connsiteX5" fmla="*/ 16356 w 7993461"/>
              <a:gd name="connsiteY5" fmla="*/ 903489 h 2125736"/>
              <a:gd name="connsiteX6" fmla="*/ 0 w 7993461"/>
              <a:gd name="connsiteY6" fmla="*/ 0 h 2125736"/>
              <a:gd name="connsiteX0" fmla="*/ 2694 w 7996155"/>
              <a:gd name="connsiteY0" fmla="*/ 0 h 2125736"/>
              <a:gd name="connsiteX1" fmla="*/ 6945384 w 7996155"/>
              <a:gd name="connsiteY1" fmla="*/ 10369 h 2125736"/>
              <a:gd name="connsiteX2" fmla="*/ 7996155 w 7996155"/>
              <a:gd name="connsiteY2" fmla="*/ 1061140 h 2125736"/>
              <a:gd name="connsiteX3" fmla="*/ 6945384 w 7996155"/>
              <a:gd name="connsiteY3" fmla="*/ 2111911 h 2125736"/>
              <a:gd name="connsiteX4" fmla="*/ 5869 w 7996155"/>
              <a:gd name="connsiteY4" fmla="*/ 2125736 h 2125736"/>
              <a:gd name="connsiteX5" fmla="*/ 0 w 7996155"/>
              <a:gd name="connsiteY5" fmla="*/ 889664 h 2125736"/>
              <a:gd name="connsiteX6" fmla="*/ 2694 w 7996155"/>
              <a:gd name="connsiteY6" fmla="*/ 0 h 2125736"/>
              <a:gd name="connsiteX0" fmla="*/ 16031 w 8009492"/>
              <a:gd name="connsiteY0" fmla="*/ 0 h 2118824"/>
              <a:gd name="connsiteX1" fmla="*/ 6958721 w 8009492"/>
              <a:gd name="connsiteY1" fmla="*/ 10369 h 2118824"/>
              <a:gd name="connsiteX2" fmla="*/ 8009492 w 8009492"/>
              <a:gd name="connsiteY2" fmla="*/ 1061140 h 2118824"/>
              <a:gd name="connsiteX3" fmla="*/ 6958721 w 8009492"/>
              <a:gd name="connsiteY3" fmla="*/ 2111911 h 2118824"/>
              <a:gd name="connsiteX4" fmla="*/ 156 w 8009492"/>
              <a:gd name="connsiteY4" fmla="*/ 2118824 h 2118824"/>
              <a:gd name="connsiteX5" fmla="*/ 13337 w 8009492"/>
              <a:gd name="connsiteY5" fmla="*/ 889664 h 2118824"/>
              <a:gd name="connsiteX6" fmla="*/ 16031 w 8009492"/>
              <a:gd name="connsiteY6" fmla="*/ 0 h 2118824"/>
              <a:gd name="connsiteX0" fmla="*/ 9765 w 8003226"/>
              <a:gd name="connsiteY0" fmla="*/ 0 h 2125736"/>
              <a:gd name="connsiteX1" fmla="*/ 6952455 w 8003226"/>
              <a:gd name="connsiteY1" fmla="*/ 10369 h 2125736"/>
              <a:gd name="connsiteX2" fmla="*/ 8003226 w 8003226"/>
              <a:gd name="connsiteY2" fmla="*/ 1061140 h 2125736"/>
              <a:gd name="connsiteX3" fmla="*/ 6952455 w 8003226"/>
              <a:gd name="connsiteY3" fmla="*/ 2111911 h 2125736"/>
              <a:gd name="connsiteX4" fmla="*/ 240 w 8003226"/>
              <a:gd name="connsiteY4" fmla="*/ 2125736 h 2125736"/>
              <a:gd name="connsiteX5" fmla="*/ 7071 w 8003226"/>
              <a:gd name="connsiteY5" fmla="*/ 889664 h 2125736"/>
              <a:gd name="connsiteX6" fmla="*/ 9765 w 8003226"/>
              <a:gd name="connsiteY6" fmla="*/ 0 h 212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3226" h="2125736">
                <a:moveTo>
                  <a:pt x="9765" y="0"/>
                </a:moveTo>
                <a:lnTo>
                  <a:pt x="6952455" y="10369"/>
                </a:lnTo>
                <a:lnTo>
                  <a:pt x="8003226" y="1061140"/>
                </a:lnTo>
                <a:lnTo>
                  <a:pt x="6952455" y="2111911"/>
                </a:lnTo>
                <a:lnTo>
                  <a:pt x="240" y="2125736"/>
                </a:lnTo>
                <a:cubicBezTo>
                  <a:pt x="-1716" y="1713712"/>
                  <a:pt x="9027" y="1301688"/>
                  <a:pt x="7071" y="889664"/>
                </a:cubicBezTo>
                <a:lnTo>
                  <a:pt x="9765" y="0"/>
                </a:lnTo>
                <a:close/>
              </a:path>
            </a:pathLst>
          </a:custGeom>
          <a:noFill/>
          <a:ln>
            <a:solidFill>
              <a:srgbClr val="F5750B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Шеврон 27"/>
          <p:cNvSpPr/>
          <p:nvPr/>
        </p:nvSpPr>
        <p:spPr>
          <a:xfrm>
            <a:off x="239111" y="1892558"/>
            <a:ext cx="8752585" cy="1853393"/>
          </a:xfrm>
          <a:custGeom>
            <a:avLst/>
            <a:gdLst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1050771 w 12060636"/>
              <a:gd name="connsiteY5" fmla="*/ 1050771 h 2101542"/>
              <a:gd name="connsiteX6" fmla="*/ 0 w 12060636"/>
              <a:gd name="connsiteY6" fmla="*/ 0 h 2101542"/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6831 w 12060636"/>
              <a:gd name="connsiteY5" fmla="*/ 1027911 h 2101542"/>
              <a:gd name="connsiteX6" fmla="*/ 0 w 12060636"/>
              <a:gd name="connsiteY6" fmla="*/ 0 h 21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636" h="2101542">
                <a:moveTo>
                  <a:pt x="0" y="0"/>
                </a:moveTo>
                <a:lnTo>
                  <a:pt x="11009865" y="0"/>
                </a:lnTo>
                <a:lnTo>
                  <a:pt x="12060636" y="1050771"/>
                </a:lnTo>
                <a:lnTo>
                  <a:pt x="11009865" y="2101542"/>
                </a:lnTo>
                <a:lnTo>
                  <a:pt x="0" y="2101542"/>
                </a:lnTo>
                <a:lnTo>
                  <a:pt x="6831" y="1027911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19" name="Схема 18"/>
          <p:cNvGraphicFramePr/>
          <p:nvPr>
            <p:extLst/>
          </p:nvPr>
        </p:nvGraphicFramePr>
        <p:xfrm>
          <a:off x="239111" y="1375047"/>
          <a:ext cx="8654310" cy="446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446593" y="5214502"/>
            <a:ext cx="3414454" cy="1238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81" dirty="0">
              <a:solidFill>
                <a:schemeClr val="bg1">
                  <a:lumMod val="50000"/>
                </a:schemeClr>
              </a:solidFill>
              <a:cs typeface="Helvetica" panose="020B0604020202020204" pitchFamily="34" charset="0"/>
            </a:endParaRPr>
          </a:p>
          <a:p>
            <a:pPr fontAlgn="ctr">
              <a:spcAft>
                <a:spcPts val="435"/>
              </a:spcAft>
            </a:pPr>
            <a:r>
              <a:rPr lang="ru-RU" sz="726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ПРОГРАММА ЛОЯЛЬНОСТИ "НАДЕЖНЫЙ </a:t>
            </a:r>
            <a:r>
              <a:rPr lang="ru-RU" sz="726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ПАРТНЕР</a:t>
            </a:r>
            <a:r>
              <a:rPr lang="ru-RU" sz="726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"</a:t>
            </a:r>
            <a:endParaRPr lang="ru-RU" sz="726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ctr"/>
            <a:r>
              <a:rPr lang="ru-RU" sz="726" b="1" dirty="0"/>
              <a:t>Участники</a:t>
            </a:r>
            <a:r>
              <a:rPr lang="ru-RU" sz="726" dirty="0"/>
              <a:t> – </a:t>
            </a:r>
            <a:r>
              <a:rPr lang="ru-RU" sz="726" i="1" dirty="0"/>
              <a:t>лизингополучатели с действующими &gt;1 года договорами</a:t>
            </a:r>
          </a:p>
          <a:p>
            <a:pPr fontAlgn="ctr"/>
            <a:r>
              <a:rPr lang="ru-RU" sz="726" i="1" dirty="0"/>
              <a:t>и  своевременностью оплаты лизинговых платежей &gt; 90%.</a:t>
            </a:r>
          </a:p>
          <a:p>
            <a:pPr fontAlgn="ctr"/>
            <a:r>
              <a:rPr lang="ru-RU" sz="726" b="1" dirty="0"/>
              <a:t>Условия:</a:t>
            </a:r>
          </a:p>
          <a:p>
            <a:pPr marL="262667" indent="-131334" fontAlgn="ctr">
              <a:buFont typeface="Arial" panose="020B0604020202020204" pitchFamily="34" charset="0"/>
              <a:buChar char="•"/>
            </a:pPr>
            <a:r>
              <a:rPr lang="ru-RU" sz="726" i="1" dirty="0"/>
              <a:t>аванс – 10-15%;</a:t>
            </a:r>
          </a:p>
          <a:p>
            <a:pPr marL="262667" indent="-131334" fontAlgn="ctr">
              <a:buFont typeface="Arial" panose="020B0604020202020204" pitchFamily="34" charset="0"/>
              <a:buChar char="•"/>
            </a:pPr>
            <a:r>
              <a:rPr lang="ru-RU" sz="726" i="1" dirty="0"/>
              <a:t>обеспечение не требуется</a:t>
            </a:r>
          </a:p>
          <a:p>
            <a:pPr marL="262667" indent="-131334" fontAlgn="ctr">
              <a:buFont typeface="Arial" panose="020B0604020202020204" pitchFamily="34" charset="0"/>
              <a:buChar char="•"/>
            </a:pPr>
            <a:r>
              <a:rPr lang="ru-RU" sz="726" i="1" dirty="0"/>
              <a:t>периодичность оплаты – квартальная.</a:t>
            </a:r>
          </a:p>
          <a:p>
            <a:pPr fontAlgn="ctr"/>
            <a:r>
              <a:rPr lang="ru-RU" sz="726" b="1" dirty="0"/>
              <a:t>Предмет лизинга - </a:t>
            </a:r>
            <a:r>
              <a:rPr lang="ru-RU" sz="726" dirty="0"/>
              <a:t>сельскохозяйственная техника и </a:t>
            </a:r>
          </a:p>
          <a:p>
            <a:pPr fontAlgn="ctr"/>
            <a:r>
              <a:rPr lang="ru-RU" sz="726" dirty="0"/>
              <a:t>оборудование для проведения полевых работ</a:t>
            </a:r>
            <a:endParaRPr lang="ru-RU" sz="726" i="1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/>
          </p:nvPr>
        </p:nvGraphicFramePr>
        <p:xfrm>
          <a:off x="323444" y="1981403"/>
          <a:ext cx="8147617" cy="17753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9242"/>
                <a:gridCol w="1238222"/>
                <a:gridCol w="1044436"/>
                <a:gridCol w="554894"/>
                <a:gridCol w="2620872"/>
                <a:gridCol w="1519951"/>
              </a:tblGrid>
              <a:tr h="227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ПРОДУКТ</a:t>
                      </a:r>
                      <a:endParaRPr lang="ru-RU" sz="7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ФИНАНСИРОВАНИЕ</a:t>
                      </a:r>
                      <a:endParaRPr lang="ru-RU" sz="7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СТАВКА ВОЗНАГРАЖДЕНИЯ</a:t>
                      </a:r>
                      <a:endParaRPr lang="ru-RU" sz="7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 ЛИЗИНГА</a:t>
                      </a:r>
                      <a:endParaRPr lang="ru-RU" sz="7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ПРЕДМЕТ ЛИЗИНГА</a:t>
                      </a:r>
                      <a:endParaRPr lang="ru-RU" sz="7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ОБЕСПЕЧЕНИЕ</a:t>
                      </a:r>
                      <a:endParaRPr lang="ru-RU" sz="7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4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Федеральный лизинг сельхозтехники, технологического оборудования и</a:t>
                      </a:r>
                      <a:r>
                        <a:rPr lang="ru-RU" sz="7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объектов сельскохозяйственной инфраструктуры</a:t>
                      </a:r>
                      <a:endParaRPr lang="ru-RU" sz="7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16" marR="5816" marT="5816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Исходя из потребности лизингополучателя </a:t>
                      </a:r>
                      <a:r>
                        <a:rPr lang="ru-RU" sz="7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 </a:t>
                      </a:r>
                      <a:r>
                        <a:rPr lang="ru-RU" sz="7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его финансового </a:t>
                      </a:r>
                      <a:r>
                        <a:rPr lang="ru-RU" sz="7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состояния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3,5%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 10 лет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80963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7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Сельскохозяйственная техника </a:t>
                      </a:r>
                      <a:r>
                        <a:rPr lang="ru-RU" sz="7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 </a:t>
                      </a:r>
                      <a:r>
                        <a:rPr lang="ru-RU" sz="7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оборудование</a:t>
                      </a:r>
                      <a:r>
                        <a:rPr lang="ru-RU" sz="7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для проведения полевых работ, </a:t>
                      </a:r>
                      <a:r>
                        <a:rPr lang="ru-RU" sz="7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элеваторное оборудование</a:t>
                      </a:r>
                    </a:p>
                    <a:p>
                      <a:pPr marL="171450" indent="-80963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7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Животноводческое оборудование</a:t>
                      </a:r>
                    </a:p>
                    <a:p>
                      <a:pPr marL="171450" indent="-80963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7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Перерабатывающее оборудование</a:t>
                      </a:r>
                    </a:p>
                    <a:p>
                      <a:pPr marL="171450" indent="-80963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7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Жилые дома</a:t>
                      </a:r>
                      <a:endParaRPr lang="ru-RU" sz="7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Обеспечение в размере годового лизингового платежа (используются все виды обеспечения, </a:t>
                      </a:r>
                      <a:r>
                        <a:rPr lang="ru-RU" sz="7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7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7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предусмотренные ГК РФ).</a:t>
                      </a:r>
                      <a:r>
                        <a:rPr lang="ru-RU" sz="7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7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7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 </a:t>
                      </a:r>
                      <a:r>
                        <a:rPr lang="ru-RU" sz="7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авансе от </a:t>
                      </a:r>
                      <a:r>
                        <a:rPr lang="ru-RU" sz="7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</a:t>
                      </a:r>
                      <a:r>
                        <a:rPr lang="ru-RU" sz="7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- </a:t>
                      </a:r>
                      <a:r>
                        <a:rPr lang="ru-RU" sz="7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 требуется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Федеральный лизинг племенной продукции</a:t>
                      </a:r>
                    </a:p>
                  </a:txBody>
                  <a:tcPr marL="5816" marR="5816" marT="5816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1,5%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 7 лет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ru-RU" sz="7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Племенные животные (КРС, МРС, свиньи, олени, лошади, норки)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2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</a:t>
                      </a:r>
                      <a:r>
                        <a:rPr lang="ru-RU" sz="7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развития </a:t>
                      </a:r>
                      <a:r>
                        <a:rPr lang="ru-RU" sz="70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сельхозкооперации</a:t>
                      </a:r>
                      <a:endParaRPr lang="ru-RU" sz="7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16" marR="5816" marT="5816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8014" marR="8014" marT="8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1,5-3,5%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соответствует сроку </a:t>
                      </a:r>
                      <a:br>
                        <a:rPr lang="ru-RU" sz="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полезного использования имущества </a:t>
                      </a:r>
                      <a:br>
                        <a:rPr lang="ru-RU" sz="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(до 10 лет</a:t>
                      </a:r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80963" algn="l" defTabSz="1093324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7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Техника для машинно-технологических компаний </a:t>
                      </a:r>
                      <a:br>
                        <a:rPr lang="ru-RU" sz="7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7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(по </a:t>
                      </a:r>
                      <a:r>
                        <a:rPr lang="ru-RU" sz="70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спецценам</a:t>
                      </a:r>
                      <a:r>
                        <a:rPr lang="ru-RU" sz="7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 поставщиков)</a:t>
                      </a:r>
                    </a:p>
                    <a:p>
                      <a:pPr marL="171450" indent="-80963" algn="l" defTabSz="1093324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7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Элеваторное оборудование</a:t>
                      </a:r>
                    </a:p>
                    <a:p>
                      <a:pPr marL="171450" indent="-80963" algn="l" defTabSz="1093324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7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Перерабатывающие цехи и оборудование молочного и мясного направлений</a:t>
                      </a:r>
                      <a:endParaRPr lang="ru-RU" sz="7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 авансе от 15 % - не требуется.</a:t>
                      </a:r>
                    </a:p>
                    <a:p>
                      <a:pPr algn="ctr"/>
                      <a:r>
                        <a:rPr kumimoji="0" lang="ru-RU" sz="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качестве гарантийного обеспечения может быть использована гарантия Корпорации МСП</a:t>
                      </a:r>
                      <a:endParaRPr kumimoji="0" lang="ru-RU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991548"/>
              </p:ext>
            </p:extLst>
          </p:nvPr>
        </p:nvGraphicFramePr>
        <p:xfrm>
          <a:off x="3112385" y="3879132"/>
          <a:ext cx="5284945" cy="12842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867"/>
                <a:gridCol w="1499231"/>
                <a:gridCol w="1153784"/>
                <a:gridCol w="1861063"/>
              </a:tblGrid>
              <a:tr h="166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ПРОДУКТ</a:t>
                      </a:r>
                      <a:endParaRPr lang="ru-RU" sz="7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ФИНАНСИРОВАНИЕ</a:t>
                      </a:r>
                      <a:endParaRPr lang="ru-RU" sz="7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УСЛОВИЯ</a:t>
                      </a:r>
                      <a:endParaRPr lang="ru-RU" sz="700" b="1" u="none" strike="noStrike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ПРЕДМЕТ ЛИЗИНГА</a:t>
                      </a:r>
                      <a:endParaRPr lang="ru-RU" sz="7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обновления парка</a:t>
                      </a:r>
                      <a:r>
                        <a:rPr lang="ru-RU" sz="7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сельхозтехники</a:t>
                      </a:r>
                      <a:endParaRPr lang="ru-RU" sz="7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16" marR="5816" marT="5816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Исходя из потребности лизингополучателя. Отбор участников на основании рекомендации региона.</a:t>
                      </a:r>
                      <a:r>
                        <a:rPr lang="ru-RU" sz="7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Бюджет на 2018 г. – 3 млрд руб.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80963" algn="l" defTabSz="1093324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7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Вознаграждение - 3%</a:t>
                      </a:r>
                    </a:p>
                    <a:p>
                      <a:pPr marL="171450" indent="-80963" algn="l" defTabSz="1093324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7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не требуется</a:t>
                      </a:r>
                    </a:p>
                    <a:p>
                      <a:pPr marL="171450" indent="-80963" algn="l" defTabSz="1093324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7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Отсрочка 1-го платежа – 6 месяцев</a:t>
                      </a:r>
                      <a:endParaRPr lang="ru-RU" sz="7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80963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7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Самоходная</a:t>
                      </a:r>
                      <a:r>
                        <a:rPr lang="ru-RU" sz="7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уборочная техника</a:t>
                      </a:r>
                    </a:p>
                    <a:p>
                      <a:pPr marL="171450" indent="-80963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7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Тракторы</a:t>
                      </a:r>
                    </a:p>
                    <a:p>
                      <a:pPr marL="171450" indent="-80963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7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Технологические комплексы (трактор + прицепное/навесное оборудование)</a:t>
                      </a:r>
                      <a:endParaRPr lang="ru-RU" sz="7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Специальная программа для членов АККОР</a:t>
                      </a:r>
                      <a:endParaRPr lang="ru-RU" sz="7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16" marR="5816" marT="5816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Исходя из потребности лизингополучателя. Отбор участников на основании рекомендации АККОР. Бюджет на 2018 г. – 1 млрд руб.</a:t>
                      </a:r>
                      <a:endParaRPr lang="ru-RU" sz="1300" dirty="0"/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80963" algn="l" defTabSz="1093324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700" u="none" strike="noStrike" kern="1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Вознаграждение – 3,5%</a:t>
                      </a:r>
                      <a:endParaRPr lang="ru-RU" sz="70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80963" algn="l" defTabSz="1093324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7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не требуется</a:t>
                      </a:r>
                    </a:p>
                    <a:p>
                      <a:pPr marL="171450" indent="-80963" algn="l" defTabSz="1093324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7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Отсрочка 1-го платежа – 6 месяцев</a:t>
                      </a:r>
                      <a:endParaRPr lang="ru-RU" sz="7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80963" algn="l" defTabSz="1093324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7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Сельскохозяйственная техника и оборудование для проведения полевых работ</a:t>
                      </a:r>
                    </a:p>
                    <a:p>
                      <a:pPr marL="171450" indent="-80963" algn="l" defTabSz="1093324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7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Племенные животные</a:t>
                      </a:r>
                    </a:p>
                    <a:p>
                      <a:pPr marL="171450" indent="-80963" algn="l" defTabSz="1093324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7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Животноводческое оборудование</a:t>
                      </a:r>
                      <a:r>
                        <a:rPr lang="ru-RU" sz="7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Стрелка углом вверх 22"/>
          <p:cNvSpPr/>
          <p:nvPr/>
        </p:nvSpPr>
        <p:spPr>
          <a:xfrm rot="5400000">
            <a:off x="1409146" y="4134593"/>
            <a:ext cx="1200137" cy="986936"/>
          </a:xfrm>
          <a:prstGeom prst="bentUpArrow">
            <a:avLst/>
          </a:prstGeom>
          <a:solidFill>
            <a:srgbClr val="00755A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016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7690" y="3756688"/>
            <a:ext cx="360471" cy="98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806" dirty="0">
                <a:solidFill>
                  <a:srgbClr val="F5750B"/>
                </a:solidFill>
              </a:rPr>
              <a:t>+</a:t>
            </a:r>
          </a:p>
        </p:txBody>
      </p:sp>
      <p:sp>
        <p:nvSpPr>
          <p:cNvPr id="25" name="Стрелка углом вверх 24"/>
          <p:cNvSpPr/>
          <p:nvPr/>
        </p:nvSpPr>
        <p:spPr>
          <a:xfrm rot="5400000">
            <a:off x="4029497" y="5420890"/>
            <a:ext cx="1200137" cy="986936"/>
          </a:xfrm>
          <a:prstGeom prst="bentUpArrow">
            <a:avLst/>
          </a:prstGeom>
          <a:solidFill>
            <a:srgbClr val="00755A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016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88041" y="5042985"/>
            <a:ext cx="360471" cy="98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806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8141" y="6092435"/>
            <a:ext cx="3229900" cy="360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7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*более подробную информацию можно узнать на сайте: </a:t>
            </a:r>
            <a:r>
              <a:rPr lang="en-US" sz="871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https://www.rosagroleasing.ru</a:t>
            </a:r>
            <a:endParaRPr lang="ru-RU" sz="87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2506" y="855133"/>
            <a:ext cx="8901299" cy="169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5032" y="731784"/>
            <a:ext cx="90490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ПРОГРАММЫ ДЛЯ ЛИЗИНГОПОЛУЧАТЕЛЕЙ 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1319" y="107608"/>
            <a:ext cx="8657745" cy="44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spc="300" dirty="0" smtClean="0">
                <a:solidFill>
                  <a:srgbClr val="00755A"/>
                </a:solidFill>
              </a:rPr>
              <a:t> РОССИЙСКАЯ ГОСУДАРСТВЕННАЯ АГРОПРОМЫШЛЕННАЯ ЛИЗИНГОВАЯ КОМПАНИЯ "РОСАГРОЛИЗИНГ" </a:t>
            </a:r>
            <a:endParaRPr lang="ru-RU" sz="900" spc="300" dirty="0">
              <a:solidFill>
                <a:srgbClr val="00755A"/>
              </a:solidFill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 cstate="print"/>
          <a:srcRect l="2405" t="14713"/>
          <a:stretch>
            <a:fillRect/>
          </a:stretch>
        </p:blipFill>
        <p:spPr bwMode="auto">
          <a:xfrm>
            <a:off x="22506" y="66170"/>
            <a:ext cx="587094" cy="58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841829" y="521452"/>
            <a:ext cx="8178207" cy="0"/>
          </a:xfrm>
          <a:prstGeom prst="line">
            <a:avLst/>
          </a:prstGeom>
          <a:ln>
            <a:solidFill>
              <a:srgbClr val="007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8820471" y="6669360"/>
            <a:ext cx="323528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4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Блок-схема: данные 16"/>
          <p:cNvSpPr/>
          <p:nvPr/>
        </p:nvSpPr>
        <p:spPr>
          <a:xfrm rot="16200000" flipH="1">
            <a:off x="3872730" y="1637723"/>
            <a:ext cx="5563230" cy="487732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460 w 10000"/>
              <a:gd name="connsiteY0" fmla="*/ 116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60 w 10000"/>
              <a:gd name="connsiteY4" fmla="*/ 1167 h 10000"/>
              <a:gd name="connsiteX0" fmla="*/ 460 w 10000"/>
              <a:gd name="connsiteY0" fmla="*/ 1479 h 10312"/>
              <a:gd name="connsiteX1" fmla="*/ 10000 w 10000"/>
              <a:gd name="connsiteY1" fmla="*/ 0 h 10312"/>
              <a:gd name="connsiteX2" fmla="*/ 10000 w 10000"/>
              <a:gd name="connsiteY2" fmla="*/ 10312 h 10312"/>
              <a:gd name="connsiteX3" fmla="*/ 0 w 10000"/>
              <a:gd name="connsiteY3" fmla="*/ 10312 h 10312"/>
              <a:gd name="connsiteX4" fmla="*/ 460 w 10000"/>
              <a:gd name="connsiteY4" fmla="*/ 1479 h 10312"/>
              <a:gd name="connsiteX0" fmla="*/ 102 w 10000"/>
              <a:gd name="connsiteY0" fmla="*/ 1551 h 10312"/>
              <a:gd name="connsiteX1" fmla="*/ 10000 w 10000"/>
              <a:gd name="connsiteY1" fmla="*/ 0 h 10312"/>
              <a:gd name="connsiteX2" fmla="*/ 10000 w 10000"/>
              <a:gd name="connsiteY2" fmla="*/ 10312 h 10312"/>
              <a:gd name="connsiteX3" fmla="*/ 0 w 10000"/>
              <a:gd name="connsiteY3" fmla="*/ 10312 h 10312"/>
              <a:gd name="connsiteX4" fmla="*/ 102 w 10000"/>
              <a:gd name="connsiteY4" fmla="*/ 1551 h 10312"/>
              <a:gd name="connsiteX0" fmla="*/ 370 w 10000"/>
              <a:gd name="connsiteY0" fmla="*/ 1599 h 10312"/>
              <a:gd name="connsiteX1" fmla="*/ 10000 w 10000"/>
              <a:gd name="connsiteY1" fmla="*/ 0 h 10312"/>
              <a:gd name="connsiteX2" fmla="*/ 10000 w 10000"/>
              <a:gd name="connsiteY2" fmla="*/ 10312 h 10312"/>
              <a:gd name="connsiteX3" fmla="*/ 0 w 10000"/>
              <a:gd name="connsiteY3" fmla="*/ 10312 h 10312"/>
              <a:gd name="connsiteX4" fmla="*/ 370 w 10000"/>
              <a:gd name="connsiteY4" fmla="*/ 1599 h 10312"/>
              <a:gd name="connsiteX0" fmla="*/ 191 w 10000"/>
              <a:gd name="connsiteY0" fmla="*/ 1647 h 10312"/>
              <a:gd name="connsiteX1" fmla="*/ 10000 w 10000"/>
              <a:gd name="connsiteY1" fmla="*/ 0 h 10312"/>
              <a:gd name="connsiteX2" fmla="*/ 10000 w 10000"/>
              <a:gd name="connsiteY2" fmla="*/ 10312 h 10312"/>
              <a:gd name="connsiteX3" fmla="*/ 0 w 10000"/>
              <a:gd name="connsiteY3" fmla="*/ 10312 h 10312"/>
              <a:gd name="connsiteX4" fmla="*/ 191 w 10000"/>
              <a:gd name="connsiteY4" fmla="*/ 1647 h 10312"/>
              <a:gd name="connsiteX0" fmla="*/ 102 w 10000"/>
              <a:gd name="connsiteY0" fmla="*/ 1719 h 10312"/>
              <a:gd name="connsiteX1" fmla="*/ 10000 w 10000"/>
              <a:gd name="connsiteY1" fmla="*/ 0 h 10312"/>
              <a:gd name="connsiteX2" fmla="*/ 10000 w 10000"/>
              <a:gd name="connsiteY2" fmla="*/ 10312 h 10312"/>
              <a:gd name="connsiteX3" fmla="*/ 0 w 10000"/>
              <a:gd name="connsiteY3" fmla="*/ 10312 h 10312"/>
              <a:gd name="connsiteX4" fmla="*/ 102 w 10000"/>
              <a:gd name="connsiteY4" fmla="*/ 1719 h 10312"/>
              <a:gd name="connsiteX0" fmla="*/ 102 w 10000"/>
              <a:gd name="connsiteY0" fmla="*/ 1719 h 10312"/>
              <a:gd name="connsiteX1" fmla="*/ 10000 w 10000"/>
              <a:gd name="connsiteY1" fmla="*/ 0 h 10312"/>
              <a:gd name="connsiteX2" fmla="*/ 10000 w 10000"/>
              <a:gd name="connsiteY2" fmla="*/ 10312 h 10312"/>
              <a:gd name="connsiteX3" fmla="*/ 0 w 10000"/>
              <a:gd name="connsiteY3" fmla="*/ 10312 h 10312"/>
              <a:gd name="connsiteX4" fmla="*/ 102 w 10000"/>
              <a:gd name="connsiteY4" fmla="*/ 1719 h 1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312">
                <a:moveTo>
                  <a:pt x="102" y="1719"/>
                </a:moveTo>
                <a:lnTo>
                  <a:pt x="10000" y="0"/>
                </a:lnTo>
                <a:lnTo>
                  <a:pt x="10000" y="10312"/>
                </a:lnTo>
                <a:lnTo>
                  <a:pt x="0" y="10312"/>
                </a:lnTo>
                <a:cubicBezTo>
                  <a:pt x="153" y="7368"/>
                  <a:pt x="128" y="4735"/>
                  <a:pt x="102" y="171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17000">
                <a:schemeClr val="accent3">
                  <a:lumMod val="0"/>
                  <a:lumOff val="100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8812291" y="6702206"/>
            <a:ext cx="323528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B5F45C-4183-4A44-9039-3BB084DF137C}" type="slidenum">
              <a:rPr lang="ru-RU" sz="1000" smtClean="0">
                <a:solidFill>
                  <a:schemeClr val="tx1"/>
                </a:solidFill>
              </a:rPr>
              <a:pPr algn="ctr"/>
              <a:t>5</a:t>
            </a:fld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41914" y="4456516"/>
            <a:ext cx="2144491" cy="2258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85725" indent="-85725">
              <a:spcAft>
                <a:spcPts val="1200"/>
              </a:spcAft>
              <a:buFont typeface="Arial" pitchFamily="34" charset="0"/>
              <a:buChar char="•"/>
            </a:pPr>
            <a:endParaRPr lang="ru-RU" sz="1200" dirty="0" smtClean="0">
              <a:solidFill>
                <a:srgbClr val="00755A"/>
              </a:solidFill>
              <a:latin typeface="Arial Narrow" pitchFamily="34" charset="0"/>
            </a:endParaRPr>
          </a:p>
        </p:txBody>
      </p:sp>
      <p:sp>
        <p:nvSpPr>
          <p:cNvPr id="85" name="Round Diagonal Corner Rectangle 53"/>
          <p:cNvSpPr/>
          <p:nvPr/>
        </p:nvSpPr>
        <p:spPr>
          <a:xfrm>
            <a:off x="2905645" y="4436815"/>
            <a:ext cx="1046808" cy="576064"/>
          </a:xfrm>
          <a:prstGeom prst="round2DiagRect">
            <a:avLst>
              <a:gd name="adj1" fmla="val 18841"/>
              <a:gd name="adj2" fmla="val 0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algn="ctr"/>
            <a:endParaRPr lang="bg-BG" sz="2800" dirty="0">
              <a:latin typeface="Lato Light"/>
            </a:endParaRPr>
          </a:p>
        </p:txBody>
      </p:sp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3265685" y="4411462"/>
            <a:ext cx="354842" cy="50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Прямоугольник 87"/>
          <p:cNvSpPr/>
          <p:nvPr/>
        </p:nvSpPr>
        <p:spPr>
          <a:xfrm>
            <a:off x="169343" y="5032828"/>
            <a:ext cx="1046808" cy="550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3 399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ЕД.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ТРАКТОРОВ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2761629" y="5024850"/>
            <a:ext cx="1382756" cy="550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1 140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ЕД.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ПРОЧЕЙ ТЕХНИКИ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15856" y="3881657"/>
            <a:ext cx="4149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ПОСТАВЛЕНО КОНТРАГЕНТАМ  В 2012-2017 ГГ.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6 446 ЕД.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ТЕХНИКИ НА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18,44 МЛРД РУБ.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6" name="Round Diagonal Corner Rectangle 53"/>
          <p:cNvSpPr/>
          <p:nvPr/>
        </p:nvSpPr>
        <p:spPr>
          <a:xfrm>
            <a:off x="169342" y="4456764"/>
            <a:ext cx="1046808" cy="576064"/>
          </a:xfrm>
          <a:prstGeom prst="round2DiagRect">
            <a:avLst>
              <a:gd name="adj1" fmla="val 18841"/>
              <a:gd name="adj2" fmla="val 0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algn="ctr"/>
            <a:endParaRPr lang="bg-BG" sz="2800" dirty="0">
              <a:latin typeface="Lato Light"/>
            </a:endParaRPr>
          </a:p>
        </p:txBody>
      </p:sp>
      <p:pic>
        <p:nvPicPr>
          <p:cNvPr id="127" name="Picture 4" descr="C:\Users\eyudin\Desktop\outline-tractor-clipart-free-clip-art-imag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385366" y="4535163"/>
            <a:ext cx="538442" cy="408348"/>
          </a:xfrm>
          <a:prstGeom prst="rect">
            <a:avLst/>
          </a:prstGeom>
          <a:noFill/>
        </p:spPr>
      </p:pic>
      <p:sp>
        <p:nvSpPr>
          <p:cNvPr id="128" name="Прямоугольник 127"/>
          <p:cNvSpPr/>
          <p:nvPr/>
        </p:nvSpPr>
        <p:spPr>
          <a:xfrm>
            <a:off x="1590840" y="5022414"/>
            <a:ext cx="1046808" cy="550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1 907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ЕД.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КОМБАЙНОВ</a:t>
            </a:r>
          </a:p>
        </p:txBody>
      </p:sp>
      <p:sp>
        <p:nvSpPr>
          <p:cNvPr id="129" name="Round Diagonal Corner Rectangle 53"/>
          <p:cNvSpPr/>
          <p:nvPr/>
        </p:nvSpPr>
        <p:spPr>
          <a:xfrm>
            <a:off x="1537493" y="4446350"/>
            <a:ext cx="1046808" cy="576064"/>
          </a:xfrm>
          <a:prstGeom prst="round2DiagRect">
            <a:avLst>
              <a:gd name="adj1" fmla="val 18841"/>
              <a:gd name="adj2" fmla="val 0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algn="ctr"/>
            <a:endParaRPr lang="bg-BG" sz="2800" dirty="0">
              <a:latin typeface="Lato Light"/>
            </a:endParaRPr>
          </a:p>
        </p:txBody>
      </p:sp>
      <p:pic>
        <p:nvPicPr>
          <p:cNvPr id="130" name="Picture 4" descr="http://i.istockimg.com/file_thumbview_approve/46177886/3/stock-illustration-46177886-harvester-silhouett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1590840" y="4380908"/>
            <a:ext cx="972036" cy="710984"/>
          </a:xfrm>
          <a:prstGeom prst="rect">
            <a:avLst/>
          </a:prstGeom>
          <a:noFill/>
        </p:spPr>
      </p:pic>
      <p:sp>
        <p:nvSpPr>
          <p:cNvPr id="132" name="Прямоугольник 131"/>
          <p:cNvSpPr/>
          <p:nvPr/>
        </p:nvSpPr>
        <p:spPr>
          <a:xfrm>
            <a:off x="0" y="741131"/>
            <a:ext cx="904906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ПРОГРАММА ОБНОВЛЕНИЯ ПАРКА СЕЛЬХОЗТЕХНИКИ </a:t>
            </a:r>
            <a:b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(реализуется в соответствии с поручением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В.В.Путина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 12.03.2011 № ВП-П11-1436) </a:t>
            </a:r>
          </a:p>
        </p:txBody>
      </p:sp>
      <p:grpSp>
        <p:nvGrpSpPr>
          <p:cNvPr id="2" name="Группа 1"/>
          <p:cNvGrpSpPr>
            <a:grpSpLocks noChangeAspect="1"/>
          </p:cNvGrpSpPr>
          <p:nvPr/>
        </p:nvGrpSpPr>
        <p:grpSpPr>
          <a:xfrm>
            <a:off x="4892270" y="1727045"/>
            <a:ext cx="4079357" cy="2461000"/>
            <a:chOff x="0" y="1636007"/>
            <a:chExt cx="4432375" cy="2673971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0" y="1636007"/>
              <a:ext cx="4274637" cy="468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ТЕХНИКА, ЗАЯВЛЕННАЯ К ОБНОВЛЕНИЮ</a:t>
              </a:r>
              <a:br>
                <a:rPr lang="ru-RU" sz="11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ru-RU" sz="11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В РАМКАХ ПРОГРАММЫ ОБНОВЛЕНИЯ</a:t>
              </a:r>
            </a:p>
          </p:txBody>
        </p:sp>
        <p:sp>
          <p:nvSpPr>
            <p:cNvPr id="97" name="Овал 96"/>
            <p:cNvSpPr/>
            <p:nvPr/>
          </p:nvSpPr>
          <p:spPr>
            <a:xfrm>
              <a:off x="2325087" y="2162207"/>
              <a:ext cx="485393" cy="45426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1100" b="1" dirty="0" smtClean="0">
                  <a:solidFill>
                    <a:schemeClr val="bg1"/>
                  </a:solidFill>
                </a:rPr>
                <a:t>7%</a:t>
              </a:r>
              <a:endParaRPr lang="ru-RU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2825146" y="2248880"/>
              <a:ext cx="1440160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2843808" y="2248880"/>
              <a:ext cx="216024" cy="288032"/>
            </a:xfrm>
            <a:prstGeom prst="rect">
              <a:avLst/>
            </a:prstGeom>
            <a:gradFill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059832" y="2276872"/>
              <a:ext cx="1152127" cy="293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 smtClean="0">
                  <a:latin typeface="Arial Narrow" pitchFamily="34" charset="0"/>
                </a:rPr>
                <a:t>СТАРШЕ 30 ЛЕТ</a:t>
              </a:r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2305087" y="2723607"/>
              <a:ext cx="504056" cy="4823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1100" b="1" dirty="0" smtClean="0">
                  <a:solidFill>
                    <a:schemeClr val="bg1"/>
                  </a:solidFill>
                </a:rPr>
                <a:t>61%</a:t>
              </a:r>
              <a:endParaRPr lang="ru-RU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2834477" y="2824944"/>
              <a:ext cx="1440160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2853138" y="2824944"/>
              <a:ext cx="854765" cy="28803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688422" y="2852936"/>
              <a:ext cx="743953" cy="45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 smtClean="0">
                  <a:latin typeface="Arial Narrow" pitchFamily="34" charset="0"/>
                </a:rPr>
                <a:t>20-30 ЛЕТ</a:t>
              </a:r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2325087" y="3357040"/>
              <a:ext cx="473176" cy="49256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100" b="1" dirty="0" smtClean="0">
                  <a:solidFill>
                    <a:schemeClr val="bg1"/>
                  </a:solidFill>
                </a:rPr>
                <a:t>32%</a:t>
              </a:r>
              <a:endParaRPr lang="ru-RU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2834477" y="3429049"/>
              <a:ext cx="1440160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2853138" y="3429049"/>
              <a:ext cx="494725" cy="28803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401258" y="3457042"/>
              <a:ext cx="820032" cy="293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 smtClean="0">
                  <a:latin typeface="Arial Narrow" pitchFamily="34" charset="0"/>
                </a:rPr>
                <a:t>10-20 ЛЕТ</a:t>
              </a:r>
            </a:p>
          </p:txBody>
        </p:sp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88900" y="2133515"/>
              <a:ext cx="2162175" cy="2122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717550" y="2079540"/>
              <a:ext cx="1336675" cy="460375"/>
            </a:xfrm>
            <a:custGeom>
              <a:avLst/>
              <a:gdLst>
                <a:gd name="T0" fmla="*/ 4624 w 6544"/>
                <a:gd name="T1" fmla="*/ 849 h 2256"/>
                <a:gd name="T2" fmla="*/ 4624 w 6544"/>
                <a:gd name="T3" fmla="*/ 849 h 2256"/>
                <a:gd name="T4" fmla="*/ 0 w 6544"/>
                <a:gd name="T5" fmla="*/ 786 h 2256"/>
                <a:gd name="T6" fmla="*/ 0 w 6544"/>
                <a:gd name="T7" fmla="*/ 2256 h 2256"/>
                <a:gd name="T8" fmla="*/ 3530 w 6544"/>
                <a:gd name="T9" fmla="*/ 2256 h 2256"/>
                <a:gd name="T10" fmla="*/ 3530 w 6544"/>
                <a:gd name="T11" fmla="*/ 2007 h 2256"/>
                <a:gd name="T12" fmla="*/ 3509 w 6544"/>
                <a:gd name="T13" fmla="*/ 1924 h 2256"/>
                <a:gd name="T14" fmla="*/ 3427 w 6544"/>
                <a:gd name="T15" fmla="*/ 1800 h 2256"/>
                <a:gd name="T16" fmla="*/ 3365 w 6544"/>
                <a:gd name="T17" fmla="*/ 1574 h 2256"/>
                <a:gd name="T18" fmla="*/ 3365 w 6544"/>
                <a:gd name="T19" fmla="*/ 1552 h 2256"/>
                <a:gd name="T20" fmla="*/ 3365 w 6544"/>
                <a:gd name="T21" fmla="*/ 1552 h 2256"/>
                <a:gd name="T22" fmla="*/ 3757 w 6544"/>
                <a:gd name="T23" fmla="*/ 1241 h 2256"/>
                <a:gd name="T24" fmla="*/ 4148 w 6544"/>
                <a:gd name="T25" fmla="*/ 1574 h 2256"/>
                <a:gd name="T26" fmla="*/ 4148 w 6544"/>
                <a:gd name="T27" fmla="*/ 1574 h 2256"/>
                <a:gd name="T28" fmla="*/ 4087 w 6544"/>
                <a:gd name="T29" fmla="*/ 1800 h 2256"/>
                <a:gd name="T30" fmla="*/ 4025 w 6544"/>
                <a:gd name="T31" fmla="*/ 1904 h 2256"/>
                <a:gd name="T32" fmla="*/ 4005 w 6544"/>
                <a:gd name="T33" fmla="*/ 2007 h 2256"/>
                <a:gd name="T34" fmla="*/ 3983 w 6544"/>
                <a:gd name="T35" fmla="*/ 2007 h 2256"/>
                <a:gd name="T36" fmla="*/ 3983 w 6544"/>
                <a:gd name="T37" fmla="*/ 2256 h 2256"/>
                <a:gd name="T38" fmla="*/ 6544 w 6544"/>
                <a:gd name="T39" fmla="*/ 2256 h 2256"/>
                <a:gd name="T40" fmla="*/ 4624 w 6544"/>
                <a:gd name="T41" fmla="*/ 849 h 2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44" h="2256">
                  <a:moveTo>
                    <a:pt x="4624" y="849"/>
                  </a:moveTo>
                  <a:lnTo>
                    <a:pt x="4624" y="849"/>
                  </a:lnTo>
                  <a:cubicBezTo>
                    <a:pt x="2766" y="0"/>
                    <a:pt x="1198" y="187"/>
                    <a:pt x="0" y="786"/>
                  </a:cubicBezTo>
                  <a:cubicBezTo>
                    <a:pt x="0" y="2256"/>
                    <a:pt x="0" y="2256"/>
                    <a:pt x="0" y="2256"/>
                  </a:cubicBezTo>
                  <a:cubicBezTo>
                    <a:pt x="3530" y="2256"/>
                    <a:pt x="3530" y="2256"/>
                    <a:pt x="3530" y="2256"/>
                  </a:cubicBezTo>
                  <a:cubicBezTo>
                    <a:pt x="3530" y="2007"/>
                    <a:pt x="3530" y="2007"/>
                    <a:pt x="3530" y="2007"/>
                  </a:cubicBezTo>
                  <a:cubicBezTo>
                    <a:pt x="3509" y="1924"/>
                    <a:pt x="3509" y="1924"/>
                    <a:pt x="3509" y="1924"/>
                  </a:cubicBezTo>
                  <a:cubicBezTo>
                    <a:pt x="3488" y="1862"/>
                    <a:pt x="3468" y="1841"/>
                    <a:pt x="3427" y="1800"/>
                  </a:cubicBezTo>
                  <a:cubicBezTo>
                    <a:pt x="3386" y="1717"/>
                    <a:pt x="3365" y="1656"/>
                    <a:pt x="3365" y="1574"/>
                  </a:cubicBezTo>
                  <a:cubicBezTo>
                    <a:pt x="3365" y="1552"/>
                    <a:pt x="3365" y="1552"/>
                    <a:pt x="3365" y="1552"/>
                  </a:cubicBezTo>
                  <a:lnTo>
                    <a:pt x="3365" y="1552"/>
                  </a:lnTo>
                  <a:cubicBezTo>
                    <a:pt x="3386" y="1387"/>
                    <a:pt x="3550" y="1241"/>
                    <a:pt x="3757" y="1241"/>
                  </a:cubicBezTo>
                  <a:cubicBezTo>
                    <a:pt x="3983" y="1241"/>
                    <a:pt x="4148" y="1387"/>
                    <a:pt x="4148" y="1574"/>
                  </a:cubicBezTo>
                  <a:lnTo>
                    <a:pt x="4148" y="1574"/>
                  </a:lnTo>
                  <a:cubicBezTo>
                    <a:pt x="4148" y="1656"/>
                    <a:pt x="4128" y="1739"/>
                    <a:pt x="4087" y="1800"/>
                  </a:cubicBezTo>
                  <a:cubicBezTo>
                    <a:pt x="4045" y="1841"/>
                    <a:pt x="4025" y="1862"/>
                    <a:pt x="4025" y="1904"/>
                  </a:cubicBezTo>
                  <a:cubicBezTo>
                    <a:pt x="4005" y="2007"/>
                    <a:pt x="4005" y="2007"/>
                    <a:pt x="4005" y="2007"/>
                  </a:cubicBezTo>
                  <a:cubicBezTo>
                    <a:pt x="3983" y="2007"/>
                    <a:pt x="3983" y="2007"/>
                    <a:pt x="3983" y="2007"/>
                  </a:cubicBezTo>
                  <a:cubicBezTo>
                    <a:pt x="3983" y="2256"/>
                    <a:pt x="3983" y="2256"/>
                    <a:pt x="3983" y="2256"/>
                  </a:cubicBezTo>
                  <a:cubicBezTo>
                    <a:pt x="6544" y="2256"/>
                    <a:pt x="6544" y="2256"/>
                    <a:pt x="6544" y="2256"/>
                  </a:cubicBezTo>
                  <a:cubicBezTo>
                    <a:pt x="6110" y="1739"/>
                    <a:pt x="5491" y="1262"/>
                    <a:pt x="4624" y="849"/>
                  </a:cubicBezTo>
                </a:path>
              </a:pathLst>
            </a:custGeom>
            <a:gradFill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349250" y="2292265"/>
              <a:ext cx="276225" cy="247650"/>
            </a:xfrm>
            <a:custGeom>
              <a:avLst/>
              <a:gdLst>
                <a:gd name="T0" fmla="*/ 1360 w 1360"/>
                <a:gd name="T1" fmla="*/ 1216 h 1216"/>
                <a:gd name="T2" fmla="*/ 1360 w 1360"/>
                <a:gd name="T3" fmla="*/ 1216 h 1216"/>
                <a:gd name="T4" fmla="*/ 1360 w 1360"/>
                <a:gd name="T5" fmla="*/ 0 h 1216"/>
                <a:gd name="T6" fmla="*/ 0 w 1360"/>
                <a:gd name="T7" fmla="*/ 1216 h 1216"/>
                <a:gd name="T8" fmla="*/ 1360 w 1360"/>
                <a:gd name="T9" fmla="*/ 1216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0" h="1216">
                  <a:moveTo>
                    <a:pt x="1360" y="1216"/>
                  </a:moveTo>
                  <a:lnTo>
                    <a:pt x="1360" y="1216"/>
                  </a:lnTo>
                  <a:cubicBezTo>
                    <a:pt x="1360" y="0"/>
                    <a:pt x="1360" y="0"/>
                    <a:pt x="1360" y="0"/>
                  </a:cubicBezTo>
                  <a:cubicBezTo>
                    <a:pt x="824" y="351"/>
                    <a:pt x="351" y="763"/>
                    <a:pt x="0" y="1216"/>
                  </a:cubicBezTo>
                  <a:lnTo>
                    <a:pt x="1360" y="1216"/>
                  </a:lnTo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662113" y="2625640"/>
              <a:ext cx="593725" cy="515938"/>
            </a:xfrm>
            <a:custGeom>
              <a:avLst/>
              <a:gdLst>
                <a:gd name="T0" fmla="*/ 2230 w 2912"/>
                <a:gd name="T1" fmla="*/ 0 h 2528"/>
                <a:gd name="T2" fmla="*/ 2230 w 2912"/>
                <a:gd name="T3" fmla="*/ 0 h 2528"/>
                <a:gd name="T4" fmla="*/ 0 w 2912"/>
                <a:gd name="T5" fmla="*/ 0 h 2528"/>
                <a:gd name="T6" fmla="*/ 0 w 2912"/>
                <a:gd name="T7" fmla="*/ 2528 h 2528"/>
                <a:gd name="T8" fmla="*/ 372 w 2912"/>
                <a:gd name="T9" fmla="*/ 2528 h 2528"/>
                <a:gd name="T10" fmla="*/ 372 w 2912"/>
                <a:gd name="T11" fmla="*/ 2445 h 2528"/>
                <a:gd name="T12" fmla="*/ 351 w 2912"/>
                <a:gd name="T13" fmla="*/ 2384 h 2528"/>
                <a:gd name="T14" fmla="*/ 289 w 2912"/>
                <a:gd name="T15" fmla="*/ 2239 h 2528"/>
                <a:gd name="T16" fmla="*/ 228 w 2912"/>
                <a:gd name="T17" fmla="*/ 2013 h 2528"/>
                <a:gd name="T18" fmla="*/ 228 w 2912"/>
                <a:gd name="T19" fmla="*/ 2013 h 2528"/>
                <a:gd name="T20" fmla="*/ 228 w 2912"/>
                <a:gd name="T21" fmla="*/ 1993 h 2528"/>
                <a:gd name="T22" fmla="*/ 228 w 2912"/>
                <a:gd name="T23" fmla="*/ 1993 h 2528"/>
                <a:gd name="T24" fmla="*/ 620 w 2912"/>
                <a:gd name="T25" fmla="*/ 1685 h 2528"/>
                <a:gd name="T26" fmla="*/ 1012 w 2912"/>
                <a:gd name="T27" fmla="*/ 2034 h 2528"/>
                <a:gd name="T28" fmla="*/ 1012 w 2912"/>
                <a:gd name="T29" fmla="*/ 2034 h 2528"/>
                <a:gd name="T30" fmla="*/ 950 w 2912"/>
                <a:gd name="T31" fmla="*/ 2239 h 2528"/>
                <a:gd name="T32" fmla="*/ 868 w 2912"/>
                <a:gd name="T33" fmla="*/ 2363 h 2528"/>
                <a:gd name="T34" fmla="*/ 847 w 2912"/>
                <a:gd name="T35" fmla="*/ 2445 h 2528"/>
                <a:gd name="T36" fmla="*/ 847 w 2912"/>
                <a:gd name="T37" fmla="*/ 2445 h 2528"/>
                <a:gd name="T38" fmla="*/ 847 w 2912"/>
                <a:gd name="T39" fmla="*/ 2528 h 2528"/>
                <a:gd name="T40" fmla="*/ 2871 w 2912"/>
                <a:gd name="T41" fmla="*/ 2528 h 2528"/>
                <a:gd name="T42" fmla="*/ 2230 w 2912"/>
                <a:gd name="T43" fmla="*/ 0 h 2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12" h="2528">
                  <a:moveTo>
                    <a:pt x="2230" y="0"/>
                  </a:moveTo>
                  <a:lnTo>
                    <a:pt x="223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2528"/>
                    <a:pt x="0" y="2528"/>
                    <a:pt x="0" y="2528"/>
                  </a:cubicBezTo>
                  <a:cubicBezTo>
                    <a:pt x="372" y="2528"/>
                    <a:pt x="372" y="2528"/>
                    <a:pt x="372" y="2528"/>
                  </a:cubicBezTo>
                  <a:cubicBezTo>
                    <a:pt x="372" y="2445"/>
                    <a:pt x="372" y="2445"/>
                    <a:pt x="372" y="2445"/>
                  </a:cubicBezTo>
                  <a:cubicBezTo>
                    <a:pt x="351" y="2384"/>
                    <a:pt x="351" y="2384"/>
                    <a:pt x="351" y="2384"/>
                  </a:cubicBezTo>
                  <a:cubicBezTo>
                    <a:pt x="351" y="2322"/>
                    <a:pt x="330" y="2301"/>
                    <a:pt x="289" y="2239"/>
                  </a:cubicBezTo>
                  <a:cubicBezTo>
                    <a:pt x="228" y="2178"/>
                    <a:pt x="228" y="2096"/>
                    <a:pt x="228" y="2013"/>
                  </a:cubicBezTo>
                  <a:lnTo>
                    <a:pt x="228" y="2013"/>
                  </a:lnTo>
                  <a:cubicBezTo>
                    <a:pt x="228" y="1993"/>
                    <a:pt x="228" y="1993"/>
                    <a:pt x="228" y="1993"/>
                  </a:cubicBezTo>
                  <a:lnTo>
                    <a:pt x="228" y="1993"/>
                  </a:lnTo>
                  <a:cubicBezTo>
                    <a:pt x="248" y="1829"/>
                    <a:pt x="413" y="1685"/>
                    <a:pt x="620" y="1685"/>
                  </a:cubicBezTo>
                  <a:cubicBezTo>
                    <a:pt x="826" y="1685"/>
                    <a:pt x="1012" y="1849"/>
                    <a:pt x="1012" y="2034"/>
                  </a:cubicBezTo>
                  <a:lnTo>
                    <a:pt x="1012" y="2034"/>
                  </a:lnTo>
                  <a:cubicBezTo>
                    <a:pt x="1012" y="2116"/>
                    <a:pt x="991" y="2178"/>
                    <a:pt x="950" y="2239"/>
                  </a:cubicBezTo>
                  <a:cubicBezTo>
                    <a:pt x="909" y="2281"/>
                    <a:pt x="889" y="2322"/>
                    <a:pt x="868" y="2363"/>
                  </a:cubicBezTo>
                  <a:cubicBezTo>
                    <a:pt x="847" y="2445"/>
                    <a:pt x="847" y="2445"/>
                    <a:pt x="847" y="2445"/>
                  </a:cubicBezTo>
                  <a:lnTo>
                    <a:pt x="847" y="2445"/>
                  </a:lnTo>
                  <a:cubicBezTo>
                    <a:pt x="847" y="2528"/>
                    <a:pt x="847" y="2528"/>
                    <a:pt x="847" y="2528"/>
                  </a:cubicBezTo>
                  <a:cubicBezTo>
                    <a:pt x="2871" y="2528"/>
                    <a:pt x="2871" y="2528"/>
                    <a:pt x="2871" y="2528"/>
                  </a:cubicBezTo>
                  <a:cubicBezTo>
                    <a:pt x="2912" y="1870"/>
                    <a:pt x="2830" y="925"/>
                    <a:pt x="2230" y="0"/>
                  </a:cubicBezTo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717550" y="2625640"/>
              <a:ext cx="855663" cy="515938"/>
            </a:xfrm>
            <a:custGeom>
              <a:avLst/>
              <a:gdLst>
                <a:gd name="T0" fmla="*/ 0 w 4192"/>
                <a:gd name="T1" fmla="*/ 0 h 2528"/>
                <a:gd name="T2" fmla="*/ 0 w 4192"/>
                <a:gd name="T3" fmla="*/ 0 h 2528"/>
                <a:gd name="T4" fmla="*/ 0 w 4192"/>
                <a:gd name="T5" fmla="*/ 2528 h 2528"/>
                <a:gd name="T6" fmla="*/ 3241 w 4192"/>
                <a:gd name="T7" fmla="*/ 2528 h 2528"/>
                <a:gd name="T8" fmla="*/ 3241 w 4192"/>
                <a:gd name="T9" fmla="*/ 2281 h 2528"/>
                <a:gd name="T10" fmla="*/ 3221 w 4192"/>
                <a:gd name="T11" fmla="*/ 2198 h 2528"/>
                <a:gd name="T12" fmla="*/ 3159 w 4192"/>
                <a:gd name="T13" fmla="*/ 2075 h 2528"/>
                <a:gd name="T14" fmla="*/ 3097 w 4192"/>
                <a:gd name="T15" fmla="*/ 1829 h 2528"/>
                <a:gd name="T16" fmla="*/ 3097 w 4192"/>
                <a:gd name="T17" fmla="*/ 1829 h 2528"/>
                <a:gd name="T18" fmla="*/ 3097 w 4192"/>
                <a:gd name="T19" fmla="*/ 1829 h 2528"/>
                <a:gd name="T20" fmla="*/ 3097 w 4192"/>
                <a:gd name="T21" fmla="*/ 1829 h 2528"/>
                <a:gd name="T22" fmla="*/ 3489 w 4192"/>
                <a:gd name="T23" fmla="*/ 1521 h 2528"/>
                <a:gd name="T24" fmla="*/ 3881 w 4192"/>
                <a:gd name="T25" fmla="*/ 1849 h 2528"/>
                <a:gd name="T26" fmla="*/ 3881 w 4192"/>
                <a:gd name="T27" fmla="*/ 1849 h 2528"/>
                <a:gd name="T28" fmla="*/ 3820 w 4192"/>
                <a:gd name="T29" fmla="*/ 2075 h 2528"/>
                <a:gd name="T30" fmla="*/ 3737 w 4192"/>
                <a:gd name="T31" fmla="*/ 2178 h 2528"/>
                <a:gd name="T32" fmla="*/ 3716 w 4192"/>
                <a:gd name="T33" fmla="*/ 2281 h 2528"/>
                <a:gd name="T34" fmla="*/ 3716 w 4192"/>
                <a:gd name="T35" fmla="*/ 2281 h 2528"/>
                <a:gd name="T36" fmla="*/ 3716 w 4192"/>
                <a:gd name="T37" fmla="*/ 2528 h 2528"/>
                <a:gd name="T38" fmla="*/ 4192 w 4192"/>
                <a:gd name="T39" fmla="*/ 2528 h 2528"/>
                <a:gd name="T40" fmla="*/ 4192 w 4192"/>
                <a:gd name="T41" fmla="*/ 0 h 2528"/>
                <a:gd name="T42" fmla="*/ 0 w 4192"/>
                <a:gd name="T43" fmla="*/ 0 h 2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92" h="2528">
                  <a:moveTo>
                    <a:pt x="0" y="0"/>
                  </a:moveTo>
                  <a:lnTo>
                    <a:pt x="0" y="0"/>
                  </a:lnTo>
                  <a:cubicBezTo>
                    <a:pt x="0" y="2528"/>
                    <a:pt x="0" y="2528"/>
                    <a:pt x="0" y="2528"/>
                  </a:cubicBezTo>
                  <a:cubicBezTo>
                    <a:pt x="3241" y="2528"/>
                    <a:pt x="3241" y="2528"/>
                    <a:pt x="3241" y="2528"/>
                  </a:cubicBezTo>
                  <a:cubicBezTo>
                    <a:pt x="3241" y="2281"/>
                    <a:pt x="3241" y="2281"/>
                    <a:pt x="3241" y="2281"/>
                  </a:cubicBezTo>
                  <a:cubicBezTo>
                    <a:pt x="3221" y="2198"/>
                    <a:pt x="3221" y="2198"/>
                    <a:pt x="3221" y="2198"/>
                  </a:cubicBezTo>
                  <a:cubicBezTo>
                    <a:pt x="3200" y="2137"/>
                    <a:pt x="3200" y="2116"/>
                    <a:pt x="3159" y="2075"/>
                  </a:cubicBezTo>
                  <a:cubicBezTo>
                    <a:pt x="3097" y="1993"/>
                    <a:pt x="3076" y="1931"/>
                    <a:pt x="3097" y="1829"/>
                  </a:cubicBezTo>
                  <a:lnTo>
                    <a:pt x="3097" y="1829"/>
                  </a:lnTo>
                  <a:lnTo>
                    <a:pt x="3097" y="1829"/>
                  </a:lnTo>
                  <a:lnTo>
                    <a:pt x="3097" y="1829"/>
                  </a:lnTo>
                  <a:cubicBezTo>
                    <a:pt x="3118" y="1664"/>
                    <a:pt x="3283" y="1521"/>
                    <a:pt x="3489" y="1521"/>
                  </a:cubicBezTo>
                  <a:cubicBezTo>
                    <a:pt x="3696" y="1521"/>
                    <a:pt x="3881" y="1664"/>
                    <a:pt x="3881" y="1849"/>
                  </a:cubicBezTo>
                  <a:lnTo>
                    <a:pt x="3881" y="1849"/>
                  </a:lnTo>
                  <a:cubicBezTo>
                    <a:pt x="3881" y="1931"/>
                    <a:pt x="3861" y="2013"/>
                    <a:pt x="3820" y="2075"/>
                  </a:cubicBezTo>
                  <a:cubicBezTo>
                    <a:pt x="3779" y="2116"/>
                    <a:pt x="3758" y="2137"/>
                    <a:pt x="3737" y="2178"/>
                  </a:cubicBezTo>
                  <a:cubicBezTo>
                    <a:pt x="3716" y="2281"/>
                    <a:pt x="3716" y="2281"/>
                    <a:pt x="3716" y="2281"/>
                  </a:cubicBezTo>
                  <a:lnTo>
                    <a:pt x="3716" y="2281"/>
                  </a:lnTo>
                  <a:cubicBezTo>
                    <a:pt x="3716" y="2528"/>
                    <a:pt x="3716" y="2528"/>
                    <a:pt x="3716" y="2528"/>
                  </a:cubicBezTo>
                  <a:cubicBezTo>
                    <a:pt x="4192" y="2528"/>
                    <a:pt x="4192" y="2528"/>
                    <a:pt x="4192" y="2528"/>
                  </a:cubicBezTo>
                  <a:cubicBezTo>
                    <a:pt x="4192" y="0"/>
                    <a:pt x="4192" y="0"/>
                    <a:pt x="4192" y="0"/>
                  </a:cubicBez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90488" y="2625640"/>
              <a:ext cx="534988" cy="515938"/>
            </a:xfrm>
            <a:custGeom>
              <a:avLst/>
              <a:gdLst>
                <a:gd name="T0" fmla="*/ 2624 w 2624"/>
                <a:gd name="T1" fmla="*/ 0 h 2528"/>
                <a:gd name="T2" fmla="*/ 2624 w 2624"/>
                <a:gd name="T3" fmla="*/ 0 h 2528"/>
                <a:gd name="T4" fmla="*/ 930 w 2624"/>
                <a:gd name="T5" fmla="*/ 0 h 2528"/>
                <a:gd name="T6" fmla="*/ 578 w 2624"/>
                <a:gd name="T7" fmla="*/ 596 h 2528"/>
                <a:gd name="T8" fmla="*/ 0 w 2624"/>
                <a:gd name="T9" fmla="*/ 2528 h 2528"/>
                <a:gd name="T10" fmla="*/ 1591 w 2624"/>
                <a:gd name="T11" fmla="*/ 2528 h 2528"/>
                <a:gd name="T12" fmla="*/ 1591 w 2624"/>
                <a:gd name="T13" fmla="*/ 2281 h 2528"/>
                <a:gd name="T14" fmla="*/ 1570 w 2624"/>
                <a:gd name="T15" fmla="*/ 2198 h 2528"/>
                <a:gd name="T16" fmla="*/ 1488 w 2624"/>
                <a:gd name="T17" fmla="*/ 2075 h 2528"/>
                <a:gd name="T18" fmla="*/ 1426 w 2624"/>
                <a:gd name="T19" fmla="*/ 1849 h 2528"/>
                <a:gd name="T20" fmla="*/ 1426 w 2624"/>
                <a:gd name="T21" fmla="*/ 1829 h 2528"/>
                <a:gd name="T22" fmla="*/ 1426 w 2624"/>
                <a:gd name="T23" fmla="*/ 1829 h 2528"/>
                <a:gd name="T24" fmla="*/ 1426 w 2624"/>
                <a:gd name="T25" fmla="*/ 1829 h 2528"/>
                <a:gd name="T26" fmla="*/ 1818 w 2624"/>
                <a:gd name="T27" fmla="*/ 1521 h 2528"/>
                <a:gd name="T28" fmla="*/ 2211 w 2624"/>
                <a:gd name="T29" fmla="*/ 1870 h 2528"/>
                <a:gd name="T30" fmla="*/ 2211 w 2624"/>
                <a:gd name="T31" fmla="*/ 1870 h 2528"/>
                <a:gd name="T32" fmla="*/ 2149 w 2624"/>
                <a:gd name="T33" fmla="*/ 2075 h 2528"/>
                <a:gd name="T34" fmla="*/ 2087 w 2624"/>
                <a:gd name="T35" fmla="*/ 2198 h 2528"/>
                <a:gd name="T36" fmla="*/ 2066 w 2624"/>
                <a:gd name="T37" fmla="*/ 2281 h 2528"/>
                <a:gd name="T38" fmla="*/ 2066 w 2624"/>
                <a:gd name="T39" fmla="*/ 2281 h 2528"/>
                <a:gd name="T40" fmla="*/ 2066 w 2624"/>
                <a:gd name="T41" fmla="*/ 2528 h 2528"/>
                <a:gd name="T42" fmla="*/ 2624 w 2624"/>
                <a:gd name="T43" fmla="*/ 2528 h 2528"/>
                <a:gd name="T44" fmla="*/ 2624 w 2624"/>
                <a:gd name="T45" fmla="*/ 0 h 2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4" h="2528">
                  <a:moveTo>
                    <a:pt x="2624" y="0"/>
                  </a:moveTo>
                  <a:lnTo>
                    <a:pt x="2624" y="0"/>
                  </a:lnTo>
                  <a:cubicBezTo>
                    <a:pt x="930" y="0"/>
                    <a:pt x="930" y="0"/>
                    <a:pt x="930" y="0"/>
                  </a:cubicBezTo>
                  <a:cubicBezTo>
                    <a:pt x="785" y="205"/>
                    <a:pt x="681" y="411"/>
                    <a:pt x="578" y="596"/>
                  </a:cubicBezTo>
                  <a:cubicBezTo>
                    <a:pt x="310" y="1151"/>
                    <a:pt x="82" y="1788"/>
                    <a:pt x="0" y="2528"/>
                  </a:cubicBezTo>
                  <a:cubicBezTo>
                    <a:pt x="1591" y="2528"/>
                    <a:pt x="1591" y="2528"/>
                    <a:pt x="1591" y="2528"/>
                  </a:cubicBezTo>
                  <a:cubicBezTo>
                    <a:pt x="1591" y="2281"/>
                    <a:pt x="1591" y="2281"/>
                    <a:pt x="1591" y="2281"/>
                  </a:cubicBezTo>
                  <a:cubicBezTo>
                    <a:pt x="1570" y="2198"/>
                    <a:pt x="1570" y="2198"/>
                    <a:pt x="1570" y="2198"/>
                  </a:cubicBezTo>
                  <a:cubicBezTo>
                    <a:pt x="1550" y="2158"/>
                    <a:pt x="1528" y="2137"/>
                    <a:pt x="1488" y="2075"/>
                  </a:cubicBezTo>
                  <a:cubicBezTo>
                    <a:pt x="1446" y="2013"/>
                    <a:pt x="1426" y="1931"/>
                    <a:pt x="1426" y="1849"/>
                  </a:cubicBezTo>
                  <a:cubicBezTo>
                    <a:pt x="1426" y="1829"/>
                    <a:pt x="1426" y="1829"/>
                    <a:pt x="1426" y="1829"/>
                  </a:cubicBezTo>
                  <a:lnTo>
                    <a:pt x="1426" y="1829"/>
                  </a:lnTo>
                  <a:lnTo>
                    <a:pt x="1426" y="1829"/>
                  </a:lnTo>
                  <a:cubicBezTo>
                    <a:pt x="1446" y="1664"/>
                    <a:pt x="1612" y="1521"/>
                    <a:pt x="1818" y="1521"/>
                  </a:cubicBezTo>
                  <a:cubicBezTo>
                    <a:pt x="2046" y="1521"/>
                    <a:pt x="2211" y="1685"/>
                    <a:pt x="2211" y="1870"/>
                  </a:cubicBezTo>
                  <a:lnTo>
                    <a:pt x="2211" y="1870"/>
                  </a:lnTo>
                  <a:cubicBezTo>
                    <a:pt x="2211" y="1931"/>
                    <a:pt x="2190" y="2013"/>
                    <a:pt x="2149" y="2075"/>
                  </a:cubicBezTo>
                  <a:cubicBezTo>
                    <a:pt x="2108" y="2116"/>
                    <a:pt x="2108" y="2137"/>
                    <a:pt x="2087" y="2198"/>
                  </a:cubicBezTo>
                  <a:cubicBezTo>
                    <a:pt x="2066" y="2281"/>
                    <a:pt x="2066" y="2281"/>
                    <a:pt x="2066" y="2281"/>
                  </a:cubicBezTo>
                  <a:lnTo>
                    <a:pt x="2066" y="2281"/>
                  </a:lnTo>
                  <a:cubicBezTo>
                    <a:pt x="2066" y="2528"/>
                    <a:pt x="2066" y="2528"/>
                    <a:pt x="2066" y="2528"/>
                  </a:cubicBezTo>
                  <a:cubicBezTo>
                    <a:pt x="2624" y="2528"/>
                    <a:pt x="2624" y="2528"/>
                    <a:pt x="2624" y="2528"/>
                  </a:cubicBezTo>
                  <a:lnTo>
                    <a:pt x="2624" y="0"/>
                  </a:lnTo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273050" y="3849603"/>
              <a:ext cx="1336675" cy="460375"/>
            </a:xfrm>
            <a:custGeom>
              <a:avLst/>
              <a:gdLst>
                <a:gd name="T0" fmla="*/ 1920 w 6543"/>
                <a:gd name="T1" fmla="*/ 1407 h 2255"/>
                <a:gd name="T2" fmla="*/ 1920 w 6543"/>
                <a:gd name="T3" fmla="*/ 1407 h 2255"/>
                <a:gd name="T4" fmla="*/ 6543 w 6543"/>
                <a:gd name="T5" fmla="*/ 1470 h 2255"/>
                <a:gd name="T6" fmla="*/ 6543 w 6543"/>
                <a:gd name="T7" fmla="*/ 0 h 2255"/>
                <a:gd name="T8" fmla="*/ 3014 w 6543"/>
                <a:gd name="T9" fmla="*/ 0 h 2255"/>
                <a:gd name="T10" fmla="*/ 3014 w 6543"/>
                <a:gd name="T11" fmla="*/ 249 h 2255"/>
                <a:gd name="T12" fmla="*/ 3034 w 6543"/>
                <a:gd name="T13" fmla="*/ 332 h 2255"/>
                <a:gd name="T14" fmla="*/ 3117 w 6543"/>
                <a:gd name="T15" fmla="*/ 456 h 2255"/>
                <a:gd name="T16" fmla="*/ 3179 w 6543"/>
                <a:gd name="T17" fmla="*/ 682 h 2255"/>
                <a:gd name="T18" fmla="*/ 3179 w 6543"/>
                <a:gd name="T19" fmla="*/ 704 h 2255"/>
                <a:gd name="T20" fmla="*/ 3179 w 6543"/>
                <a:gd name="T21" fmla="*/ 704 h 2255"/>
                <a:gd name="T22" fmla="*/ 2787 w 6543"/>
                <a:gd name="T23" fmla="*/ 1015 h 2255"/>
                <a:gd name="T24" fmla="*/ 2396 w 6543"/>
                <a:gd name="T25" fmla="*/ 682 h 2255"/>
                <a:gd name="T26" fmla="*/ 2396 w 6543"/>
                <a:gd name="T27" fmla="*/ 682 h 2255"/>
                <a:gd name="T28" fmla="*/ 2457 w 6543"/>
                <a:gd name="T29" fmla="*/ 456 h 2255"/>
                <a:gd name="T30" fmla="*/ 2519 w 6543"/>
                <a:gd name="T31" fmla="*/ 352 h 2255"/>
                <a:gd name="T32" fmla="*/ 2539 w 6543"/>
                <a:gd name="T33" fmla="*/ 249 h 2255"/>
                <a:gd name="T34" fmla="*/ 2560 w 6543"/>
                <a:gd name="T35" fmla="*/ 249 h 2255"/>
                <a:gd name="T36" fmla="*/ 2560 w 6543"/>
                <a:gd name="T37" fmla="*/ 0 h 2255"/>
                <a:gd name="T38" fmla="*/ 0 w 6543"/>
                <a:gd name="T39" fmla="*/ 0 h 2255"/>
                <a:gd name="T40" fmla="*/ 1920 w 6543"/>
                <a:gd name="T41" fmla="*/ 1407 h 2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43" h="2255">
                  <a:moveTo>
                    <a:pt x="1920" y="1407"/>
                  </a:moveTo>
                  <a:lnTo>
                    <a:pt x="1920" y="1407"/>
                  </a:lnTo>
                  <a:cubicBezTo>
                    <a:pt x="3778" y="2255"/>
                    <a:pt x="5346" y="2069"/>
                    <a:pt x="6543" y="1470"/>
                  </a:cubicBezTo>
                  <a:cubicBezTo>
                    <a:pt x="6543" y="0"/>
                    <a:pt x="6543" y="0"/>
                    <a:pt x="6543" y="0"/>
                  </a:cubicBezTo>
                  <a:cubicBezTo>
                    <a:pt x="3014" y="0"/>
                    <a:pt x="3014" y="0"/>
                    <a:pt x="3014" y="0"/>
                  </a:cubicBezTo>
                  <a:cubicBezTo>
                    <a:pt x="3014" y="249"/>
                    <a:pt x="3014" y="249"/>
                    <a:pt x="3014" y="249"/>
                  </a:cubicBezTo>
                  <a:cubicBezTo>
                    <a:pt x="3034" y="332"/>
                    <a:pt x="3034" y="332"/>
                    <a:pt x="3034" y="332"/>
                  </a:cubicBezTo>
                  <a:cubicBezTo>
                    <a:pt x="3056" y="394"/>
                    <a:pt x="3076" y="415"/>
                    <a:pt x="3117" y="456"/>
                  </a:cubicBezTo>
                  <a:cubicBezTo>
                    <a:pt x="3158" y="539"/>
                    <a:pt x="3179" y="600"/>
                    <a:pt x="3179" y="682"/>
                  </a:cubicBezTo>
                  <a:cubicBezTo>
                    <a:pt x="3179" y="704"/>
                    <a:pt x="3179" y="704"/>
                    <a:pt x="3179" y="704"/>
                  </a:cubicBezTo>
                  <a:lnTo>
                    <a:pt x="3179" y="704"/>
                  </a:lnTo>
                  <a:cubicBezTo>
                    <a:pt x="3158" y="869"/>
                    <a:pt x="2993" y="1015"/>
                    <a:pt x="2787" y="1015"/>
                  </a:cubicBezTo>
                  <a:cubicBezTo>
                    <a:pt x="2560" y="1015"/>
                    <a:pt x="2396" y="869"/>
                    <a:pt x="2396" y="682"/>
                  </a:cubicBezTo>
                  <a:lnTo>
                    <a:pt x="2396" y="682"/>
                  </a:lnTo>
                  <a:cubicBezTo>
                    <a:pt x="2396" y="600"/>
                    <a:pt x="2416" y="517"/>
                    <a:pt x="2457" y="456"/>
                  </a:cubicBezTo>
                  <a:cubicBezTo>
                    <a:pt x="2499" y="415"/>
                    <a:pt x="2519" y="394"/>
                    <a:pt x="2519" y="352"/>
                  </a:cubicBezTo>
                  <a:cubicBezTo>
                    <a:pt x="2539" y="249"/>
                    <a:pt x="2539" y="249"/>
                    <a:pt x="2539" y="249"/>
                  </a:cubicBezTo>
                  <a:cubicBezTo>
                    <a:pt x="2560" y="249"/>
                    <a:pt x="2560" y="249"/>
                    <a:pt x="2560" y="249"/>
                  </a:cubicBezTo>
                  <a:cubicBezTo>
                    <a:pt x="2560" y="0"/>
                    <a:pt x="2560" y="0"/>
                    <a:pt x="25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4" y="517"/>
                    <a:pt x="1053" y="994"/>
                    <a:pt x="1920" y="1407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1701800" y="3849603"/>
              <a:ext cx="276225" cy="247650"/>
            </a:xfrm>
            <a:custGeom>
              <a:avLst/>
              <a:gdLst>
                <a:gd name="T0" fmla="*/ 0 w 1359"/>
                <a:gd name="T1" fmla="*/ 0 h 1215"/>
                <a:gd name="T2" fmla="*/ 0 w 1359"/>
                <a:gd name="T3" fmla="*/ 0 h 1215"/>
                <a:gd name="T4" fmla="*/ 0 w 1359"/>
                <a:gd name="T5" fmla="*/ 1215 h 1215"/>
                <a:gd name="T6" fmla="*/ 1359 w 1359"/>
                <a:gd name="T7" fmla="*/ 0 h 1215"/>
                <a:gd name="T8" fmla="*/ 0 w 1359"/>
                <a:gd name="T9" fmla="*/ 0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9" h="1215">
                  <a:moveTo>
                    <a:pt x="0" y="0"/>
                  </a:moveTo>
                  <a:lnTo>
                    <a:pt x="0" y="0"/>
                  </a:lnTo>
                  <a:cubicBezTo>
                    <a:pt x="0" y="1215"/>
                    <a:pt x="0" y="1215"/>
                    <a:pt x="0" y="1215"/>
                  </a:cubicBezTo>
                  <a:cubicBezTo>
                    <a:pt x="536" y="865"/>
                    <a:pt x="1009" y="453"/>
                    <a:pt x="1359" y="0"/>
                  </a:cubicBez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84138" y="3235240"/>
              <a:ext cx="593725" cy="519113"/>
            </a:xfrm>
            <a:custGeom>
              <a:avLst/>
              <a:gdLst>
                <a:gd name="T0" fmla="*/ 682 w 2911"/>
                <a:gd name="T1" fmla="*/ 2543 h 2543"/>
                <a:gd name="T2" fmla="*/ 682 w 2911"/>
                <a:gd name="T3" fmla="*/ 2543 h 2543"/>
                <a:gd name="T4" fmla="*/ 2911 w 2911"/>
                <a:gd name="T5" fmla="*/ 2543 h 2543"/>
                <a:gd name="T6" fmla="*/ 2911 w 2911"/>
                <a:gd name="T7" fmla="*/ 0 h 2543"/>
                <a:gd name="T8" fmla="*/ 2540 w 2911"/>
                <a:gd name="T9" fmla="*/ 0 h 2543"/>
                <a:gd name="T10" fmla="*/ 2540 w 2911"/>
                <a:gd name="T11" fmla="*/ 83 h 2543"/>
                <a:gd name="T12" fmla="*/ 2561 w 2911"/>
                <a:gd name="T13" fmla="*/ 145 h 2543"/>
                <a:gd name="T14" fmla="*/ 2623 w 2911"/>
                <a:gd name="T15" fmla="*/ 291 h 2543"/>
                <a:gd name="T16" fmla="*/ 2684 w 2911"/>
                <a:gd name="T17" fmla="*/ 518 h 2543"/>
                <a:gd name="T18" fmla="*/ 2684 w 2911"/>
                <a:gd name="T19" fmla="*/ 518 h 2543"/>
                <a:gd name="T20" fmla="*/ 2684 w 2911"/>
                <a:gd name="T21" fmla="*/ 539 h 2543"/>
                <a:gd name="T22" fmla="*/ 2684 w 2911"/>
                <a:gd name="T23" fmla="*/ 539 h 2543"/>
                <a:gd name="T24" fmla="*/ 2292 w 2911"/>
                <a:gd name="T25" fmla="*/ 848 h 2543"/>
                <a:gd name="T26" fmla="*/ 1900 w 2911"/>
                <a:gd name="T27" fmla="*/ 497 h 2543"/>
                <a:gd name="T28" fmla="*/ 1900 w 2911"/>
                <a:gd name="T29" fmla="*/ 497 h 2543"/>
                <a:gd name="T30" fmla="*/ 1962 w 2911"/>
                <a:gd name="T31" fmla="*/ 291 h 2543"/>
                <a:gd name="T32" fmla="*/ 2044 w 2911"/>
                <a:gd name="T33" fmla="*/ 166 h 2543"/>
                <a:gd name="T34" fmla="*/ 2065 w 2911"/>
                <a:gd name="T35" fmla="*/ 83 h 2543"/>
                <a:gd name="T36" fmla="*/ 2065 w 2911"/>
                <a:gd name="T37" fmla="*/ 83 h 2543"/>
                <a:gd name="T38" fmla="*/ 2065 w 2911"/>
                <a:gd name="T39" fmla="*/ 0 h 2543"/>
                <a:gd name="T40" fmla="*/ 41 w 2911"/>
                <a:gd name="T41" fmla="*/ 0 h 2543"/>
                <a:gd name="T42" fmla="*/ 682 w 2911"/>
                <a:gd name="T43" fmla="*/ 2543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11" h="2543">
                  <a:moveTo>
                    <a:pt x="682" y="2543"/>
                  </a:moveTo>
                  <a:lnTo>
                    <a:pt x="682" y="2543"/>
                  </a:lnTo>
                  <a:cubicBezTo>
                    <a:pt x="2911" y="2543"/>
                    <a:pt x="2911" y="2543"/>
                    <a:pt x="2911" y="2543"/>
                  </a:cubicBezTo>
                  <a:cubicBezTo>
                    <a:pt x="2911" y="0"/>
                    <a:pt x="2911" y="0"/>
                    <a:pt x="2911" y="0"/>
                  </a:cubicBezTo>
                  <a:cubicBezTo>
                    <a:pt x="2540" y="0"/>
                    <a:pt x="2540" y="0"/>
                    <a:pt x="2540" y="0"/>
                  </a:cubicBezTo>
                  <a:cubicBezTo>
                    <a:pt x="2540" y="83"/>
                    <a:pt x="2540" y="83"/>
                    <a:pt x="2540" y="83"/>
                  </a:cubicBezTo>
                  <a:cubicBezTo>
                    <a:pt x="2561" y="145"/>
                    <a:pt x="2561" y="145"/>
                    <a:pt x="2561" y="145"/>
                  </a:cubicBezTo>
                  <a:cubicBezTo>
                    <a:pt x="2561" y="208"/>
                    <a:pt x="2582" y="228"/>
                    <a:pt x="2623" y="291"/>
                  </a:cubicBezTo>
                  <a:cubicBezTo>
                    <a:pt x="2684" y="352"/>
                    <a:pt x="2684" y="435"/>
                    <a:pt x="2684" y="518"/>
                  </a:cubicBezTo>
                  <a:lnTo>
                    <a:pt x="2684" y="518"/>
                  </a:lnTo>
                  <a:cubicBezTo>
                    <a:pt x="2684" y="539"/>
                    <a:pt x="2684" y="539"/>
                    <a:pt x="2684" y="539"/>
                  </a:cubicBezTo>
                  <a:lnTo>
                    <a:pt x="2684" y="539"/>
                  </a:lnTo>
                  <a:cubicBezTo>
                    <a:pt x="2664" y="704"/>
                    <a:pt x="2499" y="848"/>
                    <a:pt x="2292" y="848"/>
                  </a:cubicBezTo>
                  <a:cubicBezTo>
                    <a:pt x="2086" y="848"/>
                    <a:pt x="1900" y="683"/>
                    <a:pt x="1900" y="497"/>
                  </a:cubicBezTo>
                  <a:lnTo>
                    <a:pt x="1900" y="497"/>
                  </a:lnTo>
                  <a:cubicBezTo>
                    <a:pt x="1900" y="415"/>
                    <a:pt x="1921" y="352"/>
                    <a:pt x="1962" y="291"/>
                  </a:cubicBezTo>
                  <a:cubicBezTo>
                    <a:pt x="2003" y="249"/>
                    <a:pt x="2023" y="208"/>
                    <a:pt x="2044" y="166"/>
                  </a:cubicBezTo>
                  <a:cubicBezTo>
                    <a:pt x="2065" y="83"/>
                    <a:pt x="2065" y="83"/>
                    <a:pt x="2065" y="83"/>
                  </a:cubicBezTo>
                  <a:lnTo>
                    <a:pt x="2065" y="83"/>
                  </a:lnTo>
                  <a:cubicBezTo>
                    <a:pt x="2065" y="0"/>
                    <a:pt x="2065" y="0"/>
                    <a:pt x="2065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662"/>
                    <a:pt x="82" y="1613"/>
                    <a:pt x="682" y="2543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73" name="Freeform 13"/>
            <p:cNvSpPr>
              <a:spLocks/>
            </p:cNvSpPr>
            <p:nvPr/>
          </p:nvSpPr>
          <p:spPr bwMode="auto">
            <a:xfrm>
              <a:off x="769938" y="3235240"/>
              <a:ext cx="855663" cy="519113"/>
            </a:xfrm>
            <a:custGeom>
              <a:avLst/>
              <a:gdLst>
                <a:gd name="T0" fmla="*/ 4191 w 4191"/>
                <a:gd name="T1" fmla="*/ 2543 h 2543"/>
                <a:gd name="T2" fmla="*/ 4191 w 4191"/>
                <a:gd name="T3" fmla="*/ 2543 h 2543"/>
                <a:gd name="T4" fmla="*/ 4191 w 4191"/>
                <a:gd name="T5" fmla="*/ 0 h 2543"/>
                <a:gd name="T6" fmla="*/ 951 w 4191"/>
                <a:gd name="T7" fmla="*/ 0 h 2543"/>
                <a:gd name="T8" fmla="*/ 951 w 4191"/>
                <a:gd name="T9" fmla="*/ 249 h 2543"/>
                <a:gd name="T10" fmla="*/ 971 w 4191"/>
                <a:gd name="T11" fmla="*/ 332 h 2543"/>
                <a:gd name="T12" fmla="*/ 1033 w 4191"/>
                <a:gd name="T13" fmla="*/ 456 h 2543"/>
                <a:gd name="T14" fmla="*/ 1095 w 4191"/>
                <a:gd name="T15" fmla="*/ 704 h 2543"/>
                <a:gd name="T16" fmla="*/ 1095 w 4191"/>
                <a:gd name="T17" fmla="*/ 704 h 2543"/>
                <a:gd name="T18" fmla="*/ 1095 w 4191"/>
                <a:gd name="T19" fmla="*/ 704 h 2543"/>
                <a:gd name="T20" fmla="*/ 1095 w 4191"/>
                <a:gd name="T21" fmla="*/ 704 h 2543"/>
                <a:gd name="T22" fmla="*/ 703 w 4191"/>
                <a:gd name="T23" fmla="*/ 1014 h 2543"/>
                <a:gd name="T24" fmla="*/ 311 w 4191"/>
                <a:gd name="T25" fmla="*/ 683 h 2543"/>
                <a:gd name="T26" fmla="*/ 311 w 4191"/>
                <a:gd name="T27" fmla="*/ 683 h 2543"/>
                <a:gd name="T28" fmla="*/ 372 w 4191"/>
                <a:gd name="T29" fmla="*/ 456 h 2543"/>
                <a:gd name="T30" fmla="*/ 455 w 4191"/>
                <a:gd name="T31" fmla="*/ 352 h 2543"/>
                <a:gd name="T32" fmla="*/ 475 w 4191"/>
                <a:gd name="T33" fmla="*/ 249 h 2543"/>
                <a:gd name="T34" fmla="*/ 475 w 4191"/>
                <a:gd name="T35" fmla="*/ 249 h 2543"/>
                <a:gd name="T36" fmla="*/ 475 w 4191"/>
                <a:gd name="T37" fmla="*/ 0 h 2543"/>
                <a:gd name="T38" fmla="*/ 0 w 4191"/>
                <a:gd name="T39" fmla="*/ 0 h 2543"/>
                <a:gd name="T40" fmla="*/ 0 w 4191"/>
                <a:gd name="T41" fmla="*/ 2543 h 2543"/>
                <a:gd name="T42" fmla="*/ 4191 w 4191"/>
                <a:gd name="T43" fmla="*/ 2543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91" h="2543">
                  <a:moveTo>
                    <a:pt x="4191" y="2543"/>
                  </a:moveTo>
                  <a:lnTo>
                    <a:pt x="4191" y="2543"/>
                  </a:lnTo>
                  <a:cubicBezTo>
                    <a:pt x="4191" y="0"/>
                    <a:pt x="4191" y="0"/>
                    <a:pt x="4191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951" y="249"/>
                    <a:pt x="951" y="249"/>
                    <a:pt x="951" y="249"/>
                  </a:cubicBezTo>
                  <a:cubicBezTo>
                    <a:pt x="971" y="332"/>
                    <a:pt x="971" y="332"/>
                    <a:pt x="971" y="332"/>
                  </a:cubicBezTo>
                  <a:cubicBezTo>
                    <a:pt x="992" y="393"/>
                    <a:pt x="992" y="415"/>
                    <a:pt x="1033" y="456"/>
                  </a:cubicBezTo>
                  <a:cubicBezTo>
                    <a:pt x="1095" y="539"/>
                    <a:pt x="1115" y="600"/>
                    <a:pt x="1095" y="704"/>
                  </a:cubicBezTo>
                  <a:lnTo>
                    <a:pt x="1095" y="704"/>
                  </a:lnTo>
                  <a:lnTo>
                    <a:pt x="1095" y="704"/>
                  </a:lnTo>
                  <a:lnTo>
                    <a:pt x="1095" y="704"/>
                  </a:lnTo>
                  <a:cubicBezTo>
                    <a:pt x="1074" y="869"/>
                    <a:pt x="909" y="1014"/>
                    <a:pt x="703" y="1014"/>
                  </a:cubicBezTo>
                  <a:cubicBezTo>
                    <a:pt x="496" y="1014"/>
                    <a:pt x="311" y="869"/>
                    <a:pt x="311" y="683"/>
                  </a:cubicBezTo>
                  <a:lnTo>
                    <a:pt x="311" y="683"/>
                  </a:lnTo>
                  <a:cubicBezTo>
                    <a:pt x="311" y="600"/>
                    <a:pt x="331" y="518"/>
                    <a:pt x="372" y="456"/>
                  </a:cubicBezTo>
                  <a:cubicBezTo>
                    <a:pt x="413" y="415"/>
                    <a:pt x="434" y="393"/>
                    <a:pt x="455" y="352"/>
                  </a:cubicBezTo>
                  <a:cubicBezTo>
                    <a:pt x="475" y="249"/>
                    <a:pt x="475" y="249"/>
                    <a:pt x="475" y="249"/>
                  </a:cubicBezTo>
                  <a:lnTo>
                    <a:pt x="475" y="249"/>
                  </a:lnTo>
                  <a:cubicBezTo>
                    <a:pt x="475" y="0"/>
                    <a:pt x="475" y="0"/>
                    <a:pt x="4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43"/>
                    <a:pt x="0" y="2543"/>
                    <a:pt x="0" y="2543"/>
                  </a:cubicBezTo>
                  <a:lnTo>
                    <a:pt x="4191" y="2543"/>
                  </a:lnTo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74" name="Freeform 14"/>
            <p:cNvSpPr>
              <a:spLocks/>
            </p:cNvSpPr>
            <p:nvPr/>
          </p:nvSpPr>
          <p:spPr bwMode="auto">
            <a:xfrm>
              <a:off x="1714500" y="3235240"/>
              <a:ext cx="534988" cy="519113"/>
            </a:xfrm>
            <a:custGeom>
              <a:avLst/>
              <a:gdLst>
                <a:gd name="T0" fmla="*/ 0 w 2623"/>
                <a:gd name="T1" fmla="*/ 2543 h 2543"/>
                <a:gd name="T2" fmla="*/ 0 w 2623"/>
                <a:gd name="T3" fmla="*/ 2543 h 2543"/>
                <a:gd name="T4" fmla="*/ 1694 w 2623"/>
                <a:gd name="T5" fmla="*/ 2543 h 2543"/>
                <a:gd name="T6" fmla="*/ 2046 w 2623"/>
                <a:gd name="T7" fmla="*/ 1945 h 2543"/>
                <a:gd name="T8" fmla="*/ 2623 w 2623"/>
                <a:gd name="T9" fmla="*/ 0 h 2543"/>
                <a:gd name="T10" fmla="*/ 1033 w 2623"/>
                <a:gd name="T11" fmla="*/ 0 h 2543"/>
                <a:gd name="T12" fmla="*/ 1033 w 2623"/>
                <a:gd name="T13" fmla="*/ 249 h 2543"/>
                <a:gd name="T14" fmla="*/ 1054 w 2623"/>
                <a:gd name="T15" fmla="*/ 332 h 2543"/>
                <a:gd name="T16" fmla="*/ 1136 w 2623"/>
                <a:gd name="T17" fmla="*/ 456 h 2543"/>
                <a:gd name="T18" fmla="*/ 1198 w 2623"/>
                <a:gd name="T19" fmla="*/ 683 h 2543"/>
                <a:gd name="T20" fmla="*/ 1198 w 2623"/>
                <a:gd name="T21" fmla="*/ 704 h 2543"/>
                <a:gd name="T22" fmla="*/ 1198 w 2623"/>
                <a:gd name="T23" fmla="*/ 704 h 2543"/>
                <a:gd name="T24" fmla="*/ 1198 w 2623"/>
                <a:gd name="T25" fmla="*/ 704 h 2543"/>
                <a:gd name="T26" fmla="*/ 806 w 2623"/>
                <a:gd name="T27" fmla="*/ 1014 h 2543"/>
                <a:gd name="T28" fmla="*/ 413 w 2623"/>
                <a:gd name="T29" fmla="*/ 662 h 2543"/>
                <a:gd name="T30" fmla="*/ 413 w 2623"/>
                <a:gd name="T31" fmla="*/ 662 h 2543"/>
                <a:gd name="T32" fmla="*/ 475 w 2623"/>
                <a:gd name="T33" fmla="*/ 456 h 2543"/>
                <a:gd name="T34" fmla="*/ 537 w 2623"/>
                <a:gd name="T35" fmla="*/ 332 h 2543"/>
                <a:gd name="T36" fmla="*/ 558 w 2623"/>
                <a:gd name="T37" fmla="*/ 249 h 2543"/>
                <a:gd name="T38" fmla="*/ 558 w 2623"/>
                <a:gd name="T39" fmla="*/ 249 h 2543"/>
                <a:gd name="T40" fmla="*/ 558 w 2623"/>
                <a:gd name="T41" fmla="*/ 0 h 2543"/>
                <a:gd name="T42" fmla="*/ 0 w 2623"/>
                <a:gd name="T43" fmla="*/ 0 h 2543"/>
                <a:gd name="T44" fmla="*/ 0 w 2623"/>
                <a:gd name="T45" fmla="*/ 2543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3" h="2543">
                  <a:moveTo>
                    <a:pt x="0" y="2543"/>
                  </a:moveTo>
                  <a:lnTo>
                    <a:pt x="0" y="2543"/>
                  </a:lnTo>
                  <a:cubicBezTo>
                    <a:pt x="1694" y="2543"/>
                    <a:pt x="1694" y="2543"/>
                    <a:pt x="1694" y="2543"/>
                  </a:cubicBezTo>
                  <a:cubicBezTo>
                    <a:pt x="1839" y="2337"/>
                    <a:pt x="1943" y="2130"/>
                    <a:pt x="2046" y="1945"/>
                  </a:cubicBezTo>
                  <a:cubicBezTo>
                    <a:pt x="2314" y="1386"/>
                    <a:pt x="2541" y="745"/>
                    <a:pt x="2623" y="0"/>
                  </a:cubicBezTo>
                  <a:cubicBezTo>
                    <a:pt x="1033" y="0"/>
                    <a:pt x="1033" y="0"/>
                    <a:pt x="1033" y="0"/>
                  </a:cubicBezTo>
                  <a:cubicBezTo>
                    <a:pt x="1033" y="249"/>
                    <a:pt x="1033" y="249"/>
                    <a:pt x="1033" y="249"/>
                  </a:cubicBezTo>
                  <a:cubicBezTo>
                    <a:pt x="1054" y="332"/>
                    <a:pt x="1054" y="332"/>
                    <a:pt x="1054" y="332"/>
                  </a:cubicBezTo>
                  <a:cubicBezTo>
                    <a:pt x="1074" y="373"/>
                    <a:pt x="1096" y="393"/>
                    <a:pt x="1136" y="456"/>
                  </a:cubicBezTo>
                  <a:cubicBezTo>
                    <a:pt x="1178" y="518"/>
                    <a:pt x="1198" y="600"/>
                    <a:pt x="1198" y="683"/>
                  </a:cubicBezTo>
                  <a:cubicBezTo>
                    <a:pt x="1198" y="704"/>
                    <a:pt x="1198" y="704"/>
                    <a:pt x="1198" y="704"/>
                  </a:cubicBezTo>
                  <a:lnTo>
                    <a:pt x="1198" y="704"/>
                  </a:lnTo>
                  <a:lnTo>
                    <a:pt x="1198" y="704"/>
                  </a:lnTo>
                  <a:cubicBezTo>
                    <a:pt x="1178" y="869"/>
                    <a:pt x="1012" y="1014"/>
                    <a:pt x="806" y="1014"/>
                  </a:cubicBezTo>
                  <a:cubicBezTo>
                    <a:pt x="578" y="1014"/>
                    <a:pt x="413" y="848"/>
                    <a:pt x="413" y="662"/>
                  </a:cubicBezTo>
                  <a:lnTo>
                    <a:pt x="413" y="662"/>
                  </a:lnTo>
                  <a:cubicBezTo>
                    <a:pt x="413" y="600"/>
                    <a:pt x="434" y="518"/>
                    <a:pt x="475" y="456"/>
                  </a:cubicBezTo>
                  <a:cubicBezTo>
                    <a:pt x="516" y="415"/>
                    <a:pt x="516" y="393"/>
                    <a:pt x="537" y="332"/>
                  </a:cubicBezTo>
                  <a:cubicBezTo>
                    <a:pt x="558" y="249"/>
                    <a:pt x="558" y="249"/>
                    <a:pt x="558" y="249"/>
                  </a:cubicBezTo>
                  <a:lnTo>
                    <a:pt x="558" y="249"/>
                  </a:lnTo>
                  <a:cubicBezTo>
                    <a:pt x="558" y="0"/>
                    <a:pt x="558" y="0"/>
                    <a:pt x="55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543"/>
                  </a:lnTo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703" y="1610991"/>
            <a:ext cx="47730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algn="ctr">
              <a:tabLst>
                <a:tab pos="95250" algn="l"/>
              </a:tabLst>
            </a:pPr>
            <a:r>
              <a:rPr lang="ru-RU" sz="1600" b="1" dirty="0" smtClean="0">
                <a:solidFill>
                  <a:schemeClr val="accent2"/>
                </a:solidFill>
              </a:rPr>
              <a:t>УСЛОВИЯ ПРОГРАММЫ ОБНОВЛЕНИЯ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67" name="Round Diagonal Corner Rectangle 53"/>
          <p:cNvSpPr/>
          <p:nvPr/>
        </p:nvSpPr>
        <p:spPr>
          <a:xfrm>
            <a:off x="121375" y="2277580"/>
            <a:ext cx="1008112" cy="576064"/>
          </a:xfrm>
          <a:prstGeom prst="round2DiagRect">
            <a:avLst>
              <a:gd name="adj1" fmla="val 18841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algn="ctr"/>
            <a:r>
              <a:rPr lang="bg-BG" sz="270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 3%</a:t>
            </a:r>
            <a:endParaRPr lang="bg-BG" sz="2701" dirty="0">
              <a:solidFill>
                <a:schemeClr val="tx1">
                  <a:lumMod val="50000"/>
                  <a:lumOff val="50000"/>
                </a:schemeClr>
              </a:solidFill>
              <a:latin typeface="Lato Light"/>
            </a:endParaRPr>
          </a:p>
        </p:txBody>
      </p:sp>
      <p:sp>
        <p:nvSpPr>
          <p:cNvPr id="68" name="Round Diagonal Corner Rectangle 53"/>
          <p:cNvSpPr/>
          <p:nvPr/>
        </p:nvSpPr>
        <p:spPr>
          <a:xfrm>
            <a:off x="1353704" y="2267045"/>
            <a:ext cx="1008112" cy="576064"/>
          </a:xfrm>
          <a:prstGeom prst="round2DiagRect">
            <a:avLst>
              <a:gd name="adj1" fmla="val 18841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algn="ctr"/>
            <a:r>
              <a:rPr lang="bg-BG" sz="270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 0%</a:t>
            </a:r>
            <a:endParaRPr lang="bg-BG" sz="2701" dirty="0">
              <a:solidFill>
                <a:schemeClr val="tx1">
                  <a:lumMod val="50000"/>
                  <a:lumOff val="50000"/>
                </a:schemeClr>
              </a:solidFill>
              <a:latin typeface="Lato Light"/>
            </a:endParaRPr>
          </a:p>
        </p:txBody>
      </p:sp>
      <p:sp>
        <p:nvSpPr>
          <p:cNvPr id="69" name="Round Diagonal Corner Rectangle 53"/>
          <p:cNvSpPr/>
          <p:nvPr/>
        </p:nvSpPr>
        <p:spPr>
          <a:xfrm>
            <a:off x="2570599" y="2265547"/>
            <a:ext cx="1008112" cy="576064"/>
          </a:xfrm>
          <a:prstGeom prst="round2DiagRect">
            <a:avLst>
              <a:gd name="adj1" fmla="val 18841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algn="ctr"/>
            <a:r>
              <a:rPr lang="bg-BG" sz="270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6 </a:t>
            </a:r>
            <a:r>
              <a:rPr lang="bg-BG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мес.</a:t>
            </a:r>
            <a:endParaRPr lang="bg-BG" sz="2701" dirty="0">
              <a:solidFill>
                <a:schemeClr val="tx1">
                  <a:lumMod val="50000"/>
                  <a:lumOff val="50000"/>
                </a:schemeClr>
              </a:solidFill>
              <a:latin typeface="Lato Light"/>
            </a:endParaRPr>
          </a:p>
        </p:txBody>
      </p:sp>
      <p:sp>
        <p:nvSpPr>
          <p:cNvPr id="70" name="Round Diagonal Corner Rectangle 53"/>
          <p:cNvSpPr/>
          <p:nvPr/>
        </p:nvSpPr>
        <p:spPr>
          <a:xfrm>
            <a:off x="3777262" y="2265547"/>
            <a:ext cx="1008112" cy="576064"/>
          </a:xfrm>
          <a:prstGeom prst="round2DiagRect">
            <a:avLst>
              <a:gd name="adj1" fmla="val 18841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algn="ctr"/>
            <a:r>
              <a:rPr lang="bg-B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НЕТ</a:t>
            </a:r>
            <a:endParaRPr lang="bg-BG" dirty="0">
              <a:solidFill>
                <a:schemeClr val="tx1">
                  <a:lumMod val="50000"/>
                  <a:lumOff val="50000"/>
                </a:schemeClr>
              </a:solidFill>
              <a:latin typeface="Lato Light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-135109" y="1872752"/>
            <a:ext cx="15382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СТАВКА ВОЗНАГРАЖДЕНИЯ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1111836" y="1957390"/>
            <a:ext cx="15382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АВАНС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551052" y="1881190"/>
            <a:ext cx="11864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ОТСРОЧКА ПЛАТЕЖЕЙ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3509687" y="1872752"/>
            <a:ext cx="15382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ГАРАНТИЙНОЕ ОБЕСПЕЧЕНИЕ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-25748" y="3452232"/>
            <a:ext cx="47730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algn="ctr">
              <a:tabLst>
                <a:tab pos="95250" algn="l"/>
              </a:tabLst>
            </a:pPr>
            <a:r>
              <a:rPr lang="ru-RU" sz="1600" b="1" dirty="0" smtClean="0">
                <a:solidFill>
                  <a:schemeClr val="accent6"/>
                </a:solidFill>
              </a:rPr>
              <a:t>РЕЗУЛЬТАТЫ ПРОГРАММЫ ОБНОВЛЕНИЯ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sp>
        <p:nvSpPr>
          <p:cNvPr id="89" name="Round Diagonal Corner Rectangle 53"/>
          <p:cNvSpPr/>
          <p:nvPr/>
        </p:nvSpPr>
        <p:spPr>
          <a:xfrm>
            <a:off x="4634717" y="5239538"/>
            <a:ext cx="1314773" cy="576064"/>
          </a:xfrm>
          <a:prstGeom prst="round2DiagRect">
            <a:avLst>
              <a:gd name="adj1" fmla="val 18841"/>
              <a:gd name="adj2" fmla="val 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607" tIns="144000" rIns="164607" bIns="82304" rtlCol="0" anchor="t"/>
          <a:lstStyle/>
          <a:p>
            <a:pPr algn="ctr">
              <a:lnSpc>
                <a:spcPts val="1500"/>
              </a:lnSpc>
            </a:pPr>
            <a:r>
              <a:rPr lang="bg-BG" sz="3200" dirty="0" smtClean="0">
                <a:latin typeface="Lato Light"/>
              </a:rPr>
              <a:t> </a:t>
            </a:r>
            <a:r>
              <a:rPr lang="bg-BG" sz="3200" dirty="0" smtClean="0">
                <a:solidFill>
                  <a:schemeClr val="bg1"/>
                </a:solidFill>
                <a:latin typeface="Lato Light"/>
              </a:rPr>
              <a:t>3,5</a:t>
            </a:r>
            <a:r>
              <a:rPr lang="bg-BG" sz="3200" dirty="0" smtClean="0">
                <a:solidFill>
                  <a:schemeClr val="accent5"/>
                </a:solidFill>
                <a:latin typeface="Lato Light"/>
              </a:rPr>
              <a:t> </a:t>
            </a:r>
            <a:r>
              <a:rPr lang="bg-BG" sz="1200" dirty="0" smtClean="0">
                <a:latin typeface="Lato Light"/>
              </a:rPr>
              <a:t>млрд руб.</a:t>
            </a:r>
            <a:endParaRPr lang="bg-BG" sz="3200" dirty="0">
              <a:latin typeface="Lato Light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4631632" y="4690671"/>
            <a:ext cx="1314773" cy="550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i="1" dirty="0" smtClean="0">
                <a:solidFill>
                  <a:schemeClr val="accent1"/>
                </a:solidFill>
              </a:rPr>
              <a:t>РАСХОДЫ БЮДЖЕТА РФ</a:t>
            </a:r>
            <a:endParaRPr lang="ru-RU" sz="1100" b="1" i="1" dirty="0" smtClean="0">
              <a:solidFill>
                <a:schemeClr val="accent1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150727" y="4690670"/>
            <a:ext cx="1314773" cy="550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i="1" dirty="0" smtClean="0">
                <a:solidFill>
                  <a:schemeClr val="accent1"/>
                </a:solidFill>
              </a:rPr>
              <a:t>ИНВЕСТИЦИИ ОБЩЕСТВА</a:t>
            </a:r>
            <a:endParaRPr lang="ru-RU" sz="1100" b="1" i="1" dirty="0" smtClean="0">
              <a:solidFill>
                <a:schemeClr val="accent1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7381829" y="4677527"/>
            <a:ext cx="1737056" cy="550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i="1" dirty="0" smtClean="0">
                <a:solidFill>
                  <a:schemeClr val="accent1"/>
                </a:solidFill>
              </a:rPr>
              <a:t>ОБЪЕМЫ РЕИНВЕСТИРОВАНИЯ</a:t>
            </a:r>
            <a:endParaRPr lang="ru-RU" sz="1100" b="1" i="1" dirty="0" smtClean="0">
              <a:solidFill>
                <a:schemeClr val="accent1"/>
              </a:solidFill>
            </a:endParaRPr>
          </a:p>
        </p:txBody>
      </p:sp>
      <p:sp>
        <p:nvSpPr>
          <p:cNvPr id="100" name="Round Diagonal Corner Rectangle 53"/>
          <p:cNvSpPr/>
          <p:nvPr/>
        </p:nvSpPr>
        <p:spPr>
          <a:xfrm>
            <a:off x="6113954" y="5239538"/>
            <a:ext cx="1314773" cy="576064"/>
          </a:xfrm>
          <a:prstGeom prst="round2DiagRect">
            <a:avLst>
              <a:gd name="adj1" fmla="val 18841"/>
              <a:gd name="adj2" fmla="val 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44000" rIns="36000" bIns="82304" rtlCol="0" anchor="t"/>
          <a:lstStyle/>
          <a:p>
            <a:pPr algn="ctr">
              <a:lnSpc>
                <a:spcPts val="1500"/>
              </a:lnSpc>
            </a:pPr>
            <a:r>
              <a:rPr lang="bg-BG" sz="3200" dirty="0">
                <a:solidFill>
                  <a:schemeClr val="accent5"/>
                </a:solidFill>
                <a:latin typeface="Lato Light"/>
              </a:rPr>
              <a:t> </a:t>
            </a:r>
            <a:r>
              <a:rPr lang="bg-BG" sz="3200" dirty="0" smtClean="0">
                <a:solidFill>
                  <a:schemeClr val="bg1"/>
                </a:solidFill>
                <a:latin typeface="Lato Light"/>
              </a:rPr>
              <a:t>18,4</a:t>
            </a:r>
            <a:r>
              <a:rPr lang="bg-BG" sz="3200" dirty="0" smtClean="0">
                <a:solidFill>
                  <a:schemeClr val="accent5"/>
                </a:solidFill>
                <a:latin typeface="Lato Light"/>
              </a:rPr>
              <a:t> </a:t>
            </a:r>
            <a:r>
              <a:rPr lang="bg-BG" sz="1200" dirty="0" smtClean="0">
                <a:latin typeface="Lato Light"/>
              </a:rPr>
              <a:t>млрд руб.</a:t>
            </a:r>
            <a:endParaRPr lang="bg-BG" sz="3200" dirty="0">
              <a:latin typeface="Lato Light"/>
            </a:endParaRPr>
          </a:p>
        </p:txBody>
      </p:sp>
      <p:sp>
        <p:nvSpPr>
          <p:cNvPr id="101" name="Round Diagonal Corner Rectangle 53"/>
          <p:cNvSpPr/>
          <p:nvPr/>
        </p:nvSpPr>
        <p:spPr>
          <a:xfrm>
            <a:off x="7592603" y="5239538"/>
            <a:ext cx="1314773" cy="576064"/>
          </a:xfrm>
          <a:prstGeom prst="round2DiagRect">
            <a:avLst>
              <a:gd name="adj1" fmla="val 18841"/>
              <a:gd name="adj2" fmla="val 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44000" rIns="36000" bIns="82304" rtlCol="0" anchor="t"/>
          <a:lstStyle/>
          <a:p>
            <a:pPr algn="ctr">
              <a:lnSpc>
                <a:spcPts val="1500"/>
              </a:lnSpc>
            </a:pPr>
            <a:r>
              <a:rPr lang="bg-BG" sz="3200" dirty="0">
                <a:solidFill>
                  <a:schemeClr val="accent5"/>
                </a:solidFill>
                <a:latin typeface="Lato Light"/>
              </a:rPr>
              <a:t> </a:t>
            </a:r>
            <a:r>
              <a:rPr lang="bg-BG" sz="3200" dirty="0" smtClean="0">
                <a:solidFill>
                  <a:schemeClr val="bg1"/>
                </a:solidFill>
                <a:latin typeface="Lato Light"/>
              </a:rPr>
              <a:t>11</a:t>
            </a:r>
          </a:p>
          <a:p>
            <a:pPr algn="ctr">
              <a:lnSpc>
                <a:spcPts val="1500"/>
              </a:lnSpc>
            </a:pPr>
            <a:r>
              <a:rPr lang="bg-BG" sz="1200" dirty="0" smtClean="0">
                <a:latin typeface="Lato Light"/>
              </a:rPr>
              <a:t>млрд руб.</a:t>
            </a:r>
            <a:endParaRPr lang="bg-BG" sz="3200" dirty="0">
              <a:latin typeface="Lato Light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090278" y="4306129"/>
            <a:ext cx="35010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algn="ctr">
              <a:tabLst>
                <a:tab pos="95250" algn="l"/>
              </a:tabLst>
            </a:pPr>
            <a:r>
              <a:rPr lang="ru-RU" sz="1600" b="1" dirty="0" smtClean="0">
                <a:solidFill>
                  <a:schemeClr val="accent1"/>
                </a:solidFill>
              </a:rPr>
              <a:t>БЮДЖЕТНАЯ ЭФФЕКТИВНОСТЬ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-114539" y="2946747"/>
            <a:ext cx="4786670" cy="40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Перечень участников Программы формируется и рекомендуется </a:t>
            </a:r>
            <a:b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АО </a:t>
            </a:r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"</a:t>
            </a:r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Росагролизинг</a:t>
            </a:r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"</a:t>
            </a:r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субъектом РФ</a:t>
            </a:r>
            <a:endParaRPr lang="ru-RU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653807" y="5996226"/>
            <a:ext cx="4465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 обеспечении финансирования Программы обновления из федерального бюджета в изначально запланированном объеме </a:t>
            </a:r>
            <a:br>
              <a:rPr lang="ru-RU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(7 млрд руб. ежегодно) – эффективность мероприятий по технической и технологической модернизации была бы выше </a:t>
            </a:r>
            <a:r>
              <a:rPr lang="ru-RU" sz="105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4,2 раза.</a:t>
            </a:r>
            <a:endParaRPr lang="ru-RU" sz="1050" b="1" i="1" dirty="0">
              <a:solidFill>
                <a:srgbClr val="FF0000"/>
              </a:solidFill>
            </a:endParaRPr>
          </a:p>
        </p:txBody>
      </p:sp>
      <p:sp>
        <p:nvSpPr>
          <p:cNvPr id="63" name="Freeform 76"/>
          <p:cNvSpPr>
            <a:spLocks noEditPoints="1"/>
          </p:cNvSpPr>
          <p:nvPr/>
        </p:nvSpPr>
        <p:spPr bwMode="auto">
          <a:xfrm>
            <a:off x="4365183" y="5952421"/>
            <a:ext cx="353956" cy="340389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31" y="62"/>
              </a:cxn>
              <a:cxn ang="0">
                <a:pos x="0" y="31"/>
              </a:cxn>
              <a:cxn ang="0">
                <a:pos x="31" y="0"/>
              </a:cxn>
              <a:cxn ang="0">
                <a:pos x="62" y="31"/>
              </a:cxn>
              <a:cxn ang="0">
                <a:pos x="37" y="12"/>
              </a:cxn>
              <a:cxn ang="0">
                <a:pos x="37" y="11"/>
              </a:cxn>
              <a:cxn ang="0">
                <a:pos x="36" y="11"/>
              </a:cxn>
              <a:cxn ang="0">
                <a:pos x="27" y="11"/>
              </a:cxn>
              <a:cxn ang="0">
                <a:pos x="26" y="11"/>
              </a:cxn>
              <a:cxn ang="0">
                <a:pos x="26" y="12"/>
              </a:cxn>
              <a:cxn ang="0">
                <a:pos x="26" y="37"/>
              </a:cxn>
              <a:cxn ang="0">
                <a:pos x="28" y="38"/>
              </a:cxn>
              <a:cxn ang="0">
                <a:pos x="35" y="38"/>
              </a:cxn>
              <a:cxn ang="0">
                <a:pos x="36" y="37"/>
              </a:cxn>
              <a:cxn ang="0">
                <a:pos x="37" y="12"/>
              </a:cxn>
              <a:cxn ang="0">
                <a:pos x="36" y="43"/>
              </a:cxn>
              <a:cxn ang="0">
                <a:pos x="35" y="42"/>
              </a:cxn>
              <a:cxn ang="0">
                <a:pos x="28" y="42"/>
              </a:cxn>
              <a:cxn ang="0">
                <a:pos x="26" y="43"/>
              </a:cxn>
              <a:cxn ang="0">
                <a:pos x="26" y="51"/>
              </a:cxn>
              <a:cxn ang="0">
                <a:pos x="28" y="52"/>
              </a:cxn>
              <a:cxn ang="0">
                <a:pos x="35" y="52"/>
              </a:cxn>
              <a:cxn ang="0">
                <a:pos x="36" y="51"/>
              </a:cxn>
              <a:cxn ang="0">
                <a:pos x="36" y="43"/>
              </a:cxn>
            </a:cxnLst>
            <a:rect l="0" t="0" r="r" b="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37" y="12"/>
                </a:moveTo>
                <a:cubicBezTo>
                  <a:pt x="37" y="11"/>
                  <a:pt x="37" y="11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6" y="11"/>
                  <a:pt x="26" y="11"/>
                </a:cubicBezTo>
                <a:cubicBezTo>
                  <a:pt x="26" y="11"/>
                  <a:pt x="26" y="11"/>
                  <a:pt x="26" y="12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7" y="38"/>
                  <a:pt x="28" y="38"/>
                </a:cubicBezTo>
                <a:cubicBezTo>
                  <a:pt x="35" y="38"/>
                  <a:pt x="35" y="38"/>
                  <a:pt x="35" y="38"/>
                </a:cubicBezTo>
                <a:cubicBezTo>
                  <a:pt x="36" y="38"/>
                  <a:pt x="36" y="37"/>
                  <a:pt x="36" y="37"/>
                </a:cubicBezTo>
                <a:lnTo>
                  <a:pt x="37" y="12"/>
                </a:lnTo>
                <a:close/>
                <a:moveTo>
                  <a:pt x="36" y="43"/>
                </a:moveTo>
                <a:cubicBezTo>
                  <a:pt x="36" y="42"/>
                  <a:pt x="36" y="42"/>
                  <a:pt x="35" y="42"/>
                </a:cubicBezTo>
                <a:cubicBezTo>
                  <a:pt x="28" y="42"/>
                  <a:pt x="28" y="42"/>
                  <a:pt x="28" y="42"/>
                </a:cubicBezTo>
                <a:cubicBezTo>
                  <a:pt x="27" y="42"/>
                  <a:pt x="26" y="42"/>
                  <a:pt x="26" y="43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1"/>
                  <a:pt x="27" y="52"/>
                  <a:pt x="28" y="52"/>
                </a:cubicBezTo>
                <a:cubicBezTo>
                  <a:pt x="35" y="52"/>
                  <a:pt x="35" y="52"/>
                  <a:pt x="35" y="52"/>
                </a:cubicBezTo>
                <a:cubicBezTo>
                  <a:pt x="36" y="52"/>
                  <a:pt x="36" y="51"/>
                  <a:pt x="36" y="51"/>
                </a:cubicBezTo>
                <a:lnTo>
                  <a:pt x="36" y="4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8249" y="5487444"/>
            <a:ext cx="4215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Объем финансирования Программы обновления в 2018 г. – </a:t>
            </a:r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млрд руб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b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перечень участников Программы обновления в 2018 г. вошел </a:t>
            </a:r>
            <a:r>
              <a:rPr lang="ru-RU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 </a:t>
            </a: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регион</a:t>
            </a:r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endParaRPr lang="ru-RU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41867" y="6115395"/>
            <a:ext cx="4342677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  <a:spcAft>
                <a:spcPts val="0"/>
              </a:spcAft>
            </a:pPr>
            <a:r>
              <a:rPr lang="ru-RU" sz="900" i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*Амурская, Архангельская, Белгородская, Владимирская, Воронежская, Иркутская, Костромская, Курская, Ленинградская, Липецкая, Московская, Саратовская, Сахалинская области, </a:t>
            </a:r>
            <a:r>
              <a:rPr lang="ru-RU" sz="900" i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Карачаево-Черкесская Республика, </a:t>
            </a:r>
            <a:r>
              <a:rPr lang="ru-RU" sz="900" i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Республики Коми, Крым, Татарстан, Удмуртия, Краснодарский, Приморский, Ставропольский край.</a:t>
            </a:r>
            <a:endParaRPr lang="ru-RU" sz="900" i="1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91319" y="107608"/>
            <a:ext cx="8657745" cy="44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spc="300" dirty="0" smtClean="0">
                <a:solidFill>
                  <a:srgbClr val="00755A"/>
                </a:solidFill>
              </a:rPr>
              <a:t> РОССИЙСКАЯ ГОСУДАРСТВЕННАЯ АГРОПРОМЫШЛЕННАЯ ЛИЗИНГОВАЯ КОМПАНИЯ "РОСАГРОЛИЗИНГ" </a:t>
            </a:r>
            <a:endParaRPr lang="ru-RU" sz="900" spc="300" dirty="0">
              <a:solidFill>
                <a:srgbClr val="00755A"/>
              </a:solidFill>
            </a:endParaRPr>
          </a:p>
        </p:txBody>
      </p: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5" cstate="print"/>
          <a:srcRect l="2405" t="14713"/>
          <a:stretch>
            <a:fillRect/>
          </a:stretch>
        </p:blipFill>
        <p:spPr bwMode="auto">
          <a:xfrm>
            <a:off x="22506" y="66170"/>
            <a:ext cx="587094" cy="58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8" name="Прямая соединительная линия 77"/>
          <p:cNvCxnSpPr/>
          <p:nvPr/>
        </p:nvCxnSpPr>
        <p:spPr>
          <a:xfrm>
            <a:off x="841829" y="521452"/>
            <a:ext cx="8178207" cy="0"/>
          </a:xfrm>
          <a:prstGeom prst="line">
            <a:avLst/>
          </a:prstGeom>
          <a:ln>
            <a:solidFill>
              <a:srgbClr val="007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63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55"/>
          <p:cNvSpPr/>
          <p:nvPr/>
        </p:nvSpPr>
        <p:spPr>
          <a:xfrm>
            <a:off x="7011230" y="1899643"/>
            <a:ext cx="1573042" cy="151058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395395" y="2419094"/>
            <a:ext cx="1354243" cy="790444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78661" y="3757684"/>
            <a:ext cx="1354243" cy="77271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566874" y="2848787"/>
            <a:ext cx="1477379" cy="790444"/>
          </a:xfrm>
          <a:prstGeom prst="roundRect">
            <a:avLst/>
          </a:prstGeom>
          <a:noFill/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901489" y="3446368"/>
            <a:ext cx="1393728" cy="675838"/>
          </a:xfrm>
          <a:prstGeom prst="roundRect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3964" y="623601"/>
            <a:ext cx="90490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СПЕЦПРОГРАММА ДЛЯ МСП - ЧЛЕНОВ АККОР</a:t>
            </a:r>
          </a:p>
        </p:txBody>
      </p:sp>
      <p:grpSp>
        <p:nvGrpSpPr>
          <p:cNvPr id="11" name="Group 59"/>
          <p:cNvGrpSpPr/>
          <p:nvPr/>
        </p:nvGrpSpPr>
        <p:grpSpPr>
          <a:xfrm>
            <a:off x="1542688" y="2968073"/>
            <a:ext cx="1873888" cy="564738"/>
            <a:chOff x="2469637" y="2543073"/>
            <a:chExt cx="2045746" cy="643978"/>
          </a:xfrm>
        </p:grpSpPr>
        <p:sp>
          <p:nvSpPr>
            <p:cNvPr id="12" name="Flowchart: Data 60"/>
            <p:cNvSpPr/>
            <p:nvPr/>
          </p:nvSpPr>
          <p:spPr>
            <a:xfrm rot="16200000" flipH="1" flipV="1">
              <a:off x="4086293" y="2756125"/>
              <a:ext cx="640080" cy="213976"/>
            </a:xfrm>
            <a:prstGeom prst="flowChartInputOutpu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13" name="Group 51"/>
            <p:cNvGrpSpPr/>
            <p:nvPr/>
          </p:nvGrpSpPr>
          <p:grpSpPr>
            <a:xfrm>
              <a:off x="2469637" y="2543073"/>
              <a:ext cx="2045746" cy="643978"/>
              <a:chOff x="2460112" y="2094062"/>
              <a:chExt cx="2045746" cy="643978"/>
            </a:xfrm>
          </p:grpSpPr>
          <p:sp>
            <p:nvSpPr>
              <p:cNvPr id="14" name="Flowchart: Data 62"/>
              <p:cNvSpPr/>
              <p:nvPr/>
            </p:nvSpPr>
            <p:spPr>
              <a:xfrm rot="16200000" flipH="1" flipV="1">
                <a:off x="2247060" y="2307114"/>
                <a:ext cx="640080" cy="213975"/>
              </a:xfrm>
              <a:prstGeom prst="flowChartInputOutpu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5" name="Rectangle 63"/>
              <p:cNvSpPr/>
              <p:nvPr/>
            </p:nvSpPr>
            <p:spPr>
              <a:xfrm>
                <a:off x="2673145" y="2224816"/>
                <a:ext cx="1832713" cy="5132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</a:rPr>
                  <a:t>2015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Group 67"/>
          <p:cNvGrpSpPr/>
          <p:nvPr/>
        </p:nvGrpSpPr>
        <p:grpSpPr>
          <a:xfrm>
            <a:off x="3212871" y="2503087"/>
            <a:ext cx="2001339" cy="583784"/>
            <a:chOff x="4376129" y="2033662"/>
            <a:chExt cx="2121411" cy="646429"/>
          </a:xfrm>
        </p:grpSpPr>
        <p:sp>
          <p:nvSpPr>
            <p:cNvPr id="20" name="Flowchart: Data 68"/>
            <p:cNvSpPr/>
            <p:nvPr/>
          </p:nvSpPr>
          <p:spPr>
            <a:xfrm rot="16200000" flipH="1" flipV="1">
              <a:off x="6070512" y="2253063"/>
              <a:ext cx="640080" cy="213975"/>
            </a:xfrm>
            <a:prstGeom prst="flowChartInputOutpu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21" name="Group 52"/>
            <p:cNvGrpSpPr/>
            <p:nvPr/>
          </p:nvGrpSpPr>
          <p:grpSpPr>
            <a:xfrm>
              <a:off x="4376129" y="2033662"/>
              <a:ext cx="2121411" cy="640165"/>
              <a:chOff x="4366604" y="1584651"/>
              <a:chExt cx="2121411" cy="640165"/>
            </a:xfrm>
          </p:grpSpPr>
          <p:sp>
            <p:nvSpPr>
              <p:cNvPr id="22" name="Rectangle 70"/>
              <p:cNvSpPr/>
              <p:nvPr/>
            </p:nvSpPr>
            <p:spPr>
              <a:xfrm>
                <a:off x="4580580" y="1711592"/>
                <a:ext cx="1907435" cy="5132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</a:rPr>
                  <a:t>2016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lowchart: Data 71"/>
              <p:cNvSpPr/>
              <p:nvPr/>
            </p:nvSpPr>
            <p:spPr>
              <a:xfrm rot="16200000" flipH="1" flipV="1">
                <a:off x="4153552" y="1797703"/>
                <a:ext cx="640080" cy="213975"/>
              </a:xfrm>
              <a:prstGeom prst="flowChartInputOutpu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</p:grpSp>
      <p:grpSp>
        <p:nvGrpSpPr>
          <p:cNvPr id="24" name="Group 72"/>
          <p:cNvGrpSpPr/>
          <p:nvPr/>
        </p:nvGrpSpPr>
        <p:grpSpPr>
          <a:xfrm>
            <a:off x="3822" y="3410224"/>
            <a:ext cx="1728118" cy="563620"/>
            <a:chOff x="775234" y="2780107"/>
            <a:chExt cx="1908378" cy="643978"/>
          </a:xfrm>
        </p:grpSpPr>
        <p:sp>
          <p:nvSpPr>
            <p:cNvPr id="25" name="Flowchart: Data 73"/>
            <p:cNvSpPr/>
            <p:nvPr/>
          </p:nvSpPr>
          <p:spPr>
            <a:xfrm rot="16200000" flipH="1" flipV="1">
              <a:off x="2256585" y="2993159"/>
              <a:ext cx="640080" cy="213975"/>
            </a:xfrm>
            <a:prstGeom prst="flowChartInputOutpu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6" name="Rectangle 74"/>
            <p:cNvSpPr/>
            <p:nvPr/>
          </p:nvSpPr>
          <p:spPr>
            <a:xfrm>
              <a:off x="775234" y="2910861"/>
              <a:ext cx="1907435" cy="5132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2014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ectangle 75"/>
          <p:cNvSpPr/>
          <p:nvPr/>
        </p:nvSpPr>
        <p:spPr>
          <a:xfrm>
            <a:off x="486178" y="3754242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400" dirty="0"/>
          </a:p>
        </p:txBody>
      </p:sp>
      <p:grpSp>
        <p:nvGrpSpPr>
          <p:cNvPr id="32" name="Group 67"/>
          <p:cNvGrpSpPr/>
          <p:nvPr/>
        </p:nvGrpSpPr>
        <p:grpSpPr>
          <a:xfrm>
            <a:off x="5012344" y="1956028"/>
            <a:ext cx="1926378" cy="685060"/>
            <a:chOff x="4376129" y="1937385"/>
            <a:chExt cx="2125111" cy="742707"/>
          </a:xfrm>
          <a:solidFill>
            <a:schemeClr val="accent4"/>
          </a:solidFill>
        </p:grpSpPr>
        <p:sp>
          <p:nvSpPr>
            <p:cNvPr id="33" name="Flowchart: Data 68"/>
            <p:cNvSpPr/>
            <p:nvPr/>
          </p:nvSpPr>
          <p:spPr>
            <a:xfrm rot="16200000" flipH="1" flipV="1">
              <a:off x="6021048" y="2199901"/>
              <a:ext cx="742707" cy="217676"/>
            </a:xfrm>
            <a:prstGeom prst="flowChartInputOutpu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34" name="Group 52"/>
            <p:cNvGrpSpPr/>
            <p:nvPr/>
          </p:nvGrpSpPr>
          <p:grpSpPr>
            <a:xfrm>
              <a:off x="4376129" y="2033662"/>
              <a:ext cx="2121411" cy="640165"/>
              <a:chOff x="4366604" y="1584651"/>
              <a:chExt cx="2121411" cy="640165"/>
            </a:xfrm>
            <a:grpFill/>
          </p:grpSpPr>
          <p:sp>
            <p:nvSpPr>
              <p:cNvPr id="35" name="Rectangle 70"/>
              <p:cNvSpPr/>
              <p:nvPr/>
            </p:nvSpPr>
            <p:spPr>
              <a:xfrm>
                <a:off x="4580580" y="1711592"/>
                <a:ext cx="1907435" cy="513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</a:rPr>
                  <a:t>2017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lowchart: Data 71"/>
              <p:cNvSpPr/>
              <p:nvPr/>
            </p:nvSpPr>
            <p:spPr>
              <a:xfrm rot="16200000" flipH="1" flipV="1">
                <a:off x="4153552" y="1797703"/>
                <a:ext cx="640080" cy="213975"/>
              </a:xfrm>
              <a:prstGeom prst="flowChartInputOutpu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</p:grpSp>
      <p:grpSp>
        <p:nvGrpSpPr>
          <p:cNvPr id="37" name="Group 64"/>
          <p:cNvGrpSpPr/>
          <p:nvPr/>
        </p:nvGrpSpPr>
        <p:grpSpPr>
          <a:xfrm>
            <a:off x="6741402" y="1258441"/>
            <a:ext cx="2217917" cy="911356"/>
            <a:chOff x="6306346" y="1246787"/>
            <a:chExt cx="2093751" cy="643976"/>
          </a:xfrm>
          <a:solidFill>
            <a:schemeClr val="accent6"/>
          </a:solidFill>
        </p:grpSpPr>
        <p:sp>
          <p:nvSpPr>
            <p:cNvPr id="38" name="Flowchart: Data 65"/>
            <p:cNvSpPr/>
            <p:nvPr/>
          </p:nvSpPr>
          <p:spPr>
            <a:xfrm rot="16200000" flipH="1" flipV="1">
              <a:off x="6079464" y="1473669"/>
              <a:ext cx="640080" cy="186315"/>
            </a:xfrm>
            <a:prstGeom prst="flowChartInputOutpu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9" name="Pentagon 66"/>
            <p:cNvSpPr/>
            <p:nvPr/>
          </p:nvSpPr>
          <p:spPr>
            <a:xfrm>
              <a:off x="6492662" y="1377539"/>
              <a:ext cx="1907435" cy="513224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2018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18433" y="2814316"/>
            <a:ext cx="118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50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ru-RU" sz="1200" dirty="0" smtClean="0"/>
              <a:t>МЛН РУБ.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1948182" y="2421358"/>
            <a:ext cx="118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200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ru-RU" sz="1200" dirty="0" smtClean="0"/>
              <a:t>МЛН РУБ.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3718831" y="1908335"/>
            <a:ext cx="118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300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ru-RU" sz="1200" dirty="0" smtClean="0"/>
              <a:t>МЛН РУБ.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5468183" y="1474032"/>
            <a:ext cx="118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/>
                </a:solidFill>
              </a:rPr>
              <a:t>500</a:t>
            </a:r>
            <a:r>
              <a:rPr lang="ru-RU" b="1" dirty="0" smtClean="0">
                <a:solidFill>
                  <a:schemeClr val="accent4"/>
                </a:solidFill>
              </a:rPr>
              <a:t> </a:t>
            </a:r>
          </a:p>
          <a:p>
            <a:pPr algn="ctr"/>
            <a:r>
              <a:rPr lang="ru-RU" sz="1200" dirty="0" smtClean="0"/>
              <a:t>МЛН РУБ.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7118827" y="771282"/>
            <a:ext cx="118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</a:rPr>
              <a:t>1 000</a:t>
            </a:r>
          </a:p>
          <a:p>
            <a:pPr algn="ctr"/>
            <a:r>
              <a:rPr lang="ru-RU" sz="1200" dirty="0" smtClean="0"/>
              <a:t>МЛН РУБ.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283730" y="3936110"/>
            <a:ext cx="118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23</a:t>
            </a:r>
            <a:r>
              <a:rPr lang="ru-RU" sz="2000" b="1" dirty="0" smtClean="0">
                <a:solidFill>
                  <a:schemeClr val="accent1"/>
                </a:solidFill>
              </a:rPr>
              <a:t> </a:t>
            </a:r>
            <a:r>
              <a:rPr lang="ru-RU" sz="1200" dirty="0" smtClean="0"/>
              <a:t>ЕД.</a:t>
            </a:r>
          </a:p>
          <a:p>
            <a:pPr algn="ctr"/>
            <a:r>
              <a:rPr lang="ru-RU" sz="1200" dirty="0" smtClean="0"/>
              <a:t>ТЕХНИКИ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2024242" y="3499145"/>
            <a:ext cx="118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113</a:t>
            </a:r>
            <a:r>
              <a:rPr lang="ru-RU" sz="2000" b="1" dirty="0" smtClean="0">
                <a:solidFill>
                  <a:schemeClr val="accent1"/>
                </a:solidFill>
              </a:rPr>
              <a:t> </a:t>
            </a:r>
            <a:r>
              <a:rPr lang="ru-RU" sz="1200" dirty="0" smtClean="0"/>
              <a:t>ЕД.</a:t>
            </a:r>
          </a:p>
          <a:p>
            <a:pPr algn="ctr"/>
            <a:r>
              <a:rPr lang="ru-RU" sz="1200" dirty="0" smtClean="0"/>
              <a:t>ТЕХНИКИ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3725128" y="3058404"/>
            <a:ext cx="118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112</a:t>
            </a:r>
            <a:r>
              <a:rPr lang="ru-RU" sz="2000" b="1" dirty="0" smtClean="0">
                <a:solidFill>
                  <a:schemeClr val="accent1"/>
                </a:solidFill>
              </a:rPr>
              <a:t> </a:t>
            </a:r>
            <a:r>
              <a:rPr lang="ru-RU" sz="1200" dirty="0" smtClean="0"/>
              <a:t>ЕД.</a:t>
            </a:r>
          </a:p>
          <a:p>
            <a:pPr algn="ctr"/>
            <a:r>
              <a:rPr lang="ru-RU" sz="1200" dirty="0" smtClean="0"/>
              <a:t>ТЕХНИКИ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5560152" y="2594853"/>
            <a:ext cx="118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148</a:t>
            </a:r>
            <a:r>
              <a:rPr lang="ru-RU" sz="2000" b="1" dirty="0" smtClean="0">
                <a:solidFill>
                  <a:schemeClr val="accent1"/>
                </a:solidFill>
              </a:rPr>
              <a:t> </a:t>
            </a:r>
            <a:r>
              <a:rPr lang="ru-RU" sz="1200" dirty="0" smtClean="0"/>
              <a:t>ЕД.</a:t>
            </a:r>
          </a:p>
          <a:p>
            <a:pPr algn="ctr"/>
            <a:r>
              <a:rPr lang="ru-RU" sz="1200" dirty="0" smtClean="0"/>
              <a:t>ТЕХНИКИ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7225165" y="2392031"/>
            <a:ext cx="118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~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300</a:t>
            </a:r>
            <a:r>
              <a:rPr lang="ru-RU" sz="2000" b="1" dirty="0" smtClean="0">
                <a:solidFill>
                  <a:schemeClr val="accent1"/>
                </a:solidFill>
              </a:rPr>
              <a:t> </a:t>
            </a:r>
            <a:r>
              <a:rPr lang="ru-RU" sz="1200" dirty="0" smtClean="0"/>
              <a:t>ЕД.</a:t>
            </a:r>
          </a:p>
          <a:p>
            <a:pPr algn="ctr"/>
            <a:r>
              <a:rPr lang="ru-RU" sz="1200" dirty="0" smtClean="0"/>
              <a:t>ТЕХНИКИ</a:t>
            </a:r>
            <a:endParaRPr lang="ru-RU" dirty="0"/>
          </a:p>
        </p:txBody>
      </p:sp>
      <p:pic>
        <p:nvPicPr>
          <p:cNvPr id="67" name="Picture 2" descr="http://www.rosagroleasing.ru/upload/ral_resized_img/4ea64aa81877a1a943bca825105cab5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65" y="5142201"/>
            <a:ext cx="2103821" cy="162417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Picture 2" descr="Комбайн «в ипотеку». В Челябинской области реализуется проект льготного обновления техарсенала фермер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2539" y="4965007"/>
            <a:ext cx="2184527" cy="1622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1" name="Прямая соединительная линия 70"/>
          <p:cNvCxnSpPr/>
          <p:nvPr/>
        </p:nvCxnSpPr>
        <p:spPr>
          <a:xfrm flipH="1">
            <a:off x="391320" y="4927565"/>
            <a:ext cx="8568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-223698" y="1024727"/>
            <a:ext cx="322606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algn="ctr">
              <a:tabLst>
                <a:tab pos="95250" algn="l"/>
              </a:tabLst>
            </a:pPr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</a:rPr>
              <a:t>УСЛОВИЯ ПРОГРАММЫ</a:t>
            </a:r>
            <a:endParaRPr lang="ru-RU" sz="15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-19020" y="4763419"/>
            <a:ext cx="1257239" cy="3385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ОТЗЫВЫ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0" y="1353920"/>
            <a:ext cx="3093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- Ставка вознаграждения </a:t>
            </a:r>
            <a:r>
              <a:rPr lang="ru-RU" sz="1200" dirty="0" smtClean="0"/>
              <a:t>– </a:t>
            </a:r>
            <a:r>
              <a:rPr lang="ru-RU" sz="1200" b="1" dirty="0" smtClean="0">
                <a:solidFill>
                  <a:schemeClr val="accent6"/>
                </a:solidFill>
              </a:rPr>
              <a:t>3,5%</a:t>
            </a:r>
          </a:p>
          <a:p>
            <a:r>
              <a:rPr lang="ru-RU" sz="1200" i="1" dirty="0" smtClean="0"/>
              <a:t>- Отсрочка платежей </a:t>
            </a:r>
            <a:r>
              <a:rPr lang="ru-RU" sz="1200" dirty="0" smtClean="0"/>
              <a:t>– </a:t>
            </a:r>
            <a:r>
              <a:rPr lang="ru-RU" sz="1200" b="1" dirty="0" smtClean="0">
                <a:solidFill>
                  <a:schemeClr val="accent6"/>
                </a:solidFill>
              </a:rPr>
              <a:t>6 месяцев</a:t>
            </a:r>
          </a:p>
          <a:p>
            <a:r>
              <a:rPr lang="ru-RU" sz="1200" i="1" dirty="0" smtClean="0"/>
              <a:t>- Без аванса и гарантийного обеспечения</a:t>
            </a:r>
          </a:p>
          <a:p>
            <a:endParaRPr lang="ru-RU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1681872" y="4145841"/>
            <a:ext cx="3770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ПОСТАВЛЕНО КОНТРАГЕНТАМ 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2014-2018 ГГ. </a:t>
            </a:r>
            <a:r>
              <a:rPr lang="ru-RU" sz="1600" b="1" dirty="0" smtClean="0">
                <a:solidFill>
                  <a:schemeClr val="accent6"/>
                </a:solidFill>
              </a:rPr>
              <a:t>444 </a:t>
            </a:r>
            <a:r>
              <a:rPr lang="ru-RU" sz="1600" b="1" dirty="0">
                <a:solidFill>
                  <a:schemeClr val="accent6"/>
                </a:solidFill>
              </a:rPr>
              <a:t>ЕД.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ТЕХНИКИ 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СУММУ 970 МЛН РУБ.</a:t>
            </a:r>
            <a:endParaRPr lang="ru-RU" sz="1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55564" y="5056061"/>
            <a:ext cx="2750971" cy="1138036"/>
          </a:xfrm>
          <a:prstGeom prst="round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605325" y="5145928"/>
            <a:ext cx="25521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00" b="1" dirty="0"/>
              <a:t>ИП </a:t>
            </a:r>
            <a:r>
              <a:rPr lang="ru-RU" sz="1000" b="1" dirty="0" smtClean="0"/>
              <a:t>"Андриянов" (</a:t>
            </a:r>
            <a:r>
              <a:rPr lang="ru-RU" sz="1000" b="1" dirty="0"/>
              <a:t>Саратовская область) </a:t>
            </a:r>
          </a:p>
          <a:p>
            <a:pPr algn="just"/>
            <a:r>
              <a:rPr lang="ru-RU" sz="1000" i="1" dirty="0" smtClean="0"/>
              <a:t>"Очень </a:t>
            </a:r>
            <a:r>
              <a:rPr lang="ru-RU" sz="1000" i="1" dirty="0"/>
              <a:t>вовремя подоспел в наше хозяйство современный комбайн </a:t>
            </a:r>
            <a:r>
              <a:rPr lang="ru-RU" sz="1000" i="1" dirty="0" smtClean="0"/>
              <a:t>"Нива Эффект". Программа </a:t>
            </a:r>
            <a:r>
              <a:rPr lang="ru-RU" sz="1000" i="1" dirty="0" err="1"/>
              <a:t>Росагролизинга</a:t>
            </a:r>
            <a:r>
              <a:rPr lang="ru-RU" sz="1000" i="1" dirty="0"/>
              <a:t> под названием </a:t>
            </a:r>
            <a:r>
              <a:rPr lang="ru-RU" sz="1000" i="1" dirty="0" smtClean="0"/>
              <a:t>"АККОР", </a:t>
            </a:r>
            <a:r>
              <a:rPr lang="ru-RU" sz="1000" i="1" dirty="0"/>
              <a:t>в которой </a:t>
            </a:r>
            <a:r>
              <a:rPr lang="ru-RU" sz="1000" i="1" dirty="0" smtClean="0"/>
              <a:t/>
            </a:r>
            <a:br>
              <a:rPr lang="ru-RU" sz="1000" i="1" dirty="0" smtClean="0"/>
            </a:br>
            <a:r>
              <a:rPr lang="ru-RU" sz="1000" i="1" dirty="0" smtClean="0"/>
              <a:t>я </a:t>
            </a:r>
            <a:r>
              <a:rPr lang="ru-RU" sz="1000" i="1" dirty="0"/>
              <a:t>участвую, мне </a:t>
            </a:r>
            <a:r>
              <a:rPr lang="ru-RU" sz="1000" i="1" dirty="0" smtClean="0"/>
              <a:t>очень нравится".</a:t>
            </a:r>
            <a:endParaRPr lang="ru-RU" sz="1000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6296" y="5145928"/>
            <a:ext cx="3580738" cy="1488790"/>
          </a:xfrm>
          <a:prstGeom prst="round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0">
                <a:schemeClr val="accent3">
                  <a:lumMod val="0"/>
                  <a:lumOff val="100000"/>
                </a:schemeClr>
              </a:gs>
              <a:gs pos="45344">
                <a:srgbClr val="ECF4FA"/>
              </a:gs>
              <a:gs pos="60138">
                <a:srgbClr val="E6F0F9"/>
              </a:gs>
              <a:gs pos="7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356296" y="5157390"/>
            <a:ext cx="361370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00" b="1" dirty="0" smtClean="0"/>
              <a:t>Фермер Н. </a:t>
            </a:r>
            <a:r>
              <a:rPr lang="ru-RU" sz="1000" b="1" dirty="0" err="1" smtClean="0"/>
              <a:t>Шаманин</a:t>
            </a:r>
            <a:r>
              <a:rPr lang="ru-RU" sz="1000" b="1" dirty="0" smtClean="0"/>
              <a:t> (Челябинская область) </a:t>
            </a:r>
          </a:p>
          <a:p>
            <a:pPr algn="just"/>
            <a:r>
              <a:rPr lang="ru-RU" sz="1000" i="1" dirty="0" smtClean="0"/>
              <a:t>"Ещё один современный комбайн сократит для нас время уборки дней на десять. В этом году мы подали заявку и приобрели ростовский "Акрос-550" без первоначального взноса, с отсрочкой первого платежа. Нас это устраивает, а на деньги, которые мы отдали бы на первоначальный взнос, приобрели специальный бункер-накопитель — перегружатель для зерна, чтобы комбайны не простаивали в ожидании автомобилей, вывозящих зерно на ток".</a:t>
            </a:r>
            <a:endParaRPr lang="ru-RU" sz="1000" i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391319" y="107608"/>
            <a:ext cx="8657745" cy="44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spc="300" dirty="0" smtClean="0">
                <a:solidFill>
                  <a:srgbClr val="00755A"/>
                </a:solidFill>
              </a:rPr>
              <a:t> РОССИЙСКАЯ ГОСУДАРСТВЕННАЯ АГРОПРОМЫШЛЕННАЯ ЛИЗИНГОВАЯ КОМПАНИЯ "РОСАГРОЛИЗИНГ" </a:t>
            </a:r>
            <a:endParaRPr lang="ru-RU" sz="900" spc="300" dirty="0">
              <a:solidFill>
                <a:srgbClr val="00755A"/>
              </a:solidFill>
            </a:endParaRPr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5" cstate="print"/>
          <a:srcRect l="2405" t="14713"/>
          <a:stretch>
            <a:fillRect/>
          </a:stretch>
        </p:blipFill>
        <p:spPr bwMode="auto">
          <a:xfrm>
            <a:off x="22506" y="66170"/>
            <a:ext cx="587094" cy="58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8" name="Прямая соединительная линия 57"/>
          <p:cNvCxnSpPr/>
          <p:nvPr/>
        </p:nvCxnSpPr>
        <p:spPr>
          <a:xfrm>
            <a:off x="841829" y="521452"/>
            <a:ext cx="8178207" cy="0"/>
          </a:xfrm>
          <a:prstGeom prst="line">
            <a:avLst/>
          </a:prstGeom>
          <a:ln>
            <a:solidFill>
              <a:srgbClr val="007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8822267" y="6669360"/>
            <a:ext cx="323528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6</a:t>
            </a:r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60" name="Диаграмма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441573"/>
              </p:ext>
            </p:extLst>
          </p:nvPr>
        </p:nvGraphicFramePr>
        <p:xfrm>
          <a:off x="5451876" y="3359654"/>
          <a:ext cx="3774948" cy="1307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Равнобедренный треугольник 3"/>
          <p:cNvSpPr/>
          <p:nvPr/>
        </p:nvSpPr>
        <p:spPr>
          <a:xfrm rot="5400000">
            <a:off x="4793947" y="4285241"/>
            <a:ext cx="851754" cy="35114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4671" y="3559938"/>
            <a:ext cx="2359213" cy="269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Поставленная в рамках </a:t>
            </a:r>
            <a:r>
              <a:rPr lang="ru-RU" sz="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спецпрограммы</a:t>
            </a:r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АККОР техника позволяет обрабатывать и собирать урожай с площади в 84,9 тыс. га </a:t>
            </a:r>
            <a:endParaRPr lang="ru-RU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5223" y="4743632"/>
            <a:ext cx="152400" cy="95892"/>
          </a:xfrm>
          <a:prstGeom prst="rect">
            <a:avLst/>
          </a:prstGeom>
          <a:solidFill>
            <a:srgbClr val="007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571063" y="4689824"/>
            <a:ext cx="35856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Площадь обработанной и убранной пашни нарастающим итогом, тыс. га </a:t>
            </a:r>
            <a:endParaRPr lang="ru-RU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7015801" y="2180075"/>
            <a:ext cx="1540956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i="1" dirty="0" smtClean="0"/>
              <a:t>потенциально</a:t>
            </a:r>
          </a:p>
          <a:p>
            <a:pPr algn="ctr">
              <a:lnSpc>
                <a:spcPts val="1000"/>
              </a:lnSpc>
            </a:pPr>
            <a:r>
              <a:rPr lang="ru-RU" sz="1000" i="1" dirty="0" smtClean="0"/>
              <a:t>возможные поставки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930823" y="2931264"/>
            <a:ext cx="1710913" cy="507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ru-RU" sz="900" i="1" dirty="0" smtClean="0"/>
              <a:t>также возможны поставки </a:t>
            </a:r>
            <a:r>
              <a:rPr lang="ru-RU" sz="900" b="1" i="1" dirty="0" smtClean="0"/>
              <a:t>племенного скота и перерабатывающего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294328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Прямоугольник 163"/>
          <p:cNvSpPr/>
          <p:nvPr/>
        </p:nvSpPr>
        <p:spPr>
          <a:xfrm>
            <a:off x="391319" y="107608"/>
            <a:ext cx="8657745" cy="44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spc="300" dirty="0" smtClean="0">
                <a:solidFill>
                  <a:srgbClr val="00755A"/>
                </a:solidFill>
              </a:rPr>
              <a:t> РОССИЙСКАЯ ГОСУДАРСТВЕННАЯ АГРОПРОМЫШЛЕННАЯ ЛИЗИНГОВАЯ КОМПАНИЯ "РОСАГРОЛИЗИНГ" </a:t>
            </a:r>
            <a:endParaRPr lang="ru-RU" sz="900" spc="300" dirty="0">
              <a:solidFill>
                <a:srgbClr val="00755A"/>
              </a:solidFill>
            </a:endParaRPr>
          </a:p>
        </p:txBody>
      </p:sp>
      <p:pic>
        <p:nvPicPr>
          <p:cNvPr id="165" name="Picture 3"/>
          <p:cNvPicPr>
            <a:picLocks noChangeAspect="1" noChangeArrowheads="1"/>
          </p:cNvPicPr>
          <p:nvPr/>
        </p:nvPicPr>
        <p:blipFill>
          <a:blip r:embed="rId2" cstate="print"/>
          <a:srcRect l="2405" t="14713"/>
          <a:stretch>
            <a:fillRect/>
          </a:stretch>
        </p:blipFill>
        <p:spPr bwMode="auto">
          <a:xfrm>
            <a:off x="22506" y="66170"/>
            <a:ext cx="587094" cy="58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6" name="Прямоугольник 165"/>
          <p:cNvSpPr/>
          <p:nvPr/>
        </p:nvSpPr>
        <p:spPr>
          <a:xfrm>
            <a:off x="0" y="752020"/>
            <a:ext cx="90490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ПРОГРАММА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РАЗВИТИЯ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СЕЛЬХОЗКООПЕРАЦИИ С ИСПОЛЬЗОВАНИЕМ ЛИЗИНГА</a:t>
            </a:r>
          </a:p>
        </p:txBody>
      </p:sp>
      <p:cxnSp>
        <p:nvCxnSpPr>
          <p:cNvPr id="168" name="Прямая соединительная линия 167"/>
          <p:cNvCxnSpPr/>
          <p:nvPr/>
        </p:nvCxnSpPr>
        <p:spPr>
          <a:xfrm>
            <a:off x="841829" y="521452"/>
            <a:ext cx="8178207" cy="0"/>
          </a:xfrm>
          <a:prstGeom prst="line">
            <a:avLst/>
          </a:prstGeom>
          <a:ln>
            <a:solidFill>
              <a:srgbClr val="007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45"/>
          <p:cNvSpPr/>
          <p:nvPr/>
        </p:nvSpPr>
        <p:spPr>
          <a:xfrm>
            <a:off x="282504" y="1741833"/>
            <a:ext cx="3637563" cy="1740109"/>
          </a:xfrm>
          <a:prstGeom prst="roundRect">
            <a:avLst>
              <a:gd name="adj" fmla="val 573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58"/>
          <p:cNvGrpSpPr/>
          <p:nvPr/>
        </p:nvGrpSpPr>
        <p:grpSpPr>
          <a:xfrm>
            <a:off x="1444253" y="1855532"/>
            <a:ext cx="2340348" cy="1362228"/>
            <a:chOff x="7031403" y="1361845"/>
            <a:chExt cx="2340348" cy="1362228"/>
          </a:xfrm>
        </p:grpSpPr>
        <p:sp>
          <p:nvSpPr>
            <p:cNvPr id="45" name="TextBox 44"/>
            <p:cNvSpPr txBox="1"/>
            <p:nvPr/>
          </p:nvSpPr>
          <p:spPr>
            <a:xfrm>
              <a:off x="7031403" y="1708410"/>
              <a:ext cx="2340348" cy="1015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100" dirty="0">
                  <a:solidFill>
                    <a:schemeClr val="bg1"/>
                  </a:solidFill>
                </a:rPr>
                <a:t>Стимулирование развития сельхозкооперации за счет ускорения </a:t>
              </a:r>
              <a:r>
                <a:rPr lang="ru-RU" sz="1100" dirty="0" smtClean="0">
                  <a:solidFill>
                    <a:schemeClr val="bg1"/>
                  </a:solidFill>
                </a:rPr>
                <a:t>модернизации производственных </a:t>
              </a:r>
              <a:r>
                <a:rPr lang="ru-RU" sz="1100" dirty="0">
                  <a:solidFill>
                    <a:schemeClr val="bg1"/>
                  </a:solidFill>
                </a:rPr>
                <a:t>фондов хозяйствующих субъектов АПК, работающих на кооперационных принципах.</a:t>
              </a:r>
              <a:endParaRPr lang="en-US" sz="11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6" name="Rectangle 67"/>
            <p:cNvSpPr/>
            <p:nvPr/>
          </p:nvSpPr>
          <p:spPr>
            <a:xfrm>
              <a:off x="7956747" y="1361845"/>
              <a:ext cx="60016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ЦЕЛЬ: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597400" y="1846319"/>
            <a:ext cx="4444459" cy="174406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ts val="1300"/>
              </a:lnSpc>
              <a:spcBef>
                <a:spcPts val="900"/>
              </a:spcBef>
              <a:tabLst>
                <a:tab pos="111125" algn="l"/>
              </a:tabLst>
            </a:pPr>
            <a:r>
              <a:rPr lang="ru-RU" sz="1000" b="1" dirty="0" smtClean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РОСТ ХОЗЯЙСТВУЮЩИХ СУБЪЕКТОВ, ВОВЛЕЧЕННЫХ В СЕЛЬХОЗКООПЕРАЦИЮ.</a:t>
            </a:r>
          </a:p>
          <a:p>
            <a:pPr lvl="0" algn="just">
              <a:lnSpc>
                <a:spcPts val="1300"/>
              </a:lnSpc>
              <a:spcBef>
                <a:spcPts val="900"/>
              </a:spcBef>
              <a:tabLst>
                <a:tab pos="111125" algn="l"/>
              </a:tabLst>
            </a:pPr>
            <a:r>
              <a:rPr lang="ru-RU" sz="1000" b="1" dirty="0" smtClean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ПОЛЕВЫХ РАБОТ В ОПТИМАЛЬНЫЕ АГРОСРОКИ.</a:t>
            </a:r>
          </a:p>
          <a:p>
            <a:pPr lvl="0" algn="just">
              <a:lnSpc>
                <a:spcPts val="1300"/>
              </a:lnSpc>
              <a:spcBef>
                <a:spcPts val="900"/>
              </a:spcBef>
              <a:tabLst>
                <a:tab pos="111125" algn="l"/>
              </a:tabLst>
            </a:pPr>
            <a:r>
              <a:rPr lang="ru-RU" sz="1000" b="1" dirty="0" smtClean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РОСТ ЭЛЕВАТОРНЫХ МОЩНОСТЕЙ И СОХРАНЕНИЕ УБРАННОГО УРОЖАЯ.</a:t>
            </a:r>
          </a:p>
          <a:p>
            <a:pPr lvl="0" algn="just">
              <a:lnSpc>
                <a:spcPts val="1300"/>
              </a:lnSpc>
              <a:spcBef>
                <a:spcPts val="900"/>
              </a:spcBef>
              <a:tabLst>
                <a:tab pos="111125" algn="l"/>
              </a:tabLst>
            </a:pPr>
            <a:r>
              <a:rPr lang="ru-RU" sz="1000" b="1" dirty="0" smtClean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ТОВАРНОСТИ ПРОИЗВОДИМОЙ ПРОДУКЦИИ.</a:t>
            </a:r>
          </a:p>
          <a:p>
            <a:pPr algn="just">
              <a:lnSpc>
                <a:spcPts val="1300"/>
              </a:lnSpc>
              <a:spcBef>
                <a:spcPts val="900"/>
              </a:spcBef>
              <a:tabLst>
                <a:tab pos="111125" algn="l"/>
              </a:tabLst>
            </a:pPr>
            <a:r>
              <a:rPr lang="ru-RU" sz="1000" b="1" dirty="0" smtClean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СТАБИЛИЗАЦИЯ ФИНАНСОВОГО СОСТОЯНИЯ СУБЪЕКТОВ, ВОВЛЕЧЕННЫХ В СЕЛЬХОЗКООПЕРАЦИЮ.</a:t>
            </a:r>
          </a:p>
          <a:p>
            <a:pPr algn="just">
              <a:lnSpc>
                <a:spcPts val="1300"/>
              </a:lnSpc>
              <a:spcBef>
                <a:spcPts val="900"/>
              </a:spcBef>
              <a:tabLst>
                <a:tab pos="111125" algn="l"/>
              </a:tabLst>
            </a:pPr>
            <a:r>
              <a:rPr lang="ru-RU" sz="1000" b="1" dirty="0" smtClean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РОСТ ЗАНЯТОСТИ СЕЛЬСКОГО НАСЕЛЕНИЯ.</a:t>
            </a:r>
            <a:endParaRPr lang="ru-RU" sz="1000" b="1" dirty="0">
              <a:solidFill>
                <a:schemeClr val="accent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69"/>
          <p:cNvSpPr/>
          <p:nvPr/>
        </p:nvSpPr>
        <p:spPr>
          <a:xfrm>
            <a:off x="4314438" y="1392652"/>
            <a:ext cx="1904176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ru-RU" sz="1400" b="1" dirty="0">
                <a:solidFill>
                  <a:schemeClr val="accent6"/>
                </a:solidFill>
              </a:rPr>
              <a:t>ОЖИДАЕМЫЕ ЭФФЕКТЫ</a:t>
            </a: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6" y="2109265"/>
            <a:ext cx="1009770" cy="100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146"/>
          <p:cNvSpPr>
            <a:spLocks noEditPoints="1"/>
          </p:cNvSpPr>
          <p:nvPr/>
        </p:nvSpPr>
        <p:spPr bwMode="auto">
          <a:xfrm>
            <a:off x="4248064" y="1795060"/>
            <a:ext cx="219075" cy="239713"/>
          </a:xfrm>
          <a:custGeom>
            <a:avLst/>
            <a:gdLst/>
            <a:ahLst/>
            <a:cxnLst>
              <a:cxn ang="0">
                <a:pos x="49" y="42"/>
              </a:cxn>
              <a:cxn ang="0">
                <a:pos x="33" y="58"/>
              </a:cxn>
              <a:cxn ang="0">
                <a:pos x="33" y="46"/>
              </a:cxn>
              <a:cxn ang="0">
                <a:pos x="31" y="45"/>
              </a:cxn>
              <a:cxn ang="0">
                <a:pos x="31" y="58"/>
              </a:cxn>
              <a:cxn ang="0">
                <a:pos x="14" y="42"/>
              </a:cxn>
              <a:cxn ang="0">
                <a:pos x="1" y="33"/>
              </a:cxn>
              <a:cxn ang="0">
                <a:pos x="3" y="31"/>
              </a:cxn>
              <a:cxn ang="0">
                <a:pos x="4" y="31"/>
              </a:cxn>
              <a:cxn ang="0">
                <a:pos x="4" y="7"/>
              </a:cxn>
              <a:cxn ang="0">
                <a:pos x="9" y="0"/>
              </a:cxn>
              <a:cxn ang="0">
                <a:pos x="54" y="0"/>
              </a:cxn>
              <a:cxn ang="0">
                <a:pos x="60" y="7"/>
              </a:cxn>
              <a:cxn ang="0">
                <a:pos x="60" y="31"/>
              </a:cxn>
              <a:cxn ang="0">
                <a:pos x="61" y="31"/>
              </a:cxn>
              <a:cxn ang="0">
                <a:pos x="63" y="33"/>
              </a:cxn>
              <a:cxn ang="0">
                <a:pos x="49" y="42"/>
              </a:cxn>
              <a:cxn ang="0">
                <a:pos x="57" y="9"/>
              </a:cxn>
              <a:cxn ang="0">
                <a:pos x="52" y="4"/>
              </a:cxn>
              <a:cxn ang="0">
                <a:pos x="12" y="4"/>
              </a:cxn>
              <a:cxn ang="0">
                <a:pos x="7" y="9"/>
              </a:cxn>
              <a:cxn ang="0">
                <a:pos x="7" y="33"/>
              </a:cxn>
              <a:cxn ang="0">
                <a:pos x="27" y="37"/>
              </a:cxn>
              <a:cxn ang="0">
                <a:pos x="30" y="38"/>
              </a:cxn>
              <a:cxn ang="0">
                <a:pos x="30" y="38"/>
              </a:cxn>
              <a:cxn ang="0">
                <a:pos x="33" y="40"/>
              </a:cxn>
              <a:cxn ang="0">
                <a:pos x="37" y="37"/>
              </a:cxn>
              <a:cxn ang="0">
                <a:pos x="57" y="33"/>
              </a:cxn>
              <a:cxn ang="0">
                <a:pos x="57" y="9"/>
              </a:cxn>
              <a:cxn ang="0">
                <a:pos x="23" y="34"/>
              </a:cxn>
              <a:cxn ang="0">
                <a:pos x="16" y="27"/>
              </a:cxn>
              <a:cxn ang="0">
                <a:pos x="23" y="20"/>
              </a:cxn>
              <a:cxn ang="0">
                <a:pos x="31" y="27"/>
              </a:cxn>
              <a:cxn ang="0">
                <a:pos x="23" y="34"/>
              </a:cxn>
              <a:cxn ang="0">
                <a:pos x="41" y="34"/>
              </a:cxn>
              <a:cxn ang="0">
                <a:pos x="33" y="27"/>
              </a:cxn>
              <a:cxn ang="0">
                <a:pos x="41" y="20"/>
              </a:cxn>
              <a:cxn ang="0">
                <a:pos x="49" y="27"/>
              </a:cxn>
              <a:cxn ang="0">
                <a:pos x="41" y="34"/>
              </a:cxn>
            </a:cxnLst>
            <a:rect l="0" t="0" r="r" b="b"/>
            <a:pathLst>
              <a:path w="64" h="70">
                <a:moveTo>
                  <a:pt x="49" y="42"/>
                </a:moveTo>
                <a:cubicBezTo>
                  <a:pt x="56" y="66"/>
                  <a:pt x="32" y="70"/>
                  <a:pt x="33" y="58"/>
                </a:cubicBezTo>
                <a:cubicBezTo>
                  <a:pt x="33" y="58"/>
                  <a:pt x="33" y="51"/>
                  <a:pt x="33" y="46"/>
                </a:cubicBezTo>
                <a:cubicBezTo>
                  <a:pt x="32" y="46"/>
                  <a:pt x="32" y="46"/>
                  <a:pt x="31" y="45"/>
                </a:cubicBezTo>
                <a:cubicBezTo>
                  <a:pt x="31" y="51"/>
                  <a:pt x="31" y="58"/>
                  <a:pt x="31" y="58"/>
                </a:cubicBezTo>
                <a:cubicBezTo>
                  <a:pt x="31" y="70"/>
                  <a:pt x="7" y="66"/>
                  <a:pt x="14" y="42"/>
                </a:cubicBezTo>
                <a:cubicBezTo>
                  <a:pt x="7" y="39"/>
                  <a:pt x="3" y="36"/>
                  <a:pt x="1" y="33"/>
                </a:cubicBezTo>
                <a:cubicBezTo>
                  <a:pt x="0" y="31"/>
                  <a:pt x="1" y="29"/>
                  <a:pt x="3" y="31"/>
                </a:cubicBezTo>
                <a:cubicBezTo>
                  <a:pt x="3" y="31"/>
                  <a:pt x="3" y="31"/>
                  <a:pt x="4" y="31"/>
                </a:cubicBezTo>
                <a:cubicBezTo>
                  <a:pt x="4" y="7"/>
                  <a:pt x="4" y="7"/>
                  <a:pt x="4" y="7"/>
                </a:cubicBezTo>
                <a:cubicBezTo>
                  <a:pt x="4" y="3"/>
                  <a:pt x="6" y="0"/>
                  <a:pt x="9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7" y="0"/>
                  <a:pt x="60" y="3"/>
                  <a:pt x="60" y="7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0" y="31"/>
                  <a:pt x="61" y="31"/>
                </a:cubicBezTo>
                <a:cubicBezTo>
                  <a:pt x="63" y="29"/>
                  <a:pt x="64" y="31"/>
                  <a:pt x="63" y="33"/>
                </a:cubicBezTo>
                <a:cubicBezTo>
                  <a:pt x="60" y="36"/>
                  <a:pt x="56" y="39"/>
                  <a:pt x="49" y="42"/>
                </a:cubicBezTo>
                <a:close/>
                <a:moveTo>
                  <a:pt x="57" y="9"/>
                </a:moveTo>
                <a:cubicBezTo>
                  <a:pt x="57" y="5"/>
                  <a:pt x="56" y="4"/>
                  <a:pt x="5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8" y="4"/>
                  <a:pt x="7" y="5"/>
                  <a:pt x="7" y="9"/>
                </a:cubicBezTo>
                <a:cubicBezTo>
                  <a:pt x="7" y="33"/>
                  <a:pt x="7" y="33"/>
                  <a:pt x="7" y="33"/>
                </a:cubicBezTo>
                <a:cubicBezTo>
                  <a:pt x="15" y="38"/>
                  <a:pt x="23" y="37"/>
                  <a:pt x="27" y="37"/>
                </a:cubicBezTo>
                <a:cubicBezTo>
                  <a:pt x="28" y="37"/>
                  <a:pt x="29" y="37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9"/>
                  <a:pt x="32" y="39"/>
                  <a:pt x="33" y="40"/>
                </a:cubicBezTo>
                <a:cubicBezTo>
                  <a:pt x="33" y="38"/>
                  <a:pt x="34" y="37"/>
                  <a:pt x="37" y="37"/>
                </a:cubicBezTo>
                <a:cubicBezTo>
                  <a:pt x="41" y="37"/>
                  <a:pt x="48" y="38"/>
                  <a:pt x="57" y="33"/>
                </a:cubicBezTo>
                <a:lnTo>
                  <a:pt x="57" y="9"/>
                </a:lnTo>
                <a:close/>
                <a:moveTo>
                  <a:pt x="23" y="34"/>
                </a:moveTo>
                <a:cubicBezTo>
                  <a:pt x="19" y="34"/>
                  <a:pt x="16" y="31"/>
                  <a:pt x="16" y="27"/>
                </a:cubicBezTo>
                <a:cubicBezTo>
                  <a:pt x="16" y="23"/>
                  <a:pt x="19" y="20"/>
                  <a:pt x="23" y="20"/>
                </a:cubicBezTo>
                <a:cubicBezTo>
                  <a:pt x="27" y="20"/>
                  <a:pt x="31" y="23"/>
                  <a:pt x="31" y="27"/>
                </a:cubicBezTo>
                <a:cubicBezTo>
                  <a:pt x="31" y="31"/>
                  <a:pt x="27" y="34"/>
                  <a:pt x="23" y="34"/>
                </a:cubicBezTo>
                <a:close/>
                <a:moveTo>
                  <a:pt x="41" y="34"/>
                </a:moveTo>
                <a:cubicBezTo>
                  <a:pt x="37" y="34"/>
                  <a:pt x="33" y="31"/>
                  <a:pt x="33" y="27"/>
                </a:cubicBezTo>
                <a:cubicBezTo>
                  <a:pt x="33" y="23"/>
                  <a:pt x="37" y="20"/>
                  <a:pt x="41" y="20"/>
                </a:cubicBezTo>
                <a:cubicBezTo>
                  <a:pt x="45" y="20"/>
                  <a:pt x="49" y="23"/>
                  <a:pt x="49" y="27"/>
                </a:cubicBezTo>
                <a:cubicBezTo>
                  <a:pt x="49" y="31"/>
                  <a:pt x="45" y="34"/>
                  <a:pt x="41" y="34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4" name="Freeform 166"/>
          <p:cNvSpPr>
            <a:spLocks noChangeAspect="1" noChangeArrowheads="1"/>
          </p:cNvSpPr>
          <p:nvPr/>
        </p:nvSpPr>
        <p:spPr bwMode="auto">
          <a:xfrm>
            <a:off x="4249601" y="2100493"/>
            <a:ext cx="216001" cy="216000"/>
          </a:xfrm>
          <a:custGeom>
            <a:avLst/>
            <a:gdLst>
              <a:gd name="T0" fmla="*/ 16226 w 634"/>
              <a:gd name="T1" fmla="*/ 37139 h 634"/>
              <a:gd name="T2" fmla="*/ 16226 w 634"/>
              <a:gd name="T3" fmla="*/ 37139 h 634"/>
              <a:gd name="T4" fmla="*/ 37140 w 634"/>
              <a:gd name="T5" fmla="*/ 15865 h 634"/>
              <a:gd name="T6" fmla="*/ 53367 w 634"/>
              <a:gd name="T7" fmla="*/ 15865 h 634"/>
              <a:gd name="T8" fmla="*/ 53367 w 634"/>
              <a:gd name="T9" fmla="*/ 0 h 634"/>
              <a:gd name="T10" fmla="*/ 37140 w 634"/>
              <a:gd name="T11" fmla="*/ 0 h 634"/>
              <a:gd name="T12" fmla="*/ 0 w 634"/>
              <a:gd name="T13" fmla="*/ 37139 h 634"/>
              <a:gd name="T14" fmla="*/ 0 w 634"/>
              <a:gd name="T15" fmla="*/ 53004 h 634"/>
              <a:gd name="T16" fmla="*/ 16226 w 634"/>
              <a:gd name="T17" fmla="*/ 53004 h 634"/>
              <a:gd name="T18" fmla="*/ 16226 w 634"/>
              <a:gd name="T19" fmla="*/ 37139 h 634"/>
              <a:gd name="T20" fmla="*/ 164787 w 634"/>
              <a:gd name="T21" fmla="*/ 106008 h 634"/>
              <a:gd name="T22" fmla="*/ 164787 w 634"/>
              <a:gd name="T23" fmla="*/ 106008 h 634"/>
              <a:gd name="T24" fmla="*/ 122238 w 634"/>
              <a:gd name="T25" fmla="*/ 106008 h 634"/>
              <a:gd name="T26" fmla="*/ 122238 w 634"/>
              <a:gd name="T27" fmla="*/ 58412 h 634"/>
              <a:gd name="T28" fmla="*/ 116830 w 634"/>
              <a:gd name="T29" fmla="*/ 53004 h 634"/>
              <a:gd name="T30" fmla="*/ 106373 w 634"/>
              <a:gd name="T31" fmla="*/ 58412 h 634"/>
              <a:gd name="T32" fmla="*/ 106373 w 634"/>
              <a:gd name="T33" fmla="*/ 116825 h 634"/>
              <a:gd name="T34" fmla="*/ 116830 w 634"/>
              <a:gd name="T35" fmla="*/ 121873 h 634"/>
              <a:gd name="T36" fmla="*/ 164787 w 634"/>
              <a:gd name="T37" fmla="*/ 121873 h 634"/>
              <a:gd name="T38" fmla="*/ 169836 w 634"/>
              <a:gd name="T39" fmla="*/ 116825 h 634"/>
              <a:gd name="T40" fmla="*/ 164787 w 634"/>
              <a:gd name="T41" fmla="*/ 106008 h 634"/>
              <a:gd name="T42" fmla="*/ 212385 w 634"/>
              <a:gd name="T43" fmla="*/ 116825 h 634"/>
              <a:gd name="T44" fmla="*/ 212385 w 634"/>
              <a:gd name="T45" fmla="*/ 116825 h 634"/>
              <a:gd name="T46" fmla="*/ 116830 w 634"/>
              <a:gd name="T47" fmla="*/ 15865 h 634"/>
              <a:gd name="T48" fmla="*/ 16226 w 634"/>
              <a:gd name="T49" fmla="*/ 116825 h 634"/>
              <a:gd name="T50" fmla="*/ 69232 w 634"/>
              <a:gd name="T51" fmla="*/ 201559 h 634"/>
              <a:gd name="T52" fmla="*/ 42549 w 634"/>
              <a:gd name="T53" fmla="*/ 228241 h 634"/>
              <a:gd name="T54" fmla="*/ 63824 w 634"/>
              <a:gd name="T55" fmla="*/ 228241 h 634"/>
              <a:gd name="T56" fmla="*/ 85098 w 634"/>
              <a:gd name="T57" fmla="*/ 206968 h 634"/>
              <a:gd name="T58" fmla="*/ 116830 w 634"/>
              <a:gd name="T59" fmla="*/ 212376 h 634"/>
              <a:gd name="T60" fmla="*/ 143513 w 634"/>
              <a:gd name="T61" fmla="*/ 206968 h 634"/>
              <a:gd name="T62" fmla="*/ 164787 w 634"/>
              <a:gd name="T63" fmla="*/ 228241 h 634"/>
              <a:gd name="T64" fmla="*/ 186062 w 634"/>
              <a:gd name="T65" fmla="*/ 228241 h 634"/>
              <a:gd name="T66" fmla="*/ 164787 w 634"/>
              <a:gd name="T67" fmla="*/ 201559 h 634"/>
              <a:gd name="T68" fmla="*/ 212385 w 634"/>
              <a:gd name="T69" fmla="*/ 116825 h 634"/>
              <a:gd name="T70" fmla="*/ 116830 w 634"/>
              <a:gd name="T71" fmla="*/ 201559 h 634"/>
              <a:gd name="T72" fmla="*/ 116830 w 634"/>
              <a:gd name="T73" fmla="*/ 201559 h 634"/>
              <a:gd name="T74" fmla="*/ 32092 w 634"/>
              <a:gd name="T75" fmla="*/ 116825 h 634"/>
              <a:gd name="T76" fmla="*/ 116830 w 634"/>
              <a:gd name="T77" fmla="*/ 31730 h 634"/>
              <a:gd name="T78" fmla="*/ 201928 w 634"/>
              <a:gd name="T79" fmla="*/ 116825 h 634"/>
              <a:gd name="T80" fmla="*/ 116830 w 634"/>
              <a:gd name="T81" fmla="*/ 201559 h 634"/>
              <a:gd name="T82" fmla="*/ 191110 w 634"/>
              <a:gd name="T83" fmla="*/ 0 h 634"/>
              <a:gd name="T84" fmla="*/ 191110 w 634"/>
              <a:gd name="T85" fmla="*/ 0 h 634"/>
              <a:gd name="T86" fmla="*/ 180653 w 634"/>
              <a:gd name="T87" fmla="*/ 0 h 634"/>
              <a:gd name="T88" fmla="*/ 180653 w 634"/>
              <a:gd name="T89" fmla="*/ 15865 h 634"/>
              <a:gd name="T90" fmla="*/ 191110 w 634"/>
              <a:gd name="T91" fmla="*/ 15865 h 634"/>
              <a:gd name="T92" fmla="*/ 212385 w 634"/>
              <a:gd name="T93" fmla="*/ 37139 h 634"/>
              <a:gd name="T94" fmla="*/ 212385 w 634"/>
              <a:gd name="T95" fmla="*/ 53004 h 634"/>
              <a:gd name="T96" fmla="*/ 228250 w 634"/>
              <a:gd name="T97" fmla="*/ 53004 h 634"/>
              <a:gd name="T98" fmla="*/ 228250 w 634"/>
              <a:gd name="T99" fmla="*/ 37139 h 634"/>
              <a:gd name="T100" fmla="*/ 191110 w 634"/>
              <a:gd name="T101" fmla="*/ 0 h 63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34" h="634">
                <a:moveTo>
                  <a:pt x="45" y="103"/>
                </a:moveTo>
                <a:lnTo>
                  <a:pt x="45" y="103"/>
                </a:lnTo>
                <a:cubicBezTo>
                  <a:pt x="45" y="74"/>
                  <a:pt x="74" y="44"/>
                  <a:pt x="103" y="44"/>
                </a:cubicBezTo>
                <a:cubicBezTo>
                  <a:pt x="148" y="44"/>
                  <a:pt x="148" y="44"/>
                  <a:pt x="148" y="44"/>
                </a:cubicBezTo>
                <a:cubicBezTo>
                  <a:pt x="148" y="0"/>
                  <a:pt x="148" y="0"/>
                  <a:pt x="148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45" y="0"/>
                  <a:pt x="0" y="44"/>
                  <a:pt x="0" y="103"/>
                </a:cubicBezTo>
                <a:cubicBezTo>
                  <a:pt x="0" y="147"/>
                  <a:pt x="0" y="147"/>
                  <a:pt x="0" y="147"/>
                </a:cubicBezTo>
                <a:cubicBezTo>
                  <a:pt x="30" y="147"/>
                  <a:pt x="45" y="147"/>
                  <a:pt x="45" y="147"/>
                </a:cubicBezTo>
                <a:lnTo>
                  <a:pt x="45" y="103"/>
                </a:lnTo>
                <a:close/>
                <a:moveTo>
                  <a:pt x="457" y="294"/>
                </a:moveTo>
                <a:lnTo>
                  <a:pt x="457" y="294"/>
                </a:lnTo>
                <a:cubicBezTo>
                  <a:pt x="339" y="294"/>
                  <a:pt x="339" y="294"/>
                  <a:pt x="339" y="294"/>
                </a:cubicBezTo>
                <a:cubicBezTo>
                  <a:pt x="339" y="162"/>
                  <a:pt x="339" y="162"/>
                  <a:pt x="339" y="162"/>
                </a:cubicBezTo>
                <a:cubicBezTo>
                  <a:pt x="339" y="147"/>
                  <a:pt x="324" y="147"/>
                  <a:pt x="324" y="147"/>
                </a:cubicBezTo>
                <a:cubicBezTo>
                  <a:pt x="310" y="147"/>
                  <a:pt x="295" y="147"/>
                  <a:pt x="295" y="162"/>
                </a:cubicBezTo>
                <a:cubicBezTo>
                  <a:pt x="295" y="324"/>
                  <a:pt x="295" y="324"/>
                  <a:pt x="295" y="324"/>
                </a:cubicBezTo>
                <a:cubicBezTo>
                  <a:pt x="295" y="324"/>
                  <a:pt x="310" y="338"/>
                  <a:pt x="324" y="338"/>
                </a:cubicBezTo>
                <a:cubicBezTo>
                  <a:pt x="457" y="338"/>
                  <a:pt x="457" y="338"/>
                  <a:pt x="457" y="338"/>
                </a:cubicBezTo>
                <a:cubicBezTo>
                  <a:pt x="471" y="338"/>
                  <a:pt x="471" y="324"/>
                  <a:pt x="471" y="324"/>
                </a:cubicBezTo>
                <a:cubicBezTo>
                  <a:pt x="471" y="309"/>
                  <a:pt x="471" y="294"/>
                  <a:pt x="457" y="294"/>
                </a:cubicBezTo>
                <a:close/>
                <a:moveTo>
                  <a:pt x="589" y="324"/>
                </a:moveTo>
                <a:lnTo>
                  <a:pt x="589" y="324"/>
                </a:lnTo>
                <a:cubicBezTo>
                  <a:pt x="589" y="162"/>
                  <a:pt x="471" y="44"/>
                  <a:pt x="324" y="44"/>
                </a:cubicBezTo>
                <a:cubicBezTo>
                  <a:pt x="162" y="44"/>
                  <a:pt x="45" y="162"/>
                  <a:pt x="45" y="324"/>
                </a:cubicBezTo>
                <a:cubicBezTo>
                  <a:pt x="45" y="427"/>
                  <a:pt x="103" y="515"/>
                  <a:pt x="192" y="559"/>
                </a:cubicBezTo>
                <a:cubicBezTo>
                  <a:pt x="118" y="633"/>
                  <a:pt x="118" y="633"/>
                  <a:pt x="118" y="633"/>
                </a:cubicBezTo>
                <a:cubicBezTo>
                  <a:pt x="177" y="633"/>
                  <a:pt x="177" y="633"/>
                  <a:pt x="177" y="633"/>
                </a:cubicBezTo>
                <a:cubicBezTo>
                  <a:pt x="236" y="574"/>
                  <a:pt x="236" y="574"/>
                  <a:pt x="236" y="574"/>
                </a:cubicBezTo>
                <a:cubicBezTo>
                  <a:pt x="265" y="589"/>
                  <a:pt x="295" y="589"/>
                  <a:pt x="324" y="589"/>
                </a:cubicBezTo>
                <a:cubicBezTo>
                  <a:pt x="354" y="589"/>
                  <a:pt x="383" y="589"/>
                  <a:pt x="398" y="574"/>
                </a:cubicBezTo>
                <a:cubicBezTo>
                  <a:pt x="457" y="633"/>
                  <a:pt x="457" y="633"/>
                  <a:pt x="457" y="633"/>
                </a:cubicBezTo>
                <a:cubicBezTo>
                  <a:pt x="516" y="633"/>
                  <a:pt x="516" y="633"/>
                  <a:pt x="516" y="633"/>
                </a:cubicBezTo>
                <a:cubicBezTo>
                  <a:pt x="457" y="559"/>
                  <a:pt x="457" y="559"/>
                  <a:pt x="457" y="559"/>
                </a:cubicBezTo>
                <a:cubicBezTo>
                  <a:pt x="530" y="515"/>
                  <a:pt x="589" y="427"/>
                  <a:pt x="589" y="324"/>
                </a:cubicBezTo>
                <a:close/>
                <a:moveTo>
                  <a:pt x="324" y="559"/>
                </a:moveTo>
                <a:lnTo>
                  <a:pt x="324" y="559"/>
                </a:lnTo>
                <a:cubicBezTo>
                  <a:pt x="192" y="559"/>
                  <a:pt x="89" y="456"/>
                  <a:pt x="89" y="324"/>
                </a:cubicBezTo>
                <a:cubicBezTo>
                  <a:pt x="89" y="192"/>
                  <a:pt x="192" y="88"/>
                  <a:pt x="324" y="88"/>
                </a:cubicBezTo>
                <a:cubicBezTo>
                  <a:pt x="457" y="88"/>
                  <a:pt x="560" y="192"/>
                  <a:pt x="560" y="324"/>
                </a:cubicBezTo>
                <a:cubicBezTo>
                  <a:pt x="560" y="456"/>
                  <a:pt x="457" y="559"/>
                  <a:pt x="324" y="559"/>
                </a:cubicBezTo>
                <a:close/>
                <a:moveTo>
                  <a:pt x="530" y="0"/>
                </a:moveTo>
                <a:lnTo>
                  <a:pt x="530" y="0"/>
                </a:lnTo>
                <a:cubicBezTo>
                  <a:pt x="501" y="0"/>
                  <a:pt x="501" y="0"/>
                  <a:pt x="501" y="0"/>
                </a:cubicBezTo>
                <a:cubicBezTo>
                  <a:pt x="501" y="44"/>
                  <a:pt x="501" y="44"/>
                  <a:pt x="501" y="44"/>
                </a:cubicBezTo>
                <a:cubicBezTo>
                  <a:pt x="530" y="44"/>
                  <a:pt x="530" y="44"/>
                  <a:pt x="530" y="44"/>
                </a:cubicBezTo>
                <a:cubicBezTo>
                  <a:pt x="575" y="44"/>
                  <a:pt x="589" y="74"/>
                  <a:pt x="589" y="103"/>
                </a:cubicBezTo>
                <a:cubicBezTo>
                  <a:pt x="589" y="147"/>
                  <a:pt x="589" y="147"/>
                  <a:pt x="589" y="147"/>
                </a:cubicBezTo>
                <a:cubicBezTo>
                  <a:pt x="604" y="147"/>
                  <a:pt x="604" y="147"/>
                  <a:pt x="633" y="147"/>
                </a:cubicBezTo>
                <a:cubicBezTo>
                  <a:pt x="633" y="103"/>
                  <a:pt x="633" y="103"/>
                  <a:pt x="633" y="103"/>
                </a:cubicBezTo>
                <a:cubicBezTo>
                  <a:pt x="633" y="44"/>
                  <a:pt x="589" y="0"/>
                  <a:pt x="530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bevel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5" name="Freeform 199"/>
          <p:cNvSpPr>
            <a:spLocks noChangeArrowheads="1"/>
          </p:cNvSpPr>
          <p:nvPr/>
        </p:nvSpPr>
        <p:spPr bwMode="auto">
          <a:xfrm>
            <a:off x="4267601" y="3367485"/>
            <a:ext cx="206682" cy="213486"/>
          </a:xfrm>
          <a:custGeom>
            <a:avLst/>
            <a:gdLst>
              <a:gd name="T0" fmla="*/ 201927 w 634"/>
              <a:gd name="T1" fmla="*/ 26650 h 590"/>
              <a:gd name="T2" fmla="*/ 201927 w 634"/>
              <a:gd name="T3" fmla="*/ 26650 h 590"/>
              <a:gd name="T4" fmla="*/ 159378 w 634"/>
              <a:gd name="T5" fmla="*/ 26650 h 590"/>
              <a:gd name="T6" fmla="*/ 159378 w 634"/>
              <a:gd name="T7" fmla="*/ 10804 h 590"/>
              <a:gd name="T8" fmla="*/ 143512 w 634"/>
              <a:gd name="T9" fmla="*/ 0 h 590"/>
              <a:gd name="T10" fmla="*/ 85098 w 634"/>
              <a:gd name="T11" fmla="*/ 0 h 590"/>
              <a:gd name="T12" fmla="*/ 74641 w 634"/>
              <a:gd name="T13" fmla="*/ 10804 h 590"/>
              <a:gd name="T14" fmla="*/ 74641 w 634"/>
              <a:gd name="T15" fmla="*/ 26650 h 590"/>
              <a:gd name="T16" fmla="*/ 32092 w 634"/>
              <a:gd name="T17" fmla="*/ 26650 h 590"/>
              <a:gd name="T18" fmla="*/ 0 w 634"/>
              <a:gd name="T19" fmla="*/ 52939 h 590"/>
              <a:gd name="T20" fmla="*/ 0 w 634"/>
              <a:gd name="T21" fmla="*/ 180425 h 590"/>
              <a:gd name="T22" fmla="*/ 32092 w 634"/>
              <a:gd name="T23" fmla="*/ 212117 h 590"/>
              <a:gd name="T24" fmla="*/ 201927 w 634"/>
              <a:gd name="T25" fmla="*/ 212117 h 590"/>
              <a:gd name="T26" fmla="*/ 228249 w 634"/>
              <a:gd name="T27" fmla="*/ 180425 h 590"/>
              <a:gd name="T28" fmla="*/ 228249 w 634"/>
              <a:gd name="T29" fmla="*/ 52939 h 590"/>
              <a:gd name="T30" fmla="*/ 201927 w 634"/>
              <a:gd name="T31" fmla="*/ 26650 h 590"/>
              <a:gd name="T32" fmla="*/ 85098 w 634"/>
              <a:gd name="T33" fmla="*/ 21248 h 590"/>
              <a:gd name="T34" fmla="*/ 85098 w 634"/>
              <a:gd name="T35" fmla="*/ 21248 h 590"/>
              <a:gd name="T36" fmla="*/ 95555 w 634"/>
              <a:gd name="T37" fmla="*/ 10804 h 590"/>
              <a:gd name="T38" fmla="*/ 138104 w 634"/>
              <a:gd name="T39" fmla="*/ 10804 h 590"/>
              <a:gd name="T40" fmla="*/ 143512 w 634"/>
              <a:gd name="T41" fmla="*/ 21248 h 590"/>
              <a:gd name="T42" fmla="*/ 143512 w 634"/>
              <a:gd name="T43" fmla="*/ 26650 h 590"/>
              <a:gd name="T44" fmla="*/ 85098 w 634"/>
              <a:gd name="T45" fmla="*/ 26650 h 590"/>
              <a:gd name="T46" fmla="*/ 85098 w 634"/>
              <a:gd name="T47" fmla="*/ 21248 h 590"/>
              <a:gd name="T48" fmla="*/ 212384 w 634"/>
              <a:gd name="T49" fmla="*/ 180425 h 590"/>
              <a:gd name="T50" fmla="*/ 212384 w 634"/>
              <a:gd name="T51" fmla="*/ 180425 h 590"/>
              <a:gd name="T52" fmla="*/ 201927 w 634"/>
              <a:gd name="T53" fmla="*/ 196271 h 590"/>
              <a:gd name="T54" fmla="*/ 32092 w 634"/>
              <a:gd name="T55" fmla="*/ 196271 h 590"/>
              <a:gd name="T56" fmla="*/ 15866 w 634"/>
              <a:gd name="T57" fmla="*/ 180425 h 590"/>
              <a:gd name="T58" fmla="*/ 15866 w 634"/>
              <a:gd name="T59" fmla="*/ 106239 h 590"/>
              <a:gd name="T60" fmla="*/ 90506 w 634"/>
              <a:gd name="T61" fmla="*/ 106239 h 590"/>
              <a:gd name="T62" fmla="*/ 85098 w 634"/>
              <a:gd name="T63" fmla="*/ 111280 h 590"/>
              <a:gd name="T64" fmla="*/ 116829 w 634"/>
              <a:gd name="T65" fmla="*/ 137930 h 590"/>
              <a:gd name="T66" fmla="*/ 143512 w 634"/>
              <a:gd name="T67" fmla="*/ 111280 h 590"/>
              <a:gd name="T68" fmla="*/ 143512 w 634"/>
              <a:gd name="T69" fmla="*/ 106239 h 590"/>
              <a:gd name="T70" fmla="*/ 212384 w 634"/>
              <a:gd name="T71" fmla="*/ 106239 h 590"/>
              <a:gd name="T72" fmla="*/ 212384 w 634"/>
              <a:gd name="T73" fmla="*/ 180425 h 590"/>
              <a:gd name="T74" fmla="*/ 100963 w 634"/>
              <a:gd name="T75" fmla="*/ 111280 h 590"/>
              <a:gd name="T76" fmla="*/ 100963 w 634"/>
              <a:gd name="T77" fmla="*/ 111280 h 590"/>
              <a:gd name="T78" fmla="*/ 100963 w 634"/>
              <a:gd name="T79" fmla="*/ 106239 h 590"/>
              <a:gd name="T80" fmla="*/ 127647 w 634"/>
              <a:gd name="T81" fmla="*/ 106239 h 590"/>
              <a:gd name="T82" fmla="*/ 127647 w 634"/>
              <a:gd name="T83" fmla="*/ 111280 h 590"/>
              <a:gd name="T84" fmla="*/ 116829 w 634"/>
              <a:gd name="T85" fmla="*/ 127486 h 590"/>
              <a:gd name="T86" fmla="*/ 100963 w 634"/>
              <a:gd name="T87" fmla="*/ 111280 h 590"/>
              <a:gd name="T88" fmla="*/ 212384 w 634"/>
              <a:gd name="T89" fmla="*/ 90033 h 590"/>
              <a:gd name="T90" fmla="*/ 212384 w 634"/>
              <a:gd name="T91" fmla="*/ 90033 h 590"/>
              <a:gd name="T92" fmla="*/ 15866 w 634"/>
              <a:gd name="T93" fmla="*/ 90033 h 590"/>
              <a:gd name="T94" fmla="*/ 15866 w 634"/>
              <a:gd name="T95" fmla="*/ 52939 h 590"/>
              <a:gd name="T96" fmla="*/ 32092 w 634"/>
              <a:gd name="T97" fmla="*/ 42495 h 590"/>
              <a:gd name="T98" fmla="*/ 201927 w 634"/>
              <a:gd name="T99" fmla="*/ 42495 h 590"/>
              <a:gd name="T100" fmla="*/ 212384 w 634"/>
              <a:gd name="T101" fmla="*/ 52939 h 590"/>
              <a:gd name="T102" fmla="*/ 212384 w 634"/>
              <a:gd name="T103" fmla="*/ 90033 h 59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34" h="590">
                <a:moveTo>
                  <a:pt x="560" y="74"/>
                </a:moveTo>
                <a:lnTo>
                  <a:pt x="560" y="74"/>
                </a:lnTo>
                <a:cubicBezTo>
                  <a:pt x="442" y="74"/>
                  <a:pt x="442" y="74"/>
                  <a:pt x="442" y="74"/>
                </a:cubicBezTo>
                <a:cubicBezTo>
                  <a:pt x="442" y="30"/>
                  <a:pt x="442" y="30"/>
                  <a:pt x="442" y="30"/>
                </a:cubicBezTo>
                <a:cubicBezTo>
                  <a:pt x="442" y="15"/>
                  <a:pt x="412" y="0"/>
                  <a:pt x="398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21" y="0"/>
                  <a:pt x="207" y="15"/>
                  <a:pt x="207" y="30"/>
                </a:cubicBezTo>
                <a:cubicBezTo>
                  <a:pt x="207" y="74"/>
                  <a:pt x="207" y="74"/>
                  <a:pt x="207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44" y="74"/>
                  <a:pt x="0" y="103"/>
                  <a:pt x="0" y="147"/>
                </a:cubicBezTo>
                <a:cubicBezTo>
                  <a:pt x="0" y="501"/>
                  <a:pt x="0" y="501"/>
                  <a:pt x="0" y="501"/>
                </a:cubicBezTo>
                <a:cubicBezTo>
                  <a:pt x="0" y="545"/>
                  <a:pt x="44" y="589"/>
                  <a:pt x="89" y="589"/>
                </a:cubicBezTo>
                <a:cubicBezTo>
                  <a:pt x="560" y="589"/>
                  <a:pt x="560" y="589"/>
                  <a:pt x="560" y="589"/>
                </a:cubicBezTo>
                <a:cubicBezTo>
                  <a:pt x="604" y="589"/>
                  <a:pt x="633" y="545"/>
                  <a:pt x="633" y="501"/>
                </a:cubicBezTo>
                <a:cubicBezTo>
                  <a:pt x="633" y="147"/>
                  <a:pt x="633" y="147"/>
                  <a:pt x="633" y="147"/>
                </a:cubicBezTo>
                <a:cubicBezTo>
                  <a:pt x="633" y="103"/>
                  <a:pt x="604" y="74"/>
                  <a:pt x="560" y="74"/>
                </a:cubicBezTo>
                <a:close/>
                <a:moveTo>
                  <a:pt x="236" y="59"/>
                </a:moveTo>
                <a:lnTo>
                  <a:pt x="236" y="59"/>
                </a:lnTo>
                <a:cubicBezTo>
                  <a:pt x="236" y="45"/>
                  <a:pt x="251" y="30"/>
                  <a:pt x="265" y="30"/>
                </a:cubicBezTo>
                <a:cubicBezTo>
                  <a:pt x="383" y="30"/>
                  <a:pt x="383" y="30"/>
                  <a:pt x="383" y="30"/>
                </a:cubicBezTo>
                <a:cubicBezTo>
                  <a:pt x="383" y="30"/>
                  <a:pt x="398" y="45"/>
                  <a:pt x="398" y="59"/>
                </a:cubicBezTo>
                <a:cubicBezTo>
                  <a:pt x="398" y="74"/>
                  <a:pt x="398" y="74"/>
                  <a:pt x="398" y="74"/>
                </a:cubicBezTo>
                <a:cubicBezTo>
                  <a:pt x="236" y="74"/>
                  <a:pt x="236" y="74"/>
                  <a:pt x="236" y="74"/>
                </a:cubicBezTo>
                <a:lnTo>
                  <a:pt x="236" y="59"/>
                </a:lnTo>
                <a:close/>
                <a:moveTo>
                  <a:pt x="589" y="501"/>
                </a:moveTo>
                <a:lnTo>
                  <a:pt x="589" y="501"/>
                </a:lnTo>
                <a:cubicBezTo>
                  <a:pt x="589" y="530"/>
                  <a:pt x="574" y="545"/>
                  <a:pt x="560" y="545"/>
                </a:cubicBezTo>
                <a:cubicBezTo>
                  <a:pt x="89" y="545"/>
                  <a:pt x="89" y="545"/>
                  <a:pt x="89" y="545"/>
                </a:cubicBezTo>
                <a:cubicBezTo>
                  <a:pt x="59" y="545"/>
                  <a:pt x="44" y="530"/>
                  <a:pt x="44" y="501"/>
                </a:cubicBezTo>
                <a:cubicBezTo>
                  <a:pt x="44" y="295"/>
                  <a:pt x="44" y="295"/>
                  <a:pt x="44" y="295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36" y="295"/>
                  <a:pt x="236" y="309"/>
                  <a:pt x="236" y="309"/>
                </a:cubicBezTo>
                <a:cubicBezTo>
                  <a:pt x="236" y="354"/>
                  <a:pt x="280" y="383"/>
                  <a:pt x="324" y="383"/>
                </a:cubicBezTo>
                <a:cubicBezTo>
                  <a:pt x="369" y="383"/>
                  <a:pt x="398" y="354"/>
                  <a:pt x="398" y="309"/>
                </a:cubicBezTo>
                <a:lnTo>
                  <a:pt x="398" y="295"/>
                </a:lnTo>
                <a:cubicBezTo>
                  <a:pt x="589" y="295"/>
                  <a:pt x="589" y="295"/>
                  <a:pt x="589" y="295"/>
                </a:cubicBezTo>
                <a:lnTo>
                  <a:pt x="589" y="501"/>
                </a:lnTo>
                <a:close/>
                <a:moveTo>
                  <a:pt x="280" y="309"/>
                </a:moveTo>
                <a:lnTo>
                  <a:pt x="280" y="309"/>
                </a:lnTo>
                <a:lnTo>
                  <a:pt x="280" y="295"/>
                </a:lnTo>
                <a:cubicBezTo>
                  <a:pt x="354" y="295"/>
                  <a:pt x="354" y="295"/>
                  <a:pt x="354" y="295"/>
                </a:cubicBezTo>
                <a:lnTo>
                  <a:pt x="354" y="309"/>
                </a:lnTo>
                <a:cubicBezTo>
                  <a:pt x="354" y="324"/>
                  <a:pt x="339" y="354"/>
                  <a:pt x="324" y="354"/>
                </a:cubicBezTo>
                <a:cubicBezTo>
                  <a:pt x="295" y="354"/>
                  <a:pt x="280" y="324"/>
                  <a:pt x="280" y="309"/>
                </a:cubicBezTo>
                <a:close/>
                <a:moveTo>
                  <a:pt x="589" y="250"/>
                </a:moveTo>
                <a:lnTo>
                  <a:pt x="589" y="250"/>
                </a:lnTo>
                <a:cubicBezTo>
                  <a:pt x="44" y="250"/>
                  <a:pt x="44" y="250"/>
                  <a:pt x="44" y="250"/>
                </a:cubicBezTo>
                <a:cubicBezTo>
                  <a:pt x="44" y="147"/>
                  <a:pt x="44" y="147"/>
                  <a:pt x="44" y="147"/>
                </a:cubicBezTo>
                <a:cubicBezTo>
                  <a:pt x="44" y="133"/>
                  <a:pt x="59" y="118"/>
                  <a:pt x="89" y="118"/>
                </a:cubicBezTo>
                <a:cubicBezTo>
                  <a:pt x="560" y="118"/>
                  <a:pt x="560" y="118"/>
                  <a:pt x="560" y="118"/>
                </a:cubicBezTo>
                <a:cubicBezTo>
                  <a:pt x="574" y="118"/>
                  <a:pt x="589" y="133"/>
                  <a:pt x="589" y="147"/>
                </a:cubicBezTo>
                <a:lnTo>
                  <a:pt x="589" y="250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bevel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6" name="Freeform 140"/>
          <p:cNvSpPr>
            <a:spLocks noChangeArrowheads="1"/>
          </p:cNvSpPr>
          <p:nvPr/>
        </p:nvSpPr>
        <p:spPr bwMode="auto">
          <a:xfrm>
            <a:off x="4267601" y="2417427"/>
            <a:ext cx="180000" cy="180000"/>
          </a:xfrm>
          <a:custGeom>
            <a:avLst/>
            <a:gdLst>
              <a:gd name="T0" fmla="*/ 196146 w 634"/>
              <a:gd name="T1" fmla="*/ 0 h 634"/>
              <a:gd name="T2" fmla="*/ 196146 w 634"/>
              <a:gd name="T3" fmla="*/ 0 h 634"/>
              <a:gd name="T4" fmla="*/ 26321 w 634"/>
              <a:gd name="T5" fmla="*/ 0 h 634"/>
              <a:gd name="T6" fmla="*/ 0 w 634"/>
              <a:gd name="T7" fmla="*/ 31723 h 634"/>
              <a:gd name="T8" fmla="*/ 0 w 634"/>
              <a:gd name="T9" fmla="*/ 201874 h 634"/>
              <a:gd name="T10" fmla="*/ 26321 w 634"/>
              <a:gd name="T11" fmla="*/ 228190 h 634"/>
              <a:gd name="T12" fmla="*/ 196146 w 634"/>
              <a:gd name="T13" fmla="*/ 228190 h 634"/>
              <a:gd name="T14" fmla="*/ 228236 w 634"/>
              <a:gd name="T15" fmla="*/ 201874 h 634"/>
              <a:gd name="T16" fmla="*/ 228236 w 634"/>
              <a:gd name="T17" fmla="*/ 31723 h 634"/>
              <a:gd name="T18" fmla="*/ 196146 w 634"/>
              <a:gd name="T19" fmla="*/ 0 h 634"/>
              <a:gd name="T20" fmla="*/ 58411 w 634"/>
              <a:gd name="T21" fmla="*/ 15862 h 634"/>
              <a:gd name="T22" fmla="*/ 58411 w 634"/>
              <a:gd name="T23" fmla="*/ 15862 h 634"/>
              <a:gd name="T24" fmla="*/ 169825 w 634"/>
              <a:gd name="T25" fmla="*/ 15862 h 634"/>
              <a:gd name="T26" fmla="*/ 169825 w 634"/>
              <a:gd name="T27" fmla="*/ 79668 h 634"/>
              <a:gd name="T28" fmla="*/ 164417 w 634"/>
              <a:gd name="T29" fmla="*/ 84715 h 634"/>
              <a:gd name="T30" fmla="*/ 63459 w 634"/>
              <a:gd name="T31" fmla="*/ 84715 h 634"/>
              <a:gd name="T32" fmla="*/ 58411 w 634"/>
              <a:gd name="T33" fmla="*/ 79668 h 634"/>
              <a:gd name="T34" fmla="*/ 58411 w 634"/>
              <a:gd name="T35" fmla="*/ 15862 h 634"/>
              <a:gd name="T36" fmla="*/ 212011 w 634"/>
              <a:gd name="T37" fmla="*/ 201874 h 634"/>
              <a:gd name="T38" fmla="*/ 212011 w 634"/>
              <a:gd name="T39" fmla="*/ 201874 h 634"/>
              <a:gd name="T40" fmla="*/ 196146 w 634"/>
              <a:gd name="T41" fmla="*/ 212328 h 634"/>
              <a:gd name="T42" fmla="*/ 26321 w 634"/>
              <a:gd name="T43" fmla="*/ 212328 h 634"/>
              <a:gd name="T44" fmla="*/ 15865 w 634"/>
              <a:gd name="T45" fmla="*/ 201874 h 634"/>
              <a:gd name="T46" fmla="*/ 15865 w 634"/>
              <a:gd name="T47" fmla="*/ 31723 h 634"/>
              <a:gd name="T48" fmla="*/ 26321 w 634"/>
              <a:gd name="T49" fmla="*/ 15862 h 634"/>
              <a:gd name="T50" fmla="*/ 42186 w 634"/>
              <a:gd name="T51" fmla="*/ 15862 h 634"/>
              <a:gd name="T52" fmla="*/ 42186 w 634"/>
              <a:gd name="T53" fmla="*/ 84715 h 634"/>
              <a:gd name="T54" fmla="*/ 58411 w 634"/>
              <a:gd name="T55" fmla="*/ 100937 h 634"/>
              <a:gd name="T56" fmla="*/ 169825 w 634"/>
              <a:gd name="T57" fmla="*/ 100937 h 634"/>
              <a:gd name="T58" fmla="*/ 185690 w 634"/>
              <a:gd name="T59" fmla="*/ 84715 h 634"/>
              <a:gd name="T60" fmla="*/ 185690 w 634"/>
              <a:gd name="T61" fmla="*/ 15862 h 634"/>
              <a:gd name="T62" fmla="*/ 196146 w 634"/>
              <a:gd name="T63" fmla="*/ 15862 h 634"/>
              <a:gd name="T64" fmla="*/ 212011 w 634"/>
              <a:gd name="T65" fmla="*/ 31723 h 634"/>
              <a:gd name="T66" fmla="*/ 212011 w 634"/>
              <a:gd name="T67" fmla="*/ 201874 h 634"/>
              <a:gd name="T68" fmla="*/ 132327 w 634"/>
              <a:gd name="T69" fmla="*/ 74261 h 634"/>
              <a:gd name="T70" fmla="*/ 132327 w 634"/>
              <a:gd name="T71" fmla="*/ 74261 h 634"/>
              <a:gd name="T72" fmla="*/ 143144 w 634"/>
              <a:gd name="T73" fmla="*/ 63807 h 634"/>
              <a:gd name="T74" fmla="*/ 143144 w 634"/>
              <a:gd name="T75" fmla="*/ 37130 h 634"/>
              <a:gd name="T76" fmla="*/ 132327 w 634"/>
              <a:gd name="T77" fmla="*/ 31723 h 634"/>
              <a:gd name="T78" fmla="*/ 127279 w 634"/>
              <a:gd name="T79" fmla="*/ 37130 h 634"/>
              <a:gd name="T80" fmla="*/ 127279 w 634"/>
              <a:gd name="T81" fmla="*/ 63807 h 634"/>
              <a:gd name="T82" fmla="*/ 132327 w 634"/>
              <a:gd name="T83" fmla="*/ 74261 h 63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34" h="634"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60"/>
                </a:cubicBezTo>
                <a:cubicBezTo>
                  <a:pt x="633" y="88"/>
                  <a:pt x="633" y="88"/>
                  <a:pt x="633" y="88"/>
                </a:cubicBezTo>
                <a:cubicBezTo>
                  <a:pt x="633" y="44"/>
                  <a:pt x="588" y="0"/>
                  <a:pt x="544" y="0"/>
                </a:cubicBezTo>
                <a:close/>
                <a:moveTo>
                  <a:pt x="162" y="44"/>
                </a:moveTo>
                <a:lnTo>
                  <a:pt x="162" y="44"/>
                </a:lnTo>
                <a:cubicBezTo>
                  <a:pt x="162" y="44"/>
                  <a:pt x="456" y="44"/>
                  <a:pt x="471" y="44"/>
                </a:cubicBezTo>
                <a:cubicBezTo>
                  <a:pt x="471" y="221"/>
                  <a:pt x="471" y="221"/>
                  <a:pt x="471" y="221"/>
                </a:cubicBezTo>
                <a:cubicBezTo>
                  <a:pt x="471" y="235"/>
                  <a:pt x="456" y="235"/>
                  <a:pt x="456" y="235"/>
                </a:cubicBezTo>
                <a:cubicBezTo>
                  <a:pt x="176" y="235"/>
                  <a:pt x="176" y="235"/>
                  <a:pt x="176" y="235"/>
                </a:cubicBezTo>
                <a:cubicBezTo>
                  <a:pt x="162" y="235"/>
                  <a:pt x="162" y="235"/>
                  <a:pt x="162" y="221"/>
                </a:cubicBezTo>
                <a:lnTo>
                  <a:pt x="162" y="44"/>
                </a:lnTo>
                <a:close/>
                <a:moveTo>
                  <a:pt x="588" y="560"/>
                </a:moveTo>
                <a:lnTo>
                  <a:pt x="588" y="560"/>
                </a:lnTo>
                <a:cubicBezTo>
                  <a:pt x="588" y="574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4"/>
                  <a:pt x="44" y="560"/>
                </a:cubicBezTo>
                <a:cubicBezTo>
                  <a:pt x="44" y="88"/>
                  <a:pt x="44" y="88"/>
                  <a:pt x="44" y="88"/>
                </a:cubicBezTo>
                <a:cubicBezTo>
                  <a:pt x="44" y="59"/>
                  <a:pt x="58" y="44"/>
                  <a:pt x="73" y="44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65"/>
                  <a:pt x="132" y="280"/>
                  <a:pt x="162" y="280"/>
                </a:cubicBezTo>
                <a:cubicBezTo>
                  <a:pt x="471" y="280"/>
                  <a:pt x="471" y="280"/>
                  <a:pt x="471" y="280"/>
                </a:cubicBezTo>
                <a:cubicBezTo>
                  <a:pt x="485" y="280"/>
                  <a:pt x="515" y="265"/>
                  <a:pt x="515" y="235"/>
                </a:cubicBezTo>
                <a:cubicBezTo>
                  <a:pt x="515" y="44"/>
                  <a:pt x="515" y="44"/>
                  <a:pt x="515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88"/>
                </a:cubicBezTo>
                <a:lnTo>
                  <a:pt x="588" y="560"/>
                </a:lnTo>
                <a:close/>
                <a:moveTo>
                  <a:pt x="367" y="206"/>
                </a:moveTo>
                <a:lnTo>
                  <a:pt x="367" y="206"/>
                </a:lnTo>
                <a:cubicBezTo>
                  <a:pt x="383" y="206"/>
                  <a:pt x="397" y="192"/>
                  <a:pt x="397" y="177"/>
                </a:cubicBezTo>
                <a:cubicBezTo>
                  <a:pt x="397" y="103"/>
                  <a:pt x="397" y="103"/>
                  <a:pt x="397" y="103"/>
                </a:cubicBezTo>
                <a:cubicBezTo>
                  <a:pt x="397" y="88"/>
                  <a:pt x="383" y="88"/>
                  <a:pt x="367" y="88"/>
                </a:cubicBezTo>
                <a:cubicBezTo>
                  <a:pt x="367" y="88"/>
                  <a:pt x="353" y="88"/>
                  <a:pt x="353" y="103"/>
                </a:cubicBezTo>
                <a:cubicBezTo>
                  <a:pt x="353" y="177"/>
                  <a:pt x="353" y="177"/>
                  <a:pt x="353" y="177"/>
                </a:cubicBezTo>
                <a:cubicBezTo>
                  <a:pt x="353" y="192"/>
                  <a:pt x="367" y="206"/>
                  <a:pt x="367" y="20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7" name="Freeform 95"/>
          <p:cNvSpPr>
            <a:spLocks noChangeArrowheads="1"/>
          </p:cNvSpPr>
          <p:nvPr/>
        </p:nvSpPr>
        <p:spPr bwMode="auto">
          <a:xfrm>
            <a:off x="4267601" y="2706942"/>
            <a:ext cx="180000" cy="144000"/>
          </a:xfrm>
          <a:custGeom>
            <a:avLst/>
            <a:gdLst>
              <a:gd name="T0" fmla="*/ 216253 w 619"/>
              <a:gd name="T1" fmla="*/ 42267 h 501"/>
              <a:gd name="T2" fmla="*/ 184694 w 619"/>
              <a:gd name="T3" fmla="*/ 10477 h 501"/>
              <a:gd name="T4" fmla="*/ 211232 w 619"/>
              <a:gd name="T5" fmla="*/ 5058 h 501"/>
              <a:gd name="T6" fmla="*/ 174293 w 619"/>
              <a:gd name="T7" fmla="*/ 0 h 501"/>
              <a:gd name="T8" fmla="*/ 68498 w 619"/>
              <a:gd name="T9" fmla="*/ 42267 h 501"/>
              <a:gd name="T10" fmla="*/ 21159 w 619"/>
              <a:gd name="T11" fmla="*/ 0 h 501"/>
              <a:gd name="T12" fmla="*/ 21159 w 619"/>
              <a:gd name="T13" fmla="*/ 10477 h 501"/>
              <a:gd name="T14" fmla="*/ 52718 w 619"/>
              <a:gd name="T15" fmla="*/ 42267 h 501"/>
              <a:gd name="T16" fmla="*/ 0 w 619"/>
              <a:gd name="T17" fmla="*/ 47686 h 501"/>
              <a:gd name="T18" fmla="*/ 10400 w 619"/>
              <a:gd name="T19" fmla="*/ 53105 h 501"/>
              <a:gd name="T20" fmla="*/ 47339 w 619"/>
              <a:gd name="T21" fmla="*/ 180630 h 501"/>
              <a:gd name="T22" fmla="*/ 195452 w 619"/>
              <a:gd name="T23" fmla="*/ 153897 h 501"/>
              <a:gd name="T24" fmla="*/ 216253 w 619"/>
              <a:gd name="T25" fmla="*/ 53105 h 501"/>
              <a:gd name="T26" fmla="*/ 216253 w 619"/>
              <a:gd name="T27" fmla="*/ 42267 h 501"/>
              <a:gd name="T28" fmla="*/ 68498 w 619"/>
              <a:gd name="T29" fmla="*/ 170153 h 501"/>
              <a:gd name="T30" fmla="*/ 31559 w 619"/>
              <a:gd name="T31" fmla="*/ 153897 h 501"/>
              <a:gd name="T32" fmla="*/ 68498 w 619"/>
              <a:gd name="T33" fmla="*/ 138001 h 501"/>
              <a:gd name="T34" fmla="*/ 68498 w 619"/>
              <a:gd name="T35" fmla="*/ 127525 h 501"/>
              <a:gd name="T36" fmla="*/ 31559 w 619"/>
              <a:gd name="T37" fmla="*/ 127525 h 501"/>
              <a:gd name="T38" fmla="*/ 68498 w 619"/>
              <a:gd name="T39" fmla="*/ 95373 h 501"/>
              <a:gd name="T40" fmla="*/ 68498 w 619"/>
              <a:gd name="T41" fmla="*/ 84896 h 501"/>
              <a:gd name="T42" fmla="*/ 26180 w 619"/>
              <a:gd name="T43" fmla="*/ 84896 h 501"/>
              <a:gd name="T44" fmla="*/ 68498 w 619"/>
              <a:gd name="T45" fmla="*/ 53105 h 501"/>
              <a:gd name="T46" fmla="*/ 137355 w 619"/>
              <a:gd name="T47" fmla="*/ 170153 h 501"/>
              <a:gd name="T48" fmla="*/ 84636 w 619"/>
              <a:gd name="T49" fmla="*/ 170153 h 501"/>
              <a:gd name="T50" fmla="*/ 137355 w 619"/>
              <a:gd name="T51" fmla="*/ 138001 h 501"/>
              <a:gd name="T52" fmla="*/ 137355 w 619"/>
              <a:gd name="T53" fmla="*/ 127525 h 501"/>
              <a:gd name="T54" fmla="*/ 84636 w 619"/>
              <a:gd name="T55" fmla="*/ 127525 h 501"/>
              <a:gd name="T56" fmla="*/ 137355 w 619"/>
              <a:gd name="T57" fmla="*/ 95373 h 501"/>
              <a:gd name="T58" fmla="*/ 137355 w 619"/>
              <a:gd name="T59" fmla="*/ 84896 h 501"/>
              <a:gd name="T60" fmla="*/ 84636 w 619"/>
              <a:gd name="T61" fmla="*/ 84896 h 501"/>
              <a:gd name="T62" fmla="*/ 137355 w 619"/>
              <a:gd name="T63" fmla="*/ 53105 h 501"/>
              <a:gd name="T64" fmla="*/ 179314 w 619"/>
              <a:gd name="T65" fmla="*/ 153897 h 501"/>
              <a:gd name="T66" fmla="*/ 168914 w 619"/>
              <a:gd name="T67" fmla="*/ 170153 h 501"/>
              <a:gd name="T68" fmla="*/ 153134 w 619"/>
              <a:gd name="T69" fmla="*/ 138001 h 501"/>
              <a:gd name="T70" fmla="*/ 179314 w 619"/>
              <a:gd name="T71" fmla="*/ 153897 h 501"/>
              <a:gd name="T72" fmla="*/ 184694 w 619"/>
              <a:gd name="T73" fmla="*/ 127525 h 501"/>
              <a:gd name="T74" fmla="*/ 153134 w 619"/>
              <a:gd name="T75" fmla="*/ 95373 h 501"/>
              <a:gd name="T76" fmla="*/ 184694 w 619"/>
              <a:gd name="T77" fmla="*/ 127525 h 501"/>
              <a:gd name="T78" fmla="*/ 190073 w 619"/>
              <a:gd name="T79" fmla="*/ 84896 h 501"/>
              <a:gd name="T80" fmla="*/ 153134 w 619"/>
              <a:gd name="T81" fmla="*/ 53105 h 501"/>
              <a:gd name="T82" fmla="*/ 190073 w 619"/>
              <a:gd name="T83" fmla="*/ 84896 h 5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19" h="501">
                <a:moveTo>
                  <a:pt x="603" y="117"/>
                </a:moveTo>
                <a:lnTo>
                  <a:pt x="603" y="117"/>
                </a:lnTo>
                <a:cubicBezTo>
                  <a:pt x="471" y="117"/>
                  <a:pt x="471" y="117"/>
                  <a:pt x="471" y="117"/>
                </a:cubicBezTo>
                <a:cubicBezTo>
                  <a:pt x="515" y="29"/>
                  <a:pt x="515" y="29"/>
                  <a:pt x="515" y="29"/>
                </a:cubicBezTo>
                <a:cubicBezTo>
                  <a:pt x="559" y="29"/>
                  <a:pt x="559" y="29"/>
                  <a:pt x="559" y="29"/>
                </a:cubicBezTo>
                <a:cubicBezTo>
                  <a:pt x="574" y="29"/>
                  <a:pt x="589" y="29"/>
                  <a:pt x="589" y="14"/>
                </a:cubicBezTo>
                <a:cubicBezTo>
                  <a:pt x="589" y="0"/>
                  <a:pt x="574" y="0"/>
                  <a:pt x="559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27" y="117"/>
                  <a:pt x="427" y="117"/>
                  <a:pt x="427" y="117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32" y="0"/>
                  <a:pt x="132" y="0"/>
                  <a:pt x="132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4" y="0"/>
                  <a:pt x="29" y="0"/>
                  <a:pt x="29" y="14"/>
                </a:cubicBezTo>
                <a:cubicBezTo>
                  <a:pt x="29" y="29"/>
                  <a:pt x="44" y="29"/>
                  <a:pt x="59" y="29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47" y="117"/>
                  <a:pt x="147" y="117"/>
                  <a:pt x="147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0" y="117"/>
                  <a:pt x="0" y="117"/>
                  <a:pt x="0" y="132"/>
                </a:cubicBezTo>
                <a:cubicBezTo>
                  <a:pt x="0" y="147"/>
                  <a:pt x="0" y="147"/>
                  <a:pt x="15" y="147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59" y="426"/>
                  <a:pt x="59" y="426"/>
                  <a:pt x="59" y="426"/>
                </a:cubicBezTo>
                <a:cubicBezTo>
                  <a:pt x="59" y="471"/>
                  <a:pt x="88" y="500"/>
                  <a:pt x="132" y="500"/>
                </a:cubicBezTo>
                <a:cubicBezTo>
                  <a:pt x="471" y="500"/>
                  <a:pt x="471" y="500"/>
                  <a:pt x="471" y="500"/>
                </a:cubicBezTo>
                <a:cubicBezTo>
                  <a:pt x="515" y="500"/>
                  <a:pt x="545" y="471"/>
                  <a:pt x="545" y="426"/>
                </a:cubicBezTo>
                <a:cubicBezTo>
                  <a:pt x="589" y="147"/>
                  <a:pt x="589" y="147"/>
                  <a:pt x="589" y="147"/>
                </a:cubicBezTo>
                <a:cubicBezTo>
                  <a:pt x="603" y="147"/>
                  <a:pt x="603" y="147"/>
                  <a:pt x="603" y="147"/>
                </a:cubicBezTo>
                <a:cubicBezTo>
                  <a:pt x="618" y="147"/>
                  <a:pt x="618" y="147"/>
                  <a:pt x="618" y="132"/>
                </a:cubicBezTo>
                <a:cubicBezTo>
                  <a:pt x="618" y="117"/>
                  <a:pt x="618" y="117"/>
                  <a:pt x="603" y="117"/>
                </a:cubicBezTo>
                <a:close/>
                <a:moveTo>
                  <a:pt x="191" y="471"/>
                </a:moveTo>
                <a:lnTo>
                  <a:pt x="191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88" y="441"/>
                  <a:pt x="88" y="426"/>
                </a:cubicBezTo>
                <a:cubicBezTo>
                  <a:pt x="88" y="382"/>
                  <a:pt x="88" y="382"/>
                  <a:pt x="88" y="382"/>
                </a:cubicBezTo>
                <a:cubicBezTo>
                  <a:pt x="191" y="382"/>
                  <a:pt x="191" y="382"/>
                  <a:pt x="191" y="382"/>
                </a:cubicBezTo>
                <a:lnTo>
                  <a:pt x="191" y="471"/>
                </a:lnTo>
                <a:close/>
                <a:moveTo>
                  <a:pt x="191" y="353"/>
                </a:moveTo>
                <a:lnTo>
                  <a:pt x="191" y="353"/>
                </a:lnTo>
                <a:cubicBezTo>
                  <a:pt x="88" y="353"/>
                  <a:pt x="88" y="353"/>
                  <a:pt x="88" y="353"/>
                </a:cubicBezTo>
                <a:cubicBezTo>
                  <a:pt x="88" y="264"/>
                  <a:pt x="88" y="264"/>
                  <a:pt x="88" y="264"/>
                </a:cubicBezTo>
                <a:cubicBezTo>
                  <a:pt x="191" y="264"/>
                  <a:pt x="191" y="264"/>
                  <a:pt x="191" y="264"/>
                </a:cubicBezTo>
                <a:lnTo>
                  <a:pt x="191" y="353"/>
                </a:lnTo>
                <a:close/>
                <a:moveTo>
                  <a:pt x="191" y="235"/>
                </a:moveTo>
                <a:lnTo>
                  <a:pt x="191" y="235"/>
                </a:lnTo>
                <a:cubicBezTo>
                  <a:pt x="73" y="235"/>
                  <a:pt x="73" y="235"/>
                  <a:pt x="73" y="235"/>
                </a:cubicBezTo>
                <a:cubicBezTo>
                  <a:pt x="73" y="147"/>
                  <a:pt x="73" y="147"/>
                  <a:pt x="73" y="147"/>
                </a:cubicBezTo>
                <a:cubicBezTo>
                  <a:pt x="191" y="147"/>
                  <a:pt x="191" y="147"/>
                  <a:pt x="191" y="147"/>
                </a:cubicBezTo>
                <a:lnTo>
                  <a:pt x="191" y="235"/>
                </a:lnTo>
                <a:close/>
                <a:moveTo>
                  <a:pt x="383" y="471"/>
                </a:moveTo>
                <a:lnTo>
                  <a:pt x="383" y="471"/>
                </a:lnTo>
                <a:cubicBezTo>
                  <a:pt x="236" y="471"/>
                  <a:pt x="236" y="471"/>
                  <a:pt x="236" y="471"/>
                </a:cubicBezTo>
                <a:cubicBezTo>
                  <a:pt x="236" y="382"/>
                  <a:pt x="236" y="382"/>
                  <a:pt x="236" y="382"/>
                </a:cubicBezTo>
                <a:cubicBezTo>
                  <a:pt x="383" y="382"/>
                  <a:pt x="383" y="382"/>
                  <a:pt x="383" y="382"/>
                </a:cubicBezTo>
                <a:lnTo>
                  <a:pt x="383" y="471"/>
                </a:lnTo>
                <a:close/>
                <a:moveTo>
                  <a:pt x="383" y="353"/>
                </a:moveTo>
                <a:lnTo>
                  <a:pt x="383" y="353"/>
                </a:lnTo>
                <a:cubicBezTo>
                  <a:pt x="236" y="353"/>
                  <a:pt x="236" y="353"/>
                  <a:pt x="236" y="353"/>
                </a:cubicBezTo>
                <a:cubicBezTo>
                  <a:pt x="236" y="264"/>
                  <a:pt x="236" y="264"/>
                  <a:pt x="236" y="264"/>
                </a:cubicBezTo>
                <a:cubicBezTo>
                  <a:pt x="383" y="264"/>
                  <a:pt x="383" y="264"/>
                  <a:pt x="383" y="264"/>
                </a:cubicBezTo>
                <a:lnTo>
                  <a:pt x="383" y="353"/>
                </a:lnTo>
                <a:close/>
                <a:moveTo>
                  <a:pt x="383" y="235"/>
                </a:moveTo>
                <a:lnTo>
                  <a:pt x="383" y="235"/>
                </a:lnTo>
                <a:cubicBezTo>
                  <a:pt x="236" y="235"/>
                  <a:pt x="236" y="235"/>
                  <a:pt x="236" y="235"/>
                </a:cubicBezTo>
                <a:cubicBezTo>
                  <a:pt x="236" y="147"/>
                  <a:pt x="236" y="147"/>
                  <a:pt x="236" y="147"/>
                </a:cubicBezTo>
                <a:cubicBezTo>
                  <a:pt x="383" y="147"/>
                  <a:pt x="383" y="147"/>
                  <a:pt x="383" y="147"/>
                </a:cubicBezTo>
                <a:lnTo>
                  <a:pt x="383" y="235"/>
                </a:lnTo>
                <a:close/>
                <a:moveTo>
                  <a:pt x="500" y="426"/>
                </a:moveTo>
                <a:lnTo>
                  <a:pt x="500" y="426"/>
                </a:lnTo>
                <a:cubicBezTo>
                  <a:pt x="500" y="441"/>
                  <a:pt x="486" y="471"/>
                  <a:pt x="471" y="471"/>
                </a:cubicBezTo>
                <a:cubicBezTo>
                  <a:pt x="427" y="471"/>
                  <a:pt x="427" y="471"/>
                  <a:pt x="427" y="471"/>
                </a:cubicBezTo>
                <a:cubicBezTo>
                  <a:pt x="427" y="382"/>
                  <a:pt x="427" y="382"/>
                  <a:pt x="427" y="382"/>
                </a:cubicBezTo>
                <a:cubicBezTo>
                  <a:pt x="515" y="382"/>
                  <a:pt x="515" y="382"/>
                  <a:pt x="515" y="382"/>
                </a:cubicBezTo>
                <a:lnTo>
                  <a:pt x="500" y="426"/>
                </a:lnTo>
                <a:close/>
                <a:moveTo>
                  <a:pt x="515" y="353"/>
                </a:moveTo>
                <a:lnTo>
                  <a:pt x="515" y="353"/>
                </a:lnTo>
                <a:cubicBezTo>
                  <a:pt x="427" y="353"/>
                  <a:pt x="427" y="353"/>
                  <a:pt x="427" y="353"/>
                </a:cubicBezTo>
                <a:cubicBezTo>
                  <a:pt x="427" y="264"/>
                  <a:pt x="427" y="264"/>
                  <a:pt x="427" y="264"/>
                </a:cubicBezTo>
                <a:cubicBezTo>
                  <a:pt x="530" y="264"/>
                  <a:pt x="530" y="264"/>
                  <a:pt x="530" y="264"/>
                </a:cubicBezTo>
                <a:lnTo>
                  <a:pt x="515" y="353"/>
                </a:lnTo>
                <a:close/>
                <a:moveTo>
                  <a:pt x="530" y="235"/>
                </a:moveTo>
                <a:lnTo>
                  <a:pt x="530" y="235"/>
                </a:lnTo>
                <a:cubicBezTo>
                  <a:pt x="427" y="235"/>
                  <a:pt x="427" y="235"/>
                  <a:pt x="427" y="235"/>
                </a:cubicBezTo>
                <a:cubicBezTo>
                  <a:pt x="427" y="147"/>
                  <a:pt x="427" y="147"/>
                  <a:pt x="427" y="147"/>
                </a:cubicBezTo>
                <a:cubicBezTo>
                  <a:pt x="545" y="147"/>
                  <a:pt x="545" y="147"/>
                  <a:pt x="545" y="147"/>
                </a:cubicBezTo>
                <a:lnTo>
                  <a:pt x="530" y="23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ea typeface="MS PGothic" pitchFamily="34" charset="-128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240920" y="3018317"/>
            <a:ext cx="233363" cy="198438"/>
            <a:chOff x="4477988" y="2879253"/>
            <a:chExt cx="233363" cy="198438"/>
          </a:xfrm>
          <a:solidFill>
            <a:schemeClr val="accent6"/>
          </a:solidFill>
        </p:grpSpPr>
        <p:sp>
          <p:nvSpPr>
            <p:cNvPr id="78" name="Freeform 109"/>
            <p:cNvSpPr>
              <a:spLocks noEditPoints="1"/>
            </p:cNvSpPr>
            <p:nvPr/>
          </p:nvSpPr>
          <p:spPr bwMode="auto">
            <a:xfrm>
              <a:off x="4477988" y="2879253"/>
              <a:ext cx="233363" cy="198438"/>
            </a:xfrm>
            <a:custGeom>
              <a:avLst/>
              <a:gdLst/>
              <a:ahLst/>
              <a:cxnLst>
                <a:cxn ang="0">
                  <a:pos x="10" y="57"/>
                </a:cxn>
                <a:cxn ang="0">
                  <a:pos x="9" y="58"/>
                </a:cxn>
                <a:cxn ang="0">
                  <a:pos x="2" y="58"/>
                </a:cxn>
                <a:cxn ang="0">
                  <a:pos x="0" y="57"/>
                </a:cxn>
                <a:cxn ang="0">
                  <a:pos x="0" y="49"/>
                </a:cxn>
                <a:cxn ang="0">
                  <a:pos x="2" y="48"/>
                </a:cxn>
                <a:cxn ang="0">
                  <a:pos x="9" y="48"/>
                </a:cxn>
                <a:cxn ang="0">
                  <a:pos x="10" y="49"/>
                </a:cxn>
                <a:cxn ang="0">
                  <a:pos x="10" y="57"/>
                </a:cxn>
                <a:cxn ang="0">
                  <a:pos x="25" y="57"/>
                </a:cxn>
                <a:cxn ang="0">
                  <a:pos x="24" y="58"/>
                </a:cxn>
                <a:cxn ang="0">
                  <a:pos x="16" y="58"/>
                </a:cxn>
                <a:cxn ang="0">
                  <a:pos x="15" y="57"/>
                </a:cxn>
                <a:cxn ang="0">
                  <a:pos x="15" y="44"/>
                </a:cxn>
                <a:cxn ang="0">
                  <a:pos x="16" y="43"/>
                </a:cxn>
                <a:cxn ang="0">
                  <a:pos x="24" y="43"/>
                </a:cxn>
                <a:cxn ang="0">
                  <a:pos x="25" y="44"/>
                </a:cxn>
                <a:cxn ang="0">
                  <a:pos x="25" y="57"/>
                </a:cxn>
                <a:cxn ang="0">
                  <a:pos x="39" y="57"/>
                </a:cxn>
                <a:cxn ang="0">
                  <a:pos x="38" y="58"/>
                </a:cxn>
                <a:cxn ang="0">
                  <a:pos x="31" y="58"/>
                </a:cxn>
                <a:cxn ang="0">
                  <a:pos x="30" y="57"/>
                </a:cxn>
                <a:cxn ang="0">
                  <a:pos x="30" y="35"/>
                </a:cxn>
                <a:cxn ang="0">
                  <a:pos x="31" y="34"/>
                </a:cxn>
                <a:cxn ang="0">
                  <a:pos x="38" y="34"/>
                </a:cxn>
                <a:cxn ang="0">
                  <a:pos x="39" y="35"/>
                </a:cxn>
                <a:cxn ang="0">
                  <a:pos x="39" y="57"/>
                </a:cxn>
                <a:cxn ang="0">
                  <a:pos x="54" y="57"/>
                </a:cxn>
                <a:cxn ang="0">
                  <a:pos x="53" y="58"/>
                </a:cxn>
                <a:cxn ang="0">
                  <a:pos x="45" y="58"/>
                </a:cxn>
                <a:cxn ang="0">
                  <a:pos x="44" y="57"/>
                </a:cxn>
                <a:cxn ang="0">
                  <a:pos x="44" y="20"/>
                </a:cxn>
                <a:cxn ang="0">
                  <a:pos x="45" y="19"/>
                </a:cxn>
                <a:cxn ang="0">
                  <a:pos x="53" y="19"/>
                </a:cxn>
                <a:cxn ang="0">
                  <a:pos x="54" y="20"/>
                </a:cxn>
                <a:cxn ang="0">
                  <a:pos x="54" y="57"/>
                </a:cxn>
                <a:cxn ang="0">
                  <a:pos x="68" y="57"/>
                </a:cxn>
                <a:cxn ang="0">
                  <a:pos x="67" y="58"/>
                </a:cxn>
                <a:cxn ang="0">
                  <a:pos x="60" y="58"/>
                </a:cxn>
                <a:cxn ang="0">
                  <a:pos x="59" y="57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7" y="0"/>
                </a:cxn>
                <a:cxn ang="0">
                  <a:pos x="68" y="1"/>
                </a:cxn>
                <a:cxn ang="0">
                  <a:pos x="68" y="57"/>
                </a:cxn>
              </a:cxnLst>
              <a:rect l="0" t="0" r="r" b="b"/>
              <a:pathLst>
                <a:path w="68" h="58">
                  <a:moveTo>
                    <a:pt x="10" y="57"/>
                  </a:moveTo>
                  <a:cubicBezTo>
                    <a:pt x="10" y="57"/>
                    <a:pt x="10" y="58"/>
                    <a:pt x="9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8"/>
                    <a:pt x="0" y="57"/>
                    <a:pt x="0" y="5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48"/>
                    <a:pt x="2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0" y="49"/>
                    <a:pt x="10" y="49"/>
                  </a:cubicBezTo>
                  <a:lnTo>
                    <a:pt x="10" y="57"/>
                  </a:lnTo>
                  <a:close/>
                  <a:moveTo>
                    <a:pt x="25" y="57"/>
                  </a:moveTo>
                  <a:cubicBezTo>
                    <a:pt x="25" y="57"/>
                    <a:pt x="24" y="58"/>
                    <a:pt x="2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5" y="57"/>
                    <a:pt x="15" y="5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6" y="43"/>
                    <a:pt x="16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5" y="44"/>
                    <a:pt x="25" y="44"/>
                  </a:cubicBezTo>
                  <a:lnTo>
                    <a:pt x="25" y="57"/>
                  </a:lnTo>
                  <a:close/>
                  <a:moveTo>
                    <a:pt x="39" y="57"/>
                  </a:moveTo>
                  <a:cubicBezTo>
                    <a:pt x="39" y="57"/>
                    <a:pt x="39" y="58"/>
                    <a:pt x="38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7"/>
                    <a:pt x="30" y="57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4"/>
                    <a:pt x="30" y="34"/>
                    <a:pt x="31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5"/>
                  </a:cubicBezTo>
                  <a:lnTo>
                    <a:pt x="39" y="57"/>
                  </a:lnTo>
                  <a:close/>
                  <a:moveTo>
                    <a:pt x="54" y="57"/>
                  </a:moveTo>
                  <a:cubicBezTo>
                    <a:pt x="54" y="57"/>
                    <a:pt x="53" y="58"/>
                    <a:pt x="53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4" y="57"/>
                    <a:pt x="44" y="57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5" y="19"/>
                    <a:pt x="45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4" y="20"/>
                    <a:pt x="54" y="20"/>
                  </a:cubicBezTo>
                  <a:lnTo>
                    <a:pt x="54" y="57"/>
                  </a:lnTo>
                  <a:close/>
                  <a:moveTo>
                    <a:pt x="68" y="57"/>
                  </a:moveTo>
                  <a:cubicBezTo>
                    <a:pt x="68" y="57"/>
                    <a:pt x="68" y="58"/>
                    <a:pt x="67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9" y="58"/>
                    <a:pt x="59" y="57"/>
                    <a:pt x="59" y="5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0"/>
                    <a:pt x="59" y="0"/>
                    <a:pt x="60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68" y="0"/>
                    <a:pt x="68" y="1"/>
                  </a:cubicBezTo>
                  <a:lnTo>
                    <a:pt x="68" y="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9" name="Freeform 243"/>
            <p:cNvSpPr>
              <a:spLocks noEditPoints="1"/>
            </p:cNvSpPr>
            <p:nvPr/>
          </p:nvSpPr>
          <p:spPr bwMode="auto">
            <a:xfrm>
              <a:off x="4479059" y="2879253"/>
              <a:ext cx="122033" cy="132434"/>
            </a:xfrm>
            <a:custGeom>
              <a:avLst/>
              <a:gdLst/>
              <a:ahLst/>
              <a:cxnLst>
                <a:cxn ang="0">
                  <a:pos x="31" y="33"/>
                </a:cxn>
                <a:cxn ang="0">
                  <a:pos x="18" y="33"/>
                </a:cxn>
                <a:cxn ang="0">
                  <a:pos x="18" y="37"/>
                </a:cxn>
                <a:cxn ang="0">
                  <a:pos x="37" y="37"/>
                </a:cxn>
                <a:cxn ang="0">
                  <a:pos x="39" y="38"/>
                </a:cxn>
                <a:cxn ang="0">
                  <a:pos x="39" y="43"/>
                </a:cxn>
                <a:cxn ang="0">
                  <a:pos x="37" y="44"/>
                </a:cxn>
                <a:cxn ang="0">
                  <a:pos x="18" y="44"/>
                </a:cxn>
                <a:cxn ang="0">
                  <a:pos x="18" y="52"/>
                </a:cxn>
                <a:cxn ang="0">
                  <a:pos x="17" y="53"/>
                </a:cxn>
                <a:cxn ang="0">
                  <a:pos x="11" y="53"/>
                </a:cxn>
                <a:cxn ang="0">
                  <a:pos x="9" y="52"/>
                </a:cxn>
                <a:cxn ang="0">
                  <a:pos x="9" y="44"/>
                </a:cxn>
                <a:cxn ang="0">
                  <a:pos x="1" y="44"/>
                </a:cxn>
                <a:cxn ang="0">
                  <a:pos x="0" y="43"/>
                </a:cxn>
                <a:cxn ang="0">
                  <a:pos x="0" y="38"/>
                </a:cxn>
                <a:cxn ang="0">
                  <a:pos x="1" y="37"/>
                </a:cxn>
                <a:cxn ang="0">
                  <a:pos x="9" y="37"/>
                </a:cxn>
                <a:cxn ang="0">
                  <a:pos x="9" y="33"/>
                </a:cxn>
                <a:cxn ang="0">
                  <a:pos x="1" y="33"/>
                </a:cxn>
                <a:cxn ang="0">
                  <a:pos x="0" y="32"/>
                </a:cxn>
                <a:cxn ang="0">
                  <a:pos x="0" y="26"/>
                </a:cxn>
                <a:cxn ang="0">
                  <a:pos x="1" y="25"/>
                </a:cxn>
                <a:cxn ang="0">
                  <a:pos x="9" y="25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31" y="0"/>
                </a:cxn>
                <a:cxn ang="0">
                  <a:pos x="48" y="16"/>
                </a:cxn>
                <a:cxn ang="0">
                  <a:pos x="31" y="33"/>
                </a:cxn>
                <a:cxn ang="0">
                  <a:pos x="30" y="8"/>
                </a:cxn>
                <a:cxn ang="0">
                  <a:pos x="18" y="8"/>
                </a:cxn>
                <a:cxn ang="0">
                  <a:pos x="18" y="25"/>
                </a:cxn>
                <a:cxn ang="0">
                  <a:pos x="30" y="25"/>
                </a:cxn>
                <a:cxn ang="0">
                  <a:pos x="39" y="16"/>
                </a:cxn>
                <a:cxn ang="0">
                  <a:pos x="30" y="8"/>
                </a:cxn>
              </a:cxnLst>
              <a:rect l="0" t="0" r="r" b="b"/>
              <a:pathLst>
                <a:path w="48" h="53">
                  <a:moveTo>
                    <a:pt x="31" y="33"/>
                  </a:moveTo>
                  <a:cubicBezTo>
                    <a:pt x="18" y="33"/>
                    <a:pt x="18" y="33"/>
                    <a:pt x="18" y="33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7"/>
                    <a:pt x="39" y="38"/>
                    <a:pt x="39" y="38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4"/>
                    <a:pt x="38" y="44"/>
                    <a:pt x="37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3"/>
                    <a:pt x="17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0" y="53"/>
                    <a:pt x="9" y="52"/>
                    <a:pt x="9" y="52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4"/>
                    <a:pt x="0" y="43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7"/>
                    <a:pt x="1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2"/>
                    <a:pt x="0" y="3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1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1" y="0"/>
                    <a:pt x="48" y="6"/>
                    <a:pt x="48" y="16"/>
                  </a:cubicBezTo>
                  <a:cubicBezTo>
                    <a:pt x="48" y="26"/>
                    <a:pt x="41" y="33"/>
                    <a:pt x="31" y="33"/>
                  </a:cubicBezTo>
                  <a:close/>
                  <a:moveTo>
                    <a:pt x="30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6" y="25"/>
                    <a:pt x="39" y="21"/>
                    <a:pt x="39" y="16"/>
                  </a:cubicBezTo>
                  <a:cubicBezTo>
                    <a:pt x="39" y="11"/>
                    <a:pt x="36" y="8"/>
                    <a:pt x="30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609602" y="5391880"/>
            <a:ext cx="2260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УЧАСТНИКИ</a:t>
            </a:r>
          </a:p>
          <a:p>
            <a:pPr algn="ctr">
              <a:spcBef>
                <a:spcPts val="1200"/>
              </a:spcBef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МТК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кооперативы, действующие и потенциальные члены кооперативов. </a:t>
            </a:r>
          </a:p>
        </p:txBody>
      </p:sp>
      <p:sp>
        <p:nvSpPr>
          <p:cNvPr id="82" name="Freeform 135"/>
          <p:cNvSpPr>
            <a:spLocks noEditPoints="1"/>
          </p:cNvSpPr>
          <p:nvPr/>
        </p:nvSpPr>
        <p:spPr bwMode="auto">
          <a:xfrm>
            <a:off x="1295382" y="4647216"/>
            <a:ext cx="873274" cy="684000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728015" y="4676748"/>
            <a:ext cx="1612995" cy="1638462"/>
            <a:chOff x="2167858" y="4046986"/>
            <a:chExt cx="1612995" cy="1638462"/>
          </a:xfrm>
        </p:grpSpPr>
        <p:sp>
          <p:nvSpPr>
            <p:cNvPr id="63" name="TextBox 62"/>
            <p:cNvSpPr txBox="1"/>
            <p:nvPr/>
          </p:nvSpPr>
          <p:spPr>
            <a:xfrm>
              <a:off x="2167858" y="4762118"/>
              <a:ext cx="16129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accent2"/>
                  </a:solidFill>
                </a:rPr>
                <a:t>БЮДЖЕТ </a:t>
              </a:r>
              <a:r>
                <a:rPr lang="ru-RU" sz="1600" b="1" dirty="0" smtClean="0">
                  <a:solidFill>
                    <a:schemeClr val="accent2"/>
                  </a:solidFill>
                </a:rPr>
                <a:t> </a:t>
              </a:r>
              <a:endParaRPr lang="ru-RU" sz="1600" b="1" dirty="0">
                <a:solidFill>
                  <a:schemeClr val="accent2"/>
                </a:solidFill>
              </a:endParaRPr>
            </a:p>
            <a:p>
              <a:pPr lvl="0" algn="ctr">
                <a:spcBef>
                  <a:spcPts val="1200"/>
                </a:spcBef>
                <a:defRPr/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12,4 млрд руб</a:t>
              </a: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  <a:p>
              <a:pPr lvl="0" algn="ctr">
                <a:defRPr/>
              </a:pP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до 2020 г.)</a:t>
              </a:r>
            </a:p>
          </p:txBody>
        </p:sp>
        <p:sp>
          <p:nvSpPr>
            <p:cNvPr id="83" name="Freeform 243"/>
            <p:cNvSpPr>
              <a:spLocks noEditPoints="1"/>
            </p:cNvSpPr>
            <p:nvPr/>
          </p:nvSpPr>
          <p:spPr bwMode="auto">
            <a:xfrm>
              <a:off x="2734917" y="4046986"/>
              <a:ext cx="478877" cy="576000"/>
            </a:xfrm>
            <a:custGeom>
              <a:avLst/>
              <a:gdLst/>
              <a:ahLst/>
              <a:cxnLst>
                <a:cxn ang="0">
                  <a:pos x="31" y="33"/>
                </a:cxn>
                <a:cxn ang="0">
                  <a:pos x="18" y="33"/>
                </a:cxn>
                <a:cxn ang="0">
                  <a:pos x="18" y="37"/>
                </a:cxn>
                <a:cxn ang="0">
                  <a:pos x="37" y="37"/>
                </a:cxn>
                <a:cxn ang="0">
                  <a:pos x="39" y="38"/>
                </a:cxn>
                <a:cxn ang="0">
                  <a:pos x="39" y="43"/>
                </a:cxn>
                <a:cxn ang="0">
                  <a:pos x="37" y="44"/>
                </a:cxn>
                <a:cxn ang="0">
                  <a:pos x="18" y="44"/>
                </a:cxn>
                <a:cxn ang="0">
                  <a:pos x="18" y="52"/>
                </a:cxn>
                <a:cxn ang="0">
                  <a:pos x="17" y="53"/>
                </a:cxn>
                <a:cxn ang="0">
                  <a:pos x="11" y="53"/>
                </a:cxn>
                <a:cxn ang="0">
                  <a:pos x="9" y="52"/>
                </a:cxn>
                <a:cxn ang="0">
                  <a:pos x="9" y="44"/>
                </a:cxn>
                <a:cxn ang="0">
                  <a:pos x="1" y="44"/>
                </a:cxn>
                <a:cxn ang="0">
                  <a:pos x="0" y="43"/>
                </a:cxn>
                <a:cxn ang="0">
                  <a:pos x="0" y="38"/>
                </a:cxn>
                <a:cxn ang="0">
                  <a:pos x="1" y="37"/>
                </a:cxn>
                <a:cxn ang="0">
                  <a:pos x="9" y="37"/>
                </a:cxn>
                <a:cxn ang="0">
                  <a:pos x="9" y="33"/>
                </a:cxn>
                <a:cxn ang="0">
                  <a:pos x="1" y="33"/>
                </a:cxn>
                <a:cxn ang="0">
                  <a:pos x="0" y="32"/>
                </a:cxn>
                <a:cxn ang="0">
                  <a:pos x="0" y="26"/>
                </a:cxn>
                <a:cxn ang="0">
                  <a:pos x="1" y="25"/>
                </a:cxn>
                <a:cxn ang="0">
                  <a:pos x="9" y="25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31" y="0"/>
                </a:cxn>
                <a:cxn ang="0">
                  <a:pos x="48" y="16"/>
                </a:cxn>
                <a:cxn ang="0">
                  <a:pos x="31" y="33"/>
                </a:cxn>
                <a:cxn ang="0">
                  <a:pos x="30" y="8"/>
                </a:cxn>
                <a:cxn ang="0">
                  <a:pos x="18" y="8"/>
                </a:cxn>
                <a:cxn ang="0">
                  <a:pos x="18" y="25"/>
                </a:cxn>
                <a:cxn ang="0">
                  <a:pos x="30" y="25"/>
                </a:cxn>
                <a:cxn ang="0">
                  <a:pos x="39" y="16"/>
                </a:cxn>
                <a:cxn ang="0">
                  <a:pos x="30" y="8"/>
                </a:cxn>
              </a:cxnLst>
              <a:rect l="0" t="0" r="r" b="b"/>
              <a:pathLst>
                <a:path w="48" h="53">
                  <a:moveTo>
                    <a:pt x="31" y="33"/>
                  </a:moveTo>
                  <a:cubicBezTo>
                    <a:pt x="18" y="33"/>
                    <a:pt x="18" y="33"/>
                    <a:pt x="18" y="33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7"/>
                    <a:pt x="39" y="38"/>
                    <a:pt x="39" y="38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4"/>
                    <a:pt x="38" y="44"/>
                    <a:pt x="37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3"/>
                    <a:pt x="17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0" y="53"/>
                    <a:pt x="9" y="52"/>
                    <a:pt x="9" y="52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4"/>
                    <a:pt x="0" y="43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7"/>
                    <a:pt x="1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2"/>
                    <a:pt x="0" y="3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1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1" y="0"/>
                    <a:pt x="48" y="6"/>
                    <a:pt x="48" y="16"/>
                  </a:cubicBezTo>
                  <a:cubicBezTo>
                    <a:pt x="48" y="26"/>
                    <a:pt x="41" y="33"/>
                    <a:pt x="31" y="33"/>
                  </a:cubicBezTo>
                  <a:close/>
                  <a:moveTo>
                    <a:pt x="30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6" y="25"/>
                    <a:pt x="39" y="21"/>
                    <a:pt x="39" y="16"/>
                  </a:cubicBezTo>
                  <a:cubicBezTo>
                    <a:pt x="39" y="11"/>
                    <a:pt x="36" y="8"/>
                    <a:pt x="30" y="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531990" y="4690674"/>
            <a:ext cx="1612995" cy="1409092"/>
            <a:chOff x="4663242" y="4060912"/>
            <a:chExt cx="1612995" cy="1409092"/>
          </a:xfrm>
        </p:grpSpPr>
        <p:sp>
          <p:nvSpPr>
            <p:cNvPr id="64" name="TextBox 63"/>
            <p:cNvSpPr txBox="1"/>
            <p:nvPr/>
          </p:nvSpPr>
          <p:spPr>
            <a:xfrm>
              <a:off x="4663242" y="4762118"/>
              <a:ext cx="16129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ru-RU" sz="1600" b="1" dirty="0" smtClean="0">
                  <a:solidFill>
                    <a:schemeClr val="accent3"/>
                  </a:solidFill>
                </a:rPr>
                <a:t>ПЕРИОД </a:t>
              </a:r>
            </a:p>
            <a:p>
              <a:pPr algn="ctr">
                <a:spcBef>
                  <a:spcPts val="1200"/>
                </a:spcBef>
              </a:pP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2018-2020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гг.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4" name="Freeform 87"/>
            <p:cNvSpPr>
              <a:spLocks noChangeArrowheads="1"/>
            </p:cNvSpPr>
            <p:nvPr/>
          </p:nvSpPr>
          <p:spPr bwMode="auto">
            <a:xfrm>
              <a:off x="5177169" y="4060912"/>
              <a:ext cx="612000" cy="612000"/>
            </a:xfrm>
            <a:custGeom>
              <a:avLst/>
              <a:gdLst>
                <a:gd name="T0" fmla="*/ 39678193 w 602"/>
                <a:gd name="T1" fmla="*/ 78678142 h 609"/>
                <a:gd name="T2" fmla="*/ 39678193 w 602"/>
                <a:gd name="T3" fmla="*/ 78678142 h 609"/>
                <a:gd name="T4" fmla="*/ 0 w 602"/>
                <a:gd name="T5" fmla="*/ 39339251 h 609"/>
                <a:gd name="T6" fmla="*/ 39678193 w 602"/>
                <a:gd name="T7" fmla="*/ 0 h 609"/>
                <a:gd name="T8" fmla="*/ 78442719 w 602"/>
                <a:gd name="T9" fmla="*/ 39339251 h 609"/>
                <a:gd name="T10" fmla="*/ 39678193 w 602"/>
                <a:gd name="T11" fmla="*/ 78678142 h 609"/>
                <a:gd name="T12" fmla="*/ 39678193 w 602"/>
                <a:gd name="T13" fmla="*/ 7376244 h 609"/>
                <a:gd name="T14" fmla="*/ 39678193 w 602"/>
                <a:gd name="T15" fmla="*/ 7376244 h 609"/>
                <a:gd name="T16" fmla="*/ 7308970 w 602"/>
                <a:gd name="T17" fmla="*/ 39339251 h 609"/>
                <a:gd name="T18" fmla="*/ 39678193 w 602"/>
                <a:gd name="T19" fmla="*/ 71431400 h 609"/>
                <a:gd name="T20" fmla="*/ 71002968 w 602"/>
                <a:gd name="T21" fmla="*/ 39339251 h 609"/>
                <a:gd name="T22" fmla="*/ 39678193 w 602"/>
                <a:gd name="T23" fmla="*/ 7376244 h 609"/>
                <a:gd name="T24" fmla="*/ 55340580 w 602"/>
                <a:gd name="T25" fmla="*/ 43091945 h 609"/>
                <a:gd name="T26" fmla="*/ 55340580 w 602"/>
                <a:gd name="T27" fmla="*/ 43091945 h 609"/>
                <a:gd name="T28" fmla="*/ 47900829 w 602"/>
                <a:gd name="T29" fmla="*/ 43091945 h 609"/>
                <a:gd name="T30" fmla="*/ 43332858 w 602"/>
                <a:gd name="T31" fmla="*/ 43091945 h 609"/>
                <a:gd name="T32" fmla="*/ 39678193 w 602"/>
                <a:gd name="T33" fmla="*/ 43091945 h 609"/>
                <a:gd name="T34" fmla="*/ 39678193 w 602"/>
                <a:gd name="T35" fmla="*/ 43091945 h 609"/>
                <a:gd name="T36" fmla="*/ 36023527 w 602"/>
                <a:gd name="T37" fmla="*/ 39339251 h 609"/>
                <a:gd name="T38" fmla="*/ 36023527 w 602"/>
                <a:gd name="T39" fmla="*/ 17469523 h 609"/>
                <a:gd name="T40" fmla="*/ 39678193 w 602"/>
                <a:gd name="T41" fmla="*/ 13846331 h 609"/>
                <a:gd name="T42" fmla="*/ 43332858 w 602"/>
                <a:gd name="T43" fmla="*/ 17469523 h 609"/>
                <a:gd name="T44" fmla="*/ 43332858 w 602"/>
                <a:gd name="T45" fmla="*/ 35715700 h 609"/>
                <a:gd name="T46" fmla="*/ 47900829 w 602"/>
                <a:gd name="T47" fmla="*/ 35715700 h 609"/>
                <a:gd name="T48" fmla="*/ 55340580 w 602"/>
                <a:gd name="T49" fmla="*/ 35715700 h 609"/>
                <a:gd name="T50" fmla="*/ 58995246 w 602"/>
                <a:gd name="T51" fmla="*/ 39339251 h 609"/>
                <a:gd name="T52" fmla="*/ 55340580 w 602"/>
                <a:gd name="T53" fmla="*/ 43091945 h 60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02" h="609">
                  <a:moveTo>
                    <a:pt x="304" y="608"/>
                  </a:moveTo>
                  <a:lnTo>
                    <a:pt x="304" y="608"/>
                  </a:lnTo>
                  <a:cubicBezTo>
                    <a:pt x="134" y="608"/>
                    <a:pt x="0" y="474"/>
                    <a:pt x="0" y="304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66" y="0"/>
                    <a:pt x="601" y="135"/>
                    <a:pt x="601" y="304"/>
                  </a:cubicBezTo>
                  <a:cubicBezTo>
                    <a:pt x="601" y="474"/>
                    <a:pt x="466" y="608"/>
                    <a:pt x="304" y="608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69" y="57"/>
                    <a:pt x="56" y="170"/>
                    <a:pt x="56" y="304"/>
                  </a:cubicBezTo>
                  <a:cubicBezTo>
                    <a:pt x="56" y="439"/>
                    <a:pt x="169" y="552"/>
                    <a:pt x="304" y="552"/>
                  </a:cubicBezTo>
                  <a:cubicBezTo>
                    <a:pt x="438" y="552"/>
                    <a:pt x="544" y="439"/>
                    <a:pt x="544" y="304"/>
                  </a:cubicBezTo>
                  <a:cubicBezTo>
                    <a:pt x="544" y="170"/>
                    <a:pt x="438" y="57"/>
                    <a:pt x="304" y="57"/>
                  </a:cubicBezTo>
                  <a:close/>
                  <a:moveTo>
                    <a:pt x="424" y="333"/>
                  </a:moveTo>
                  <a:lnTo>
                    <a:pt x="424" y="333"/>
                  </a:lnTo>
                  <a:cubicBezTo>
                    <a:pt x="367" y="333"/>
                    <a:pt x="367" y="333"/>
                    <a:pt x="367" y="333"/>
                  </a:cubicBezTo>
                  <a:cubicBezTo>
                    <a:pt x="332" y="333"/>
                    <a:pt x="332" y="333"/>
                    <a:pt x="332" y="333"/>
                  </a:cubicBezTo>
                  <a:cubicBezTo>
                    <a:pt x="304" y="333"/>
                    <a:pt x="304" y="333"/>
                    <a:pt x="304" y="333"/>
                  </a:cubicBezTo>
                  <a:cubicBezTo>
                    <a:pt x="283" y="333"/>
                    <a:pt x="276" y="319"/>
                    <a:pt x="276" y="304"/>
                  </a:cubicBezTo>
                  <a:cubicBezTo>
                    <a:pt x="276" y="135"/>
                    <a:pt x="276" y="135"/>
                    <a:pt x="276" y="135"/>
                  </a:cubicBezTo>
                  <a:cubicBezTo>
                    <a:pt x="276" y="121"/>
                    <a:pt x="283" y="107"/>
                    <a:pt x="304" y="107"/>
                  </a:cubicBezTo>
                  <a:cubicBezTo>
                    <a:pt x="318" y="107"/>
                    <a:pt x="332" y="121"/>
                    <a:pt x="332" y="135"/>
                  </a:cubicBezTo>
                  <a:cubicBezTo>
                    <a:pt x="332" y="276"/>
                    <a:pt x="332" y="276"/>
                    <a:pt x="332" y="276"/>
                  </a:cubicBezTo>
                  <a:cubicBezTo>
                    <a:pt x="367" y="276"/>
                    <a:pt x="367" y="276"/>
                    <a:pt x="367" y="276"/>
                  </a:cubicBezTo>
                  <a:cubicBezTo>
                    <a:pt x="424" y="276"/>
                    <a:pt x="424" y="276"/>
                    <a:pt x="424" y="276"/>
                  </a:cubicBezTo>
                  <a:cubicBezTo>
                    <a:pt x="438" y="276"/>
                    <a:pt x="452" y="290"/>
                    <a:pt x="452" y="304"/>
                  </a:cubicBezTo>
                  <a:cubicBezTo>
                    <a:pt x="452" y="319"/>
                    <a:pt x="438" y="333"/>
                    <a:pt x="424" y="33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sp>
        <p:nvSpPr>
          <p:cNvPr id="33" name="Rectangle 69"/>
          <p:cNvSpPr/>
          <p:nvPr/>
        </p:nvSpPr>
        <p:spPr>
          <a:xfrm>
            <a:off x="3061368" y="4044135"/>
            <a:ext cx="3009229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ПАРАМЕТРЫ ПРОГРАММЫ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820471" y="6669360"/>
            <a:ext cx="323528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7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Прямоугольник 162"/>
          <p:cNvSpPr/>
          <p:nvPr/>
        </p:nvSpPr>
        <p:spPr>
          <a:xfrm>
            <a:off x="-12580" y="1241312"/>
            <a:ext cx="2681456" cy="56166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2842475" y="1698171"/>
            <a:ext cx="394210" cy="720485"/>
            <a:chOff x="2892740" y="2858511"/>
            <a:chExt cx="381325" cy="606208"/>
          </a:xfrm>
        </p:grpSpPr>
        <p:sp>
          <p:nvSpPr>
            <p:cNvPr id="19" name="Полилиния 18"/>
            <p:cNvSpPr/>
            <p:nvPr/>
          </p:nvSpPr>
          <p:spPr>
            <a:xfrm>
              <a:off x="2971800" y="3357563"/>
              <a:ext cx="21880" cy="107156"/>
            </a:xfrm>
            <a:custGeom>
              <a:avLst/>
              <a:gdLst>
                <a:gd name="connsiteX0" fmla="*/ 21431 w 21880"/>
                <a:gd name="connsiteY0" fmla="*/ 107156 h 107156"/>
                <a:gd name="connsiteX1" fmla="*/ 19050 w 21880"/>
                <a:gd name="connsiteY1" fmla="*/ 38100 h 107156"/>
                <a:gd name="connsiteX2" fmla="*/ 0 w 21880"/>
                <a:gd name="connsiteY2" fmla="*/ 0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80" h="107156">
                  <a:moveTo>
                    <a:pt x="21431" y="107156"/>
                  </a:moveTo>
                  <a:cubicBezTo>
                    <a:pt x="22026" y="81557"/>
                    <a:pt x="22622" y="55959"/>
                    <a:pt x="19050" y="38100"/>
                  </a:cubicBezTo>
                  <a:cubicBezTo>
                    <a:pt x="15478" y="20241"/>
                    <a:pt x="1587" y="2778"/>
                    <a:pt x="0" y="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2892740" y="3113700"/>
              <a:ext cx="187088" cy="265294"/>
            </a:xfrm>
            <a:custGeom>
              <a:avLst/>
              <a:gdLst>
                <a:gd name="connsiteX0" fmla="*/ 124304 w 187088"/>
                <a:gd name="connsiteY0" fmla="*/ 265294 h 265294"/>
                <a:gd name="connsiteX1" fmla="*/ 14766 w 187088"/>
                <a:gd name="connsiteY1" fmla="*/ 186713 h 265294"/>
                <a:gd name="connsiteX2" fmla="*/ 12385 w 187088"/>
                <a:gd name="connsiteY2" fmla="*/ 55744 h 265294"/>
                <a:gd name="connsiteX3" fmla="*/ 119541 w 187088"/>
                <a:gd name="connsiteY3" fmla="*/ 3356 h 265294"/>
                <a:gd name="connsiteX4" fmla="*/ 183835 w 187088"/>
                <a:gd name="connsiteY4" fmla="*/ 12881 h 265294"/>
                <a:gd name="connsiteX5" fmla="*/ 169548 w 187088"/>
                <a:gd name="connsiteY5" fmla="*/ 74794 h 265294"/>
                <a:gd name="connsiteX6" fmla="*/ 100491 w 187088"/>
                <a:gd name="connsiteY6" fmla="*/ 103369 h 26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088" h="265294">
                  <a:moveTo>
                    <a:pt x="124304" y="265294"/>
                  </a:moveTo>
                  <a:cubicBezTo>
                    <a:pt x="78861" y="243466"/>
                    <a:pt x="33419" y="221638"/>
                    <a:pt x="14766" y="186713"/>
                  </a:cubicBezTo>
                  <a:cubicBezTo>
                    <a:pt x="-3887" y="151788"/>
                    <a:pt x="-5077" y="86303"/>
                    <a:pt x="12385" y="55744"/>
                  </a:cubicBezTo>
                  <a:cubicBezTo>
                    <a:pt x="29847" y="25185"/>
                    <a:pt x="90966" y="10500"/>
                    <a:pt x="119541" y="3356"/>
                  </a:cubicBezTo>
                  <a:cubicBezTo>
                    <a:pt x="148116" y="-3788"/>
                    <a:pt x="175501" y="975"/>
                    <a:pt x="183835" y="12881"/>
                  </a:cubicBezTo>
                  <a:cubicBezTo>
                    <a:pt x="192170" y="24787"/>
                    <a:pt x="183439" y="59713"/>
                    <a:pt x="169548" y="74794"/>
                  </a:cubicBezTo>
                  <a:cubicBezTo>
                    <a:pt x="155657" y="89875"/>
                    <a:pt x="128074" y="96622"/>
                    <a:pt x="100491" y="103369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3007520" y="3206342"/>
              <a:ext cx="97631" cy="84545"/>
            </a:xfrm>
            <a:custGeom>
              <a:avLst/>
              <a:gdLst>
                <a:gd name="connsiteX0" fmla="*/ 0 w 97631"/>
                <a:gd name="connsiteY0" fmla="*/ 25015 h 58352"/>
                <a:gd name="connsiteX1" fmla="*/ 59531 w 97631"/>
                <a:gd name="connsiteY1" fmla="*/ 1202 h 58352"/>
                <a:gd name="connsiteX2" fmla="*/ 97631 w 97631"/>
                <a:gd name="connsiteY2" fmla="*/ 58352 h 5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631" h="58352">
                  <a:moveTo>
                    <a:pt x="0" y="25015"/>
                  </a:moveTo>
                  <a:cubicBezTo>
                    <a:pt x="21629" y="10330"/>
                    <a:pt x="43259" y="-4354"/>
                    <a:pt x="59531" y="1202"/>
                  </a:cubicBezTo>
                  <a:cubicBezTo>
                    <a:pt x="75803" y="6758"/>
                    <a:pt x="86717" y="32555"/>
                    <a:pt x="97631" y="58352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2938193" y="2858511"/>
              <a:ext cx="85994" cy="277595"/>
            </a:xfrm>
            <a:custGeom>
              <a:avLst/>
              <a:gdLst>
                <a:gd name="connsiteX0" fmla="*/ 16938 w 85994"/>
                <a:gd name="connsiteY0" fmla="*/ 277595 h 277595"/>
                <a:gd name="connsiteX1" fmla="*/ 269 w 85994"/>
                <a:gd name="connsiteY1" fmla="*/ 79951 h 277595"/>
                <a:gd name="connsiteX2" fmla="*/ 28844 w 85994"/>
                <a:gd name="connsiteY2" fmla="*/ 3751 h 277595"/>
                <a:gd name="connsiteX3" fmla="*/ 76469 w 85994"/>
                <a:gd name="connsiteY3" fmla="*/ 37089 h 277595"/>
                <a:gd name="connsiteX4" fmla="*/ 85994 w 85994"/>
                <a:gd name="connsiteY4" fmla="*/ 251401 h 27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94" h="277595">
                  <a:moveTo>
                    <a:pt x="16938" y="277595"/>
                  </a:moveTo>
                  <a:cubicBezTo>
                    <a:pt x="7611" y="201593"/>
                    <a:pt x="-1715" y="125592"/>
                    <a:pt x="269" y="79951"/>
                  </a:cubicBezTo>
                  <a:cubicBezTo>
                    <a:pt x="2253" y="34310"/>
                    <a:pt x="16144" y="10895"/>
                    <a:pt x="28844" y="3751"/>
                  </a:cubicBezTo>
                  <a:cubicBezTo>
                    <a:pt x="41544" y="-3393"/>
                    <a:pt x="66944" y="-4186"/>
                    <a:pt x="76469" y="37089"/>
                  </a:cubicBezTo>
                  <a:cubicBezTo>
                    <a:pt x="85994" y="78364"/>
                    <a:pt x="84407" y="215682"/>
                    <a:pt x="85994" y="251401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3023290" y="3009696"/>
              <a:ext cx="105673" cy="93073"/>
            </a:xfrm>
            <a:custGeom>
              <a:avLst/>
              <a:gdLst>
                <a:gd name="connsiteX0" fmla="*/ 3279 w 105673"/>
                <a:gd name="connsiteY0" fmla="*/ 93073 h 93073"/>
                <a:gd name="connsiteX1" fmla="*/ 5660 w 105673"/>
                <a:gd name="connsiteY1" fmla="*/ 26398 h 93073"/>
                <a:gd name="connsiteX2" fmla="*/ 55666 w 105673"/>
                <a:gd name="connsiteY2" fmla="*/ 204 h 93073"/>
                <a:gd name="connsiteX3" fmla="*/ 105673 w 105673"/>
                <a:gd name="connsiteY3" fmla="*/ 38304 h 9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673" h="93073">
                  <a:moveTo>
                    <a:pt x="3279" y="93073"/>
                  </a:moveTo>
                  <a:cubicBezTo>
                    <a:pt x="104" y="67474"/>
                    <a:pt x="-3071" y="41876"/>
                    <a:pt x="5660" y="26398"/>
                  </a:cubicBezTo>
                  <a:cubicBezTo>
                    <a:pt x="14391" y="10920"/>
                    <a:pt x="38997" y="-1780"/>
                    <a:pt x="55666" y="204"/>
                  </a:cubicBezTo>
                  <a:cubicBezTo>
                    <a:pt x="72335" y="2188"/>
                    <a:pt x="89004" y="20246"/>
                    <a:pt x="105673" y="38304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3124455" y="3026129"/>
              <a:ext cx="89174" cy="172598"/>
            </a:xfrm>
            <a:custGeom>
              <a:avLst/>
              <a:gdLst>
                <a:gd name="connsiteX0" fmla="*/ 4508 w 89174"/>
                <a:gd name="connsiteY0" fmla="*/ 143315 h 172598"/>
                <a:gd name="connsiteX1" fmla="*/ 4508 w 89174"/>
                <a:gd name="connsiteY1" fmla="*/ 24252 h 172598"/>
                <a:gd name="connsiteX2" fmla="*/ 33083 w 89174"/>
                <a:gd name="connsiteY2" fmla="*/ 440 h 172598"/>
                <a:gd name="connsiteX3" fmla="*/ 85470 w 89174"/>
                <a:gd name="connsiteY3" fmla="*/ 33777 h 172598"/>
                <a:gd name="connsiteX4" fmla="*/ 80708 w 89174"/>
                <a:gd name="connsiteY4" fmla="*/ 136171 h 172598"/>
                <a:gd name="connsiteX5" fmla="*/ 47370 w 89174"/>
                <a:gd name="connsiteY5" fmla="*/ 171890 h 172598"/>
                <a:gd name="connsiteX6" fmla="*/ 4508 w 89174"/>
                <a:gd name="connsiteY6" fmla="*/ 143315 h 17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174" h="172598">
                  <a:moveTo>
                    <a:pt x="4508" y="143315"/>
                  </a:moveTo>
                  <a:cubicBezTo>
                    <a:pt x="-2636" y="118709"/>
                    <a:pt x="-254" y="48064"/>
                    <a:pt x="4508" y="24252"/>
                  </a:cubicBezTo>
                  <a:cubicBezTo>
                    <a:pt x="9270" y="440"/>
                    <a:pt x="19589" y="-1147"/>
                    <a:pt x="33083" y="440"/>
                  </a:cubicBezTo>
                  <a:cubicBezTo>
                    <a:pt x="46577" y="2027"/>
                    <a:pt x="77533" y="11155"/>
                    <a:pt x="85470" y="33777"/>
                  </a:cubicBezTo>
                  <a:cubicBezTo>
                    <a:pt x="93407" y="56399"/>
                    <a:pt x="87058" y="113152"/>
                    <a:pt x="80708" y="136171"/>
                  </a:cubicBezTo>
                  <a:cubicBezTo>
                    <a:pt x="74358" y="159190"/>
                    <a:pt x="59673" y="168715"/>
                    <a:pt x="47370" y="171890"/>
                  </a:cubicBezTo>
                  <a:cubicBezTo>
                    <a:pt x="35067" y="175065"/>
                    <a:pt x="11652" y="167921"/>
                    <a:pt x="4508" y="143315"/>
                  </a:cubicBezTo>
                  <a:close/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3188495" y="3064669"/>
              <a:ext cx="85570" cy="145342"/>
            </a:xfrm>
            <a:custGeom>
              <a:avLst/>
              <a:gdLst>
                <a:gd name="connsiteX0" fmla="*/ 30956 w 85570"/>
                <a:gd name="connsiteY0" fmla="*/ 0 h 145342"/>
                <a:gd name="connsiteX1" fmla="*/ 83343 w 85570"/>
                <a:gd name="connsiteY1" fmla="*/ 26194 h 145342"/>
                <a:gd name="connsiteX2" fmla="*/ 71437 w 85570"/>
                <a:gd name="connsiteY2" fmla="*/ 116681 h 145342"/>
                <a:gd name="connsiteX3" fmla="*/ 30956 w 85570"/>
                <a:gd name="connsiteY3" fmla="*/ 145256 h 145342"/>
                <a:gd name="connsiteX4" fmla="*/ 0 w 85570"/>
                <a:gd name="connsiteY4" fmla="*/ 123825 h 14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70" h="145342">
                  <a:moveTo>
                    <a:pt x="30956" y="0"/>
                  </a:moveTo>
                  <a:cubicBezTo>
                    <a:pt x="53776" y="3373"/>
                    <a:pt x="76596" y="6747"/>
                    <a:pt x="83343" y="26194"/>
                  </a:cubicBezTo>
                  <a:cubicBezTo>
                    <a:pt x="90090" y="45641"/>
                    <a:pt x="80168" y="96837"/>
                    <a:pt x="71437" y="116681"/>
                  </a:cubicBezTo>
                  <a:cubicBezTo>
                    <a:pt x="62706" y="136525"/>
                    <a:pt x="42862" y="144065"/>
                    <a:pt x="30956" y="145256"/>
                  </a:cubicBezTo>
                  <a:cubicBezTo>
                    <a:pt x="19050" y="146447"/>
                    <a:pt x="9525" y="135136"/>
                    <a:pt x="0" y="123825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3148014" y="3198019"/>
              <a:ext cx="107156" cy="169069"/>
            </a:xfrm>
            <a:custGeom>
              <a:avLst/>
              <a:gdLst>
                <a:gd name="connsiteX0" fmla="*/ 107156 w 107156"/>
                <a:gd name="connsiteY0" fmla="*/ 0 h 169069"/>
                <a:gd name="connsiteX1" fmla="*/ 83343 w 107156"/>
                <a:gd name="connsiteY1" fmla="*/ 119062 h 169069"/>
                <a:gd name="connsiteX2" fmla="*/ 0 w 107156"/>
                <a:gd name="connsiteY2" fmla="*/ 169069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156" h="169069">
                  <a:moveTo>
                    <a:pt x="107156" y="0"/>
                  </a:moveTo>
                  <a:cubicBezTo>
                    <a:pt x="104179" y="45442"/>
                    <a:pt x="101202" y="90884"/>
                    <a:pt x="83343" y="119062"/>
                  </a:cubicBezTo>
                  <a:cubicBezTo>
                    <a:pt x="65484" y="147240"/>
                    <a:pt x="32742" y="158154"/>
                    <a:pt x="0" y="169069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3193235" y="3348038"/>
              <a:ext cx="11928" cy="116681"/>
            </a:xfrm>
            <a:custGeom>
              <a:avLst/>
              <a:gdLst>
                <a:gd name="connsiteX0" fmla="*/ 11928 w 11928"/>
                <a:gd name="connsiteY0" fmla="*/ 0 h 116681"/>
                <a:gd name="connsiteX1" fmla="*/ 22 w 11928"/>
                <a:gd name="connsiteY1" fmla="*/ 69056 h 116681"/>
                <a:gd name="connsiteX2" fmla="*/ 9547 w 11928"/>
                <a:gd name="connsiteY2" fmla="*/ 116681 h 11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28" h="116681">
                  <a:moveTo>
                    <a:pt x="11928" y="0"/>
                  </a:moveTo>
                  <a:cubicBezTo>
                    <a:pt x="6173" y="24804"/>
                    <a:pt x="419" y="49609"/>
                    <a:pt x="22" y="69056"/>
                  </a:cubicBezTo>
                  <a:cubicBezTo>
                    <a:pt x="-375" y="88503"/>
                    <a:pt x="4586" y="102592"/>
                    <a:pt x="9547" y="116681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Дуга 30"/>
            <p:cNvSpPr/>
            <p:nvPr/>
          </p:nvSpPr>
          <p:spPr>
            <a:xfrm rot="8004083">
              <a:off x="3034255" y="3109524"/>
              <a:ext cx="149752" cy="76844"/>
            </a:xfrm>
            <a:prstGeom prst="arc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4" name="Группа 123"/>
          <p:cNvGrpSpPr/>
          <p:nvPr/>
        </p:nvGrpSpPr>
        <p:grpSpPr>
          <a:xfrm>
            <a:off x="2881299" y="2619762"/>
            <a:ext cx="394210" cy="706969"/>
            <a:chOff x="1609429" y="1599499"/>
            <a:chExt cx="622935" cy="1224772"/>
          </a:xfrm>
        </p:grpSpPr>
        <p:grpSp>
          <p:nvGrpSpPr>
            <p:cNvPr id="120" name="Группа 119"/>
            <p:cNvGrpSpPr/>
            <p:nvPr/>
          </p:nvGrpSpPr>
          <p:grpSpPr>
            <a:xfrm>
              <a:off x="1609429" y="1599499"/>
              <a:ext cx="622935" cy="1224772"/>
              <a:chOff x="1609429" y="1599499"/>
              <a:chExt cx="622935" cy="1224772"/>
            </a:xfrm>
          </p:grpSpPr>
          <p:grpSp>
            <p:nvGrpSpPr>
              <p:cNvPr id="45" name="Группа 44"/>
              <p:cNvGrpSpPr/>
              <p:nvPr/>
            </p:nvGrpSpPr>
            <p:grpSpPr>
              <a:xfrm>
                <a:off x="1609429" y="1599499"/>
                <a:ext cx="622935" cy="1224772"/>
                <a:chOff x="653415" y="2897173"/>
                <a:chExt cx="622935" cy="1224772"/>
              </a:xfrm>
            </p:grpSpPr>
            <p:grpSp>
              <p:nvGrpSpPr>
                <p:cNvPr id="33" name="Группа 32"/>
                <p:cNvGrpSpPr/>
                <p:nvPr/>
              </p:nvGrpSpPr>
              <p:grpSpPr>
                <a:xfrm>
                  <a:off x="653415" y="3344949"/>
                  <a:ext cx="622935" cy="776996"/>
                  <a:chOff x="2892740" y="3026129"/>
                  <a:chExt cx="381325" cy="438590"/>
                </a:xfrm>
              </p:grpSpPr>
              <p:sp>
                <p:nvSpPr>
                  <p:cNvPr id="34" name="Полилиния 33"/>
                  <p:cNvSpPr/>
                  <p:nvPr/>
                </p:nvSpPr>
                <p:spPr>
                  <a:xfrm>
                    <a:off x="2971800" y="3357563"/>
                    <a:ext cx="21880" cy="107156"/>
                  </a:xfrm>
                  <a:custGeom>
                    <a:avLst/>
                    <a:gdLst>
                      <a:gd name="connsiteX0" fmla="*/ 21431 w 21880"/>
                      <a:gd name="connsiteY0" fmla="*/ 107156 h 107156"/>
                      <a:gd name="connsiteX1" fmla="*/ 19050 w 21880"/>
                      <a:gd name="connsiteY1" fmla="*/ 38100 h 107156"/>
                      <a:gd name="connsiteX2" fmla="*/ 0 w 21880"/>
                      <a:gd name="connsiteY2" fmla="*/ 0 h 107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880" h="107156">
                        <a:moveTo>
                          <a:pt x="21431" y="107156"/>
                        </a:moveTo>
                        <a:cubicBezTo>
                          <a:pt x="22026" y="81557"/>
                          <a:pt x="22622" y="55959"/>
                          <a:pt x="19050" y="38100"/>
                        </a:cubicBezTo>
                        <a:cubicBezTo>
                          <a:pt x="15478" y="20241"/>
                          <a:pt x="1587" y="2778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5" name="Полилиния 34"/>
                  <p:cNvSpPr/>
                  <p:nvPr/>
                </p:nvSpPr>
                <p:spPr>
                  <a:xfrm>
                    <a:off x="2892740" y="3113700"/>
                    <a:ext cx="187088" cy="265294"/>
                  </a:xfrm>
                  <a:custGeom>
                    <a:avLst/>
                    <a:gdLst>
                      <a:gd name="connsiteX0" fmla="*/ 124304 w 187088"/>
                      <a:gd name="connsiteY0" fmla="*/ 265294 h 265294"/>
                      <a:gd name="connsiteX1" fmla="*/ 14766 w 187088"/>
                      <a:gd name="connsiteY1" fmla="*/ 186713 h 265294"/>
                      <a:gd name="connsiteX2" fmla="*/ 12385 w 187088"/>
                      <a:gd name="connsiteY2" fmla="*/ 55744 h 265294"/>
                      <a:gd name="connsiteX3" fmla="*/ 119541 w 187088"/>
                      <a:gd name="connsiteY3" fmla="*/ 3356 h 265294"/>
                      <a:gd name="connsiteX4" fmla="*/ 183835 w 187088"/>
                      <a:gd name="connsiteY4" fmla="*/ 12881 h 265294"/>
                      <a:gd name="connsiteX5" fmla="*/ 169548 w 187088"/>
                      <a:gd name="connsiteY5" fmla="*/ 74794 h 265294"/>
                      <a:gd name="connsiteX6" fmla="*/ 100491 w 187088"/>
                      <a:gd name="connsiteY6" fmla="*/ 103369 h 265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088" h="265294">
                        <a:moveTo>
                          <a:pt x="124304" y="265294"/>
                        </a:moveTo>
                        <a:cubicBezTo>
                          <a:pt x="78861" y="243466"/>
                          <a:pt x="33419" y="221638"/>
                          <a:pt x="14766" y="186713"/>
                        </a:cubicBezTo>
                        <a:cubicBezTo>
                          <a:pt x="-3887" y="151788"/>
                          <a:pt x="-5077" y="86303"/>
                          <a:pt x="12385" y="55744"/>
                        </a:cubicBezTo>
                        <a:cubicBezTo>
                          <a:pt x="29847" y="25185"/>
                          <a:pt x="90966" y="10500"/>
                          <a:pt x="119541" y="3356"/>
                        </a:cubicBezTo>
                        <a:cubicBezTo>
                          <a:pt x="148116" y="-3788"/>
                          <a:pt x="175501" y="975"/>
                          <a:pt x="183835" y="12881"/>
                        </a:cubicBezTo>
                        <a:cubicBezTo>
                          <a:pt x="192170" y="24787"/>
                          <a:pt x="183439" y="59713"/>
                          <a:pt x="169548" y="74794"/>
                        </a:cubicBezTo>
                        <a:cubicBezTo>
                          <a:pt x="155657" y="89875"/>
                          <a:pt x="128074" y="96622"/>
                          <a:pt x="100491" y="103369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6" name="Полилиния 35"/>
                  <p:cNvSpPr/>
                  <p:nvPr/>
                </p:nvSpPr>
                <p:spPr>
                  <a:xfrm>
                    <a:off x="3007520" y="3206342"/>
                    <a:ext cx="97631" cy="84545"/>
                  </a:xfrm>
                  <a:custGeom>
                    <a:avLst/>
                    <a:gdLst>
                      <a:gd name="connsiteX0" fmla="*/ 0 w 97631"/>
                      <a:gd name="connsiteY0" fmla="*/ 25015 h 58352"/>
                      <a:gd name="connsiteX1" fmla="*/ 59531 w 97631"/>
                      <a:gd name="connsiteY1" fmla="*/ 1202 h 58352"/>
                      <a:gd name="connsiteX2" fmla="*/ 97631 w 97631"/>
                      <a:gd name="connsiteY2" fmla="*/ 58352 h 58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7631" h="58352">
                        <a:moveTo>
                          <a:pt x="0" y="25015"/>
                        </a:moveTo>
                        <a:cubicBezTo>
                          <a:pt x="21629" y="10330"/>
                          <a:pt x="43259" y="-4354"/>
                          <a:pt x="59531" y="1202"/>
                        </a:cubicBezTo>
                        <a:cubicBezTo>
                          <a:pt x="75803" y="6758"/>
                          <a:pt x="86717" y="32555"/>
                          <a:pt x="97631" y="58352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9" name="Полилиния 38"/>
                  <p:cNvSpPr/>
                  <p:nvPr/>
                </p:nvSpPr>
                <p:spPr>
                  <a:xfrm>
                    <a:off x="3124455" y="3026129"/>
                    <a:ext cx="89174" cy="172598"/>
                  </a:xfrm>
                  <a:custGeom>
                    <a:avLst/>
                    <a:gdLst>
                      <a:gd name="connsiteX0" fmla="*/ 4508 w 89174"/>
                      <a:gd name="connsiteY0" fmla="*/ 143315 h 172598"/>
                      <a:gd name="connsiteX1" fmla="*/ 4508 w 89174"/>
                      <a:gd name="connsiteY1" fmla="*/ 24252 h 172598"/>
                      <a:gd name="connsiteX2" fmla="*/ 33083 w 89174"/>
                      <a:gd name="connsiteY2" fmla="*/ 440 h 172598"/>
                      <a:gd name="connsiteX3" fmla="*/ 85470 w 89174"/>
                      <a:gd name="connsiteY3" fmla="*/ 33777 h 172598"/>
                      <a:gd name="connsiteX4" fmla="*/ 80708 w 89174"/>
                      <a:gd name="connsiteY4" fmla="*/ 136171 h 172598"/>
                      <a:gd name="connsiteX5" fmla="*/ 47370 w 89174"/>
                      <a:gd name="connsiteY5" fmla="*/ 171890 h 172598"/>
                      <a:gd name="connsiteX6" fmla="*/ 4508 w 89174"/>
                      <a:gd name="connsiteY6" fmla="*/ 143315 h 172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174" h="172598">
                        <a:moveTo>
                          <a:pt x="4508" y="143315"/>
                        </a:moveTo>
                        <a:cubicBezTo>
                          <a:pt x="-2636" y="118709"/>
                          <a:pt x="-254" y="48064"/>
                          <a:pt x="4508" y="24252"/>
                        </a:cubicBezTo>
                        <a:cubicBezTo>
                          <a:pt x="9270" y="440"/>
                          <a:pt x="19589" y="-1147"/>
                          <a:pt x="33083" y="440"/>
                        </a:cubicBezTo>
                        <a:cubicBezTo>
                          <a:pt x="46577" y="2027"/>
                          <a:pt x="77533" y="11155"/>
                          <a:pt x="85470" y="33777"/>
                        </a:cubicBezTo>
                        <a:cubicBezTo>
                          <a:pt x="93407" y="56399"/>
                          <a:pt x="87058" y="113152"/>
                          <a:pt x="80708" y="136171"/>
                        </a:cubicBezTo>
                        <a:cubicBezTo>
                          <a:pt x="74358" y="159190"/>
                          <a:pt x="59673" y="168715"/>
                          <a:pt x="47370" y="171890"/>
                        </a:cubicBezTo>
                        <a:cubicBezTo>
                          <a:pt x="35067" y="175065"/>
                          <a:pt x="11652" y="167921"/>
                          <a:pt x="4508" y="143315"/>
                        </a:cubicBezTo>
                        <a:close/>
                      </a:path>
                    </a:pathLst>
                  </a:custGeom>
                  <a:noFill/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0" name="Полилиния 39"/>
                  <p:cNvSpPr/>
                  <p:nvPr/>
                </p:nvSpPr>
                <p:spPr>
                  <a:xfrm>
                    <a:off x="3188495" y="3064669"/>
                    <a:ext cx="85570" cy="145342"/>
                  </a:xfrm>
                  <a:custGeom>
                    <a:avLst/>
                    <a:gdLst>
                      <a:gd name="connsiteX0" fmla="*/ 30956 w 85570"/>
                      <a:gd name="connsiteY0" fmla="*/ 0 h 145342"/>
                      <a:gd name="connsiteX1" fmla="*/ 83343 w 85570"/>
                      <a:gd name="connsiteY1" fmla="*/ 26194 h 145342"/>
                      <a:gd name="connsiteX2" fmla="*/ 71437 w 85570"/>
                      <a:gd name="connsiteY2" fmla="*/ 116681 h 145342"/>
                      <a:gd name="connsiteX3" fmla="*/ 30956 w 85570"/>
                      <a:gd name="connsiteY3" fmla="*/ 145256 h 145342"/>
                      <a:gd name="connsiteX4" fmla="*/ 0 w 85570"/>
                      <a:gd name="connsiteY4" fmla="*/ 123825 h 145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570" h="145342">
                        <a:moveTo>
                          <a:pt x="30956" y="0"/>
                        </a:moveTo>
                        <a:cubicBezTo>
                          <a:pt x="53776" y="3373"/>
                          <a:pt x="76596" y="6747"/>
                          <a:pt x="83343" y="26194"/>
                        </a:cubicBezTo>
                        <a:cubicBezTo>
                          <a:pt x="90090" y="45641"/>
                          <a:pt x="80168" y="96837"/>
                          <a:pt x="71437" y="116681"/>
                        </a:cubicBezTo>
                        <a:cubicBezTo>
                          <a:pt x="62706" y="136525"/>
                          <a:pt x="42862" y="144065"/>
                          <a:pt x="30956" y="145256"/>
                        </a:cubicBezTo>
                        <a:cubicBezTo>
                          <a:pt x="19050" y="146447"/>
                          <a:pt x="9525" y="135136"/>
                          <a:pt x="0" y="123825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1" name="Полилиния 40"/>
                  <p:cNvSpPr/>
                  <p:nvPr/>
                </p:nvSpPr>
                <p:spPr>
                  <a:xfrm>
                    <a:off x="3148014" y="3198019"/>
                    <a:ext cx="107156" cy="169069"/>
                  </a:xfrm>
                  <a:custGeom>
                    <a:avLst/>
                    <a:gdLst>
                      <a:gd name="connsiteX0" fmla="*/ 107156 w 107156"/>
                      <a:gd name="connsiteY0" fmla="*/ 0 h 169069"/>
                      <a:gd name="connsiteX1" fmla="*/ 83343 w 107156"/>
                      <a:gd name="connsiteY1" fmla="*/ 119062 h 169069"/>
                      <a:gd name="connsiteX2" fmla="*/ 0 w 107156"/>
                      <a:gd name="connsiteY2" fmla="*/ 169069 h 169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7156" h="169069">
                        <a:moveTo>
                          <a:pt x="107156" y="0"/>
                        </a:moveTo>
                        <a:cubicBezTo>
                          <a:pt x="104179" y="45442"/>
                          <a:pt x="101202" y="90884"/>
                          <a:pt x="83343" y="119062"/>
                        </a:cubicBezTo>
                        <a:cubicBezTo>
                          <a:pt x="65484" y="147240"/>
                          <a:pt x="32742" y="158154"/>
                          <a:pt x="0" y="169069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2" name="Полилиния 41"/>
                  <p:cNvSpPr/>
                  <p:nvPr/>
                </p:nvSpPr>
                <p:spPr>
                  <a:xfrm>
                    <a:off x="3193235" y="3348038"/>
                    <a:ext cx="11928" cy="116681"/>
                  </a:xfrm>
                  <a:custGeom>
                    <a:avLst/>
                    <a:gdLst>
                      <a:gd name="connsiteX0" fmla="*/ 11928 w 11928"/>
                      <a:gd name="connsiteY0" fmla="*/ 0 h 116681"/>
                      <a:gd name="connsiteX1" fmla="*/ 22 w 11928"/>
                      <a:gd name="connsiteY1" fmla="*/ 69056 h 116681"/>
                      <a:gd name="connsiteX2" fmla="*/ 9547 w 11928"/>
                      <a:gd name="connsiteY2" fmla="*/ 116681 h 116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928" h="116681">
                        <a:moveTo>
                          <a:pt x="11928" y="0"/>
                        </a:moveTo>
                        <a:cubicBezTo>
                          <a:pt x="6173" y="24804"/>
                          <a:pt x="419" y="49609"/>
                          <a:pt x="22" y="69056"/>
                        </a:cubicBezTo>
                        <a:cubicBezTo>
                          <a:pt x="-375" y="88503"/>
                          <a:pt x="4586" y="102592"/>
                          <a:pt x="9547" y="116681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44" name="Полилиния 43"/>
                <p:cNvSpPr/>
                <p:nvPr/>
              </p:nvSpPr>
              <p:spPr>
                <a:xfrm>
                  <a:off x="682197" y="2897173"/>
                  <a:ext cx="357288" cy="620727"/>
                </a:xfrm>
                <a:custGeom>
                  <a:avLst/>
                  <a:gdLst>
                    <a:gd name="connsiteX0" fmla="*/ 67103 w 357288"/>
                    <a:gd name="connsiteY0" fmla="*/ 620727 h 620727"/>
                    <a:gd name="connsiteX1" fmla="*/ 428 w 357288"/>
                    <a:gd name="connsiteY1" fmla="*/ 192102 h 620727"/>
                    <a:gd name="connsiteX2" fmla="*/ 95678 w 357288"/>
                    <a:gd name="connsiteY2" fmla="*/ 147652 h 620727"/>
                    <a:gd name="connsiteX3" fmla="*/ 194103 w 357288"/>
                    <a:gd name="connsiteY3" fmla="*/ 566752 h 620727"/>
                    <a:gd name="connsiteX4" fmla="*/ 219503 w 357288"/>
                    <a:gd name="connsiteY4" fmla="*/ 61927 h 620727"/>
                    <a:gd name="connsiteX5" fmla="*/ 349678 w 357288"/>
                    <a:gd name="connsiteY5" fmla="*/ 68277 h 620727"/>
                    <a:gd name="connsiteX6" fmla="*/ 330628 w 357288"/>
                    <a:gd name="connsiteY6" fmla="*/ 604852 h 62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288" h="620727">
                      <a:moveTo>
                        <a:pt x="67103" y="620727"/>
                      </a:moveTo>
                      <a:cubicBezTo>
                        <a:pt x="31384" y="445837"/>
                        <a:pt x="-4334" y="270948"/>
                        <a:pt x="428" y="192102"/>
                      </a:cubicBezTo>
                      <a:cubicBezTo>
                        <a:pt x="5190" y="113256"/>
                        <a:pt x="63399" y="85210"/>
                        <a:pt x="95678" y="147652"/>
                      </a:cubicBezTo>
                      <a:cubicBezTo>
                        <a:pt x="127957" y="210094"/>
                        <a:pt x="173466" y="581039"/>
                        <a:pt x="194103" y="566752"/>
                      </a:cubicBezTo>
                      <a:cubicBezTo>
                        <a:pt x="214740" y="552465"/>
                        <a:pt x="193574" y="145006"/>
                        <a:pt x="219503" y="61927"/>
                      </a:cubicBezTo>
                      <a:cubicBezTo>
                        <a:pt x="245432" y="-21152"/>
                        <a:pt x="331157" y="-22210"/>
                        <a:pt x="349678" y="68277"/>
                      </a:cubicBezTo>
                      <a:cubicBezTo>
                        <a:pt x="368199" y="158764"/>
                        <a:pt x="349413" y="381808"/>
                        <a:pt x="330628" y="604852"/>
                      </a:cubicBezTo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108" name="Прямая соединительная линия 107"/>
              <p:cNvCxnSpPr/>
              <p:nvPr/>
            </p:nvCxnSpPr>
            <p:spPr>
              <a:xfrm>
                <a:off x="1900666" y="2167043"/>
                <a:ext cx="72903" cy="10171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Полилиния 120"/>
            <p:cNvSpPr/>
            <p:nvPr/>
          </p:nvSpPr>
          <p:spPr>
            <a:xfrm rot="1429041">
              <a:off x="1964307" y="2404034"/>
              <a:ext cx="36000" cy="108000"/>
            </a:xfrm>
            <a:custGeom>
              <a:avLst/>
              <a:gdLst>
                <a:gd name="connsiteX0" fmla="*/ 1833 w 20883"/>
                <a:gd name="connsiteY0" fmla="*/ 141537 h 141537"/>
                <a:gd name="connsiteX1" fmla="*/ 1833 w 20883"/>
                <a:gd name="connsiteY1" fmla="*/ 33587 h 141537"/>
                <a:gd name="connsiteX2" fmla="*/ 20883 w 20883"/>
                <a:gd name="connsiteY2" fmla="*/ 1837 h 14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3" h="141537">
                  <a:moveTo>
                    <a:pt x="1833" y="141537"/>
                  </a:moveTo>
                  <a:cubicBezTo>
                    <a:pt x="245" y="99203"/>
                    <a:pt x="-1342" y="56870"/>
                    <a:pt x="1833" y="33587"/>
                  </a:cubicBezTo>
                  <a:cubicBezTo>
                    <a:pt x="5008" y="10304"/>
                    <a:pt x="7125" y="-5571"/>
                    <a:pt x="20883" y="1837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2905211" y="3521582"/>
            <a:ext cx="400395" cy="735198"/>
            <a:chOff x="2440171" y="1607455"/>
            <a:chExt cx="632709" cy="1273678"/>
          </a:xfrm>
        </p:grpSpPr>
        <p:grpSp>
          <p:nvGrpSpPr>
            <p:cNvPr id="119" name="Группа 118"/>
            <p:cNvGrpSpPr/>
            <p:nvPr/>
          </p:nvGrpSpPr>
          <p:grpSpPr>
            <a:xfrm>
              <a:off x="2440171" y="1607455"/>
              <a:ext cx="632709" cy="1273678"/>
              <a:chOff x="2440171" y="1607455"/>
              <a:chExt cx="632709" cy="1273678"/>
            </a:xfrm>
          </p:grpSpPr>
          <p:grpSp>
            <p:nvGrpSpPr>
              <p:cNvPr id="59" name="Группа 58"/>
              <p:cNvGrpSpPr/>
              <p:nvPr/>
            </p:nvGrpSpPr>
            <p:grpSpPr>
              <a:xfrm>
                <a:off x="2440171" y="1607455"/>
                <a:ext cx="632709" cy="1273678"/>
                <a:chOff x="1522474" y="3552822"/>
                <a:chExt cx="632709" cy="1273678"/>
              </a:xfrm>
            </p:grpSpPr>
            <p:grpSp>
              <p:nvGrpSpPr>
                <p:cNvPr id="47" name="Группа 46"/>
                <p:cNvGrpSpPr/>
                <p:nvPr/>
              </p:nvGrpSpPr>
              <p:grpSpPr>
                <a:xfrm>
                  <a:off x="1523968" y="4204643"/>
                  <a:ext cx="592068" cy="621857"/>
                  <a:chOff x="2892740" y="3113700"/>
                  <a:chExt cx="362430" cy="351019"/>
                </a:xfrm>
              </p:grpSpPr>
              <p:sp>
                <p:nvSpPr>
                  <p:cNvPr id="49" name="Полилиния 48"/>
                  <p:cNvSpPr/>
                  <p:nvPr/>
                </p:nvSpPr>
                <p:spPr>
                  <a:xfrm>
                    <a:off x="2971800" y="3357563"/>
                    <a:ext cx="21880" cy="107156"/>
                  </a:xfrm>
                  <a:custGeom>
                    <a:avLst/>
                    <a:gdLst>
                      <a:gd name="connsiteX0" fmla="*/ 21431 w 21880"/>
                      <a:gd name="connsiteY0" fmla="*/ 107156 h 107156"/>
                      <a:gd name="connsiteX1" fmla="*/ 19050 w 21880"/>
                      <a:gd name="connsiteY1" fmla="*/ 38100 h 107156"/>
                      <a:gd name="connsiteX2" fmla="*/ 0 w 21880"/>
                      <a:gd name="connsiteY2" fmla="*/ 0 h 107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880" h="107156">
                        <a:moveTo>
                          <a:pt x="21431" y="107156"/>
                        </a:moveTo>
                        <a:cubicBezTo>
                          <a:pt x="22026" y="81557"/>
                          <a:pt x="22622" y="55959"/>
                          <a:pt x="19050" y="38100"/>
                        </a:cubicBezTo>
                        <a:cubicBezTo>
                          <a:pt x="15478" y="20241"/>
                          <a:pt x="1587" y="2778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0" name="Полилиния 49"/>
                  <p:cNvSpPr/>
                  <p:nvPr/>
                </p:nvSpPr>
                <p:spPr>
                  <a:xfrm>
                    <a:off x="2892740" y="3113700"/>
                    <a:ext cx="187088" cy="265294"/>
                  </a:xfrm>
                  <a:custGeom>
                    <a:avLst/>
                    <a:gdLst>
                      <a:gd name="connsiteX0" fmla="*/ 124304 w 187088"/>
                      <a:gd name="connsiteY0" fmla="*/ 265294 h 265294"/>
                      <a:gd name="connsiteX1" fmla="*/ 14766 w 187088"/>
                      <a:gd name="connsiteY1" fmla="*/ 186713 h 265294"/>
                      <a:gd name="connsiteX2" fmla="*/ 12385 w 187088"/>
                      <a:gd name="connsiteY2" fmla="*/ 55744 h 265294"/>
                      <a:gd name="connsiteX3" fmla="*/ 119541 w 187088"/>
                      <a:gd name="connsiteY3" fmla="*/ 3356 h 265294"/>
                      <a:gd name="connsiteX4" fmla="*/ 183835 w 187088"/>
                      <a:gd name="connsiteY4" fmla="*/ 12881 h 265294"/>
                      <a:gd name="connsiteX5" fmla="*/ 169548 w 187088"/>
                      <a:gd name="connsiteY5" fmla="*/ 74794 h 265294"/>
                      <a:gd name="connsiteX6" fmla="*/ 100491 w 187088"/>
                      <a:gd name="connsiteY6" fmla="*/ 103369 h 265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088" h="265294">
                        <a:moveTo>
                          <a:pt x="124304" y="265294"/>
                        </a:moveTo>
                        <a:cubicBezTo>
                          <a:pt x="78861" y="243466"/>
                          <a:pt x="33419" y="221638"/>
                          <a:pt x="14766" y="186713"/>
                        </a:cubicBezTo>
                        <a:cubicBezTo>
                          <a:pt x="-3887" y="151788"/>
                          <a:pt x="-5077" y="86303"/>
                          <a:pt x="12385" y="55744"/>
                        </a:cubicBezTo>
                        <a:cubicBezTo>
                          <a:pt x="29847" y="25185"/>
                          <a:pt x="90966" y="10500"/>
                          <a:pt x="119541" y="3356"/>
                        </a:cubicBezTo>
                        <a:cubicBezTo>
                          <a:pt x="148116" y="-3788"/>
                          <a:pt x="175501" y="975"/>
                          <a:pt x="183835" y="12881"/>
                        </a:cubicBezTo>
                        <a:cubicBezTo>
                          <a:pt x="192170" y="24787"/>
                          <a:pt x="183439" y="59713"/>
                          <a:pt x="169548" y="74794"/>
                        </a:cubicBezTo>
                        <a:cubicBezTo>
                          <a:pt x="155657" y="89875"/>
                          <a:pt x="128074" y="96622"/>
                          <a:pt x="100491" y="103369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1" name="Полилиния 50"/>
                  <p:cNvSpPr/>
                  <p:nvPr/>
                </p:nvSpPr>
                <p:spPr>
                  <a:xfrm>
                    <a:off x="3007520" y="3206342"/>
                    <a:ext cx="97631" cy="84545"/>
                  </a:xfrm>
                  <a:custGeom>
                    <a:avLst/>
                    <a:gdLst>
                      <a:gd name="connsiteX0" fmla="*/ 0 w 97631"/>
                      <a:gd name="connsiteY0" fmla="*/ 25015 h 58352"/>
                      <a:gd name="connsiteX1" fmla="*/ 59531 w 97631"/>
                      <a:gd name="connsiteY1" fmla="*/ 1202 h 58352"/>
                      <a:gd name="connsiteX2" fmla="*/ 97631 w 97631"/>
                      <a:gd name="connsiteY2" fmla="*/ 58352 h 58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7631" h="58352">
                        <a:moveTo>
                          <a:pt x="0" y="25015"/>
                        </a:moveTo>
                        <a:cubicBezTo>
                          <a:pt x="21629" y="10330"/>
                          <a:pt x="43259" y="-4354"/>
                          <a:pt x="59531" y="1202"/>
                        </a:cubicBezTo>
                        <a:cubicBezTo>
                          <a:pt x="75803" y="6758"/>
                          <a:pt x="86717" y="32555"/>
                          <a:pt x="97631" y="58352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4" name="Полилиния 53"/>
                  <p:cNvSpPr/>
                  <p:nvPr/>
                </p:nvSpPr>
                <p:spPr>
                  <a:xfrm>
                    <a:off x="3148014" y="3198019"/>
                    <a:ext cx="107156" cy="169069"/>
                  </a:xfrm>
                  <a:custGeom>
                    <a:avLst/>
                    <a:gdLst>
                      <a:gd name="connsiteX0" fmla="*/ 107156 w 107156"/>
                      <a:gd name="connsiteY0" fmla="*/ 0 h 169069"/>
                      <a:gd name="connsiteX1" fmla="*/ 83343 w 107156"/>
                      <a:gd name="connsiteY1" fmla="*/ 119062 h 169069"/>
                      <a:gd name="connsiteX2" fmla="*/ 0 w 107156"/>
                      <a:gd name="connsiteY2" fmla="*/ 169069 h 169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7156" h="169069">
                        <a:moveTo>
                          <a:pt x="107156" y="0"/>
                        </a:moveTo>
                        <a:cubicBezTo>
                          <a:pt x="104179" y="45442"/>
                          <a:pt x="101202" y="90884"/>
                          <a:pt x="83343" y="119062"/>
                        </a:cubicBezTo>
                        <a:cubicBezTo>
                          <a:pt x="65484" y="147240"/>
                          <a:pt x="32742" y="158154"/>
                          <a:pt x="0" y="169069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5" name="Полилиния 54"/>
                  <p:cNvSpPr/>
                  <p:nvPr/>
                </p:nvSpPr>
                <p:spPr>
                  <a:xfrm>
                    <a:off x="3193235" y="3348038"/>
                    <a:ext cx="11928" cy="116681"/>
                  </a:xfrm>
                  <a:custGeom>
                    <a:avLst/>
                    <a:gdLst>
                      <a:gd name="connsiteX0" fmla="*/ 11928 w 11928"/>
                      <a:gd name="connsiteY0" fmla="*/ 0 h 116681"/>
                      <a:gd name="connsiteX1" fmla="*/ 22 w 11928"/>
                      <a:gd name="connsiteY1" fmla="*/ 69056 h 116681"/>
                      <a:gd name="connsiteX2" fmla="*/ 9547 w 11928"/>
                      <a:gd name="connsiteY2" fmla="*/ 116681 h 116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928" h="116681">
                        <a:moveTo>
                          <a:pt x="11928" y="0"/>
                        </a:moveTo>
                        <a:cubicBezTo>
                          <a:pt x="6173" y="24804"/>
                          <a:pt x="419" y="49609"/>
                          <a:pt x="22" y="69056"/>
                        </a:cubicBezTo>
                        <a:cubicBezTo>
                          <a:pt x="-375" y="88503"/>
                          <a:pt x="4586" y="102592"/>
                          <a:pt x="9547" y="116681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57" name="Полилиния 56"/>
                <p:cNvSpPr/>
                <p:nvPr/>
              </p:nvSpPr>
              <p:spPr>
                <a:xfrm>
                  <a:off x="1522474" y="3552822"/>
                  <a:ext cx="593562" cy="693249"/>
                </a:xfrm>
                <a:custGeom>
                  <a:avLst/>
                  <a:gdLst>
                    <a:gd name="connsiteX0" fmla="*/ 38909 w 358161"/>
                    <a:gd name="connsiteY0" fmla="*/ 324691 h 324691"/>
                    <a:gd name="connsiteX1" fmla="*/ 809 w 358161"/>
                    <a:gd name="connsiteY1" fmla="*/ 127048 h 324691"/>
                    <a:gd name="connsiteX2" fmla="*/ 17478 w 358161"/>
                    <a:gd name="connsiteY2" fmla="*/ 55610 h 324691"/>
                    <a:gd name="connsiteX3" fmla="*/ 69865 w 358161"/>
                    <a:gd name="connsiteY3" fmla="*/ 79423 h 324691"/>
                    <a:gd name="connsiteX4" fmla="*/ 110346 w 358161"/>
                    <a:gd name="connsiteY4" fmla="*/ 277066 h 324691"/>
                    <a:gd name="connsiteX5" fmla="*/ 141303 w 358161"/>
                    <a:gd name="connsiteY5" fmla="*/ 69898 h 324691"/>
                    <a:gd name="connsiteX6" fmla="*/ 174640 w 358161"/>
                    <a:gd name="connsiteY6" fmla="*/ 841 h 324691"/>
                    <a:gd name="connsiteX7" fmla="*/ 222265 w 358161"/>
                    <a:gd name="connsiteY7" fmla="*/ 48466 h 324691"/>
                    <a:gd name="connsiteX8" fmla="*/ 207978 w 358161"/>
                    <a:gd name="connsiteY8" fmla="*/ 269923 h 324691"/>
                    <a:gd name="connsiteX9" fmla="*/ 243696 w 358161"/>
                    <a:gd name="connsiteY9" fmla="*/ 262779 h 324691"/>
                    <a:gd name="connsiteX10" fmla="*/ 272271 w 358161"/>
                    <a:gd name="connsiteY10" fmla="*/ 91329 h 324691"/>
                    <a:gd name="connsiteX11" fmla="*/ 322278 w 358161"/>
                    <a:gd name="connsiteY11" fmla="*/ 29416 h 324691"/>
                    <a:gd name="connsiteX12" fmla="*/ 357996 w 358161"/>
                    <a:gd name="connsiteY12" fmla="*/ 93710 h 324691"/>
                    <a:gd name="connsiteX13" fmla="*/ 307990 w 358161"/>
                    <a:gd name="connsiteY13" fmla="*/ 296116 h 324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8161" h="324691">
                      <a:moveTo>
                        <a:pt x="38909" y="324691"/>
                      </a:moveTo>
                      <a:cubicBezTo>
                        <a:pt x="21645" y="248293"/>
                        <a:pt x="4381" y="171895"/>
                        <a:pt x="809" y="127048"/>
                      </a:cubicBezTo>
                      <a:cubicBezTo>
                        <a:pt x="-2763" y="82201"/>
                        <a:pt x="5969" y="63547"/>
                        <a:pt x="17478" y="55610"/>
                      </a:cubicBezTo>
                      <a:cubicBezTo>
                        <a:pt x="28987" y="47672"/>
                        <a:pt x="54387" y="42514"/>
                        <a:pt x="69865" y="79423"/>
                      </a:cubicBezTo>
                      <a:cubicBezTo>
                        <a:pt x="85343" y="116332"/>
                        <a:pt x="98440" y="278653"/>
                        <a:pt x="110346" y="277066"/>
                      </a:cubicBezTo>
                      <a:cubicBezTo>
                        <a:pt x="122252" y="275479"/>
                        <a:pt x="130587" y="115935"/>
                        <a:pt x="141303" y="69898"/>
                      </a:cubicBezTo>
                      <a:cubicBezTo>
                        <a:pt x="152019" y="23861"/>
                        <a:pt x="161146" y="4413"/>
                        <a:pt x="174640" y="841"/>
                      </a:cubicBezTo>
                      <a:cubicBezTo>
                        <a:pt x="188134" y="-2731"/>
                        <a:pt x="216709" y="3619"/>
                        <a:pt x="222265" y="48466"/>
                      </a:cubicBezTo>
                      <a:cubicBezTo>
                        <a:pt x="227821" y="93313"/>
                        <a:pt x="204406" y="234204"/>
                        <a:pt x="207978" y="269923"/>
                      </a:cubicBezTo>
                      <a:cubicBezTo>
                        <a:pt x="211550" y="305642"/>
                        <a:pt x="232980" y="292545"/>
                        <a:pt x="243696" y="262779"/>
                      </a:cubicBezTo>
                      <a:cubicBezTo>
                        <a:pt x="254412" y="233013"/>
                        <a:pt x="259174" y="130223"/>
                        <a:pt x="272271" y="91329"/>
                      </a:cubicBezTo>
                      <a:cubicBezTo>
                        <a:pt x="285368" y="52435"/>
                        <a:pt x="307991" y="29019"/>
                        <a:pt x="322278" y="29416"/>
                      </a:cubicBezTo>
                      <a:cubicBezTo>
                        <a:pt x="336565" y="29813"/>
                        <a:pt x="360377" y="49260"/>
                        <a:pt x="357996" y="93710"/>
                      </a:cubicBezTo>
                      <a:cubicBezTo>
                        <a:pt x="355615" y="138160"/>
                        <a:pt x="331802" y="217138"/>
                        <a:pt x="307990" y="296116"/>
                      </a:cubicBezTo>
                    </a:path>
                  </a:pathLst>
                </a:custGeom>
                <a:noFill/>
                <a:ln w="28575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" name="Полилиния 57"/>
                <p:cNvSpPr/>
                <p:nvPr/>
              </p:nvSpPr>
              <p:spPr>
                <a:xfrm rot="241479">
                  <a:off x="2014859" y="4116833"/>
                  <a:ext cx="140324" cy="257595"/>
                </a:xfrm>
                <a:custGeom>
                  <a:avLst/>
                  <a:gdLst>
                    <a:gd name="connsiteX0" fmla="*/ 1266 w 144293"/>
                    <a:gd name="connsiteY0" fmla="*/ 219424 h 257595"/>
                    <a:gd name="connsiteX1" fmla="*/ 53653 w 144293"/>
                    <a:gd name="connsiteY1" fmla="*/ 257524 h 257595"/>
                    <a:gd name="connsiteX2" fmla="*/ 120328 w 144293"/>
                    <a:gd name="connsiteY2" fmla="*/ 221805 h 257595"/>
                    <a:gd name="connsiteX3" fmla="*/ 141760 w 144293"/>
                    <a:gd name="connsiteY3" fmla="*/ 40830 h 257595"/>
                    <a:gd name="connsiteX4" fmla="*/ 67941 w 144293"/>
                    <a:gd name="connsiteY4" fmla="*/ 349 h 257595"/>
                    <a:gd name="connsiteX5" fmla="*/ 20316 w 144293"/>
                    <a:gd name="connsiteY5" fmla="*/ 52736 h 257595"/>
                    <a:gd name="connsiteX6" fmla="*/ 1266 w 144293"/>
                    <a:gd name="connsiteY6" fmla="*/ 219424 h 257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293" h="257595">
                      <a:moveTo>
                        <a:pt x="1266" y="219424"/>
                      </a:moveTo>
                      <a:cubicBezTo>
                        <a:pt x="6822" y="253555"/>
                        <a:pt x="33809" y="257127"/>
                        <a:pt x="53653" y="257524"/>
                      </a:cubicBezTo>
                      <a:cubicBezTo>
                        <a:pt x="73497" y="257921"/>
                        <a:pt x="105644" y="257921"/>
                        <a:pt x="120328" y="221805"/>
                      </a:cubicBezTo>
                      <a:cubicBezTo>
                        <a:pt x="135013" y="185689"/>
                        <a:pt x="150491" y="77739"/>
                        <a:pt x="141760" y="40830"/>
                      </a:cubicBezTo>
                      <a:cubicBezTo>
                        <a:pt x="133029" y="3921"/>
                        <a:pt x="88182" y="-1635"/>
                        <a:pt x="67941" y="349"/>
                      </a:cubicBezTo>
                      <a:cubicBezTo>
                        <a:pt x="47700" y="2333"/>
                        <a:pt x="31032" y="18208"/>
                        <a:pt x="20316" y="52736"/>
                      </a:cubicBezTo>
                      <a:cubicBezTo>
                        <a:pt x="9600" y="87264"/>
                        <a:pt x="-4290" y="185293"/>
                        <a:pt x="1266" y="219424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67" name="Прямая соединительная линия 66"/>
              <p:cNvCxnSpPr/>
              <p:nvPr/>
            </p:nvCxnSpPr>
            <p:spPr>
              <a:xfrm>
                <a:off x="2713008" y="2187920"/>
                <a:ext cx="79499" cy="20019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>
                <a:off x="2867159" y="2259276"/>
                <a:ext cx="79499" cy="27303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>
                <a:off x="2541905" y="2192718"/>
                <a:ext cx="79499" cy="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Полилиния 121"/>
            <p:cNvSpPr/>
            <p:nvPr/>
          </p:nvSpPr>
          <p:spPr>
            <a:xfrm rot="1429041">
              <a:off x="2802409" y="2462314"/>
              <a:ext cx="36000" cy="108000"/>
            </a:xfrm>
            <a:custGeom>
              <a:avLst/>
              <a:gdLst>
                <a:gd name="connsiteX0" fmla="*/ 1833 w 20883"/>
                <a:gd name="connsiteY0" fmla="*/ 141537 h 141537"/>
                <a:gd name="connsiteX1" fmla="*/ 1833 w 20883"/>
                <a:gd name="connsiteY1" fmla="*/ 33587 h 141537"/>
                <a:gd name="connsiteX2" fmla="*/ 20883 w 20883"/>
                <a:gd name="connsiteY2" fmla="*/ 1837 h 14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3" h="141537">
                  <a:moveTo>
                    <a:pt x="1833" y="141537"/>
                  </a:moveTo>
                  <a:cubicBezTo>
                    <a:pt x="245" y="99203"/>
                    <a:pt x="-1342" y="56870"/>
                    <a:pt x="1833" y="33587"/>
                  </a:cubicBezTo>
                  <a:cubicBezTo>
                    <a:pt x="5008" y="10304"/>
                    <a:pt x="7125" y="-5571"/>
                    <a:pt x="20883" y="1837"/>
                  </a:cubicBezTo>
                </a:path>
              </a:pathLst>
            </a:cu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2902199" y="4408089"/>
            <a:ext cx="445014" cy="735198"/>
            <a:chOff x="3367271" y="1583387"/>
            <a:chExt cx="703215" cy="1273678"/>
          </a:xfrm>
        </p:grpSpPr>
        <p:grpSp>
          <p:nvGrpSpPr>
            <p:cNvPr id="125" name="Группа 124"/>
            <p:cNvGrpSpPr/>
            <p:nvPr/>
          </p:nvGrpSpPr>
          <p:grpSpPr>
            <a:xfrm>
              <a:off x="3367271" y="1583387"/>
              <a:ext cx="613815" cy="1273678"/>
              <a:chOff x="2440171" y="1607455"/>
              <a:chExt cx="613815" cy="1273678"/>
            </a:xfrm>
          </p:grpSpPr>
          <p:grpSp>
            <p:nvGrpSpPr>
              <p:cNvPr id="126" name="Группа 125"/>
              <p:cNvGrpSpPr/>
              <p:nvPr/>
            </p:nvGrpSpPr>
            <p:grpSpPr>
              <a:xfrm>
                <a:off x="2440171" y="1607455"/>
                <a:ext cx="613815" cy="1273678"/>
                <a:chOff x="2440171" y="1607455"/>
                <a:chExt cx="613815" cy="1273678"/>
              </a:xfrm>
            </p:grpSpPr>
            <p:grpSp>
              <p:nvGrpSpPr>
                <p:cNvPr id="128" name="Группа 127"/>
                <p:cNvGrpSpPr/>
                <p:nvPr/>
              </p:nvGrpSpPr>
              <p:grpSpPr>
                <a:xfrm>
                  <a:off x="2440171" y="1607455"/>
                  <a:ext cx="593562" cy="1273678"/>
                  <a:chOff x="1522474" y="3552822"/>
                  <a:chExt cx="593562" cy="1273678"/>
                </a:xfrm>
              </p:grpSpPr>
              <p:grpSp>
                <p:nvGrpSpPr>
                  <p:cNvPr id="132" name="Группа 131"/>
                  <p:cNvGrpSpPr/>
                  <p:nvPr/>
                </p:nvGrpSpPr>
                <p:grpSpPr>
                  <a:xfrm>
                    <a:off x="1523968" y="4204643"/>
                    <a:ext cx="592068" cy="621857"/>
                    <a:chOff x="2892740" y="3113700"/>
                    <a:chExt cx="362430" cy="351019"/>
                  </a:xfrm>
                </p:grpSpPr>
                <p:sp>
                  <p:nvSpPr>
                    <p:cNvPr id="135" name="Полилиния 134"/>
                    <p:cNvSpPr/>
                    <p:nvPr/>
                  </p:nvSpPr>
                  <p:spPr>
                    <a:xfrm>
                      <a:off x="2971800" y="3357563"/>
                      <a:ext cx="21880" cy="107156"/>
                    </a:xfrm>
                    <a:custGeom>
                      <a:avLst/>
                      <a:gdLst>
                        <a:gd name="connsiteX0" fmla="*/ 21431 w 21880"/>
                        <a:gd name="connsiteY0" fmla="*/ 107156 h 107156"/>
                        <a:gd name="connsiteX1" fmla="*/ 19050 w 21880"/>
                        <a:gd name="connsiteY1" fmla="*/ 38100 h 107156"/>
                        <a:gd name="connsiteX2" fmla="*/ 0 w 21880"/>
                        <a:gd name="connsiteY2" fmla="*/ 0 h 1071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1880" h="107156">
                          <a:moveTo>
                            <a:pt x="21431" y="107156"/>
                          </a:moveTo>
                          <a:cubicBezTo>
                            <a:pt x="22026" y="81557"/>
                            <a:pt x="22622" y="55959"/>
                            <a:pt x="19050" y="38100"/>
                          </a:cubicBezTo>
                          <a:cubicBezTo>
                            <a:pt x="15478" y="20241"/>
                            <a:pt x="1587" y="2778"/>
                            <a:pt x="0" y="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36" name="Полилиния 135"/>
                    <p:cNvSpPr/>
                    <p:nvPr/>
                  </p:nvSpPr>
                  <p:spPr>
                    <a:xfrm>
                      <a:off x="2892740" y="3113700"/>
                      <a:ext cx="187088" cy="265294"/>
                    </a:xfrm>
                    <a:custGeom>
                      <a:avLst/>
                      <a:gdLst>
                        <a:gd name="connsiteX0" fmla="*/ 124304 w 187088"/>
                        <a:gd name="connsiteY0" fmla="*/ 265294 h 265294"/>
                        <a:gd name="connsiteX1" fmla="*/ 14766 w 187088"/>
                        <a:gd name="connsiteY1" fmla="*/ 186713 h 265294"/>
                        <a:gd name="connsiteX2" fmla="*/ 12385 w 187088"/>
                        <a:gd name="connsiteY2" fmla="*/ 55744 h 265294"/>
                        <a:gd name="connsiteX3" fmla="*/ 119541 w 187088"/>
                        <a:gd name="connsiteY3" fmla="*/ 3356 h 265294"/>
                        <a:gd name="connsiteX4" fmla="*/ 183835 w 187088"/>
                        <a:gd name="connsiteY4" fmla="*/ 12881 h 265294"/>
                        <a:gd name="connsiteX5" fmla="*/ 169548 w 187088"/>
                        <a:gd name="connsiteY5" fmla="*/ 74794 h 265294"/>
                        <a:gd name="connsiteX6" fmla="*/ 100491 w 187088"/>
                        <a:gd name="connsiteY6" fmla="*/ 103369 h 2652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87088" h="265294">
                          <a:moveTo>
                            <a:pt x="124304" y="265294"/>
                          </a:moveTo>
                          <a:cubicBezTo>
                            <a:pt x="78861" y="243466"/>
                            <a:pt x="33419" y="221638"/>
                            <a:pt x="14766" y="186713"/>
                          </a:cubicBezTo>
                          <a:cubicBezTo>
                            <a:pt x="-3887" y="151788"/>
                            <a:pt x="-5077" y="86303"/>
                            <a:pt x="12385" y="55744"/>
                          </a:cubicBezTo>
                          <a:cubicBezTo>
                            <a:pt x="29847" y="25185"/>
                            <a:pt x="90966" y="10500"/>
                            <a:pt x="119541" y="3356"/>
                          </a:cubicBezTo>
                          <a:cubicBezTo>
                            <a:pt x="148116" y="-3788"/>
                            <a:pt x="175501" y="975"/>
                            <a:pt x="183835" y="12881"/>
                          </a:cubicBezTo>
                          <a:cubicBezTo>
                            <a:pt x="192170" y="24787"/>
                            <a:pt x="183439" y="59713"/>
                            <a:pt x="169548" y="74794"/>
                          </a:cubicBezTo>
                          <a:cubicBezTo>
                            <a:pt x="155657" y="89875"/>
                            <a:pt x="128074" y="96622"/>
                            <a:pt x="100491" y="103369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37" name="Полилиния 136"/>
                    <p:cNvSpPr/>
                    <p:nvPr/>
                  </p:nvSpPr>
                  <p:spPr>
                    <a:xfrm>
                      <a:off x="3007520" y="3206342"/>
                      <a:ext cx="97631" cy="84545"/>
                    </a:xfrm>
                    <a:custGeom>
                      <a:avLst/>
                      <a:gdLst>
                        <a:gd name="connsiteX0" fmla="*/ 0 w 97631"/>
                        <a:gd name="connsiteY0" fmla="*/ 25015 h 58352"/>
                        <a:gd name="connsiteX1" fmla="*/ 59531 w 97631"/>
                        <a:gd name="connsiteY1" fmla="*/ 1202 h 58352"/>
                        <a:gd name="connsiteX2" fmla="*/ 97631 w 97631"/>
                        <a:gd name="connsiteY2" fmla="*/ 58352 h 58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97631" h="58352">
                          <a:moveTo>
                            <a:pt x="0" y="25015"/>
                          </a:moveTo>
                          <a:cubicBezTo>
                            <a:pt x="21629" y="10330"/>
                            <a:pt x="43259" y="-4354"/>
                            <a:pt x="59531" y="1202"/>
                          </a:cubicBezTo>
                          <a:cubicBezTo>
                            <a:pt x="75803" y="6758"/>
                            <a:pt x="86717" y="32555"/>
                            <a:pt x="97631" y="58352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38" name="Полилиния 137"/>
                    <p:cNvSpPr/>
                    <p:nvPr/>
                  </p:nvSpPr>
                  <p:spPr>
                    <a:xfrm>
                      <a:off x="3148014" y="3198019"/>
                      <a:ext cx="107156" cy="169069"/>
                    </a:xfrm>
                    <a:custGeom>
                      <a:avLst/>
                      <a:gdLst>
                        <a:gd name="connsiteX0" fmla="*/ 107156 w 107156"/>
                        <a:gd name="connsiteY0" fmla="*/ 0 h 169069"/>
                        <a:gd name="connsiteX1" fmla="*/ 83343 w 107156"/>
                        <a:gd name="connsiteY1" fmla="*/ 119062 h 169069"/>
                        <a:gd name="connsiteX2" fmla="*/ 0 w 107156"/>
                        <a:gd name="connsiteY2" fmla="*/ 169069 h 1690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7156" h="169069">
                          <a:moveTo>
                            <a:pt x="107156" y="0"/>
                          </a:moveTo>
                          <a:cubicBezTo>
                            <a:pt x="104179" y="45442"/>
                            <a:pt x="101202" y="90884"/>
                            <a:pt x="83343" y="119062"/>
                          </a:cubicBezTo>
                          <a:cubicBezTo>
                            <a:pt x="65484" y="147240"/>
                            <a:pt x="32742" y="158154"/>
                            <a:pt x="0" y="169069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39" name="Полилиния 138"/>
                    <p:cNvSpPr/>
                    <p:nvPr/>
                  </p:nvSpPr>
                  <p:spPr>
                    <a:xfrm>
                      <a:off x="3193235" y="3348038"/>
                      <a:ext cx="11928" cy="116681"/>
                    </a:xfrm>
                    <a:custGeom>
                      <a:avLst/>
                      <a:gdLst>
                        <a:gd name="connsiteX0" fmla="*/ 11928 w 11928"/>
                        <a:gd name="connsiteY0" fmla="*/ 0 h 116681"/>
                        <a:gd name="connsiteX1" fmla="*/ 22 w 11928"/>
                        <a:gd name="connsiteY1" fmla="*/ 69056 h 116681"/>
                        <a:gd name="connsiteX2" fmla="*/ 9547 w 11928"/>
                        <a:gd name="connsiteY2" fmla="*/ 116681 h 116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1928" h="116681">
                          <a:moveTo>
                            <a:pt x="11928" y="0"/>
                          </a:moveTo>
                          <a:cubicBezTo>
                            <a:pt x="6173" y="24804"/>
                            <a:pt x="419" y="49609"/>
                            <a:pt x="22" y="69056"/>
                          </a:cubicBezTo>
                          <a:cubicBezTo>
                            <a:pt x="-375" y="88503"/>
                            <a:pt x="4586" y="102592"/>
                            <a:pt x="9547" y="116681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133" name="Полилиния 132"/>
                  <p:cNvSpPr/>
                  <p:nvPr/>
                </p:nvSpPr>
                <p:spPr>
                  <a:xfrm>
                    <a:off x="1522474" y="3552822"/>
                    <a:ext cx="593562" cy="693249"/>
                  </a:xfrm>
                  <a:custGeom>
                    <a:avLst/>
                    <a:gdLst>
                      <a:gd name="connsiteX0" fmla="*/ 38909 w 358161"/>
                      <a:gd name="connsiteY0" fmla="*/ 324691 h 324691"/>
                      <a:gd name="connsiteX1" fmla="*/ 809 w 358161"/>
                      <a:gd name="connsiteY1" fmla="*/ 127048 h 324691"/>
                      <a:gd name="connsiteX2" fmla="*/ 17478 w 358161"/>
                      <a:gd name="connsiteY2" fmla="*/ 55610 h 324691"/>
                      <a:gd name="connsiteX3" fmla="*/ 69865 w 358161"/>
                      <a:gd name="connsiteY3" fmla="*/ 79423 h 324691"/>
                      <a:gd name="connsiteX4" fmla="*/ 110346 w 358161"/>
                      <a:gd name="connsiteY4" fmla="*/ 277066 h 324691"/>
                      <a:gd name="connsiteX5" fmla="*/ 141303 w 358161"/>
                      <a:gd name="connsiteY5" fmla="*/ 69898 h 324691"/>
                      <a:gd name="connsiteX6" fmla="*/ 174640 w 358161"/>
                      <a:gd name="connsiteY6" fmla="*/ 841 h 324691"/>
                      <a:gd name="connsiteX7" fmla="*/ 222265 w 358161"/>
                      <a:gd name="connsiteY7" fmla="*/ 48466 h 324691"/>
                      <a:gd name="connsiteX8" fmla="*/ 207978 w 358161"/>
                      <a:gd name="connsiteY8" fmla="*/ 269923 h 324691"/>
                      <a:gd name="connsiteX9" fmla="*/ 243696 w 358161"/>
                      <a:gd name="connsiteY9" fmla="*/ 262779 h 324691"/>
                      <a:gd name="connsiteX10" fmla="*/ 272271 w 358161"/>
                      <a:gd name="connsiteY10" fmla="*/ 91329 h 324691"/>
                      <a:gd name="connsiteX11" fmla="*/ 322278 w 358161"/>
                      <a:gd name="connsiteY11" fmla="*/ 29416 h 324691"/>
                      <a:gd name="connsiteX12" fmla="*/ 357996 w 358161"/>
                      <a:gd name="connsiteY12" fmla="*/ 93710 h 324691"/>
                      <a:gd name="connsiteX13" fmla="*/ 307990 w 358161"/>
                      <a:gd name="connsiteY13" fmla="*/ 296116 h 324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58161" h="324691">
                        <a:moveTo>
                          <a:pt x="38909" y="324691"/>
                        </a:moveTo>
                        <a:cubicBezTo>
                          <a:pt x="21645" y="248293"/>
                          <a:pt x="4381" y="171895"/>
                          <a:pt x="809" y="127048"/>
                        </a:cubicBezTo>
                        <a:cubicBezTo>
                          <a:pt x="-2763" y="82201"/>
                          <a:pt x="5969" y="63547"/>
                          <a:pt x="17478" y="55610"/>
                        </a:cubicBezTo>
                        <a:cubicBezTo>
                          <a:pt x="28987" y="47672"/>
                          <a:pt x="54387" y="42514"/>
                          <a:pt x="69865" y="79423"/>
                        </a:cubicBezTo>
                        <a:cubicBezTo>
                          <a:pt x="85343" y="116332"/>
                          <a:pt x="98440" y="278653"/>
                          <a:pt x="110346" y="277066"/>
                        </a:cubicBezTo>
                        <a:cubicBezTo>
                          <a:pt x="122252" y="275479"/>
                          <a:pt x="130587" y="115935"/>
                          <a:pt x="141303" y="69898"/>
                        </a:cubicBezTo>
                        <a:cubicBezTo>
                          <a:pt x="152019" y="23861"/>
                          <a:pt x="161146" y="4413"/>
                          <a:pt x="174640" y="841"/>
                        </a:cubicBezTo>
                        <a:cubicBezTo>
                          <a:pt x="188134" y="-2731"/>
                          <a:pt x="216709" y="3619"/>
                          <a:pt x="222265" y="48466"/>
                        </a:cubicBezTo>
                        <a:cubicBezTo>
                          <a:pt x="227821" y="93313"/>
                          <a:pt x="204406" y="234204"/>
                          <a:pt x="207978" y="269923"/>
                        </a:cubicBezTo>
                        <a:cubicBezTo>
                          <a:pt x="211550" y="305642"/>
                          <a:pt x="232980" y="292545"/>
                          <a:pt x="243696" y="262779"/>
                        </a:cubicBezTo>
                        <a:cubicBezTo>
                          <a:pt x="254412" y="233013"/>
                          <a:pt x="259174" y="130223"/>
                          <a:pt x="272271" y="91329"/>
                        </a:cubicBezTo>
                        <a:cubicBezTo>
                          <a:pt x="285368" y="52435"/>
                          <a:pt x="307991" y="29019"/>
                          <a:pt x="322278" y="29416"/>
                        </a:cubicBezTo>
                        <a:cubicBezTo>
                          <a:pt x="336565" y="29813"/>
                          <a:pt x="360377" y="49260"/>
                          <a:pt x="357996" y="93710"/>
                        </a:cubicBezTo>
                        <a:cubicBezTo>
                          <a:pt x="355615" y="138160"/>
                          <a:pt x="331802" y="217138"/>
                          <a:pt x="307990" y="296116"/>
                        </a:cubicBezTo>
                      </a:path>
                    </a:pathLst>
                  </a:custGeom>
                  <a:noFill/>
                  <a:ln w="28575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cxnSp>
              <p:nvCxnSpPr>
                <p:cNvPr id="129" name="Прямая соединительная линия 128"/>
                <p:cNvCxnSpPr/>
                <p:nvPr/>
              </p:nvCxnSpPr>
              <p:spPr>
                <a:xfrm>
                  <a:off x="2713008" y="2187920"/>
                  <a:ext cx="79499" cy="20019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Прямая соединительная линия 129"/>
                <p:cNvCxnSpPr/>
                <p:nvPr/>
              </p:nvCxnSpPr>
              <p:spPr>
                <a:xfrm>
                  <a:off x="2873509" y="2195776"/>
                  <a:ext cx="79499" cy="27303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Прямая соединительная линия 130"/>
                <p:cNvCxnSpPr/>
                <p:nvPr/>
              </p:nvCxnSpPr>
              <p:spPr>
                <a:xfrm>
                  <a:off x="2541905" y="2192718"/>
                  <a:ext cx="79499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Прямая соединительная линия 140"/>
                <p:cNvCxnSpPr/>
                <p:nvPr/>
              </p:nvCxnSpPr>
              <p:spPr>
                <a:xfrm>
                  <a:off x="2974487" y="2259276"/>
                  <a:ext cx="79499" cy="27303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7" name="Полилиния 126"/>
              <p:cNvSpPr/>
              <p:nvPr/>
            </p:nvSpPr>
            <p:spPr>
              <a:xfrm rot="1429041">
                <a:off x="2802409" y="2462314"/>
                <a:ext cx="36000" cy="108000"/>
              </a:xfrm>
              <a:custGeom>
                <a:avLst/>
                <a:gdLst>
                  <a:gd name="connsiteX0" fmla="*/ 1833 w 20883"/>
                  <a:gd name="connsiteY0" fmla="*/ 141537 h 141537"/>
                  <a:gd name="connsiteX1" fmla="*/ 1833 w 20883"/>
                  <a:gd name="connsiteY1" fmla="*/ 33587 h 141537"/>
                  <a:gd name="connsiteX2" fmla="*/ 20883 w 20883"/>
                  <a:gd name="connsiteY2" fmla="*/ 1837 h 14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883" h="141537">
                    <a:moveTo>
                      <a:pt x="1833" y="141537"/>
                    </a:moveTo>
                    <a:cubicBezTo>
                      <a:pt x="245" y="99203"/>
                      <a:pt x="-1342" y="56870"/>
                      <a:pt x="1833" y="33587"/>
                    </a:cubicBezTo>
                    <a:cubicBezTo>
                      <a:pt x="5008" y="10304"/>
                      <a:pt x="7125" y="-5571"/>
                      <a:pt x="20883" y="1837"/>
                    </a:cubicBezTo>
                  </a:path>
                </a:pathLst>
              </a:custGeom>
              <a:noFill/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0" name="Полилиния 139"/>
            <p:cNvSpPr/>
            <p:nvPr/>
          </p:nvSpPr>
          <p:spPr>
            <a:xfrm>
              <a:off x="3873500" y="1913218"/>
              <a:ext cx="196986" cy="499782"/>
            </a:xfrm>
            <a:custGeom>
              <a:avLst/>
              <a:gdLst>
                <a:gd name="connsiteX0" fmla="*/ 0 w 196986"/>
                <a:gd name="connsiteY0" fmla="*/ 296582 h 499782"/>
                <a:gd name="connsiteX1" fmla="*/ 114300 w 196986"/>
                <a:gd name="connsiteY1" fmla="*/ 23532 h 499782"/>
                <a:gd name="connsiteX2" fmla="*/ 196850 w 196986"/>
                <a:gd name="connsiteY2" fmla="*/ 48932 h 499782"/>
                <a:gd name="connsiteX3" fmla="*/ 95250 w 196986"/>
                <a:gd name="connsiteY3" fmla="*/ 328332 h 499782"/>
                <a:gd name="connsiteX4" fmla="*/ 88900 w 196986"/>
                <a:gd name="connsiteY4" fmla="*/ 499782 h 49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986" h="499782">
                  <a:moveTo>
                    <a:pt x="0" y="296582"/>
                  </a:moveTo>
                  <a:cubicBezTo>
                    <a:pt x="40746" y="180694"/>
                    <a:pt x="81492" y="64807"/>
                    <a:pt x="114300" y="23532"/>
                  </a:cubicBezTo>
                  <a:cubicBezTo>
                    <a:pt x="147108" y="-17743"/>
                    <a:pt x="200025" y="-1868"/>
                    <a:pt x="196850" y="48932"/>
                  </a:cubicBezTo>
                  <a:cubicBezTo>
                    <a:pt x="193675" y="99732"/>
                    <a:pt x="113242" y="253190"/>
                    <a:pt x="95250" y="328332"/>
                  </a:cubicBezTo>
                  <a:cubicBezTo>
                    <a:pt x="77258" y="403474"/>
                    <a:pt x="88900" y="499782"/>
                    <a:pt x="88900" y="499782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2" name="Группа 161"/>
          <p:cNvGrpSpPr/>
          <p:nvPr/>
        </p:nvGrpSpPr>
        <p:grpSpPr>
          <a:xfrm>
            <a:off x="2714078" y="5338139"/>
            <a:ext cx="632880" cy="735195"/>
            <a:chOff x="5794552" y="1051159"/>
            <a:chExt cx="1000084" cy="1273669"/>
          </a:xfrm>
        </p:grpSpPr>
        <p:grpSp>
          <p:nvGrpSpPr>
            <p:cNvPr id="143" name="Группа 142"/>
            <p:cNvGrpSpPr/>
            <p:nvPr/>
          </p:nvGrpSpPr>
          <p:grpSpPr>
            <a:xfrm>
              <a:off x="6091421" y="1051159"/>
              <a:ext cx="703215" cy="1273669"/>
              <a:chOff x="3367271" y="1583387"/>
              <a:chExt cx="703215" cy="1273669"/>
            </a:xfrm>
          </p:grpSpPr>
          <p:grpSp>
            <p:nvGrpSpPr>
              <p:cNvPr id="144" name="Группа 143"/>
              <p:cNvGrpSpPr/>
              <p:nvPr/>
            </p:nvGrpSpPr>
            <p:grpSpPr>
              <a:xfrm>
                <a:off x="3367271" y="1583387"/>
                <a:ext cx="613815" cy="1273669"/>
                <a:chOff x="2440171" y="1607455"/>
                <a:chExt cx="613815" cy="1273669"/>
              </a:xfrm>
            </p:grpSpPr>
            <p:grpSp>
              <p:nvGrpSpPr>
                <p:cNvPr id="146" name="Группа 145"/>
                <p:cNvGrpSpPr/>
                <p:nvPr/>
              </p:nvGrpSpPr>
              <p:grpSpPr>
                <a:xfrm>
                  <a:off x="2440171" y="1607455"/>
                  <a:ext cx="613815" cy="1273669"/>
                  <a:chOff x="2440171" y="1607455"/>
                  <a:chExt cx="613815" cy="1273669"/>
                </a:xfrm>
              </p:grpSpPr>
              <p:grpSp>
                <p:nvGrpSpPr>
                  <p:cNvPr id="148" name="Группа 147"/>
                  <p:cNvGrpSpPr/>
                  <p:nvPr/>
                </p:nvGrpSpPr>
                <p:grpSpPr>
                  <a:xfrm>
                    <a:off x="2440171" y="1607455"/>
                    <a:ext cx="593569" cy="1273669"/>
                    <a:chOff x="1522474" y="3552822"/>
                    <a:chExt cx="593569" cy="1273669"/>
                  </a:xfrm>
                </p:grpSpPr>
                <p:grpSp>
                  <p:nvGrpSpPr>
                    <p:cNvPr id="153" name="Группа 152"/>
                    <p:cNvGrpSpPr/>
                    <p:nvPr/>
                  </p:nvGrpSpPr>
                  <p:grpSpPr>
                    <a:xfrm>
                      <a:off x="1627728" y="4339728"/>
                      <a:ext cx="488315" cy="486763"/>
                      <a:chOff x="2956252" y="3189956"/>
                      <a:chExt cx="298918" cy="274763"/>
                    </a:xfrm>
                  </p:grpSpPr>
                  <p:sp>
                    <p:nvSpPr>
                      <p:cNvPr id="155" name="Полилиния 154"/>
                      <p:cNvSpPr/>
                      <p:nvPr/>
                    </p:nvSpPr>
                    <p:spPr>
                      <a:xfrm>
                        <a:off x="2956252" y="3353979"/>
                        <a:ext cx="21880" cy="107156"/>
                      </a:xfrm>
                      <a:custGeom>
                        <a:avLst/>
                        <a:gdLst>
                          <a:gd name="connsiteX0" fmla="*/ 21431 w 21880"/>
                          <a:gd name="connsiteY0" fmla="*/ 107156 h 107156"/>
                          <a:gd name="connsiteX1" fmla="*/ 19050 w 21880"/>
                          <a:gd name="connsiteY1" fmla="*/ 38100 h 107156"/>
                          <a:gd name="connsiteX2" fmla="*/ 0 w 21880"/>
                          <a:gd name="connsiteY2" fmla="*/ 0 h 1071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880" h="107156">
                            <a:moveTo>
                              <a:pt x="21431" y="107156"/>
                            </a:moveTo>
                            <a:cubicBezTo>
                              <a:pt x="22026" y="81557"/>
                              <a:pt x="22622" y="55959"/>
                              <a:pt x="19050" y="38100"/>
                            </a:cubicBezTo>
                            <a:cubicBezTo>
                              <a:pt x="15478" y="20241"/>
                              <a:pt x="1587" y="2778"/>
                              <a:pt x="0" y="0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rgbClr val="00755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57" name="Полилиния 156"/>
                      <p:cNvSpPr/>
                      <p:nvPr/>
                    </p:nvSpPr>
                    <p:spPr>
                      <a:xfrm>
                        <a:off x="2980866" y="3189956"/>
                        <a:ext cx="97631" cy="84545"/>
                      </a:xfrm>
                      <a:custGeom>
                        <a:avLst/>
                        <a:gdLst>
                          <a:gd name="connsiteX0" fmla="*/ 0 w 97631"/>
                          <a:gd name="connsiteY0" fmla="*/ 25015 h 58352"/>
                          <a:gd name="connsiteX1" fmla="*/ 59531 w 97631"/>
                          <a:gd name="connsiteY1" fmla="*/ 1202 h 58352"/>
                          <a:gd name="connsiteX2" fmla="*/ 97631 w 97631"/>
                          <a:gd name="connsiteY2" fmla="*/ 58352 h 583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97631" h="58352">
                            <a:moveTo>
                              <a:pt x="0" y="25015"/>
                            </a:moveTo>
                            <a:cubicBezTo>
                              <a:pt x="21629" y="10330"/>
                              <a:pt x="43259" y="-4354"/>
                              <a:pt x="59531" y="1202"/>
                            </a:cubicBezTo>
                            <a:cubicBezTo>
                              <a:pt x="75803" y="6758"/>
                              <a:pt x="86717" y="32555"/>
                              <a:pt x="97631" y="58352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rgbClr val="00755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58" name="Полилиния 157"/>
                      <p:cNvSpPr/>
                      <p:nvPr/>
                    </p:nvSpPr>
                    <p:spPr>
                      <a:xfrm>
                        <a:off x="3148014" y="3198019"/>
                        <a:ext cx="107156" cy="169069"/>
                      </a:xfrm>
                      <a:custGeom>
                        <a:avLst/>
                        <a:gdLst>
                          <a:gd name="connsiteX0" fmla="*/ 107156 w 107156"/>
                          <a:gd name="connsiteY0" fmla="*/ 0 h 169069"/>
                          <a:gd name="connsiteX1" fmla="*/ 83343 w 107156"/>
                          <a:gd name="connsiteY1" fmla="*/ 119062 h 169069"/>
                          <a:gd name="connsiteX2" fmla="*/ 0 w 107156"/>
                          <a:gd name="connsiteY2" fmla="*/ 169069 h 1690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07156" h="169069">
                            <a:moveTo>
                              <a:pt x="107156" y="0"/>
                            </a:moveTo>
                            <a:cubicBezTo>
                              <a:pt x="104179" y="45442"/>
                              <a:pt x="101202" y="90884"/>
                              <a:pt x="83343" y="119062"/>
                            </a:cubicBezTo>
                            <a:cubicBezTo>
                              <a:pt x="65484" y="147240"/>
                              <a:pt x="32742" y="158154"/>
                              <a:pt x="0" y="169069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rgbClr val="00755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59" name="Полилиния 158"/>
                      <p:cNvSpPr/>
                      <p:nvPr/>
                    </p:nvSpPr>
                    <p:spPr>
                      <a:xfrm>
                        <a:off x="3193235" y="3348038"/>
                        <a:ext cx="11928" cy="116681"/>
                      </a:xfrm>
                      <a:custGeom>
                        <a:avLst/>
                        <a:gdLst>
                          <a:gd name="connsiteX0" fmla="*/ 11928 w 11928"/>
                          <a:gd name="connsiteY0" fmla="*/ 0 h 116681"/>
                          <a:gd name="connsiteX1" fmla="*/ 22 w 11928"/>
                          <a:gd name="connsiteY1" fmla="*/ 69056 h 116681"/>
                          <a:gd name="connsiteX2" fmla="*/ 9547 w 11928"/>
                          <a:gd name="connsiteY2" fmla="*/ 116681 h 1166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1928" h="116681">
                            <a:moveTo>
                              <a:pt x="11928" y="0"/>
                            </a:moveTo>
                            <a:cubicBezTo>
                              <a:pt x="6173" y="24804"/>
                              <a:pt x="419" y="49609"/>
                              <a:pt x="22" y="69056"/>
                            </a:cubicBezTo>
                            <a:cubicBezTo>
                              <a:pt x="-375" y="88503"/>
                              <a:pt x="4586" y="102592"/>
                              <a:pt x="9547" y="116681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rgbClr val="00755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sp>
                  <p:nvSpPr>
                    <p:cNvPr id="154" name="Полилиния 153"/>
                    <p:cNvSpPr/>
                    <p:nvPr/>
                  </p:nvSpPr>
                  <p:spPr>
                    <a:xfrm>
                      <a:off x="1522474" y="3552822"/>
                      <a:ext cx="593562" cy="693249"/>
                    </a:xfrm>
                    <a:custGeom>
                      <a:avLst/>
                      <a:gdLst>
                        <a:gd name="connsiteX0" fmla="*/ 38909 w 358161"/>
                        <a:gd name="connsiteY0" fmla="*/ 324691 h 324691"/>
                        <a:gd name="connsiteX1" fmla="*/ 809 w 358161"/>
                        <a:gd name="connsiteY1" fmla="*/ 127048 h 324691"/>
                        <a:gd name="connsiteX2" fmla="*/ 17478 w 358161"/>
                        <a:gd name="connsiteY2" fmla="*/ 55610 h 324691"/>
                        <a:gd name="connsiteX3" fmla="*/ 69865 w 358161"/>
                        <a:gd name="connsiteY3" fmla="*/ 79423 h 324691"/>
                        <a:gd name="connsiteX4" fmla="*/ 110346 w 358161"/>
                        <a:gd name="connsiteY4" fmla="*/ 277066 h 324691"/>
                        <a:gd name="connsiteX5" fmla="*/ 141303 w 358161"/>
                        <a:gd name="connsiteY5" fmla="*/ 69898 h 324691"/>
                        <a:gd name="connsiteX6" fmla="*/ 174640 w 358161"/>
                        <a:gd name="connsiteY6" fmla="*/ 841 h 324691"/>
                        <a:gd name="connsiteX7" fmla="*/ 222265 w 358161"/>
                        <a:gd name="connsiteY7" fmla="*/ 48466 h 324691"/>
                        <a:gd name="connsiteX8" fmla="*/ 207978 w 358161"/>
                        <a:gd name="connsiteY8" fmla="*/ 269923 h 324691"/>
                        <a:gd name="connsiteX9" fmla="*/ 243696 w 358161"/>
                        <a:gd name="connsiteY9" fmla="*/ 262779 h 324691"/>
                        <a:gd name="connsiteX10" fmla="*/ 272271 w 358161"/>
                        <a:gd name="connsiteY10" fmla="*/ 91329 h 324691"/>
                        <a:gd name="connsiteX11" fmla="*/ 322278 w 358161"/>
                        <a:gd name="connsiteY11" fmla="*/ 29416 h 324691"/>
                        <a:gd name="connsiteX12" fmla="*/ 357996 w 358161"/>
                        <a:gd name="connsiteY12" fmla="*/ 93710 h 324691"/>
                        <a:gd name="connsiteX13" fmla="*/ 307990 w 358161"/>
                        <a:gd name="connsiteY13" fmla="*/ 296116 h 324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358161" h="324691">
                          <a:moveTo>
                            <a:pt x="38909" y="324691"/>
                          </a:moveTo>
                          <a:cubicBezTo>
                            <a:pt x="21645" y="248293"/>
                            <a:pt x="4381" y="171895"/>
                            <a:pt x="809" y="127048"/>
                          </a:cubicBezTo>
                          <a:cubicBezTo>
                            <a:pt x="-2763" y="82201"/>
                            <a:pt x="5969" y="63547"/>
                            <a:pt x="17478" y="55610"/>
                          </a:cubicBezTo>
                          <a:cubicBezTo>
                            <a:pt x="28987" y="47672"/>
                            <a:pt x="54387" y="42514"/>
                            <a:pt x="69865" y="79423"/>
                          </a:cubicBezTo>
                          <a:cubicBezTo>
                            <a:pt x="85343" y="116332"/>
                            <a:pt x="98440" y="278653"/>
                            <a:pt x="110346" y="277066"/>
                          </a:cubicBezTo>
                          <a:cubicBezTo>
                            <a:pt x="122252" y="275479"/>
                            <a:pt x="130587" y="115935"/>
                            <a:pt x="141303" y="69898"/>
                          </a:cubicBezTo>
                          <a:cubicBezTo>
                            <a:pt x="152019" y="23861"/>
                            <a:pt x="161146" y="4413"/>
                            <a:pt x="174640" y="841"/>
                          </a:cubicBezTo>
                          <a:cubicBezTo>
                            <a:pt x="188134" y="-2731"/>
                            <a:pt x="216709" y="3619"/>
                            <a:pt x="222265" y="48466"/>
                          </a:cubicBezTo>
                          <a:cubicBezTo>
                            <a:pt x="227821" y="93313"/>
                            <a:pt x="204406" y="234204"/>
                            <a:pt x="207978" y="269923"/>
                          </a:cubicBezTo>
                          <a:cubicBezTo>
                            <a:pt x="211550" y="305642"/>
                            <a:pt x="232980" y="292545"/>
                            <a:pt x="243696" y="262779"/>
                          </a:cubicBezTo>
                          <a:cubicBezTo>
                            <a:pt x="254412" y="233013"/>
                            <a:pt x="259174" y="130223"/>
                            <a:pt x="272271" y="91329"/>
                          </a:cubicBezTo>
                          <a:cubicBezTo>
                            <a:pt x="285368" y="52435"/>
                            <a:pt x="307991" y="29019"/>
                            <a:pt x="322278" y="29416"/>
                          </a:cubicBezTo>
                          <a:cubicBezTo>
                            <a:pt x="336565" y="29813"/>
                            <a:pt x="360377" y="49260"/>
                            <a:pt x="357996" y="93710"/>
                          </a:cubicBezTo>
                          <a:cubicBezTo>
                            <a:pt x="355615" y="138160"/>
                            <a:pt x="331802" y="217138"/>
                            <a:pt x="307990" y="296116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00755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cxnSp>
                <p:nvCxnSpPr>
                  <p:cNvPr id="149" name="Прямая соединительная линия 148"/>
                  <p:cNvCxnSpPr/>
                  <p:nvPr/>
                </p:nvCxnSpPr>
                <p:spPr>
                  <a:xfrm>
                    <a:off x="2713008" y="2187920"/>
                    <a:ext cx="79499" cy="20019"/>
                  </a:xfrm>
                  <a:prstGeom prst="line">
                    <a:avLst/>
                  </a:prstGeom>
                  <a:ln w="28575">
                    <a:solidFill>
                      <a:srgbClr val="00755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Прямая соединительная линия 149"/>
                  <p:cNvCxnSpPr/>
                  <p:nvPr/>
                </p:nvCxnSpPr>
                <p:spPr>
                  <a:xfrm>
                    <a:off x="2873509" y="2195776"/>
                    <a:ext cx="79499" cy="27303"/>
                  </a:xfrm>
                  <a:prstGeom prst="line">
                    <a:avLst/>
                  </a:prstGeom>
                  <a:ln w="28575">
                    <a:solidFill>
                      <a:srgbClr val="00755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Прямая соединительная линия 150"/>
                  <p:cNvCxnSpPr/>
                  <p:nvPr/>
                </p:nvCxnSpPr>
                <p:spPr>
                  <a:xfrm>
                    <a:off x="2541905" y="2192718"/>
                    <a:ext cx="79499" cy="0"/>
                  </a:xfrm>
                  <a:prstGeom prst="line">
                    <a:avLst/>
                  </a:prstGeom>
                  <a:ln w="28575">
                    <a:solidFill>
                      <a:srgbClr val="00755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Прямая соединительная линия 151"/>
                  <p:cNvCxnSpPr/>
                  <p:nvPr/>
                </p:nvCxnSpPr>
                <p:spPr>
                  <a:xfrm>
                    <a:off x="2974487" y="2259276"/>
                    <a:ext cx="79499" cy="27303"/>
                  </a:xfrm>
                  <a:prstGeom prst="line">
                    <a:avLst/>
                  </a:prstGeom>
                  <a:ln w="28575">
                    <a:solidFill>
                      <a:srgbClr val="00755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7" name="Полилиния 146"/>
                <p:cNvSpPr/>
                <p:nvPr/>
              </p:nvSpPr>
              <p:spPr>
                <a:xfrm rot="1429041">
                  <a:off x="2787895" y="2433286"/>
                  <a:ext cx="36000" cy="108000"/>
                </a:xfrm>
                <a:custGeom>
                  <a:avLst/>
                  <a:gdLst>
                    <a:gd name="connsiteX0" fmla="*/ 1833 w 20883"/>
                    <a:gd name="connsiteY0" fmla="*/ 141537 h 141537"/>
                    <a:gd name="connsiteX1" fmla="*/ 1833 w 20883"/>
                    <a:gd name="connsiteY1" fmla="*/ 33587 h 141537"/>
                    <a:gd name="connsiteX2" fmla="*/ 20883 w 20883"/>
                    <a:gd name="connsiteY2" fmla="*/ 1837 h 141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883" h="141537">
                      <a:moveTo>
                        <a:pt x="1833" y="141537"/>
                      </a:moveTo>
                      <a:cubicBezTo>
                        <a:pt x="245" y="99203"/>
                        <a:pt x="-1342" y="56870"/>
                        <a:pt x="1833" y="33587"/>
                      </a:cubicBezTo>
                      <a:cubicBezTo>
                        <a:pt x="5008" y="10304"/>
                        <a:pt x="7125" y="-5571"/>
                        <a:pt x="20883" y="1837"/>
                      </a:cubicBezTo>
                    </a:path>
                  </a:pathLst>
                </a:custGeom>
                <a:noFill/>
                <a:ln w="28575">
                  <a:solidFill>
                    <a:srgbClr val="00755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5" name="Полилиния 144"/>
              <p:cNvSpPr/>
              <p:nvPr/>
            </p:nvSpPr>
            <p:spPr>
              <a:xfrm>
                <a:off x="3873500" y="1913218"/>
                <a:ext cx="196986" cy="499782"/>
              </a:xfrm>
              <a:custGeom>
                <a:avLst/>
                <a:gdLst>
                  <a:gd name="connsiteX0" fmla="*/ 0 w 196986"/>
                  <a:gd name="connsiteY0" fmla="*/ 296582 h 499782"/>
                  <a:gd name="connsiteX1" fmla="*/ 114300 w 196986"/>
                  <a:gd name="connsiteY1" fmla="*/ 23532 h 499782"/>
                  <a:gd name="connsiteX2" fmla="*/ 196850 w 196986"/>
                  <a:gd name="connsiteY2" fmla="*/ 48932 h 499782"/>
                  <a:gd name="connsiteX3" fmla="*/ 95250 w 196986"/>
                  <a:gd name="connsiteY3" fmla="*/ 328332 h 499782"/>
                  <a:gd name="connsiteX4" fmla="*/ 88900 w 196986"/>
                  <a:gd name="connsiteY4" fmla="*/ 499782 h 499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986" h="499782">
                    <a:moveTo>
                      <a:pt x="0" y="296582"/>
                    </a:moveTo>
                    <a:cubicBezTo>
                      <a:pt x="40746" y="180694"/>
                      <a:pt x="81492" y="64807"/>
                      <a:pt x="114300" y="23532"/>
                    </a:cubicBezTo>
                    <a:cubicBezTo>
                      <a:pt x="147108" y="-17743"/>
                      <a:pt x="200025" y="-1868"/>
                      <a:pt x="196850" y="48932"/>
                    </a:cubicBezTo>
                    <a:cubicBezTo>
                      <a:pt x="193675" y="99732"/>
                      <a:pt x="113242" y="253190"/>
                      <a:pt x="95250" y="328332"/>
                    </a:cubicBezTo>
                    <a:cubicBezTo>
                      <a:pt x="77258" y="403474"/>
                      <a:pt x="88900" y="499782"/>
                      <a:pt x="88900" y="499782"/>
                    </a:cubicBezTo>
                  </a:path>
                </a:pathLst>
              </a:custGeom>
              <a:noFill/>
              <a:ln w="28575">
                <a:solidFill>
                  <a:srgbClr val="0075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1" name="Полилиния 160"/>
            <p:cNvSpPr/>
            <p:nvPr/>
          </p:nvSpPr>
          <p:spPr>
            <a:xfrm>
              <a:off x="5794552" y="1716314"/>
              <a:ext cx="472898" cy="425450"/>
            </a:xfrm>
            <a:custGeom>
              <a:avLst/>
              <a:gdLst>
                <a:gd name="connsiteX0" fmla="*/ 472898 w 472898"/>
                <a:gd name="connsiteY0" fmla="*/ 425450 h 425450"/>
                <a:gd name="connsiteX1" fmla="*/ 345898 w 472898"/>
                <a:gd name="connsiteY1" fmla="*/ 400050 h 425450"/>
                <a:gd name="connsiteX2" fmla="*/ 231598 w 472898"/>
                <a:gd name="connsiteY2" fmla="*/ 273050 h 425450"/>
                <a:gd name="connsiteX3" fmla="*/ 28398 w 472898"/>
                <a:gd name="connsiteY3" fmla="*/ 215900 h 425450"/>
                <a:gd name="connsiteX4" fmla="*/ 15698 w 472898"/>
                <a:gd name="connsiteY4" fmla="*/ 139700 h 425450"/>
                <a:gd name="connsiteX5" fmla="*/ 161748 w 472898"/>
                <a:gd name="connsiteY5" fmla="*/ 95250 h 425450"/>
                <a:gd name="connsiteX6" fmla="*/ 301448 w 472898"/>
                <a:gd name="connsiteY6" fmla="*/ 165100 h 425450"/>
                <a:gd name="connsiteX7" fmla="*/ 352248 w 472898"/>
                <a:gd name="connsiteY7" fmla="*/ 114300 h 425450"/>
                <a:gd name="connsiteX8" fmla="*/ 352248 w 472898"/>
                <a:gd name="connsiteY8" fmla="*/ 0 h 42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898" h="425450">
                  <a:moveTo>
                    <a:pt x="472898" y="425450"/>
                  </a:moveTo>
                  <a:cubicBezTo>
                    <a:pt x="429506" y="425450"/>
                    <a:pt x="386115" y="425450"/>
                    <a:pt x="345898" y="400050"/>
                  </a:cubicBezTo>
                  <a:cubicBezTo>
                    <a:pt x="305681" y="374650"/>
                    <a:pt x="284515" y="303742"/>
                    <a:pt x="231598" y="273050"/>
                  </a:cubicBezTo>
                  <a:cubicBezTo>
                    <a:pt x="178681" y="242358"/>
                    <a:pt x="64381" y="238125"/>
                    <a:pt x="28398" y="215900"/>
                  </a:cubicBezTo>
                  <a:cubicBezTo>
                    <a:pt x="-7585" y="193675"/>
                    <a:pt x="-6527" y="159808"/>
                    <a:pt x="15698" y="139700"/>
                  </a:cubicBezTo>
                  <a:cubicBezTo>
                    <a:pt x="37923" y="119592"/>
                    <a:pt x="114123" y="91017"/>
                    <a:pt x="161748" y="95250"/>
                  </a:cubicBezTo>
                  <a:cubicBezTo>
                    <a:pt x="209373" y="99483"/>
                    <a:pt x="269698" y="161925"/>
                    <a:pt x="301448" y="165100"/>
                  </a:cubicBezTo>
                  <a:cubicBezTo>
                    <a:pt x="333198" y="168275"/>
                    <a:pt x="343781" y="141817"/>
                    <a:pt x="352248" y="114300"/>
                  </a:cubicBezTo>
                  <a:cubicBezTo>
                    <a:pt x="360715" y="86783"/>
                    <a:pt x="356481" y="43391"/>
                    <a:pt x="352248" y="0"/>
                  </a:cubicBezTo>
                </a:path>
              </a:pathLst>
            </a:custGeom>
            <a:noFill/>
            <a:ln w="28575">
              <a:solidFill>
                <a:srgbClr val="0075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4" name="Прямоугольник 163"/>
          <p:cNvSpPr/>
          <p:nvPr/>
        </p:nvSpPr>
        <p:spPr>
          <a:xfrm>
            <a:off x="391319" y="107608"/>
            <a:ext cx="8657745" cy="44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spc="300" dirty="0" smtClean="0">
                <a:solidFill>
                  <a:srgbClr val="00755A"/>
                </a:solidFill>
              </a:rPr>
              <a:t> РОССИЙСКАЯ ГОСУДАРСТВЕННАЯ АГРОПРОМЫШЛЕННАЯ ЛИЗИНГОВАЯ КОМПАНИЯ "РОСАГРОЛИЗИНГ" </a:t>
            </a:r>
            <a:endParaRPr lang="ru-RU" sz="900" spc="300" dirty="0">
              <a:solidFill>
                <a:srgbClr val="00755A"/>
              </a:solidFill>
            </a:endParaRPr>
          </a:p>
        </p:txBody>
      </p:sp>
      <p:pic>
        <p:nvPicPr>
          <p:cNvPr id="165" name="Picture 3"/>
          <p:cNvPicPr>
            <a:picLocks noChangeAspect="1" noChangeArrowheads="1"/>
          </p:cNvPicPr>
          <p:nvPr/>
        </p:nvPicPr>
        <p:blipFill>
          <a:blip r:embed="rId2" cstate="print"/>
          <a:srcRect l="2405" t="14713"/>
          <a:stretch>
            <a:fillRect/>
          </a:stretch>
        </p:blipFill>
        <p:spPr bwMode="auto">
          <a:xfrm>
            <a:off x="22506" y="66170"/>
            <a:ext cx="587094" cy="58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6" name="Прямоугольник 165"/>
          <p:cNvSpPr/>
          <p:nvPr/>
        </p:nvSpPr>
        <p:spPr>
          <a:xfrm>
            <a:off x="0" y="726619"/>
            <a:ext cx="90490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ПРОГРАММА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РАЗВИТИЮ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СЕЛЬХОЗКООПЕРАЦИИ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ПРОСТО, КАК </a:t>
            </a:r>
            <a:r>
              <a:rPr lang="ru-RU" sz="1600" b="1" dirty="0" smtClean="0">
                <a:solidFill>
                  <a:schemeClr val="accent1"/>
                </a:solidFill>
              </a:rPr>
              <a:t>ОДИН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1600" b="1" dirty="0" smtClean="0">
                <a:solidFill>
                  <a:schemeClr val="accent2"/>
                </a:solidFill>
              </a:rPr>
              <a:t>ДВА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1600" b="1" dirty="0" smtClean="0">
                <a:solidFill>
                  <a:schemeClr val="accent6"/>
                </a:solidFill>
              </a:rPr>
              <a:t>ТРИ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1600" b="1" dirty="0" smtClean="0">
                <a:solidFill>
                  <a:srgbClr val="7030A0"/>
                </a:solidFill>
              </a:rPr>
              <a:t>ЧЕТЫРЕ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1600" b="1" dirty="0" smtClean="0">
                <a:solidFill>
                  <a:srgbClr val="00755A"/>
                </a:solidFill>
              </a:rPr>
              <a:t>ПЯТЬ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8" name="Прямая соединительная линия 167"/>
          <p:cNvCxnSpPr/>
          <p:nvPr/>
        </p:nvCxnSpPr>
        <p:spPr>
          <a:xfrm>
            <a:off x="841829" y="521452"/>
            <a:ext cx="8178207" cy="0"/>
          </a:xfrm>
          <a:prstGeom prst="line">
            <a:avLst/>
          </a:prstGeom>
          <a:ln>
            <a:solidFill>
              <a:srgbClr val="007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Прямоугольник 169"/>
          <p:cNvSpPr/>
          <p:nvPr/>
        </p:nvSpPr>
        <p:spPr>
          <a:xfrm>
            <a:off x="-12580" y="1830398"/>
            <a:ext cx="2481066" cy="602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"В</a:t>
            </a:r>
            <a:r>
              <a:rPr lang="ru-RU" sz="2000" dirty="0" smtClean="0">
                <a:solidFill>
                  <a:schemeClr val="accent5"/>
                </a:solidFill>
              </a:rPr>
              <a:t> </a:t>
            </a:r>
            <a:r>
              <a:rPr lang="ru-RU" sz="2000" b="1" dirty="0" smtClean="0">
                <a:solidFill>
                  <a:schemeClr val="accent1"/>
                </a:solidFill>
              </a:rPr>
              <a:t>ОДНОМ</a:t>
            </a:r>
            <a:r>
              <a:rPr lang="ru-RU" sz="2000" dirty="0" smtClean="0">
                <a:solidFill>
                  <a:schemeClr val="accent5"/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МЕСТЕ…"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-12580" y="2754197"/>
            <a:ext cx="2481066" cy="602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/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"…ПОД</a:t>
            </a:r>
            <a:r>
              <a:rPr lang="ru-RU" sz="2000" dirty="0" smtClean="0">
                <a:solidFill>
                  <a:schemeClr val="accent5"/>
                </a:solidFill>
              </a:rPr>
              <a:t> </a:t>
            </a:r>
            <a:r>
              <a:rPr lang="ru-RU" sz="2000" b="1" dirty="0" smtClean="0">
                <a:solidFill>
                  <a:schemeClr val="accent2"/>
                </a:solidFill>
              </a:rPr>
              <a:t>ДВА</a:t>
            </a:r>
            <a:r>
              <a:rPr lang="ru-RU" sz="2000" dirty="0" smtClean="0">
                <a:solidFill>
                  <a:schemeClr val="accent5"/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ПРОЦЕНТА…"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-12580" y="3677995"/>
            <a:ext cx="2481066" cy="602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/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"…ЦЕЛЫХ</a:t>
            </a:r>
            <a:r>
              <a:rPr lang="ru-RU" sz="2000" dirty="0" smtClean="0">
                <a:solidFill>
                  <a:schemeClr val="accent5"/>
                </a:solidFill>
              </a:rPr>
              <a:t> </a:t>
            </a:r>
            <a:r>
              <a:rPr lang="ru-RU" sz="2000" b="1" dirty="0" smtClean="0">
                <a:solidFill>
                  <a:schemeClr val="accent6"/>
                </a:solidFill>
              </a:rPr>
              <a:t>ТРИ</a:t>
            </a:r>
            <a:r>
              <a:rPr lang="ru-RU" sz="2000" dirty="0" smtClean="0">
                <a:solidFill>
                  <a:schemeClr val="accent5"/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ГОДА…"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-12580" y="4601793"/>
            <a:ext cx="2481066" cy="602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/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"…ПО</a:t>
            </a:r>
            <a:r>
              <a:rPr lang="ru-RU" sz="2000" dirty="0" smtClean="0">
                <a:solidFill>
                  <a:schemeClr val="accent5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ЧЕТЫРЕМ</a:t>
            </a:r>
            <a:r>
              <a:rPr lang="ru-RU" sz="2000" dirty="0" smtClean="0">
                <a:solidFill>
                  <a:schemeClr val="accent5"/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НАПРАВЛЕНИЯМ…"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-12580" y="5525592"/>
            <a:ext cx="2481066" cy="602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"…ЗА</a:t>
            </a:r>
            <a:r>
              <a:rPr lang="ru-RU" sz="2000" dirty="0" smtClean="0">
                <a:solidFill>
                  <a:schemeClr val="accent5"/>
                </a:solidFill>
              </a:rPr>
              <a:t> </a:t>
            </a:r>
            <a:r>
              <a:rPr lang="ru-RU" sz="2000" b="1" dirty="0" smtClean="0">
                <a:solidFill>
                  <a:srgbClr val="00755A"/>
                </a:solidFill>
              </a:rPr>
              <a:t>ПЯТЬ</a:t>
            </a:r>
            <a:r>
              <a:rPr lang="ru-RU" sz="2000" dirty="0" smtClean="0">
                <a:solidFill>
                  <a:schemeClr val="accent5"/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ДНЕЙ"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3334391" y="1800727"/>
            <a:ext cx="5390509" cy="602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/>
                </a:solidFill>
              </a:rPr>
              <a:t>В ПРОГРАММЕ УЧАСТВУЕТ ВСЯ НОМЕНКЛАТУРА ПРЕДМЕТОВ ЛИЗИНГА, ЧТО ПОЗВОЛИТ РЕАЛИЗОВАТЬ ПРОЕКТ ЛЮБОГО МАСШТАБА ЧЕРЕЗ </a:t>
            </a:r>
            <a:r>
              <a:rPr lang="ru-RU" sz="1400" b="1" dirty="0" smtClean="0">
                <a:solidFill>
                  <a:schemeClr val="accent1"/>
                </a:solidFill>
              </a:rPr>
              <a:t>"</a:t>
            </a:r>
            <a:r>
              <a:rPr lang="ru-RU" sz="1600" b="1" dirty="0" smtClean="0">
                <a:solidFill>
                  <a:schemeClr val="accent1"/>
                </a:solidFill>
              </a:rPr>
              <a:t>ОДНО ОКНО</a:t>
            </a:r>
            <a:r>
              <a:rPr lang="ru-RU" sz="1400" b="1" dirty="0" smtClean="0">
                <a:solidFill>
                  <a:schemeClr val="accent1"/>
                </a:solidFill>
              </a:rPr>
              <a:t>"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3334391" y="2761130"/>
            <a:ext cx="5142859" cy="602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/>
                </a:solidFill>
              </a:rPr>
              <a:t>СРЕДНЕГОДОВАЯ СТАВКА УДОРОЖАНИЯ ПРЕДМЕТОВ ЛИЗИНГА ПО ДОГОВОРАМ ФИНАНСОВОЙ АРЕНДЫ С АО "РОСАГРОЛИЗИНГ" СОСТАВЛЯЕТ </a:t>
            </a:r>
            <a:r>
              <a:rPr lang="en-US" sz="1600" b="1" dirty="0" smtClean="0">
                <a:solidFill>
                  <a:schemeClr val="accent2"/>
                </a:solidFill>
              </a:rPr>
              <a:t>~</a:t>
            </a:r>
            <a:r>
              <a:rPr lang="ru-RU" sz="1600" b="1" dirty="0" smtClean="0">
                <a:solidFill>
                  <a:schemeClr val="accent2"/>
                </a:solidFill>
              </a:rPr>
              <a:t>2 %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3334391" y="3634657"/>
            <a:ext cx="5809608" cy="602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/>
                </a:solidFill>
              </a:rPr>
              <a:t>СРОК РЕАЛИЗАЦИИ ПРОГРАММЫ – </a:t>
            </a:r>
            <a:r>
              <a:rPr lang="ru-RU" sz="1600" b="1" dirty="0" smtClean="0">
                <a:solidFill>
                  <a:schemeClr val="accent6"/>
                </a:solidFill>
              </a:rPr>
              <a:t>2018-2020 ГГ.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3322132" y="4546604"/>
            <a:ext cx="5809608" cy="602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ПРОГРАММА РЕАЛИЗУЕТСЯ ПО </a:t>
            </a:r>
            <a:r>
              <a:rPr lang="ru-RU" sz="1600" b="1" dirty="0" smtClean="0">
                <a:solidFill>
                  <a:srgbClr val="7030A0"/>
                </a:solidFill>
              </a:rPr>
              <a:t>ЧЕТЫРЕМ</a:t>
            </a:r>
            <a:r>
              <a:rPr lang="ru-RU" sz="1400" dirty="0" smtClean="0">
                <a:solidFill>
                  <a:srgbClr val="7030A0"/>
                </a:solidFill>
              </a:rPr>
              <a:t> НАПРАВЛЕНИЯМ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3330578" y="5458551"/>
            <a:ext cx="5809608" cy="602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755A"/>
                </a:solidFill>
              </a:rPr>
              <a:t>ОТ ЗАЯВКИ ДО</a:t>
            </a:r>
            <a:r>
              <a:rPr lang="en-US" sz="1400" dirty="0">
                <a:solidFill>
                  <a:srgbClr val="00755A"/>
                </a:solidFill>
              </a:rPr>
              <a:t> </a:t>
            </a:r>
            <a:r>
              <a:rPr lang="ru-RU" sz="1400" dirty="0" smtClean="0">
                <a:solidFill>
                  <a:srgbClr val="00755A"/>
                </a:solidFill>
              </a:rPr>
              <a:t>ПРИНЯТИЯ РЕШЕНИЯ ПО СДЕЛКЕ - </a:t>
            </a:r>
            <a:r>
              <a:rPr lang="ru-RU" sz="1600" b="1" dirty="0" smtClean="0">
                <a:solidFill>
                  <a:srgbClr val="00755A"/>
                </a:solidFill>
              </a:rPr>
              <a:t>5 ДНЕЙ</a:t>
            </a:r>
            <a:endParaRPr lang="ru-RU" sz="1600" b="1" dirty="0">
              <a:solidFill>
                <a:srgbClr val="00755A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820471" y="6669360"/>
            <a:ext cx="323528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8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3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Соединительная линия уступом 48"/>
          <p:cNvCxnSpPr/>
          <p:nvPr/>
        </p:nvCxnSpPr>
        <p:spPr>
          <a:xfrm rot="5400000">
            <a:off x="799577" y="5392217"/>
            <a:ext cx="694661" cy="26034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141916" y="4456516"/>
            <a:ext cx="2144491" cy="2258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85725" indent="-85725">
              <a:spcAft>
                <a:spcPts val="1200"/>
              </a:spcAft>
              <a:buFont typeface="Arial" pitchFamily="34" charset="0"/>
              <a:buChar char="•"/>
            </a:pPr>
            <a:endParaRPr lang="ru-RU" sz="1200" dirty="0">
              <a:solidFill>
                <a:srgbClr val="00755A"/>
              </a:solidFill>
              <a:latin typeface="Arial Narrow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91319" y="107608"/>
            <a:ext cx="8657745" cy="44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spc="300" dirty="0" smtClean="0">
                <a:solidFill>
                  <a:srgbClr val="00755A"/>
                </a:solidFill>
              </a:rPr>
              <a:t> РОССИЙСКАЯ ГОСУДАРСТВЕННАЯ АГРОПРОМЫШЛЕННАЯ ЛИЗИНГОВАЯ КОМПАНИЯ "РОСАГРОЛИЗИНГ" </a:t>
            </a:r>
            <a:endParaRPr lang="ru-RU" sz="900" spc="300" dirty="0">
              <a:solidFill>
                <a:srgbClr val="00755A"/>
              </a:solidFill>
            </a:endParaRPr>
          </a:p>
        </p:txBody>
      </p: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2" cstate="print"/>
          <a:srcRect l="2405" t="14713"/>
          <a:stretch>
            <a:fillRect/>
          </a:stretch>
        </p:blipFill>
        <p:spPr bwMode="auto">
          <a:xfrm>
            <a:off x="22506" y="66170"/>
            <a:ext cx="587094" cy="58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4" name="Прямая соединительная линия 73"/>
          <p:cNvCxnSpPr/>
          <p:nvPr/>
        </p:nvCxnSpPr>
        <p:spPr>
          <a:xfrm>
            <a:off x="841829" y="521452"/>
            <a:ext cx="8178207" cy="0"/>
          </a:xfrm>
          <a:prstGeom prst="line">
            <a:avLst/>
          </a:prstGeom>
          <a:ln>
            <a:solidFill>
              <a:srgbClr val="007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22506" y="776249"/>
            <a:ext cx="90490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НАПРАВЛЕНИЯ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РЕАЛИЗАЦИИ ПРОГРАММЫ ПО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РАЗВИТИЮ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СЕЛЬХОЗКООПЕРАЦИИ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820471" y="6669360"/>
            <a:ext cx="323528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9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-29224" y="5860169"/>
            <a:ext cx="2647059" cy="86177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РАМКАХ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ПРОЕКТОВ МТК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ПОСТАВЩИКИ СЕЛЬХОЗТЕХНИКИ И ОБОРУДОВАНИЯ ПРЕДОСТАВЛЯЮТ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СПЕЦИАЛЬНЫЕ ЦЕНЫ И РАСШИРЕННЫЕ СРОКИ ГАРАНТИЙНОГО ОБСЛУЖИВАНИЯ, НАПРИМЕР: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2348425" y="6111810"/>
            <a:ext cx="914861" cy="376042"/>
          </a:xfrm>
          <a:prstGeom prst="triangle">
            <a:avLst>
              <a:gd name="adj" fmla="val 4907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099698" y="5897506"/>
            <a:ext cx="1366526" cy="461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скидка </a:t>
            </a:r>
            <a:r>
              <a:rPr lang="ru-RU" sz="1050" b="1" dirty="0" smtClean="0">
                <a:solidFill>
                  <a:schemeClr val="tx1"/>
                </a:solidFill>
              </a:rPr>
              <a:t>8%</a:t>
            </a:r>
            <a:r>
              <a:rPr lang="ru-RU" sz="1050" dirty="0" smtClean="0">
                <a:solidFill>
                  <a:schemeClr val="tx1"/>
                </a:solidFill>
              </a:rPr>
              <a:t> от прайс-листа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042335" y="5641093"/>
            <a:ext cx="1481885" cy="27472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АО </a:t>
            </a:r>
            <a:r>
              <a:rPr lang="ru-RU" sz="1400" dirty="0" smtClean="0">
                <a:latin typeface="Franklin Gothic Book" panose="020B0503020102020204" pitchFamily="34" charset="0"/>
              </a:rPr>
              <a:t>"</a:t>
            </a:r>
            <a:r>
              <a:rPr lang="ru-RU" sz="1400" dirty="0" smtClean="0"/>
              <a:t>ПТЗ</a:t>
            </a:r>
            <a:r>
              <a:rPr lang="ru-RU" sz="1400" dirty="0" smtClean="0">
                <a:latin typeface="Franklin Gothic Book" panose="020B0503020102020204" pitchFamily="34" charset="0"/>
              </a:rPr>
              <a:t>"</a:t>
            </a:r>
            <a:endParaRPr lang="ru-RU" sz="1400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649422" y="5616245"/>
            <a:ext cx="2496446" cy="8055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- скидка </a:t>
            </a:r>
            <a:r>
              <a:rPr lang="ru-RU" sz="1050" b="1" dirty="0" smtClean="0">
                <a:solidFill>
                  <a:schemeClr val="tx1"/>
                </a:solidFill>
              </a:rPr>
              <a:t>15% </a:t>
            </a:r>
            <a:r>
              <a:rPr lang="ru-RU" sz="1050" dirty="0" smtClean="0">
                <a:solidFill>
                  <a:schemeClr val="tx1"/>
                </a:solidFill>
              </a:rPr>
              <a:t>от прайс-листа </a:t>
            </a:r>
            <a:br>
              <a:rPr lang="ru-RU" sz="1050" dirty="0" smtClean="0">
                <a:solidFill>
                  <a:schemeClr val="tx1"/>
                </a:solidFill>
              </a:rPr>
            </a:br>
            <a:r>
              <a:rPr lang="ru-RU" sz="800" i="1" dirty="0" smtClean="0">
                <a:solidFill>
                  <a:schemeClr val="tx1"/>
                </a:solidFill>
              </a:rPr>
              <a:t>(для МТК без статуса сельхозпроизводителя)</a:t>
            </a:r>
            <a:r>
              <a:rPr lang="ru-RU" sz="1050" i="1" dirty="0" smtClean="0">
                <a:solidFill>
                  <a:schemeClr val="tx1"/>
                </a:solidFill>
              </a:rPr>
              <a:t>;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-скидка </a:t>
            </a:r>
            <a:r>
              <a:rPr lang="ru-RU" sz="1050" b="1" dirty="0" smtClean="0">
                <a:solidFill>
                  <a:schemeClr val="tx1"/>
                </a:solidFill>
              </a:rPr>
              <a:t>5%</a:t>
            </a:r>
            <a:r>
              <a:rPr lang="ru-RU" sz="1050" dirty="0" smtClean="0">
                <a:solidFill>
                  <a:schemeClr val="tx1"/>
                </a:solidFill>
              </a:rPr>
              <a:t> в рамках ППРФ № 1432 </a:t>
            </a:r>
            <a:br>
              <a:rPr lang="ru-RU" sz="1050" dirty="0" smtClean="0">
                <a:solidFill>
                  <a:schemeClr val="tx1"/>
                </a:solidFill>
              </a:rPr>
            </a:br>
            <a:r>
              <a:rPr lang="ru-RU" sz="800" dirty="0" smtClean="0">
                <a:solidFill>
                  <a:schemeClr val="tx1"/>
                </a:solidFill>
              </a:rPr>
              <a:t>(</a:t>
            </a:r>
            <a:r>
              <a:rPr lang="ru-RU" sz="800" i="1" dirty="0" smtClean="0">
                <a:solidFill>
                  <a:schemeClr val="tx1"/>
                </a:solidFill>
              </a:rPr>
              <a:t>для МТК со статусом сельхозпроизводителя)</a:t>
            </a:r>
            <a:endParaRPr lang="ru-RU" sz="800" i="1" dirty="0">
              <a:solidFill>
                <a:schemeClr val="tx1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048053" y="5412311"/>
            <a:ext cx="1838991" cy="24219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АО КЗ </a:t>
            </a:r>
            <a:r>
              <a:rPr lang="ru-RU" sz="1400" dirty="0" smtClean="0">
                <a:latin typeface="Franklin Gothic Book" panose="020B0503020102020204" pitchFamily="34" charset="0"/>
              </a:rPr>
              <a:t>"</a:t>
            </a:r>
            <a:r>
              <a:rPr lang="ru-RU" sz="1400" dirty="0" smtClean="0"/>
              <a:t>Ростсельмаш</a:t>
            </a:r>
            <a:r>
              <a:rPr lang="ru-RU" sz="1400" dirty="0" smtClean="0">
                <a:latin typeface="Franklin Gothic Book" panose="020B0503020102020204" pitchFamily="34" charset="0"/>
              </a:rPr>
              <a:t>"</a:t>
            </a:r>
            <a:endParaRPr lang="ru-RU" sz="1400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390176" y="5833474"/>
            <a:ext cx="1567563" cy="5103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</a:rPr>
              <a:t>с</a:t>
            </a:r>
            <a:r>
              <a:rPr lang="ru-RU" sz="1050" dirty="0" smtClean="0">
                <a:solidFill>
                  <a:schemeClr val="tx1"/>
                </a:solidFill>
              </a:rPr>
              <a:t>кидка </a:t>
            </a:r>
            <a:r>
              <a:rPr lang="ru-RU" sz="1050" b="1" dirty="0" smtClean="0">
                <a:solidFill>
                  <a:schemeClr val="tx1"/>
                </a:solidFill>
              </a:rPr>
              <a:t>10</a:t>
            </a:r>
            <a:r>
              <a:rPr lang="ru-RU" sz="1050" b="1" dirty="0">
                <a:solidFill>
                  <a:schemeClr val="tx1"/>
                </a:solidFill>
              </a:rPr>
              <a:t>% </a:t>
            </a:r>
            <a:r>
              <a:rPr lang="ru-RU" sz="1050" b="1" dirty="0" smtClean="0">
                <a:solidFill>
                  <a:schemeClr val="tx1"/>
                </a:solidFill>
              </a:rPr>
              <a:t/>
            </a:r>
            <a:br>
              <a:rPr lang="ru-RU" sz="1050" b="1" dirty="0" smtClean="0">
                <a:solidFill>
                  <a:schemeClr val="tx1"/>
                </a:solidFill>
              </a:rPr>
            </a:br>
            <a:r>
              <a:rPr lang="ru-RU" sz="1050" dirty="0" smtClean="0">
                <a:solidFill>
                  <a:schemeClr val="tx1"/>
                </a:solidFill>
              </a:rPr>
              <a:t>от </a:t>
            </a:r>
            <a:r>
              <a:rPr lang="ru-RU" sz="1050" dirty="0">
                <a:solidFill>
                  <a:schemeClr val="tx1"/>
                </a:solidFill>
              </a:rPr>
              <a:t>прайс-листа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7358652" y="5667578"/>
            <a:ext cx="1616021" cy="24219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ООО </a:t>
            </a:r>
            <a:r>
              <a:rPr lang="ru-RU" sz="1400" dirty="0" smtClean="0">
                <a:latin typeface="Franklin Gothic Book" panose="020B0503020102020204" pitchFamily="34" charset="0"/>
              </a:rPr>
              <a:t>"</a:t>
            </a:r>
            <a:r>
              <a:rPr lang="ru-RU" sz="1400" dirty="0" smtClean="0"/>
              <a:t>БДМ - Агро</a:t>
            </a:r>
            <a:r>
              <a:rPr lang="ru-RU" sz="1400" dirty="0" smtClean="0">
                <a:latin typeface="Franklin Gothic Book" panose="020B0503020102020204" pitchFamily="34" charset="0"/>
              </a:rPr>
              <a:t>"</a:t>
            </a:r>
            <a:endParaRPr lang="ru-RU" sz="1400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133060" y="6299831"/>
            <a:ext cx="5645076" cy="6724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Также предоставить дополнительные преференции выразили готовность и </a:t>
            </a:r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другие поставщики: </a:t>
            </a:r>
            <a:r>
              <a:rPr lang="ru-RU" sz="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ЗАО СП "</a:t>
            </a:r>
            <a:r>
              <a:rPr lang="ru-RU" sz="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Брянсксельмаш</a:t>
            </a:r>
            <a:r>
              <a:rPr lang="ru-RU" sz="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", ООО "СИСОРТ", ООО "</a:t>
            </a:r>
            <a:r>
              <a:rPr lang="ru-RU" sz="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Краснокамский</a:t>
            </a:r>
            <a:r>
              <a:rPr lang="ru-RU" sz="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ремонтно-механический завод", ООО "</a:t>
            </a:r>
            <a:r>
              <a:rPr lang="ru-RU" sz="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АгроИдея</a:t>
            </a:r>
            <a:r>
              <a:rPr lang="ru-RU" sz="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", ООО "</a:t>
            </a:r>
            <a:r>
              <a:rPr lang="ru-RU" sz="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Клаас</a:t>
            </a:r>
            <a:r>
              <a:rPr lang="ru-RU" sz="800" b="1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Восток</a:t>
            </a:r>
            <a:r>
              <a:rPr lang="ru-RU" sz="800" b="1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"</a:t>
            </a:r>
            <a:r>
              <a:rPr lang="ru-RU" sz="800" b="1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и </a:t>
            </a:r>
            <a:r>
              <a:rPr lang="ru-RU" sz="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др.</a:t>
            </a:r>
            <a:endParaRPr lang="ru-RU" sz="8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297362" y="1247228"/>
            <a:ext cx="1959432" cy="3918861"/>
            <a:chOff x="1097708" y="2842665"/>
            <a:chExt cx="1943191" cy="3356551"/>
          </a:xfrm>
        </p:grpSpPr>
        <p:grpSp>
          <p:nvGrpSpPr>
            <p:cNvPr id="70" name="Group 2"/>
            <p:cNvGrpSpPr>
              <a:grpSpLocks/>
            </p:cNvGrpSpPr>
            <p:nvPr/>
          </p:nvGrpSpPr>
          <p:grpSpPr bwMode="auto">
            <a:xfrm>
              <a:off x="1097708" y="2853868"/>
              <a:ext cx="1943191" cy="3345348"/>
              <a:chOff x="0" y="-225"/>
              <a:chExt cx="2304" cy="4861"/>
            </a:xfrm>
          </p:grpSpPr>
          <p:sp>
            <p:nvSpPr>
              <p:cNvPr id="95" name="Rectangle 3"/>
              <p:cNvSpPr>
                <a:spLocks/>
              </p:cNvSpPr>
              <p:nvPr/>
            </p:nvSpPr>
            <p:spPr bwMode="auto">
              <a:xfrm>
                <a:off x="12" y="-225"/>
                <a:ext cx="2280" cy="689"/>
              </a:xfrm>
              <a:prstGeom prst="rect">
                <a:avLst/>
              </a:prstGeom>
              <a:gradFill flip="none" rotWithShape="1">
                <a:gsLst>
                  <a:gs pos="0">
                    <a:srgbClr val="5B9BD5">
                      <a:lumMod val="67000"/>
                    </a:srgbClr>
                  </a:gs>
                  <a:gs pos="48000">
                    <a:srgbClr val="5B9BD5">
                      <a:lumMod val="97000"/>
                      <a:lumOff val="3000"/>
                    </a:srgbClr>
                  </a:gs>
                  <a:gs pos="100000">
                    <a:srgbClr val="5B9BD5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63580">
                  <a:defRPr/>
                </a:pPr>
                <a:endParaRPr lang="es-ES" sz="871" dirty="0">
                  <a:solidFill>
                    <a:sysClr val="windowText" lastClr="000000"/>
                  </a:solidFill>
                  <a:latin typeface="Lato Light"/>
                </a:endParaRPr>
              </a:p>
            </p:txBody>
          </p:sp>
          <p:sp>
            <p:nvSpPr>
              <p:cNvPr id="97" name="Rectangle 4"/>
              <p:cNvSpPr>
                <a:spLocks/>
              </p:cNvSpPr>
              <p:nvPr/>
            </p:nvSpPr>
            <p:spPr bwMode="auto">
              <a:xfrm>
                <a:off x="12" y="460"/>
                <a:ext cx="2280" cy="3817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63580">
                  <a:defRPr/>
                </a:pPr>
                <a:endParaRPr lang="es-ES" sz="871" dirty="0">
                  <a:solidFill>
                    <a:sysClr val="windowText" lastClr="000000"/>
                  </a:solidFill>
                  <a:latin typeface="Lato Light"/>
                </a:endParaRPr>
              </a:p>
            </p:txBody>
          </p:sp>
          <p:sp>
            <p:nvSpPr>
              <p:cNvPr id="104" name="Freeform 5"/>
              <p:cNvSpPr>
                <a:spLocks/>
              </p:cNvSpPr>
              <p:nvPr/>
            </p:nvSpPr>
            <p:spPr bwMode="auto">
              <a:xfrm>
                <a:off x="0" y="460"/>
                <a:ext cx="2304" cy="1128"/>
              </a:xfrm>
              <a:custGeom>
                <a:avLst/>
                <a:gdLst>
                  <a:gd name="T0" fmla="*/ 0 w 21600"/>
                  <a:gd name="T1" fmla="*/ 0 h 21600"/>
                  <a:gd name="T2" fmla="*/ 13 w 21600"/>
                  <a:gd name="T3" fmla="*/ 3 h 21600"/>
                  <a:gd name="T4" fmla="*/ 26 w 21600"/>
                  <a:gd name="T5" fmla="*/ 0 h 21600"/>
                  <a:gd name="T6" fmla="*/ 13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46"/>
                    </a:moveTo>
                    <a:lnTo>
                      <a:pt x="10800" y="21600"/>
                    </a:lnTo>
                    <a:lnTo>
                      <a:pt x="21600" y="46"/>
                    </a:lnTo>
                    <a:lnTo>
                      <a:pt x="10800" y="0"/>
                    </a:lnTo>
                    <a:lnTo>
                      <a:pt x="0" y="46"/>
                    </a:lnTo>
                    <a:close/>
                    <a:moveTo>
                      <a:pt x="0" y="46"/>
                    </a:moveTo>
                  </a:path>
                </a:pathLst>
              </a:custGeom>
              <a:gradFill flip="none" rotWithShape="1">
                <a:gsLst>
                  <a:gs pos="0">
                    <a:srgbClr val="5B9BD5">
                      <a:lumMod val="67000"/>
                    </a:srgbClr>
                  </a:gs>
                  <a:gs pos="48000">
                    <a:srgbClr val="5B9BD5">
                      <a:lumMod val="97000"/>
                      <a:lumOff val="3000"/>
                    </a:srgbClr>
                  </a:gs>
                  <a:gs pos="100000">
                    <a:srgbClr val="5B9BD5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 w="25400" cap="flat">
                <a:solidFill>
                  <a:sysClr val="windowText" lastClr="000000">
                    <a:alpha val="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63580">
                  <a:defRPr/>
                </a:pPr>
                <a:endParaRPr lang="en-US" sz="871" dirty="0">
                  <a:solidFill>
                    <a:sysClr val="windowText" lastClr="000000"/>
                  </a:solidFill>
                  <a:latin typeface="Lato Light"/>
                </a:endParaRPr>
              </a:p>
            </p:txBody>
          </p:sp>
          <p:sp>
            <p:nvSpPr>
              <p:cNvPr id="107" name="Rectangle 7"/>
              <p:cNvSpPr>
                <a:spLocks/>
              </p:cNvSpPr>
              <p:nvPr/>
            </p:nvSpPr>
            <p:spPr bwMode="auto">
              <a:xfrm>
                <a:off x="12" y="3776"/>
                <a:ext cx="2280" cy="860"/>
              </a:xfrm>
              <a:prstGeom prst="rect">
                <a:avLst/>
              </a:prstGeom>
              <a:gradFill flip="none" rotWithShape="1">
                <a:gsLst>
                  <a:gs pos="0">
                    <a:srgbClr val="5B9BD5">
                      <a:lumMod val="67000"/>
                    </a:srgbClr>
                  </a:gs>
                  <a:gs pos="48000">
                    <a:srgbClr val="5B9BD5">
                      <a:lumMod val="97000"/>
                      <a:lumOff val="3000"/>
                    </a:srgbClr>
                  </a:gs>
                  <a:gs pos="100000">
                    <a:srgbClr val="5B9BD5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63580">
                  <a:defRPr/>
                </a:pPr>
                <a:endParaRPr lang="es-ES" sz="871" dirty="0">
                  <a:solidFill>
                    <a:sysClr val="windowText" lastClr="000000"/>
                  </a:solidFill>
                  <a:latin typeface="Lato Light"/>
                </a:endParaRPr>
              </a:p>
            </p:txBody>
          </p:sp>
        </p:grpSp>
        <p:sp>
          <p:nvSpPr>
            <p:cNvPr id="78" name="Прямоугольник 77"/>
            <p:cNvSpPr/>
            <p:nvPr/>
          </p:nvSpPr>
          <p:spPr>
            <a:xfrm>
              <a:off x="1107827" y="2842665"/>
              <a:ext cx="1922949" cy="53810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63580">
                <a:defRPr/>
              </a:pPr>
              <a:r>
                <a:rPr lang="ru-RU" sz="1161" dirty="0" smtClean="0">
                  <a:solidFill>
                    <a:sysClr val="window" lastClr="FFFFFF"/>
                  </a:solidFill>
                  <a:latin typeface="Calibri" panose="020F0502020204030204"/>
                </a:rPr>
                <a:t>ОСНАЩЕНИЕ </a:t>
              </a:r>
              <a:r>
                <a:rPr lang="ru-RU" sz="1161" dirty="0">
                  <a:solidFill>
                    <a:sysClr val="window" lastClr="FFFFFF"/>
                  </a:solidFill>
                  <a:latin typeface="Calibri" panose="020F0502020204030204"/>
                </a:rPr>
                <a:t>МАШИННО-ТЕХНОЛОГИЧЕСКИХ КОМПАНИЙ</a:t>
              </a:r>
              <a:endParaRPr lang="en-US" sz="1161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pic>
          <p:nvPicPr>
            <p:cNvPr id="86" name="Picture 4" descr="C:\Users\eyudin\Desktop\outline-tractor-clipart-free-clip-art-images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rgbClr val="E7E6E6">
                  <a:shade val="45000"/>
                  <a:satMod val="135000"/>
                </a:srgbClr>
                <a:prstClr val="white"/>
              </a:duotone>
              <a:lum bright="40000"/>
            </a:blip>
            <a:srcRect/>
            <a:stretch>
              <a:fillRect/>
            </a:stretch>
          </p:blipFill>
          <p:spPr bwMode="auto">
            <a:xfrm>
              <a:off x="1791731" y="3405479"/>
              <a:ext cx="555143" cy="378428"/>
            </a:xfrm>
            <a:prstGeom prst="rect">
              <a:avLst/>
            </a:prstGeom>
            <a:noFill/>
          </p:spPr>
        </p:pic>
        <p:grpSp>
          <p:nvGrpSpPr>
            <p:cNvPr id="87" name="Group 140"/>
            <p:cNvGrpSpPr/>
            <p:nvPr/>
          </p:nvGrpSpPr>
          <p:grpSpPr>
            <a:xfrm>
              <a:off x="1164448" y="4238749"/>
              <a:ext cx="1808826" cy="1260617"/>
              <a:chOff x="1252298" y="947218"/>
              <a:chExt cx="2777460" cy="1260600"/>
            </a:xfrm>
          </p:grpSpPr>
          <p:sp>
            <p:nvSpPr>
              <p:cNvPr id="91" name="Text Placeholder 3"/>
              <p:cNvSpPr txBox="1">
                <a:spLocks/>
              </p:cNvSpPr>
              <p:nvPr/>
            </p:nvSpPr>
            <p:spPr>
              <a:xfrm>
                <a:off x="1268714" y="947218"/>
                <a:ext cx="2702207" cy="144985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63580">
                  <a:spcBef>
                    <a:spcPct val="20000"/>
                  </a:spcBef>
                  <a:defRPr/>
                </a:pPr>
                <a:r>
                  <a:rPr lang="ru-RU" sz="1100" b="1" dirty="0">
                    <a:solidFill>
                      <a:srgbClr val="5B9BD5">
                        <a:lumMod val="75000"/>
                      </a:srgbClr>
                    </a:solidFill>
                    <a:latin typeface="Calibri" panose="020F0502020204030204"/>
                  </a:rPr>
                  <a:t>ТЕХНИЧЕСКОЕ </a:t>
                </a:r>
                <a:r>
                  <a:rPr lang="ru-RU" sz="1100" b="1" dirty="0" smtClean="0">
                    <a:solidFill>
                      <a:srgbClr val="5B9BD5">
                        <a:lumMod val="75000"/>
                      </a:srgbClr>
                    </a:solidFill>
                    <a:latin typeface="Calibri" panose="020F0502020204030204"/>
                  </a:rPr>
                  <a:t>ОБЕСПЕЧЕНИЕ</a:t>
                </a:r>
                <a:endParaRPr lang="en-US" sz="1100" b="1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endParaRPr>
              </a:p>
            </p:txBody>
          </p:sp>
          <p:sp>
            <p:nvSpPr>
              <p:cNvPr id="93" name="Text Placeholder 3"/>
              <p:cNvSpPr txBox="1">
                <a:spLocks/>
              </p:cNvSpPr>
              <p:nvPr/>
            </p:nvSpPr>
            <p:spPr>
              <a:xfrm>
                <a:off x="1252298" y="1337904"/>
                <a:ext cx="2777460" cy="869914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1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МТК способны оказывать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  <a:latin typeface="Calibri" panose="020F0502020204030204"/>
                  </a:rPr>
                  <a:t>весь</a:t>
                </a:r>
                <a:r>
                  <a:rPr lang="en-US" sz="1100" dirty="0" smtClean="0">
                    <a:solidFill>
                      <a:sysClr val="windowText" lastClr="000000"/>
                    </a:solidFill>
                    <a:latin typeface="Calibri" panose="020F0502020204030204"/>
                  </a:rPr>
                  <a:t>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  <a:latin typeface="Calibri" panose="020F0502020204030204"/>
                  </a:rPr>
                  <a:t>спектр </a:t>
                </a:r>
                <a:r>
                  <a:rPr lang="ru-RU" sz="11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услуг по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  <a:latin typeface="Calibri" panose="020F0502020204030204"/>
                  </a:rPr>
                  <a:t>предпосевной</a:t>
                </a:r>
                <a:r>
                  <a:rPr lang="en-US" sz="1100" dirty="0" smtClean="0">
                    <a:solidFill>
                      <a:sysClr val="windowText" lastClr="000000"/>
                    </a:solidFill>
                    <a:latin typeface="Calibri" panose="020F0502020204030204"/>
                  </a:rPr>
                  <a:t>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  <a:latin typeface="Calibri" panose="020F0502020204030204"/>
                  </a:rPr>
                  <a:t>обработке</a:t>
                </a:r>
                <a:r>
                  <a:rPr lang="ru-RU" sz="11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, севу и уборке урожая,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  <a:latin typeface="Calibri" panose="020F0502020204030204"/>
                  </a:rPr>
                  <a:t>а также </a:t>
                </a:r>
                <a:r>
                  <a:rPr lang="ru-RU" sz="11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транспортировке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  <a:latin typeface="Calibri" panose="020F0502020204030204"/>
                  </a:rPr>
                  <a:t>готовой</a:t>
                </a:r>
                <a:r>
                  <a:rPr lang="en-US" sz="1100" dirty="0" smtClean="0">
                    <a:solidFill>
                      <a:sysClr val="windowText" lastClr="000000"/>
                    </a:solidFill>
                    <a:latin typeface="Calibri" panose="020F0502020204030204"/>
                  </a:rPr>
                  <a:t>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  <a:latin typeface="Calibri" panose="020F0502020204030204"/>
                  </a:rPr>
                  <a:t>сельхозпродукции</a:t>
                </a:r>
                <a:endParaRPr lang="en-US" sz="1100" dirty="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88" name="Text Placeholder 3"/>
            <p:cNvSpPr txBox="1">
              <a:spLocks/>
            </p:cNvSpPr>
            <p:nvPr/>
          </p:nvSpPr>
          <p:spPr>
            <a:xfrm>
              <a:off x="1676517" y="5669454"/>
              <a:ext cx="723322" cy="459074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63580">
                <a:spcBef>
                  <a:spcPct val="20000"/>
                </a:spcBef>
                <a:defRPr/>
              </a:pPr>
              <a:r>
                <a:rPr lang="ru-RU" sz="3193" dirty="0">
                  <a:solidFill>
                    <a:sysClr val="window" lastClr="FFFFFF"/>
                  </a:solidFill>
                  <a:latin typeface="Calibri" panose="020F0502020204030204"/>
                </a:rPr>
                <a:t>8</a:t>
              </a:r>
              <a:r>
                <a:rPr lang="ru-RU" sz="3483" dirty="0">
                  <a:solidFill>
                    <a:sysClr val="window" lastClr="FFFFFF"/>
                  </a:solidFill>
                  <a:latin typeface="Calibri" panose="020F0502020204030204"/>
                </a:rPr>
                <a:t> </a:t>
              </a:r>
              <a:r>
                <a:rPr lang="ru-RU" sz="1742" dirty="0">
                  <a:solidFill>
                    <a:sysClr val="window" lastClr="FFFFFF"/>
                  </a:solidFill>
                  <a:latin typeface="Calibri" panose="020F0502020204030204"/>
                </a:rPr>
                <a:t>МТК</a:t>
              </a:r>
              <a:endParaRPr lang="en-US" sz="1742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2491104" y="1256286"/>
            <a:ext cx="1959433" cy="3912950"/>
            <a:chOff x="3677554" y="2852069"/>
            <a:chExt cx="1943191" cy="3354294"/>
          </a:xfrm>
        </p:grpSpPr>
        <p:grpSp>
          <p:nvGrpSpPr>
            <p:cNvPr id="112" name="Group 2"/>
            <p:cNvGrpSpPr>
              <a:grpSpLocks/>
            </p:cNvGrpSpPr>
            <p:nvPr/>
          </p:nvGrpSpPr>
          <p:grpSpPr bwMode="auto">
            <a:xfrm>
              <a:off x="3677554" y="2852069"/>
              <a:ext cx="1943191" cy="3354294"/>
              <a:chOff x="0" y="-238"/>
              <a:chExt cx="2304" cy="4874"/>
            </a:xfrm>
          </p:grpSpPr>
          <p:sp>
            <p:nvSpPr>
              <p:cNvPr id="121" name="Rectangle 4"/>
              <p:cNvSpPr>
                <a:spLocks/>
              </p:cNvSpPr>
              <p:nvPr/>
            </p:nvSpPr>
            <p:spPr bwMode="auto">
              <a:xfrm>
                <a:off x="12" y="460"/>
                <a:ext cx="2280" cy="3863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63580">
                  <a:defRPr/>
                </a:pPr>
                <a:endParaRPr lang="es-ES" sz="871" dirty="0">
                  <a:solidFill>
                    <a:sysClr val="windowText" lastClr="000000"/>
                  </a:solidFill>
                  <a:latin typeface="Lato Light"/>
                </a:endParaRPr>
              </a:p>
            </p:txBody>
          </p:sp>
          <p:sp>
            <p:nvSpPr>
              <p:cNvPr id="122" name="Rectangle 3"/>
              <p:cNvSpPr>
                <a:spLocks/>
              </p:cNvSpPr>
              <p:nvPr/>
            </p:nvSpPr>
            <p:spPr bwMode="auto">
              <a:xfrm>
                <a:off x="12" y="-238"/>
                <a:ext cx="2280" cy="702"/>
              </a:xfrm>
              <a:prstGeom prst="rect">
                <a:avLst/>
              </a:prstGeom>
              <a:gradFill flip="none" rotWithShape="1">
                <a:gsLst>
                  <a:gs pos="0">
                    <a:srgbClr val="A5A5A5">
                      <a:lumMod val="67000"/>
                    </a:srgbClr>
                  </a:gs>
                  <a:gs pos="48000">
                    <a:srgbClr val="A5A5A5">
                      <a:lumMod val="97000"/>
                      <a:lumOff val="3000"/>
                    </a:srgbClr>
                  </a:gs>
                  <a:gs pos="100000">
                    <a:srgbClr val="A5A5A5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63580">
                  <a:defRPr/>
                </a:pPr>
                <a:endParaRPr lang="es-ES" sz="871" dirty="0">
                  <a:solidFill>
                    <a:sysClr val="windowText" lastClr="000000"/>
                  </a:solidFill>
                  <a:latin typeface="Lato Light"/>
                </a:endParaRPr>
              </a:p>
            </p:txBody>
          </p:sp>
          <p:sp>
            <p:nvSpPr>
              <p:cNvPr id="123" name="Freeform 5"/>
              <p:cNvSpPr>
                <a:spLocks/>
              </p:cNvSpPr>
              <p:nvPr/>
            </p:nvSpPr>
            <p:spPr bwMode="auto">
              <a:xfrm>
                <a:off x="0" y="460"/>
                <a:ext cx="2304" cy="1128"/>
              </a:xfrm>
              <a:custGeom>
                <a:avLst/>
                <a:gdLst>
                  <a:gd name="T0" fmla="*/ 0 w 21600"/>
                  <a:gd name="T1" fmla="*/ 0 h 21600"/>
                  <a:gd name="T2" fmla="*/ 13 w 21600"/>
                  <a:gd name="T3" fmla="*/ 3 h 21600"/>
                  <a:gd name="T4" fmla="*/ 26 w 21600"/>
                  <a:gd name="T5" fmla="*/ 0 h 21600"/>
                  <a:gd name="T6" fmla="*/ 13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46"/>
                    </a:moveTo>
                    <a:lnTo>
                      <a:pt x="10800" y="21600"/>
                    </a:lnTo>
                    <a:lnTo>
                      <a:pt x="21600" y="46"/>
                    </a:lnTo>
                    <a:lnTo>
                      <a:pt x="10800" y="0"/>
                    </a:lnTo>
                    <a:lnTo>
                      <a:pt x="0" y="46"/>
                    </a:lnTo>
                    <a:close/>
                    <a:moveTo>
                      <a:pt x="0" y="46"/>
                    </a:moveTo>
                  </a:path>
                </a:pathLst>
              </a:custGeom>
              <a:gradFill>
                <a:gsLst>
                  <a:gs pos="0">
                    <a:srgbClr val="A5A5A5">
                      <a:lumMod val="67000"/>
                    </a:srgbClr>
                  </a:gs>
                  <a:gs pos="48000">
                    <a:srgbClr val="A5A5A5">
                      <a:lumMod val="97000"/>
                      <a:lumOff val="3000"/>
                    </a:srgbClr>
                  </a:gs>
                  <a:gs pos="100000">
                    <a:srgbClr val="A5A5A5">
                      <a:lumMod val="60000"/>
                      <a:lumOff val="40000"/>
                    </a:srgbClr>
                  </a:gs>
                </a:gsLst>
                <a:lin ang="16200000" scaled="1"/>
              </a:gradFill>
              <a:ln w="25400" cap="flat">
                <a:solidFill>
                  <a:sysClr val="windowText" lastClr="000000">
                    <a:alpha val="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63580">
                  <a:defRPr/>
                </a:pPr>
                <a:endParaRPr lang="en-US" sz="871" dirty="0">
                  <a:solidFill>
                    <a:sysClr val="windowText" lastClr="000000"/>
                  </a:solidFill>
                  <a:latin typeface="Lato Light"/>
                </a:endParaRPr>
              </a:p>
            </p:txBody>
          </p:sp>
          <p:sp>
            <p:nvSpPr>
              <p:cNvPr id="126" name="Rectangle 7"/>
              <p:cNvSpPr>
                <a:spLocks/>
              </p:cNvSpPr>
              <p:nvPr/>
            </p:nvSpPr>
            <p:spPr bwMode="auto">
              <a:xfrm>
                <a:off x="12" y="3763"/>
                <a:ext cx="2280" cy="873"/>
              </a:xfrm>
              <a:prstGeom prst="rect">
                <a:avLst/>
              </a:prstGeom>
              <a:gradFill flip="none" rotWithShape="1">
                <a:gsLst>
                  <a:gs pos="0">
                    <a:srgbClr val="A5A5A5">
                      <a:lumMod val="67000"/>
                    </a:srgbClr>
                  </a:gs>
                  <a:gs pos="48000">
                    <a:srgbClr val="A5A5A5">
                      <a:lumMod val="97000"/>
                      <a:lumOff val="3000"/>
                    </a:srgbClr>
                  </a:gs>
                  <a:gs pos="100000">
                    <a:srgbClr val="A5A5A5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63580">
                  <a:defRPr/>
                </a:pPr>
                <a:endParaRPr lang="es-ES" sz="871" dirty="0">
                  <a:solidFill>
                    <a:sysClr val="windowText" lastClr="000000"/>
                  </a:solidFill>
                  <a:latin typeface="Lato Light"/>
                </a:endParaRPr>
              </a:p>
            </p:txBody>
          </p:sp>
        </p:grpSp>
        <p:sp>
          <p:nvSpPr>
            <p:cNvPr id="115" name="Прямоугольник 114"/>
            <p:cNvSpPr/>
            <p:nvPr/>
          </p:nvSpPr>
          <p:spPr>
            <a:xfrm>
              <a:off x="3678150" y="2878042"/>
              <a:ext cx="1901549" cy="39575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0487" algn="ctr" defTabSz="1093324" fontAlgn="ctr"/>
              <a:r>
                <a:rPr lang="ru-RU" sz="1161" dirty="0" smtClean="0">
                  <a:solidFill>
                    <a:sysClr val="window" lastClr="FFFFFF"/>
                  </a:solidFill>
                  <a:latin typeface="Calibri" panose="020F0502020204030204"/>
                </a:rPr>
                <a:t>ЛИЗИНГ ЭЛЕВАТОРНОГО ОБОРУДОВАНИЯ</a:t>
              </a:r>
              <a:endParaRPr lang="ru-RU" sz="1161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pic>
          <p:nvPicPr>
            <p:cNvPr id="116" name="Picture 8" descr="Картинки по запросу силос клипарт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lum bright="40000"/>
            </a:blip>
            <a:srcRect b="4525"/>
            <a:stretch>
              <a:fillRect/>
            </a:stretch>
          </p:blipFill>
          <p:spPr bwMode="auto">
            <a:xfrm>
              <a:off x="4462592" y="3428399"/>
              <a:ext cx="332663" cy="440614"/>
            </a:xfrm>
            <a:prstGeom prst="rect">
              <a:avLst/>
            </a:prstGeom>
            <a:noFill/>
          </p:spPr>
        </p:pic>
        <p:grpSp>
          <p:nvGrpSpPr>
            <p:cNvPr id="117" name="Group 136"/>
            <p:cNvGrpSpPr/>
            <p:nvPr/>
          </p:nvGrpSpPr>
          <p:grpSpPr>
            <a:xfrm>
              <a:off x="3717343" y="4188858"/>
              <a:ext cx="1842103" cy="1173713"/>
              <a:chOff x="1315599" y="929306"/>
              <a:chExt cx="2706335" cy="1173705"/>
            </a:xfrm>
          </p:grpSpPr>
          <p:sp>
            <p:nvSpPr>
              <p:cNvPr id="119" name="Text Placeholder 3"/>
              <p:cNvSpPr txBox="1">
                <a:spLocks/>
              </p:cNvSpPr>
              <p:nvPr/>
            </p:nvSpPr>
            <p:spPr>
              <a:xfrm>
                <a:off x="1363807" y="929306"/>
                <a:ext cx="2658127" cy="290217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63580">
                  <a:spcBef>
                    <a:spcPct val="20000"/>
                  </a:spcBef>
                  <a:defRPr/>
                </a:pPr>
                <a:r>
                  <a:rPr lang="ru-RU" sz="1100" b="1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Calibri" panose="020F0502020204030204"/>
                  </a:rPr>
                  <a:t>ИНФРАСТРУКТУРА </a:t>
                </a:r>
                <a:r>
                  <a:rPr lang="ru-RU" sz="1100" b="1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Calibri" panose="020F0502020204030204"/>
                  </a:rPr>
                  <a:t/>
                </a:r>
                <a:br>
                  <a:rPr lang="ru-RU" sz="1100" b="1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Calibri" panose="020F0502020204030204"/>
                  </a:rPr>
                </a:br>
                <a:r>
                  <a:rPr lang="ru-RU" sz="1100" b="1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Calibri" panose="020F0502020204030204"/>
                  </a:rPr>
                  <a:t>ХРАНЕНИЯ</a:t>
                </a:r>
                <a:endParaRPr lang="en-US" sz="1100" b="1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 panose="020F0502020204030204"/>
                </a:endParaRPr>
              </a:p>
            </p:txBody>
          </p:sp>
          <p:sp>
            <p:nvSpPr>
              <p:cNvPr id="120" name="Text Placeholder 3"/>
              <p:cNvSpPr txBox="1">
                <a:spLocks/>
              </p:cNvSpPr>
              <p:nvPr/>
            </p:nvSpPr>
            <p:spPr>
              <a:xfrm>
                <a:off x="1315599" y="1377469"/>
                <a:ext cx="2697423" cy="725542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1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Элеваторы обеспечивают прием</a:t>
                </a:r>
                <a:r>
                  <a:rPr lang="ru-RU" sz="1100" dirty="0" smtClean="0">
                    <a:solidFill>
                      <a:sysClr val="windowText" lastClr="000000"/>
                    </a:solidFill>
                    <a:latin typeface="Calibri" panose="020F0502020204030204"/>
                  </a:rPr>
                  <a:t>, доработку</a:t>
                </a:r>
                <a:r>
                  <a:rPr lang="ru-RU" sz="11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, сушку и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  <a:latin typeface="Calibri" panose="020F0502020204030204"/>
                  </a:rPr>
                  <a:t>сохранность зерна </a:t>
                </a:r>
                <a:r>
                  <a:rPr lang="ru-RU" sz="11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для реализации на наиболее</a:t>
                </a:r>
              </a:p>
              <a:p>
                <a:pPr algn="ctr"/>
                <a:r>
                  <a:rPr lang="ru-RU" sz="11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выгодных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  <a:latin typeface="Calibri" panose="020F0502020204030204"/>
                  </a:rPr>
                  <a:t>условиях</a:t>
                </a:r>
                <a:endParaRPr lang="ru-RU" sz="1100" dirty="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18" name="Text Placeholder 3"/>
            <p:cNvSpPr txBox="1">
              <a:spLocks/>
            </p:cNvSpPr>
            <p:nvPr/>
          </p:nvSpPr>
          <p:spPr>
            <a:xfrm>
              <a:off x="4153963" y="5652970"/>
              <a:ext cx="1068290" cy="459459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63580">
                <a:defRPr/>
              </a:pPr>
              <a:r>
                <a:rPr lang="ru-RU" sz="3193" dirty="0">
                  <a:solidFill>
                    <a:sysClr val="window" lastClr="FFFFFF"/>
                  </a:solidFill>
                  <a:latin typeface="Calibri" panose="020F0502020204030204"/>
                </a:rPr>
                <a:t>90</a:t>
              </a:r>
              <a:r>
                <a:rPr lang="ru-RU" sz="3483" dirty="0">
                  <a:solidFill>
                    <a:sysClr val="window" lastClr="FFFFFF"/>
                  </a:solidFill>
                  <a:latin typeface="Calibri" panose="020F0502020204030204"/>
                </a:rPr>
                <a:t> </a:t>
              </a:r>
              <a:r>
                <a:rPr lang="ru-RU" sz="1742" dirty="0">
                  <a:solidFill>
                    <a:sysClr val="window" lastClr="FFFFFF"/>
                  </a:solidFill>
                  <a:latin typeface="Calibri" panose="020F0502020204030204"/>
                </a:rPr>
                <a:t>ТЫС.Т</a:t>
              </a:r>
              <a:endParaRPr lang="en-US" sz="1742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4684859" y="1242533"/>
            <a:ext cx="1959434" cy="3918860"/>
            <a:chOff x="6200181" y="2836196"/>
            <a:chExt cx="1981889" cy="3370172"/>
          </a:xfrm>
        </p:grpSpPr>
        <p:grpSp>
          <p:nvGrpSpPr>
            <p:cNvPr id="128" name="Group 2"/>
            <p:cNvGrpSpPr>
              <a:grpSpLocks/>
            </p:cNvGrpSpPr>
            <p:nvPr/>
          </p:nvGrpSpPr>
          <p:grpSpPr bwMode="auto">
            <a:xfrm>
              <a:off x="6238879" y="2842434"/>
              <a:ext cx="1943191" cy="3363934"/>
              <a:chOff x="0" y="-252"/>
              <a:chExt cx="2304" cy="4888"/>
            </a:xfrm>
          </p:grpSpPr>
          <p:sp>
            <p:nvSpPr>
              <p:cNvPr id="135" name="Rectangle 3"/>
              <p:cNvSpPr>
                <a:spLocks/>
              </p:cNvSpPr>
              <p:nvPr/>
            </p:nvSpPr>
            <p:spPr bwMode="auto">
              <a:xfrm>
                <a:off x="12" y="-252"/>
                <a:ext cx="2280" cy="716"/>
              </a:xfrm>
              <a:prstGeom prst="rect">
                <a:avLst/>
              </a:prstGeom>
              <a:gradFill flip="none" rotWithShape="1">
                <a:gsLst>
                  <a:gs pos="0">
                    <a:srgbClr val="70AD47">
                      <a:lumMod val="67000"/>
                    </a:srgbClr>
                  </a:gs>
                  <a:gs pos="48000">
                    <a:srgbClr val="70AD47">
                      <a:lumMod val="97000"/>
                      <a:lumOff val="3000"/>
                    </a:srgbClr>
                  </a:gs>
                  <a:gs pos="100000">
                    <a:srgbClr val="70AD47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63580">
                  <a:defRPr/>
                </a:pPr>
                <a:endParaRPr lang="es-ES" sz="871" dirty="0">
                  <a:solidFill>
                    <a:sysClr val="windowText" lastClr="000000"/>
                  </a:solidFill>
                  <a:latin typeface="Lato Light"/>
                </a:endParaRPr>
              </a:p>
            </p:txBody>
          </p:sp>
          <p:sp>
            <p:nvSpPr>
              <p:cNvPr id="136" name="Rectangle 4"/>
              <p:cNvSpPr>
                <a:spLocks/>
              </p:cNvSpPr>
              <p:nvPr/>
            </p:nvSpPr>
            <p:spPr bwMode="auto">
              <a:xfrm>
                <a:off x="12" y="460"/>
                <a:ext cx="2280" cy="3863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63580">
                  <a:defRPr/>
                </a:pPr>
                <a:endParaRPr lang="es-ES" sz="871" dirty="0">
                  <a:solidFill>
                    <a:sysClr val="windowText" lastClr="000000"/>
                  </a:solidFill>
                  <a:latin typeface="Lato Light"/>
                </a:endParaRPr>
              </a:p>
            </p:txBody>
          </p:sp>
          <p:sp>
            <p:nvSpPr>
              <p:cNvPr id="137" name="Freeform 5"/>
              <p:cNvSpPr>
                <a:spLocks/>
              </p:cNvSpPr>
              <p:nvPr/>
            </p:nvSpPr>
            <p:spPr bwMode="auto">
              <a:xfrm>
                <a:off x="0" y="460"/>
                <a:ext cx="2304" cy="1128"/>
              </a:xfrm>
              <a:custGeom>
                <a:avLst/>
                <a:gdLst>
                  <a:gd name="T0" fmla="*/ 0 w 21600"/>
                  <a:gd name="T1" fmla="*/ 0 h 21600"/>
                  <a:gd name="T2" fmla="*/ 13 w 21600"/>
                  <a:gd name="T3" fmla="*/ 3 h 21600"/>
                  <a:gd name="T4" fmla="*/ 26 w 21600"/>
                  <a:gd name="T5" fmla="*/ 0 h 21600"/>
                  <a:gd name="T6" fmla="*/ 13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46"/>
                    </a:moveTo>
                    <a:lnTo>
                      <a:pt x="10800" y="21600"/>
                    </a:lnTo>
                    <a:lnTo>
                      <a:pt x="21600" y="46"/>
                    </a:lnTo>
                    <a:lnTo>
                      <a:pt x="10800" y="0"/>
                    </a:lnTo>
                    <a:lnTo>
                      <a:pt x="0" y="46"/>
                    </a:lnTo>
                    <a:close/>
                    <a:moveTo>
                      <a:pt x="0" y="46"/>
                    </a:moveTo>
                  </a:path>
                </a:pathLst>
              </a:custGeom>
              <a:gradFill flip="none" rotWithShape="1">
                <a:gsLst>
                  <a:gs pos="0">
                    <a:srgbClr val="70AD47">
                      <a:lumMod val="67000"/>
                    </a:srgbClr>
                  </a:gs>
                  <a:gs pos="48000">
                    <a:srgbClr val="70AD47">
                      <a:lumMod val="97000"/>
                      <a:lumOff val="3000"/>
                    </a:srgbClr>
                  </a:gs>
                  <a:gs pos="100000">
                    <a:srgbClr val="70AD47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 w="25400" cap="flat">
                <a:solidFill>
                  <a:sysClr val="windowText" lastClr="000000">
                    <a:alpha val="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63580">
                  <a:defRPr/>
                </a:pPr>
                <a:endParaRPr lang="en-US" sz="871" dirty="0">
                  <a:solidFill>
                    <a:sysClr val="windowText" lastClr="000000"/>
                  </a:solidFill>
                  <a:latin typeface="Lato Light"/>
                </a:endParaRPr>
              </a:p>
            </p:txBody>
          </p:sp>
          <p:sp>
            <p:nvSpPr>
              <p:cNvPr id="138" name="Rectangle 7"/>
              <p:cNvSpPr>
                <a:spLocks/>
              </p:cNvSpPr>
              <p:nvPr/>
            </p:nvSpPr>
            <p:spPr bwMode="auto">
              <a:xfrm>
                <a:off x="12" y="3736"/>
                <a:ext cx="2280" cy="900"/>
              </a:xfrm>
              <a:prstGeom prst="rect">
                <a:avLst/>
              </a:prstGeom>
              <a:gradFill flip="none" rotWithShape="1">
                <a:gsLst>
                  <a:gs pos="0">
                    <a:srgbClr val="70AD47">
                      <a:lumMod val="67000"/>
                    </a:srgbClr>
                  </a:gs>
                  <a:gs pos="48000">
                    <a:srgbClr val="70AD47">
                      <a:lumMod val="97000"/>
                      <a:lumOff val="3000"/>
                    </a:srgbClr>
                  </a:gs>
                  <a:gs pos="100000">
                    <a:srgbClr val="70AD47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63580">
                  <a:defRPr/>
                </a:pPr>
                <a:endParaRPr lang="es-ES" sz="871" dirty="0">
                  <a:solidFill>
                    <a:sysClr val="windowText" lastClr="000000"/>
                  </a:solidFill>
                  <a:latin typeface="Lato Light"/>
                </a:endParaRPr>
              </a:p>
            </p:txBody>
          </p:sp>
        </p:grpSp>
        <p:sp>
          <p:nvSpPr>
            <p:cNvPr id="129" name="Прямоугольник 128"/>
            <p:cNvSpPr/>
            <p:nvPr/>
          </p:nvSpPr>
          <p:spPr>
            <a:xfrm>
              <a:off x="6200181" y="2836196"/>
              <a:ext cx="1952716" cy="5402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63580">
                <a:defRPr/>
              </a:pPr>
              <a:r>
                <a:rPr lang="ru-RU" sz="1161" dirty="0" smtClean="0">
                  <a:solidFill>
                    <a:sysClr val="window" lastClr="FFFFFF"/>
                  </a:solidFill>
                  <a:latin typeface="Calibri" panose="020F0502020204030204"/>
                </a:rPr>
                <a:t>ЛИЗИНГ ПЕРЕРАБАТЫВАЮЩЕГО ОБОРУДОВАНИЯ</a:t>
              </a:r>
              <a:endParaRPr lang="en-US" sz="1161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grpSp>
          <p:nvGrpSpPr>
            <p:cNvPr id="130" name="Group 148"/>
            <p:cNvGrpSpPr/>
            <p:nvPr/>
          </p:nvGrpSpPr>
          <p:grpSpPr>
            <a:xfrm>
              <a:off x="6291660" y="4197394"/>
              <a:ext cx="1852310" cy="1169480"/>
              <a:chOff x="1278614" y="1026904"/>
              <a:chExt cx="2781100" cy="1063450"/>
            </a:xfrm>
          </p:grpSpPr>
          <p:sp>
            <p:nvSpPr>
              <p:cNvPr id="133" name="Text Placeholder 3"/>
              <p:cNvSpPr txBox="1">
                <a:spLocks/>
              </p:cNvSpPr>
              <p:nvPr/>
            </p:nvSpPr>
            <p:spPr>
              <a:xfrm>
                <a:off x="1813810" y="1026904"/>
                <a:ext cx="1764918" cy="264755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63580">
                  <a:spcBef>
                    <a:spcPct val="20000"/>
                  </a:spcBef>
                  <a:defRPr/>
                </a:pPr>
                <a:r>
                  <a:rPr lang="ru-RU" sz="1100" b="1" dirty="0">
                    <a:solidFill>
                      <a:srgbClr val="70AD47">
                        <a:lumMod val="75000"/>
                      </a:srgbClr>
                    </a:solidFill>
                    <a:latin typeface="Calibri" panose="020F0502020204030204"/>
                  </a:rPr>
                  <a:t>ИНФРАСТРУКТУРА </a:t>
                </a:r>
                <a:br>
                  <a:rPr lang="ru-RU" sz="1100" b="1" dirty="0">
                    <a:solidFill>
                      <a:srgbClr val="70AD47">
                        <a:lumMod val="75000"/>
                      </a:srgbClr>
                    </a:solidFill>
                    <a:latin typeface="Calibri" panose="020F0502020204030204"/>
                  </a:rPr>
                </a:br>
                <a:r>
                  <a:rPr lang="ru-RU" sz="1100" b="1" dirty="0">
                    <a:solidFill>
                      <a:srgbClr val="70AD47">
                        <a:lumMod val="75000"/>
                      </a:srgbClr>
                    </a:solidFill>
                    <a:latin typeface="Calibri" panose="020F0502020204030204"/>
                  </a:rPr>
                  <a:t>ПЕРЕРАБОТКИ</a:t>
                </a:r>
                <a:endParaRPr lang="en-US" sz="1100" b="1" dirty="0">
                  <a:solidFill>
                    <a:srgbClr val="70AD47">
                      <a:lumMod val="75000"/>
                    </a:srgbClr>
                  </a:solidFill>
                  <a:latin typeface="Calibri" panose="020F0502020204030204"/>
                </a:endParaRPr>
              </a:p>
            </p:txBody>
          </p:sp>
          <p:sp>
            <p:nvSpPr>
              <p:cNvPr id="134" name="Text Placeholder 3"/>
              <p:cNvSpPr txBox="1">
                <a:spLocks/>
              </p:cNvSpPr>
              <p:nvPr/>
            </p:nvSpPr>
            <p:spPr>
              <a:xfrm>
                <a:off x="1278614" y="1428465"/>
                <a:ext cx="2781100" cy="66188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1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Развитие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  <a:latin typeface="Calibri" panose="020F0502020204030204"/>
                  </a:rPr>
                  <a:t>перерабатывающего</a:t>
                </a:r>
                <a:endParaRPr lang="ru-RU" sz="1100" dirty="0">
                  <a:solidFill>
                    <a:sysClr val="windowText" lastClr="000000"/>
                  </a:solidFill>
                  <a:latin typeface="Calibri" panose="020F0502020204030204"/>
                </a:endParaRPr>
              </a:p>
              <a:p>
                <a:pPr algn="ctr"/>
                <a:r>
                  <a:rPr lang="ru-RU" sz="11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производства способствует</a:t>
                </a:r>
              </a:p>
              <a:p>
                <a:pPr algn="ctr"/>
                <a:r>
                  <a:rPr lang="ru-RU" sz="11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повышению уровня товарности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  <a:latin typeface="Calibri" panose="020F0502020204030204"/>
                  </a:rPr>
                  <a:t>и доходности </a:t>
                </a:r>
                <a:r>
                  <a:rPr lang="ru-RU" sz="11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кооперативов и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  <a:latin typeface="Calibri" panose="020F0502020204030204"/>
                  </a:rPr>
                  <a:t>фермеров</a:t>
                </a:r>
                <a:endParaRPr lang="en-US" sz="1100" dirty="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31" name="Text Placeholder 3"/>
            <p:cNvSpPr txBox="1">
              <a:spLocks/>
            </p:cNvSpPr>
            <p:nvPr/>
          </p:nvSpPr>
          <p:spPr>
            <a:xfrm>
              <a:off x="6451919" y="5655389"/>
              <a:ext cx="1385627" cy="460937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63580">
                <a:defRPr/>
              </a:pPr>
              <a:r>
                <a:rPr lang="ru-RU" sz="3193" dirty="0">
                  <a:solidFill>
                    <a:sysClr val="window" lastClr="FFFFFF"/>
                  </a:solidFill>
                  <a:latin typeface="Calibri" panose="020F0502020204030204"/>
                </a:rPr>
                <a:t>24</a:t>
              </a:r>
              <a:r>
                <a:rPr lang="ru-RU" sz="3483" dirty="0">
                  <a:solidFill>
                    <a:sysClr val="window" lastClr="FFFFFF"/>
                  </a:solidFill>
                  <a:latin typeface="Calibri" panose="020F0502020204030204"/>
                </a:rPr>
                <a:t> </a:t>
              </a:r>
              <a:r>
                <a:rPr lang="ru-RU" sz="1742" dirty="0" smtClean="0">
                  <a:solidFill>
                    <a:sysClr val="window" lastClr="FFFFFF"/>
                  </a:solidFill>
                  <a:latin typeface="Calibri" panose="020F0502020204030204"/>
                </a:rPr>
                <a:t>ПРОЕКТА</a:t>
              </a:r>
              <a:endParaRPr lang="en-US" sz="1742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32" name="Freeform 101"/>
            <p:cNvSpPr>
              <a:spLocks noEditPoints="1"/>
            </p:cNvSpPr>
            <p:nvPr/>
          </p:nvSpPr>
          <p:spPr bwMode="auto">
            <a:xfrm>
              <a:off x="6942539" y="3417703"/>
              <a:ext cx="468000" cy="367592"/>
            </a:xfrm>
            <a:custGeom>
              <a:avLst/>
              <a:gdLst>
                <a:gd name="T0" fmla="*/ 133841 w 68"/>
                <a:gd name="T1" fmla="*/ 123371 h 63"/>
                <a:gd name="T2" fmla="*/ 140704 w 68"/>
                <a:gd name="T3" fmla="*/ 150787 h 63"/>
                <a:gd name="T4" fmla="*/ 120113 w 68"/>
                <a:gd name="T5" fmla="*/ 171349 h 63"/>
                <a:gd name="T6" fmla="*/ 92659 w 68"/>
                <a:gd name="T7" fmla="*/ 181630 h 63"/>
                <a:gd name="T8" fmla="*/ 61773 w 68"/>
                <a:gd name="T9" fmla="*/ 181630 h 63"/>
                <a:gd name="T10" fmla="*/ 37750 w 68"/>
                <a:gd name="T11" fmla="*/ 171349 h 63"/>
                <a:gd name="T12" fmla="*/ 13727 w 68"/>
                <a:gd name="T13" fmla="*/ 150787 h 63"/>
                <a:gd name="T14" fmla="*/ 20591 w 68"/>
                <a:gd name="T15" fmla="*/ 123371 h 63"/>
                <a:gd name="T16" fmla="*/ 0 w 68"/>
                <a:gd name="T17" fmla="*/ 95956 h 63"/>
                <a:gd name="T18" fmla="*/ 24023 w 68"/>
                <a:gd name="T19" fmla="*/ 78821 h 63"/>
                <a:gd name="T20" fmla="*/ 13727 w 68"/>
                <a:gd name="T21" fmla="*/ 61686 h 63"/>
                <a:gd name="T22" fmla="*/ 51477 w 68"/>
                <a:gd name="T23" fmla="*/ 54832 h 63"/>
                <a:gd name="T24" fmla="*/ 65204 w 68"/>
                <a:gd name="T25" fmla="*/ 27416 h 63"/>
                <a:gd name="T26" fmla="*/ 96091 w 68"/>
                <a:gd name="T27" fmla="*/ 51405 h 63"/>
                <a:gd name="T28" fmla="*/ 120113 w 68"/>
                <a:gd name="T29" fmla="*/ 41124 h 63"/>
                <a:gd name="T30" fmla="*/ 140704 w 68"/>
                <a:gd name="T31" fmla="*/ 65113 h 63"/>
                <a:gd name="T32" fmla="*/ 154431 w 68"/>
                <a:gd name="T33" fmla="*/ 92529 h 63"/>
                <a:gd name="T34" fmla="*/ 78932 w 68"/>
                <a:gd name="T35" fmla="*/ 75394 h 63"/>
                <a:gd name="T36" fmla="*/ 109818 w 68"/>
                <a:gd name="T37" fmla="*/ 106237 h 63"/>
                <a:gd name="T38" fmla="*/ 216204 w 68"/>
                <a:gd name="T39" fmla="*/ 54832 h 63"/>
                <a:gd name="T40" fmla="*/ 219636 w 68"/>
                <a:gd name="T41" fmla="*/ 82248 h 63"/>
                <a:gd name="T42" fmla="*/ 188749 w 68"/>
                <a:gd name="T43" fmla="*/ 75394 h 63"/>
                <a:gd name="T44" fmla="*/ 157863 w 68"/>
                <a:gd name="T45" fmla="*/ 82248 h 63"/>
                <a:gd name="T46" fmla="*/ 157863 w 68"/>
                <a:gd name="T47" fmla="*/ 54832 h 63"/>
                <a:gd name="T48" fmla="*/ 157863 w 68"/>
                <a:gd name="T49" fmla="*/ 30843 h 63"/>
                <a:gd name="T50" fmla="*/ 157863 w 68"/>
                <a:gd name="T51" fmla="*/ 6854 h 63"/>
                <a:gd name="T52" fmla="*/ 188749 w 68"/>
                <a:gd name="T53" fmla="*/ 13708 h 63"/>
                <a:gd name="T54" fmla="*/ 202477 w 68"/>
                <a:gd name="T55" fmla="*/ 0 h 63"/>
                <a:gd name="T56" fmla="*/ 212772 w 68"/>
                <a:gd name="T57" fmla="*/ 23989 h 63"/>
                <a:gd name="T58" fmla="*/ 233363 w 68"/>
                <a:gd name="T59" fmla="*/ 51405 h 63"/>
                <a:gd name="T60" fmla="*/ 212772 w 68"/>
                <a:gd name="T61" fmla="*/ 188484 h 63"/>
                <a:gd name="T62" fmla="*/ 202477 w 68"/>
                <a:gd name="T63" fmla="*/ 215900 h 63"/>
                <a:gd name="T64" fmla="*/ 185318 w 68"/>
                <a:gd name="T65" fmla="*/ 202192 h 63"/>
                <a:gd name="T66" fmla="*/ 154431 w 68"/>
                <a:gd name="T67" fmla="*/ 205619 h 63"/>
                <a:gd name="T68" fmla="*/ 140704 w 68"/>
                <a:gd name="T69" fmla="*/ 178203 h 63"/>
                <a:gd name="T70" fmla="*/ 161295 w 68"/>
                <a:gd name="T71" fmla="*/ 150787 h 63"/>
                <a:gd name="T72" fmla="*/ 171590 w 68"/>
                <a:gd name="T73" fmla="*/ 123371 h 63"/>
                <a:gd name="T74" fmla="*/ 192181 w 68"/>
                <a:gd name="T75" fmla="*/ 137079 h 63"/>
                <a:gd name="T76" fmla="*/ 219636 w 68"/>
                <a:gd name="T77" fmla="*/ 133652 h 63"/>
                <a:gd name="T78" fmla="*/ 216204 w 68"/>
                <a:gd name="T79" fmla="*/ 157641 h 63"/>
                <a:gd name="T80" fmla="*/ 188749 w 68"/>
                <a:gd name="T81" fmla="*/ 27416 h 63"/>
                <a:gd name="T82" fmla="*/ 202477 w 68"/>
                <a:gd name="T83" fmla="*/ 44551 h 63"/>
                <a:gd name="T84" fmla="*/ 171590 w 68"/>
                <a:gd name="T85" fmla="*/ 167922 h 63"/>
                <a:gd name="T86" fmla="*/ 188749 w 68"/>
                <a:gd name="T87" fmla="*/ 154214 h 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31790" fontAlgn="base">
                <a:spcBef>
                  <a:spcPct val="0"/>
                </a:spcBef>
                <a:spcAft>
                  <a:spcPct val="0"/>
                </a:spcAft>
              </a:pPr>
              <a:endParaRPr lang="ru-RU" sz="2032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6878588" y="1234533"/>
            <a:ext cx="1959431" cy="3931387"/>
            <a:chOff x="8875393" y="2831681"/>
            <a:chExt cx="1943192" cy="3374687"/>
          </a:xfrm>
        </p:grpSpPr>
        <p:grpSp>
          <p:nvGrpSpPr>
            <p:cNvPr id="140" name="Group 2"/>
            <p:cNvGrpSpPr>
              <a:grpSpLocks/>
            </p:cNvGrpSpPr>
            <p:nvPr/>
          </p:nvGrpSpPr>
          <p:grpSpPr bwMode="auto">
            <a:xfrm>
              <a:off x="8875394" y="2842434"/>
              <a:ext cx="1943191" cy="3363934"/>
              <a:chOff x="0" y="-252"/>
              <a:chExt cx="2304" cy="4888"/>
            </a:xfrm>
          </p:grpSpPr>
          <p:sp>
            <p:nvSpPr>
              <p:cNvPr id="146" name="Rectangle 3"/>
              <p:cNvSpPr>
                <a:spLocks/>
              </p:cNvSpPr>
              <p:nvPr/>
            </p:nvSpPr>
            <p:spPr bwMode="auto">
              <a:xfrm>
                <a:off x="12" y="-252"/>
                <a:ext cx="2280" cy="716"/>
              </a:xfrm>
              <a:prstGeom prst="rect">
                <a:avLst/>
              </a:prstGeom>
              <a:gradFill flip="none" rotWithShape="1">
                <a:gsLst>
                  <a:gs pos="0">
                    <a:srgbClr val="ED7D31">
                      <a:lumMod val="67000"/>
                    </a:srgbClr>
                  </a:gs>
                  <a:gs pos="48000">
                    <a:srgbClr val="ED7D31">
                      <a:lumMod val="97000"/>
                      <a:lumOff val="3000"/>
                    </a:srgbClr>
                  </a:gs>
                  <a:gs pos="100000">
                    <a:srgbClr val="ED7D31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63580">
                  <a:defRPr/>
                </a:pPr>
                <a:endParaRPr lang="es-ES" sz="871" dirty="0">
                  <a:solidFill>
                    <a:sysClr val="windowText" lastClr="000000"/>
                  </a:solidFill>
                  <a:latin typeface="Lato Light"/>
                </a:endParaRPr>
              </a:p>
            </p:txBody>
          </p:sp>
          <p:sp>
            <p:nvSpPr>
              <p:cNvPr id="147" name="Rectangle 4"/>
              <p:cNvSpPr>
                <a:spLocks/>
              </p:cNvSpPr>
              <p:nvPr/>
            </p:nvSpPr>
            <p:spPr bwMode="auto">
              <a:xfrm>
                <a:off x="12" y="460"/>
                <a:ext cx="2280" cy="3863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63580">
                  <a:defRPr/>
                </a:pPr>
                <a:endParaRPr lang="es-ES" sz="871" dirty="0">
                  <a:solidFill>
                    <a:sysClr val="windowText" lastClr="000000"/>
                  </a:solidFill>
                  <a:latin typeface="Lato Light"/>
                </a:endParaRPr>
              </a:p>
            </p:txBody>
          </p:sp>
          <p:sp>
            <p:nvSpPr>
              <p:cNvPr id="148" name="Freeform 5"/>
              <p:cNvSpPr>
                <a:spLocks/>
              </p:cNvSpPr>
              <p:nvPr/>
            </p:nvSpPr>
            <p:spPr bwMode="auto">
              <a:xfrm>
                <a:off x="0" y="460"/>
                <a:ext cx="2304" cy="1128"/>
              </a:xfrm>
              <a:custGeom>
                <a:avLst/>
                <a:gdLst>
                  <a:gd name="T0" fmla="*/ 0 w 21600"/>
                  <a:gd name="T1" fmla="*/ 0 h 21600"/>
                  <a:gd name="T2" fmla="*/ 13 w 21600"/>
                  <a:gd name="T3" fmla="*/ 3 h 21600"/>
                  <a:gd name="T4" fmla="*/ 26 w 21600"/>
                  <a:gd name="T5" fmla="*/ 0 h 21600"/>
                  <a:gd name="T6" fmla="*/ 13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46"/>
                    </a:moveTo>
                    <a:lnTo>
                      <a:pt x="10800" y="21600"/>
                    </a:lnTo>
                    <a:lnTo>
                      <a:pt x="21600" y="46"/>
                    </a:lnTo>
                    <a:lnTo>
                      <a:pt x="10800" y="0"/>
                    </a:lnTo>
                    <a:lnTo>
                      <a:pt x="0" y="46"/>
                    </a:lnTo>
                    <a:close/>
                    <a:moveTo>
                      <a:pt x="0" y="46"/>
                    </a:moveTo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67000"/>
                    </a:srgbClr>
                  </a:gs>
                  <a:gs pos="48000">
                    <a:srgbClr val="ED7D31">
                      <a:lumMod val="97000"/>
                      <a:lumOff val="3000"/>
                    </a:srgbClr>
                  </a:gs>
                  <a:gs pos="100000">
                    <a:srgbClr val="ED7D31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 w="25400" cap="flat">
                <a:solidFill>
                  <a:sysClr val="windowText" lastClr="000000">
                    <a:alpha val="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63580">
                  <a:defRPr/>
                </a:pPr>
                <a:endParaRPr lang="en-US" sz="871" dirty="0">
                  <a:solidFill>
                    <a:sysClr val="windowText" lastClr="000000"/>
                  </a:solidFill>
                  <a:latin typeface="Lato Light"/>
                </a:endParaRPr>
              </a:p>
            </p:txBody>
          </p:sp>
          <p:sp>
            <p:nvSpPr>
              <p:cNvPr id="150" name="Rectangle 7"/>
              <p:cNvSpPr>
                <a:spLocks/>
              </p:cNvSpPr>
              <p:nvPr/>
            </p:nvSpPr>
            <p:spPr bwMode="auto">
              <a:xfrm>
                <a:off x="12" y="3736"/>
                <a:ext cx="2280" cy="900"/>
              </a:xfrm>
              <a:prstGeom prst="rect">
                <a:avLst/>
              </a:prstGeom>
              <a:gradFill flip="none" rotWithShape="1">
                <a:gsLst>
                  <a:gs pos="0">
                    <a:srgbClr val="ED7D31">
                      <a:lumMod val="67000"/>
                    </a:srgbClr>
                  </a:gs>
                  <a:gs pos="48000">
                    <a:srgbClr val="ED7D31">
                      <a:lumMod val="97000"/>
                      <a:lumOff val="3000"/>
                    </a:srgbClr>
                  </a:gs>
                  <a:gs pos="100000">
                    <a:srgbClr val="ED7D31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63580">
                  <a:defRPr/>
                </a:pPr>
                <a:endParaRPr lang="es-ES" sz="871" dirty="0">
                  <a:solidFill>
                    <a:sysClr val="windowText" lastClr="000000"/>
                  </a:solidFill>
                  <a:latin typeface="Lato Light"/>
                </a:endParaRPr>
              </a:p>
            </p:txBody>
          </p:sp>
        </p:grpSp>
        <p:sp>
          <p:nvSpPr>
            <p:cNvPr id="141" name="Прямоугольник 140"/>
            <p:cNvSpPr/>
            <p:nvPr/>
          </p:nvSpPr>
          <p:spPr>
            <a:xfrm>
              <a:off x="8875393" y="2831681"/>
              <a:ext cx="1933071" cy="5392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63580">
                <a:defRPr/>
              </a:pPr>
              <a:r>
                <a:rPr lang="ru-RU" sz="1161" dirty="0">
                  <a:solidFill>
                    <a:sysClr val="window" lastClr="FFFFFF"/>
                  </a:solidFill>
                  <a:latin typeface="Calibri" panose="020F0502020204030204"/>
                </a:rPr>
                <a:t>ПОСТАВКА ВОСТРЕБОВАННЫХ ПРЕДМЕТОВ ЛИЗИНГА</a:t>
              </a:r>
              <a:endParaRPr lang="en-US" sz="1161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grpSp>
          <p:nvGrpSpPr>
            <p:cNvPr id="142" name="Group 148"/>
            <p:cNvGrpSpPr/>
            <p:nvPr/>
          </p:nvGrpSpPr>
          <p:grpSpPr>
            <a:xfrm>
              <a:off x="8885511" y="4181636"/>
              <a:ext cx="1922949" cy="1376664"/>
              <a:chOff x="1133083" y="1101686"/>
              <a:chExt cx="2970230" cy="1376655"/>
            </a:xfrm>
          </p:grpSpPr>
          <p:sp>
            <p:nvSpPr>
              <p:cNvPr id="144" name="Text Placeholder 3"/>
              <p:cNvSpPr txBox="1">
                <a:spLocks/>
              </p:cNvSpPr>
              <p:nvPr/>
            </p:nvSpPr>
            <p:spPr>
              <a:xfrm>
                <a:off x="1133083" y="1101686"/>
                <a:ext cx="2970230" cy="290610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63580">
                  <a:spcBef>
                    <a:spcPct val="20000"/>
                  </a:spcBef>
                  <a:defRPr/>
                </a:pPr>
                <a:r>
                  <a:rPr lang="ru-RU" sz="1100" b="1" dirty="0" smtClean="0">
                    <a:solidFill>
                      <a:srgbClr val="ED7D31">
                        <a:lumMod val="75000"/>
                      </a:srgbClr>
                    </a:solidFill>
                    <a:latin typeface="Calibri" panose="020F0502020204030204"/>
                  </a:rPr>
                  <a:t>ПРОИЗВОДСТВЕННАЯ ИНФРАСТРУКТУРА</a:t>
                </a:r>
                <a:endParaRPr lang="en-US" sz="1100" b="1" dirty="0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endParaRPr>
              </a:p>
            </p:txBody>
          </p:sp>
          <p:sp>
            <p:nvSpPr>
              <p:cNvPr id="145" name="Text Placeholder 3"/>
              <p:cNvSpPr txBox="1">
                <a:spLocks/>
              </p:cNvSpPr>
              <p:nvPr/>
            </p:nvSpPr>
            <p:spPr>
              <a:xfrm>
                <a:off x="1176035" y="1553670"/>
                <a:ext cx="2828992" cy="924671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0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Для кооперативов доступен </a:t>
                </a:r>
                <a:r>
                  <a:rPr lang="ru-RU" sz="1000" dirty="0" smtClean="0">
                    <a:solidFill>
                      <a:sysClr val="windowText" lastClr="000000"/>
                    </a:solidFill>
                    <a:latin typeface="Calibri" panose="020F0502020204030204"/>
                  </a:rPr>
                  <a:t>весь спектр сельскохозяйственной </a:t>
                </a:r>
                <a:r>
                  <a:rPr lang="ru-RU" sz="10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и</a:t>
                </a:r>
              </a:p>
              <a:p>
                <a:pPr algn="ctr"/>
                <a:r>
                  <a:rPr lang="ru-RU" sz="10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автомобильной техники,</a:t>
                </a:r>
              </a:p>
              <a:p>
                <a:pPr algn="ctr"/>
                <a:r>
                  <a:rPr lang="ru-RU" sz="10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животноводческого и</a:t>
                </a:r>
              </a:p>
              <a:p>
                <a:pPr algn="ctr"/>
                <a:r>
                  <a:rPr lang="ru-RU" sz="10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перерабатывающего оборудования</a:t>
                </a:r>
                <a:r>
                  <a:rPr lang="ru-RU" sz="1000" dirty="0" smtClean="0">
                    <a:solidFill>
                      <a:sysClr val="windowText" lastClr="000000"/>
                    </a:solidFill>
                    <a:latin typeface="Calibri" panose="020F0502020204030204"/>
                  </a:rPr>
                  <a:t>, племенных </a:t>
                </a:r>
                <a:r>
                  <a:rPr lang="ru-RU" sz="10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животных</a:t>
                </a:r>
                <a:r>
                  <a:rPr lang="ru-RU" sz="1000" dirty="0" smtClean="0">
                    <a:solidFill>
                      <a:sysClr val="windowText" lastClr="000000"/>
                    </a:solidFill>
                    <a:latin typeface="Calibri" panose="020F0502020204030204"/>
                  </a:rPr>
                  <a:t>, в </a:t>
                </a:r>
                <a:r>
                  <a:rPr lang="ru-RU" sz="10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том числе </a:t>
                </a:r>
                <a:r>
                  <a:rPr lang="ru-RU" sz="1000" dirty="0" smtClean="0">
                    <a:solidFill>
                      <a:sysClr val="windowText" lastClr="000000"/>
                    </a:solidFill>
                    <a:latin typeface="Calibri" panose="020F0502020204030204"/>
                  </a:rPr>
                  <a:t>пушных</a:t>
                </a:r>
                <a:endParaRPr lang="en-US" sz="1000" dirty="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43" name="Freeform 110"/>
            <p:cNvSpPr>
              <a:spLocks noEditPoints="1"/>
            </p:cNvSpPr>
            <p:nvPr/>
          </p:nvSpPr>
          <p:spPr bwMode="auto">
            <a:xfrm>
              <a:off x="9601900" y="3461728"/>
              <a:ext cx="442356" cy="363459"/>
            </a:xfrm>
            <a:custGeom>
              <a:avLst/>
              <a:gdLst>
                <a:gd name="T0" fmla="*/ 27371 w 58"/>
                <a:gd name="T1" fmla="*/ 34102 h 54"/>
                <a:gd name="T2" fmla="*/ 0 w 58"/>
                <a:gd name="T3" fmla="*/ 34102 h 54"/>
                <a:gd name="T4" fmla="*/ 0 w 58"/>
                <a:gd name="T5" fmla="*/ 17051 h 54"/>
                <a:gd name="T6" fmla="*/ 27371 w 58"/>
                <a:gd name="T7" fmla="*/ 17051 h 54"/>
                <a:gd name="T8" fmla="*/ 27371 w 58"/>
                <a:gd name="T9" fmla="*/ 34102 h 54"/>
                <a:gd name="T10" fmla="*/ 112904 w 58"/>
                <a:gd name="T11" fmla="*/ 102306 h 54"/>
                <a:gd name="T12" fmla="*/ 0 w 58"/>
                <a:gd name="T13" fmla="*/ 102306 h 54"/>
                <a:gd name="T14" fmla="*/ 0 w 58"/>
                <a:gd name="T15" fmla="*/ 85255 h 54"/>
                <a:gd name="T16" fmla="*/ 112904 w 58"/>
                <a:gd name="T17" fmla="*/ 85255 h 54"/>
                <a:gd name="T18" fmla="*/ 112904 w 58"/>
                <a:gd name="T19" fmla="*/ 102306 h 54"/>
                <a:gd name="T20" fmla="*/ 44477 w 58"/>
                <a:gd name="T21" fmla="*/ 167099 h 54"/>
                <a:gd name="T22" fmla="*/ 0 w 58"/>
                <a:gd name="T23" fmla="*/ 167099 h 54"/>
                <a:gd name="T24" fmla="*/ 0 w 58"/>
                <a:gd name="T25" fmla="*/ 150048 h 54"/>
                <a:gd name="T26" fmla="*/ 44477 w 58"/>
                <a:gd name="T27" fmla="*/ 150048 h 54"/>
                <a:gd name="T28" fmla="*/ 44477 w 58"/>
                <a:gd name="T29" fmla="*/ 167099 h 54"/>
                <a:gd name="T30" fmla="*/ 82112 w 58"/>
                <a:gd name="T31" fmla="*/ 10231 h 54"/>
                <a:gd name="T32" fmla="*/ 82112 w 58"/>
                <a:gd name="T33" fmla="*/ 44332 h 54"/>
                <a:gd name="T34" fmla="*/ 75270 w 58"/>
                <a:gd name="T35" fmla="*/ 51153 h 54"/>
                <a:gd name="T36" fmla="*/ 41056 w 58"/>
                <a:gd name="T37" fmla="*/ 51153 h 54"/>
                <a:gd name="T38" fmla="*/ 30792 w 58"/>
                <a:gd name="T39" fmla="*/ 44332 h 54"/>
                <a:gd name="T40" fmla="*/ 30792 w 58"/>
                <a:gd name="T41" fmla="*/ 10231 h 54"/>
                <a:gd name="T42" fmla="*/ 41056 w 58"/>
                <a:gd name="T43" fmla="*/ 0 h 54"/>
                <a:gd name="T44" fmla="*/ 75270 w 58"/>
                <a:gd name="T45" fmla="*/ 0 h 54"/>
                <a:gd name="T46" fmla="*/ 82112 w 58"/>
                <a:gd name="T47" fmla="*/ 10231 h 54"/>
                <a:gd name="T48" fmla="*/ 99219 w 58"/>
                <a:gd name="T49" fmla="*/ 143228 h 54"/>
                <a:gd name="T50" fmla="*/ 99219 w 58"/>
                <a:gd name="T51" fmla="*/ 173919 h 54"/>
                <a:gd name="T52" fmla="*/ 88955 w 58"/>
                <a:gd name="T53" fmla="*/ 184150 h 54"/>
                <a:gd name="T54" fmla="*/ 58163 w 58"/>
                <a:gd name="T55" fmla="*/ 184150 h 54"/>
                <a:gd name="T56" fmla="*/ 47899 w 58"/>
                <a:gd name="T57" fmla="*/ 173919 h 54"/>
                <a:gd name="T58" fmla="*/ 47899 w 58"/>
                <a:gd name="T59" fmla="*/ 143228 h 54"/>
                <a:gd name="T60" fmla="*/ 58163 w 58"/>
                <a:gd name="T61" fmla="*/ 132997 h 54"/>
                <a:gd name="T62" fmla="*/ 88955 w 58"/>
                <a:gd name="T63" fmla="*/ 132997 h 54"/>
                <a:gd name="T64" fmla="*/ 99219 w 58"/>
                <a:gd name="T65" fmla="*/ 143228 h 54"/>
                <a:gd name="T66" fmla="*/ 198438 w 58"/>
                <a:gd name="T67" fmla="*/ 34102 h 54"/>
                <a:gd name="T68" fmla="*/ 85534 w 58"/>
                <a:gd name="T69" fmla="*/ 34102 h 54"/>
                <a:gd name="T70" fmla="*/ 85534 w 58"/>
                <a:gd name="T71" fmla="*/ 17051 h 54"/>
                <a:gd name="T72" fmla="*/ 198438 w 58"/>
                <a:gd name="T73" fmla="*/ 17051 h 54"/>
                <a:gd name="T74" fmla="*/ 198438 w 58"/>
                <a:gd name="T75" fmla="*/ 34102 h 54"/>
                <a:gd name="T76" fmla="*/ 198438 w 58"/>
                <a:gd name="T77" fmla="*/ 167099 h 54"/>
                <a:gd name="T78" fmla="*/ 102640 w 58"/>
                <a:gd name="T79" fmla="*/ 167099 h 54"/>
                <a:gd name="T80" fmla="*/ 102640 w 58"/>
                <a:gd name="T81" fmla="*/ 150048 h 54"/>
                <a:gd name="T82" fmla="*/ 198438 w 58"/>
                <a:gd name="T83" fmla="*/ 150048 h 54"/>
                <a:gd name="T84" fmla="*/ 198438 w 58"/>
                <a:gd name="T85" fmla="*/ 167099 h 54"/>
                <a:gd name="T86" fmla="*/ 164225 w 58"/>
                <a:gd name="T87" fmla="*/ 75024 h 54"/>
                <a:gd name="T88" fmla="*/ 164225 w 58"/>
                <a:gd name="T89" fmla="*/ 109126 h 54"/>
                <a:gd name="T90" fmla="*/ 157382 w 58"/>
                <a:gd name="T91" fmla="*/ 115946 h 54"/>
                <a:gd name="T92" fmla="*/ 123168 w 58"/>
                <a:gd name="T93" fmla="*/ 115946 h 54"/>
                <a:gd name="T94" fmla="*/ 116326 w 58"/>
                <a:gd name="T95" fmla="*/ 109126 h 54"/>
                <a:gd name="T96" fmla="*/ 116326 w 58"/>
                <a:gd name="T97" fmla="*/ 75024 h 54"/>
                <a:gd name="T98" fmla="*/ 123168 w 58"/>
                <a:gd name="T99" fmla="*/ 68204 h 54"/>
                <a:gd name="T100" fmla="*/ 157382 w 58"/>
                <a:gd name="T101" fmla="*/ 68204 h 54"/>
                <a:gd name="T102" fmla="*/ 164225 w 58"/>
                <a:gd name="T103" fmla="*/ 75024 h 54"/>
                <a:gd name="T104" fmla="*/ 198438 w 58"/>
                <a:gd name="T105" fmla="*/ 102306 h 54"/>
                <a:gd name="T106" fmla="*/ 171067 w 58"/>
                <a:gd name="T107" fmla="*/ 102306 h 54"/>
                <a:gd name="T108" fmla="*/ 171067 w 58"/>
                <a:gd name="T109" fmla="*/ 85255 h 54"/>
                <a:gd name="T110" fmla="*/ 198438 w 58"/>
                <a:gd name="T111" fmla="*/ 85255 h 54"/>
                <a:gd name="T112" fmla="*/ 198438 w 58"/>
                <a:gd name="T113" fmla="*/ 102306 h 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8" h="54">
                  <a:moveTo>
                    <a:pt x="8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8" y="5"/>
                    <a:pt x="8" y="5"/>
                    <a:pt x="8" y="5"/>
                  </a:cubicBezTo>
                  <a:lnTo>
                    <a:pt x="8" y="10"/>
                  </a:lnTo>
                  <a:close/>
                  <a:moveTo>
                    <a:pt x="33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33" y="30"/>
                  </a:lnTo>
                  <a:close/>
                  <a:moveTo>
                    <a:pt x="13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13" y="49"/>
                  </a:lnTo>
                  <a:close/>
                  <a:moveTo>
                    <a:pt x="24" y="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4"/>
                    <a:pt x="23" y="15"/>
                    <a:pt x="2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9" y="14"/>
                    <a:pt x="9" y="1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11" y="0"/>
                    <a:pt x="1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2"/>
                    <a:pt x="24" y="3"/>
                  </a:cubicBezTo>
                  <a:close/>
                  <a:moveTo>
                    <a:pt x="29" y="42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29" y="53"/>
                    <a:pt x="28" y="54"/>
                    <a:pt x="26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4"/>
                    <a:pt x="14" y="53"/>
                    <a:pt x="14" y="51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0"/>
                    <a:pt x="15" y="39"/>
                    <a:pt x="17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8" y="39"/>
                    <a:pt x="29" y="40"/>
                    <a:pt x="29" y="42"/>
                  </a:cubicBezTo>
                  <a:close/>
                  <a:moveTo>
                    <a:pt x="58" y="10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58" y="5"/>
                    <a:pt x="58" y="5"/>
                    <a:pt x="58" y="5"/>
                  </a:cubicBezTo>
                  <a:lnTo>
                    <a:pt x="58" y="10"/>
                  </a:lnTo>
                  <a:close/>
                  <a:moveTo>
                    <a:pt x="58" y="49"/>
                  </a:moveTo>
                  <a:cubicBezTo>
                    <a:pt x="30" y="49"/>
                    <a:pt x="30" y="49"/>
                    <a:pt x="30" y="49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58" y="44"/>
                    <a:pt x="58" y="44"/>
                    <a:pt x="58" y="44"/>
                  </a:cubicBezTo>
                  <a:lnTo>
                    <a:pt x="58" y="49"/>
                  </a:lnTo>
                  <a:close/>
                  <a:moveTo>
                    <a:pt x="48" y="22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48" y="33"/>
                    <a:pt x="47" y="34"/>
                    <a:pt x="4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5" y="34"/>
                    <a:pt x="34" y="33"/>
                    <a:pt x="34" y="3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1"/>
                    <a:pt x="35" y="20"/>
                    <a:pt x="3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7" y="20"/>
                    <a:pt x="48" y="21"/>
                    <a:pt x="48" y="22"/>
                  </a:cubicBezTo>
                  <a:close/>
                  <a:moveTo>
                    <a:pt x="58" y="30"/>
                  </a:moveTo>
                  <a:cubicBezTo>
                    <a:pt x="50" y="30"/>
                    <a:pt x="50" y="30"/>
                    <a:pt x="50" y="30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58" y="30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3179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32">
                <a:solidFill>
                  <a:prstClr val="black"/>
                </a:solidFill>
                <a:latin typeface="Calibri" panose="020F0502020204030204"/>
                <a:ea typeface="MS PGothic" pitchFamily="34" charset="-128"/>
              </a:endParaRPr>
            </a:p>
          </p:txBody>
        </p:sp>
      </p:grpSp>
      <p:sp>
        <p:nvSpPr>
          <p:cNvPr id="151" name="Text Placeholder 3"/>
          <p:cNvSpPr txBox="1">
            <a:spLocks/>
          </p:cNvSpPr>
          <p:nvPr/>
        </p:nvSpPr>
        <p:spPr>
          <a:xfrm>
            <a:off x="6934081" y="4674341"/>
            <a:ext cx="1831512" cy="33855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dirty="0">
                <a:solidFill>
                  <a:prstClr val="white"/>
                </a:solidFill>
              </a:rPr>
              <a:t>ИСХОДЯ ИЗ СТОИМОСТИ ПРЕДМЕТОВ ЛИЗИНГА</a:t>
            </a:r>
          </a:p>
        </p:txBody>
      </p:sp>
    </p:spTree>
    <p:extLst>
      <p:ext uri="{BB962C8B-B14F-4D97-AF65-F5344CB8AC3E}">
        <p14:creationId xmlns:p14="http://schemas.microsoft.com/office/powerpoint/2010/main" val="51258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785074C-CF48-44C0-943F-07194B3A16A4}" vid="{6F34219F-E61E-45E2-A3B9-A8E7A397FC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1130</TotalTime>
  <Words>1842</Words>
  <Application>Microsoft Office PowerPoint</Application>
  <PresentationFormat>Экран (4:3)</PresentationFormat>
  <Paragraphs>340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MS PGothic</vt:lpstr>
      <vt:lpstr>Arial</vt:lpstr>
      <vt:lpstr>Arial Narrow</vt:lpstr>
      <vt:lpstr>Calibri</vt:lpstr>
      <vt:lpstr>Calibri Light</vt:lpstr>
      <vt:lpstr>FontAwesome</vt:lpstr>
      <vt:lpstr>Franklin Gothic Book</vt:lpstr>
      <vt:lpstr>Helvetica</vt:lpstr>
      <vt:lpstr>Helvetica Light</vt:lpstr>
      <vt:lpstr>Lato Black</vt:lpstr>
      <vt:lpstr>Lato Light</vt:lpstr>
      <vt:lpstr>Times New Roman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ROSAGROLEASING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Давлетшин Артур Нилович</dc:creator>
  <cp:lastModifiedBy>Раздолькина Татьяна Геннадьевна</cp:lastModifiedBy>
  <cp:revision>119</cp:revision>
  <cp:lastPrinted>2018-05-07T13:24:06Z</cp:lastPrinted>
  <dcterms:created xsi:type="dcterms:W3CDTF">2018-03-01T11:28:24Z</dcterms:created>
  <dcterms:modified xsi:type="dcterms:W3CDTF">2018-05-07T13:31:11Z</dcterms:modified>
</cp:coreProperties>
</file>