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14"/>
  </p:notesMasterIdLst>
  <p:handoutMasterIdLst>
    <p:handoutMasterId r:id="rId15"/>
  </p:handoutMasterIdLst>
  <p:sldIdLst>
    <p:sldId id="1457" r:id="rId2"/>
    <p:sldId id="1489" r:id="rId3"/>
    <p:sldId id="1491" r:id="rId4"/>
    <p:sldId id="1488" r:id="rId5"/>
    <p:sldId id="1492" r:id="rId6"/>
    <p:sldId id="1481" r:id="rId7"/>
    <p:sldId id="1493" r:id="rId8"/>
    <p:sldId id="1462" r:id="rId9"/>
    <p:sldId id="1490" r:id="rId10"/>
    <p:sldId id="1464" r:id="rId11"/>
    <p:sldId id="1465" r:id="rId12"/>
    <p:sldId id="1494" r:id="rId13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4" orient="horz" pos="522" userDrawn="1">
          <p15:clr>
            <a:srgbClr val="A4A3A4"/>
          </p15:clr>
        </p15:guide>
        <p15:guide id="5" orient="horz" pos="1950" userDrawn="1">
          <p15:clr>
            <a:srgbClr val="A4A3A4"/>
          </p15:clr>
        </p15:guide>
        <p15:guide id="6" orient="horz" pos="1497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3878" userDrawn="1">
          <p15:clr>
            <a:srgbClr val="A4A3A4"/>
          </p15:clr>
        </p15:guide>
        <p15:guide id="9" pos="4694" userDrawn="1">
          <p15:clr>
            <a:srgbClr val="A4A3A4"/>
          </p15:clr>
        </p15:guide>
        <p15:guide id="10" pos="3288" userDrawn="1">
          <p15:clr>
            <a:srgbClr val="A4A3A4"/>
          </p15:clr>
        </p15:guide>
        <p15:guide id="11" pos="7688" userDrawn="1">
          <p15:clr>
            <a:srgbClr val="A4A3A4"/>
          </p15:clr>
        </p15:guide>
        <p15:guide id="12" pos="4150" userDrawn="1">
          <p15:clr>
            <a:srgbClr val="A4A3A4"/>
          </p15:clr>
        </p15:guide>
        <p15:guide id="13" pos="1610" userDrawn="1">
          <p15:clr>
            <a:srgbClr val="A4A3A4"/>
          </p15:clr>
        </p15:guide>
        <p15:guide id="14" orient="horz" pos="3923">
          <p15:clr>
            <a:srgbClr val="A4A3A4"/>
          </p15:clr>
        </p15:guide>
        <p15:guide id="15" pos="3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70C0"/>
    <a:srgbClr val="F7FAFF"/>
    <a:srgbClr val="EFF5FF"/>
    <a:srgbClr val="CCECFF"/>
    <a:srgbClr val="00A1DE"/>
    <a:srgbClr val="72C7E7"/>
    <a:srgbClr val="E7F5FE"/>
    <a:srgbClr val="FCD7B9"/>
    <a:srgbClr val="3C8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87209" autoAdjust="0"/>
  </p:normalViewPr>
  <p:slideViewPr>
    <p:cSldViewPr snapToGrid="0" showGuides="1">
      <p:cViewPr>
        <p:scale>
          <a:sx n="107" d="100"/>
          <a:sy n="107" d="100"/>
        </p:scale>
        <p:origin x="744" y="1118"/>
      </p:cViewPr>
      <p:guideLst>
        <p:guide orient="horz" pos="476"/>
        <p:guide orient="horz" pos="839"/>
        <p:guide orient="horz" pos="5103"/>
        <p:guide orient="horz" pos="522"/>
        <p:guide orient="horz" pos="1950"/>
        <p:guide orient="horz" pos="1497"/>
        <p:guide orient="horz" pos="3923"/>
        <p:guide pos="229"/>
        <p:guide pos="3878"/>
        <p:guide pos="4694"/>
        <p:guide pos="3288"/>
        <p:guide pos="7688"/>
        <p:guide pos="4150"/>
        <p:guide pos="1610"/>
        <p:guide pos="3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5/15/2018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5/15/2018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9999" y="691311"/>
            <a:ext cx="10631171" cy="1094847"/>
          </a:xfrm>
          <a:prstGeom prst="rect">
            <a:avLst/>
          </a:prstGeom>
        </p:spPr>
        <p:txBody>
          <a:bodyPr lIns="121368" tIns="60684" rIns="121368" bIns="60684"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29999" y="1780033"/>
            <a:ext cx="10631171" cy="5897238"/>
          </a:xfrm>
          <a:prstGeom prst="rect">
            <a:avLst/>
          </a:prstGeom>
        </p:spPr>
        <p:txBody>
          <a:bodyPr lIns="121368" tIns="60684" rIns="121368" bIns="60684"/>
          <a:lstStyle>
            <a:lvl1pPr>
              <a:lnSpc>
                <a:spcPct val="150000"/>
              </a:lnSpc>
              <a:spcBef>
                <a:spcPts val="2389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36703" y="8008708"/>
            <a:ext cx="2939997" cy="460041"/>
          </a:xfrm>
          <a:prstGeom prst="rect">
            <a:avLst/>
          </a:prstGeom>
        </p:spPr>
        <p:txBody>
          <a:bodyPr lIns="121368" tIns="60684" rIns="121368" bIns="60684"/>
          <a:lstStyle/>
          <a:p>
            <a:fld id="{446074D7-7B97-4C60-B38F-D77E1B39E885}" type="datetime1">
              <a:rPr lang="ru-RU" smtClean="0"/>
              <a:t>15.05.2018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475147" y="8040179"/>
            <a:ext cx="2939997" cy="460041"/>
          </a:xfrm>
          <a:prstGeom prst="rect">
            <a:avLst/>
          </a:prstGeom>
        </p:spPr>
        <p:txBody>
          <a:bodyPr lIns="121368" tIns="60684" rIns="121368" bIns="60684"/>
          <a:lstStyle>
            <a:lvl1pPr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629999" y="328404"/>
            <a:ext cx="10631171" cy="362907"/>
          </a:xfrm>
          <a:prstGeom prst="rect">
            <a:avLst/>
          </a:prstGeom>
        </p:spPr>
        <p:txBody>
          <a:bodyPr lIns="121368" tIns="60684" rIns="121368" bIns="60684"/>
          <a:lstStyle>
            <a:lvl1pPr>
              <a:defRPr sz="1900"/>
            </a:lvl1pPr>
          </a:lstStyle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5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  <p:sldLayoutId id="2147483922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spbank.ru/credi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spbank.ru/guarante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132137"/>
            <a:ext cx="12599988" cy="306159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113" y="3132136"/>
            <a:ext cx="9507428" cy="3061600"/>
          </a:xfrm>
        </p:spPr>
        <p:txBody>
          <a:bodyPr/>
          <a:lstStyle/>
          <a:p>
            <a:r>
              <a:rPr lang="ru-RU" dirty="0" smtClean="0"/>
              <a:t>Поддержка </a:t>
            </a:r>
            <a:r>
              <a:rPr lang="ru-RU" dirty="0"/>
              <a:t>субъектов МСП </a:t>
            </a:r>
            <a:r>
              <a:rPr lang="ru-RU" dirty="0" smtClean="0"/>
              <a:t>АО «</a:t>
            </a:r>
            <a:r>
              <a:rPr lang="ru-RU" smtClean="0"/>
              <a:t>МСП </a:t>
            </a:r>
            <a:r>
              <a:rPr lang="ru-RU" smtClean="0"/>
              <a:t>Банком»</a:t>
            </a:r>
            <a:r>
              <a:rPr lang="en-US" dirty="0" smtClean="0"/>
              <a:t> </a:t>
            </a:r>
            <a:r>
              <a:rPr lang="ru-RU" dirty="0" smtClean="0"/>
              <a:t>в сфере </a:t>
            </a:r>
            <a:r>
              <a:rPr lang="ru-RU" dirty="0" err="1" smtClean="0"/>
              <a:t>сельхозкооперации</a:t>
            </a:r>
            <a:endParaRPr lang="ru-RU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704765" cy="121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5779" y="297542"/>
            <a:ext cx="8545609" cy="698685"/>
          </a:xfrm>
        </p:spPr>
        <p:txBody>
          <a:bodyPr/>
          <a:lstStyle/>
          <a:p>
            <a:r>
              <a:rPr lang="ru-RU" dirty="0" smtClean="0"/>
              <a:t>Кредитная поддержка МСП</a:t>
            </a:r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63540" y="2194590"/>
            <a:ext cx="2622031" cy="5671460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90241" y="1871045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«Экспресс-Оборотный»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0" y="0"/>
            <a:ext cx="3704765" cy="121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1" descr="cid:image003.png@01D349AE.15EEB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9" y="438532"/>
            <a:ext cx="2340166" cy="49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Скругленный прямоугольник 91"/>
          <p:cNvSpPr/>
          <p:nvPr/>
        </p:nvSpPr>
        <p:spPr>
          <a:xfrm>
            <a:off x="3137129" y="2181734"/>
            <a:ext cx="2595329" cy="5684315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241" y="2355926"/>
            <a:ext cx="259533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ЦЕЛЬ КРЕДИТОВАНИЯ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–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пополнение оборотных средств, финансирование текущих расходов (включая выплату заработной платы и пр. платежи, за исключением уплаты налогов и сборов).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95536" y="4422581"/>
            <a:ext cx="1926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СУММА КРЕДИТА</a:t>
            </a:r>
            <a:endParaRPr lang="ru-RU" sz="1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418318" y="5417202"/>
            <a:ext cx="1736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СРОК КРЕДИТА</a:t>
            </a:r>
            <a:endParaRPr lang="ru-RU" sz="1600" dirty="0"/>
          </a:p>
        </p:txBody>
      </p:sp>
      <p:sp>
        <p:nvSpPr>
          <p:cNvPr id="127" name="TextBox 126"/>
          <p:cNvSpPr txBox="1"/>
          <p:nvPr/>
        </p:nvSpPr>
        <p:spPr>
          <a:xfrm>
            <a:off x="466842" y="6452199"/>
            <a:ext cx="2330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СТАВКА ПО КРЕДИТУ</a:t>
            </a:r>
            <a:endParaRPr lang="ru-RU" sz="1600" dirty="0"/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8" y="5766226"/>
            <a:ext cx="603089" cy="588379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8" y="6856307"/>
            <a:ext cx="632508" cy="603089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3" y="4779057"/>
            <a:ext cx="639863" cy="625153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999540" y="4969910"/>
            <a:ext cx="1897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до 25 млн рублей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41846" y="5920464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Не более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010848" y="6812239"/>
            <a:ext cx="1886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3137128" y="1861998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«Приоритет-Оборотный»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3142653" y="2354088"/>
            <a:ext cx="259533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ЦЕЛЬ КРЕДИТОВАНИЯ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–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пополнение оборотных средств, финансирование текущих расходов (включая выплату заработной платы и пр. платежи, за исключением уплаты налогов и сборов).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236084" y="4431760"/>
            <a:ext cx="1926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СУММА КРЕДИТА</a:t>
            </a:r>
            <a:endParaRPr lang="ru-RU" sz="16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258866" y="5426381"/>
            <a:ext cx="1736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СРОК КРЕДИТА</a:t>
            </a:r>
            <a:endParaRPr lang="ru-RU" sz="16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307390" y="6461378"/>
            <a:ext cx="2330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СТАВКА ПО КРЕДИТУ</a:t>
            </a:r>
            <a:endParaRPr lang="ru-RU" sz="1600" dirty="0"/>
          </a:p>
        </p:txBody>
      </p:sp>
      <p:pic>
        <p:nvPicPr>
          <p:cNvPr id="140" name="Рисунок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96" y="5775405"/>
            <a:ext cx="603089" cy="588379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96" y="6865486"/>
            <a:ext cx="632508" cy="603089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21" y="4788236"/>
            <a:ext cx="639863" cy="625153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3840088" y="4957055"/>
            <a:ext cx="1892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100" dirty="0" smtClean="0"/>
              <a:t>25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до 500 млн рублей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882394" y="594066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Не более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851396" y="6821418"/>
            <a:ext cx="1886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6175983" y="2179896"/>
            <a:ext cx="2595329" cy="5686153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6175982" y="1860160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«Инвестиционный кредит»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274938" y="4429922"/>
            <a:ext cx="1926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СУММА КРЕДИТА</a:t>
            </a:r>
            <a:endParaRPr lang="ru-RU" sz="1600" dirty="0"/>
          </a:p>
        </p:txBody>
      </p:sp>
      <p:sp>
        <p:nvSpPr>
          <p:cNvPr id="152" name="TextBox 151"/>
          <p:cNvSpPr txBox="1"/>
          <p:nvPr/>
        </p:nvSpPr>
        <p:spPr>
          <a:xfrm>
            <a:off x="6297720" y="5424543"/>
            <a:ext cx="1736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СРОК КРЕДИТА</a:t>
            </a:r>
            <a:endParaRPr lang="ru-RU" sz="1600" dirty="0"/>
          </a:p>
        </p:txBody>
      </p:sp>
      <p:sp>
        <p:nvSpPr>
          <p:cNvPr id="153" name="TextBox 152"/>
          <p:cNvSpPr txBox="1"/>
          <p:nvPr/>
        </p:nvSpPr>
        <p:spPr>
          <a:xfrm>
            <a:off x="6346244" y="6459540"/>
            <a:ext cx="2330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СТАВКА ПО КРЕДИТУ</a:t>
            </a:r>
            <a:endParaRPr lang="ru-RU" sz="1600" dirty="0"/>
          </a:p>
        </p:txBody>
      </p:sp>
      <p:pic>
        <p:nvPicPr>
          <p:cNvPr id="154" name="Рисунок 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50" y="5773567"/>
            <a:ext cx="603089" cy="588379"/>
          </a:xfrm>
          <a:prstGeom prst="rect">
            <a:avLst/>
          </a:prstGeom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50" y="6863648"/>
            <a:ext cx="632508" cy="603089"/>
          </a:xfrm>
          <a:prstGeom prst="rect">
            <a:avLst/>
          </a:prstGeom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75" y="4786398"/>
            <a:ext cx="639863" cy="625153"/>
          </a:xfrm>
          <a:prstGeom prst="rect">
            <a:avLst/>
          </a:prstGeom>
        </p:spPr>
      </p:pic>
      <p:sp>
        <p:nvSpPr>
          <p:cNvPr id="159" name="TextBox 158"/>
          <p:cNvSpPr txBox="1"/>
          <p:nvPr/>
        </p:nvSpPr>
        <p:spPr>
          <a:xfrm>
            <a:off x="6878942" y="4955217"/>
            <a:ext cx="1892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100" dirty="0" smtClean="0"/>
              <a:t>5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до 25 млн рублей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921248" y="5938822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Не более 60 месяцев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890250" y="6819580"/>
            <a:ext cx="1886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1% годовых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10,1% годовых</a:t>
            </a:r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9236871" y="2178058"/>
            <a:ext cx="2595329" cy="568799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95" name="Скругленный прямоугольник 194"/>
          <p:cNvSpPr/>
          <p:nvPr/>
        </p:nvSpPr>
        <p:spPr>
          <a:xfrm>
            <a:off x="9236870" y="1858322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«Инвестиционный кредит»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9335826" y="4428084"/>
            <a:ext cx="1926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СУММА КРЕДИТА</a:t>
            </a:r>
            <a:endParaRPr lang="ru-RU" sz="1600" dirty="0"/>
          </a:p>
        </p:txBody>
      </p:sp>
      <p:sp>
        <p:nvSpPr>
          <p:cNvPr id="197" name="TextBox 196"/>
          <p:cNvSpPr txBox="1"/>
          <p:nvPr/>
        </p:nvSpPr>
        <p:spPr>
          <a:xfrm>
            <a:off x="9358608" y="5422705"/>
            <a:ext cx="1736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СРОК КРЕДИТА</a:t>
            </a:r>
            <a:endParaRPr lang="ru-RU" sz="1600" dirty="0"/>
          </a:p>
        </p:txBody>
      </p:sp>
      <p:sp>
        <p:nvSpPr>
          <p:cNvPr id="198" name="TextBox 197"/>
          <p:cNvSpPr txBox="1"/>
          <p:nvPr/>
        </p:nvSpPr>
        <p:spPr>
          <a:xfrm>
            <a:off x="9407132" y="6457702"/>
            <a:ext cx="2330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СТАВКА ПО КРЕДИТУ</a:t>
            </a:r>
            <a:endParaRPr lang="ru-RU" sz="1600" dirty="0"/>
          </a:p>
        </p:txBody>
      </p:sp>
      <p:pic>
        <p:nvPicPr>
          <p:cNvPr id="199" name="Рисунок 1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638" y="5771729"/>
            <a:ext cx="603089" cy="588379"/>
          </a:xfrm>
          <a:prstGeom prst="rect">
            <a:avLst/>
          </a:prstGeom>
        </p:spPr>
      </p:pic>
      <p:pic>
        <p:nvPicPr>
          <p:cNvPr id="200" name="Рисунок 1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638" y="6861810"/>
            <a:ext cx="632508" cy="603089"/>
          </a:xfrm>
          <a:prstGeom prst="rect">
            <a:avLst/>
          </a:prstGeom>
        </p:spPr>
      </p:pic>
      <p:pic>
        <p:nvPicPr>
          <p:cNvPr id="201" name="Рисунок 20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63" y="4784560"/>
            <a:ext cx="639863" cy="625153"/>
          </a:xfrm>
          <a:prstGeom prst="rect">
            <a:avLst/>
          </a:prstGeom>
        </p:spPr>
      </p:pic>
      <p:sp>
        <p:nvSpPr>
          <p:cNvPr id="202" name="TextBox 201"/>
          <p:cNvSpPr txBox="1"/>
          <p:nvPr/>
        </p:nvSpPr>
        <p:spPr>
          <a:xfrm>
            <a:off x="9939830" y="4953379"/>
            <a:ext cx="1892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100" dirty="0" smtClean="0"/>
              <a:t>25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до 500 млн рублей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9982136" y="5936984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Не более 84 месяцев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9951138" y="6817742"/>
            <a:ext cx="1886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1% годовых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10,1% годовых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6297719" y="2352250"/>
            <a:ext cx="5457277" cy="18620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ЦЕЛЬ КРЕДИТОВАНИЯ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–</a:t>
            </a:r>
            <a:r>
              <a:rPr lang="ru-RU" sz="1100" kern="0" dirty="0" smtClean="0">
                <a:solidFill>
                  <a:prstClr val="black"/>
                </a:solidFill>
              </a:rPr>
              <a:t> </a:t>
            </a:r>
            <a:r>
              <a:rPr lang="ru-RU" sz="1100" kern="0" dirty="0">
                <a:solidFill>
                  <a:prstClr val="black"/>
                </a:solidFill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могут быть направлены на приобретение основных средств (не менее 70% от совокупной величины кредита) и на покрытие текущих расходов, в том числе финансирование оборотного капитала (не более 30% от величины кредита).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63539" y="1254813"/>
            <a:ext cx="11524257" cy="499121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/>
              <a:t>Кредитные продукты по Программе стимулирования кредитования 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9653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5779" y="297542"/>
            <a:ext cx="8545609" cy="698685"/>
          </a:xfrm>
        </p:spPr>
        <p:txBody>
          <a:bodyPr/>
          <a:lstStyle/>
          <a:p>
            <a:r>
              <a:rPr lang="ru-RU" dirty="0" smtClean="0"/>
              <a:t>Кредитная поддержка МСП</a:t>
            </a:r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63540" y="2194589"/>
            <a:ext cx="2622031" cy="6123145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90241" y="1871045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«</a:t>
            </a:r>
            <a:r>
              <a:rPr lang="ru-RU" sz="1400" b="1" dirty="0" err="1"/>
              <a:t>Госконтракт</a:t>
            </a:r>
            <a:r>
              <a:rPr lang="ru-RU" sz="1400" b="1" dirty="0"/>
              <a:t>-Оборотный»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0" y="0"/>
            <a:ext cx="3704765" cy="121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1" descr="cid:image003.png@01D349AE.15EEB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9" y="438532"/>
            <a:ext cx="2340166" cy="49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Скругленный прямоугольник 91"/>
          <p:cNvSpPr/>
          <p:nvPr/>
        </p:nvSpPr>
        <p:spPr>
          <a:xfrm>
            <a:off x="3412554" y="2181734"/>
            <a:ext cx="2595329" cy="6136000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241" y="2212705"/>
            <a:ext cx="2595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ЦЕЛЬ КРЕДИТОВАНИЯ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–</a:t>
            </a:r>
            <a:r>
              <a:rPr lang="ru-RU" sz="1100" kern="0" dirty="0" smtClean="0">
                <a:solidFill>
                  <a:prstClr val="black"/>
                </a:solidFill>
              </a:rPr>
              <a:t>финансирование </a:t>
            </a:r>
            <a:r>
              <a:rPr lang="ru-RU" sz="1100" kern="0" dirty="0">
                <a:solidFill>
                  <a:prstClr val="black"/>
                </a:solidFill>
              </a:rPr>
              <a:t>расходов, связанных с исполнением контрактов в рамках Федеральных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>
                <a:solidFill>
                  <a:prstClr val="black"/>
                </a:solidFill>
              </a:rPr>
              <a:t>законов №44-ФЗ и №223-ФЗ.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18318" y="6012120"/>
            <a:ext cx="1736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СРОК КРЕДИТА</a:t>
            </a:r>
            <a:endParaRPr lang="ru-RU" sz="1600" dirty="0"/>
          </a:p>
        </p:txBody>
      </p:sp>
      <p:sp>
        <p:nvSpPr>
          <p:cNvPr id="127" name="TextBox 126"/>
          <p:cNvSpPr txBox="1"/>
          <p:nvPr/>
        </p:nvSpPr>
        <p:spPr>
          <a:xfrm>
            <a:off x="466842" y="7047117"/>
            <a:ext cx="2330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СТАВКА ПО КРЕДИТУ</a:t>
            </a:r>
            <a:endParaRPr lang="ru-RU" sz="1600" dirty="0"/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8" y="6361144"/>
            <a:ext cx="603089" cy="588379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8" y="7451225"/>
            <a:ext cx="632508" cy="603089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1041846" y="6515382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Не более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010848" y="7407157"/>
            <a:ext cx="1886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3412553" y="1861998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«Кооперация»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3418078" y="2210867"/>
            <a:ext cx="259533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ЦЕЛЬ КРЕДИТОВАНИЯ*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–</a:t>
            </a:r>
            <a:r>
              <a:rPr lang="ru-RU" sz="1100" kern="0" dirty="0" smtClean="0">
                <a:solidFill>
                  <a:prstClr val="black"/>
                </a:solidFill>
              </a:rPr>
              <a:t> </a:t>
            </a:r>
            <a:r>
              <a:rPr lang="ru-RU" sz="1100" kern="0" dirty="0">
                <a:solidFill>
                  <a:prstClr val="black"/>
                </a:solidFill>
              </a:rPr>
              <a:t>пополнение оборотных средств, финансирование текущей деятельности.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prstClr val="black"/>
                </a:solidFill>
              </a:rPr>
              <a:t>Для сельскохозяйственных </a:t>
            </a:r>
            <a:r>
              <a:rPr lang="ru-RU" sz="1100" kern="0" dirty="0">
                <a:solidFill>
                  <a:prstClr val="black"/>
                </a:solidFill>
              </a:rPr>
              <a:t>производственных и сельскохозяйственных потребительских кооперативов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511509" y="5015661"/>
            <a:ext cx="1926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СУММА КРЕДИТА</a:t>
            </a:r>
            <a:endParaRPr lang="ru-RU" sz="16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534291" y="6021299"/>
            <a:ext cx="1736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СРОК КРЕДИТА</a:t>
            </a:r>
            <a:endParaRPr lang="ru-RU" sz="16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582815" y="7056296"/>
            <a:ext cx="2410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СТАВКА ПО КРЕДИТУ*</a:t>
            </a:r>
            <a:endParaRPr lang="ru-RU" sz="1600" dirty="0"/>
          </a:p>
        </p:txBody>
      </p:sp>
      <p:pic>
        <p:nvPicPr>
          <p:cNvPr id="140" name="Рисунок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21" y="6370323"/>
            <a:ext cx="603089" cy="588379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21" y="7460404"/>
            <a:ext cx="632508" cy="603089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46" y="5372137"/>
            <a:ext cx="639863" cy="625153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4115513" y="5540956"/>
            <a:ext cx="1892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100" dirty="0" smtClean="0"/>
              <a:t>1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до 10 млн рублей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157819" y="653557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Не более 12 месяцев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126821" y="7636676"/>
            <a:ext cx="18865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От </a:t>
            </a:r>
            <a:r>
              <a:rPr lang="ru-RU" sz="1100" dirty="0" smtClean="0"/>
              <a:t>1%* годовых</a:t>
            </a:r>
            <a:endParaRPr lang="ru-RU" sz="1100" dirty="0"/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6330221" y="2179896"/>
            <a:ext cx="2595329" cy="6140648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6330220" y="1860160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«</a:t>
            </a:r>
            <a:r>
              <a:rPr lang="ru-RU" sz="1400" b="1" dirty="0" err="1"/>
              <a:t>Агропарк</a:t>
            </a:r>
            <a:r>
              <a:rPr lang="ru-RU" sz="1400" b="1" dirty="0"/>
              <a:t>»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429176" y="5013823"/>
            <a:ext cx="1926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СУММА КРЕДИТА</a:t>
            </a:r>
            <a:endParaRPr lang="ru-RU" sz="1600" dirty="0"/>
          </a:p>
        </p:txBody>
      </p:sp>
      <p:sp>
        <p:nvSpPr>
          <p:cNvPr id="152" name="TextBox 151"/>
          <p:cNvSpPr txBox="1"/>
          <p:nvPr/>
        </p:nvSpPr>
        <p:spPr>
          <a:xfrm>
            <a:off x="6451958" y="6008444"/>
            <a:ext cx="1736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СРОК КРЕДИТА</a:t>
            </a:r>
            <a:endParaRPr lang="ru-RU" sz="1600" dirty="0"/>
          </a:p>
        </p:txBody>
      </p:sp>
      <p:sp>
        <p:nvSpPr>
          <p:cNvPr id="153" name="TextBox 152"/>
          <p:cNvSpPr txBox="1"/>
          <p:nvPr/>
        </p:nvSpPr>
        <p:spPr>
          <a:xfrm>
            <a:off x="6500482" y="7043441"/>
            <a:ext cx="2410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СТАВКА ПО КРЕДИТУ*</a:t>
            </a:r>
            <a:endParaRPr lang="ru-RU" sz="1600" dirty="0"/>
          </a:p>
        </p:txBody>
      </p:sp>
      <p:pic>
        <p:nvPicPr>
          <p:cNvPr id="154" name="Рисунок 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88" y="6357468"/>
            <a:ext cx="603089" cy="588379"/>
          </a:xfrm>
          <a:prstGeom prst="rect">
            <a:avLst/>
          </a:prstGeom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88" y="7447549"/>
            <a:ext cx="632508" cy="603089"/>
          </a:xfrm>
          <a:prstGeom prst="rect">
            <a:avLst/>
          </a:prstGeom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13" y="5370299"/>
            <a:ext cx="639863" cy="625153"/>
          </a:xfrm>
          <a:prstGeom prst="rect">
            <a:avLst/>
          </a:prstGeom>
        </p:spPr>
      </p:pic>
      <p:sp>
        <p:nvSpPr>
          <p:cNvPr id="159" name="TextBox 158"/>
          <p:cNvSpPr txBox="1"/>
          <p:nvPr/>
        </p:nvSpPr>
        <p:spPr>
          <a:xfrm>
            <a:off x="7033180" y="5539118"/>
            <a:ext cx="1892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100" dirty="0" smtClean="0"/>
              <a:t>3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до 500 млн рублей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075486" y="6522723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Не более 84 месяцев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044488" y="7403481"/>
            <a:ext cx="1886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Для субъектов среднего бизнеса – 8,9% годовых</a:t>
            </a:r>
          </a:p>
          <a:p>
            <a:r>
              <a:rPr lang="ru-RU" sz="1100" dirty="0"/>
              <a:t>Для субъектов малого бизнеса – 9,9% годовых</a:t>
            </a:r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9236871" y="2178058"/>
            <a:ext cx="2595329" cy="6142486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95" name="Скругленный прямоугольник 194"/>
          <p:cNvSpPr/>
          <p:nvPr/>
        </p:nvSpPr>
        <p:spPr>
          <a:xfrm>
            <a:off x="9236870" y="1858322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«</a:t>
            </a:r>
            <a:r>
              <a:rPr lang="ru-RU" sz="1400" b="1" dirty="0" err="1"/>
              <a:t>Предэкспорт</a:t>
            </a:r>
            <a:r>
              <a:rPr lang="ru-RU" sz="1400" b="1" dirty="0"/>
              <a:t>»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9335826" y="5011985"/>
            <a:ext cx="1926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СУММА КРЕДИТА</a:t>
            </a:r>
            <a:endParaRPr lang="ru-RU" sz="1600" dirty="0"/>
          </a:p>
        </p:txBody>
      </p:sp>
      <p:sp>
        <p:nvSpPr>
          <p:cNvPr id="197" name="TextBox 196"/>
          <p:cNvSpPr txBox="1"/>
          <p:nvPr/>
        </p:nvSpPr>
        <p:spPr>
          <a:xfrm>
            <a:off x="9358608" y="6006606"/>
            <a:ext cx="1736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СРОК КРЕДИТА</a:t>
            </a:r>
            <a:endParaRPr lang="ru-RU" sz="1600" dirty="0"/>
          </a:p>
        </p:txBody>
      </p:sp>
      <p:sp>
        <p:nvSpPr>
          <p:cNvPr id="198" name="TextBox 197"/>
          <p:cNvSpPr txBox="1"/>
          <p:nvPr/>
        </p:nvSpPr>
        <p:spPr>
          <a:xfrm>
            <a:off x="9407132" y="7041603"/>
            <a:ext cx="2410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СТАВКА ПО КРЕДИТУ*</a:t>
            </a:r>
            <a:endParaRPr lang="ru-RU" sz="1600" dirty="0"/>
          </a:p>
        </p:txBody>
      </p:sp>
      <p:pic>
        <p:nvPicPr>
          <p:cNvPr id="199" name="Рисунок 1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638" y="6355630"/>
            <a:ext cx="603089" cy="588379"/>
          </a:xfrm>
          <a:prstGeom prst="rect">
            <a:avLst/>
          </a:prstGeom>
        </p:spPr>
      </p:pic>
      <p:pic>
        <p:nvPicPr>
          <p:cNvPr id="200" name="Рисунок 1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638" y="7445711"/>
            <a:ext cx="632508" cy="603089"/>
          </a:xfrm>
          <a:prstGeom prst="rect">
            <a:avLst/>
          </a:prstGeom>
        </p:spPr>
      </p:pic>
      <p:pic>
        <p:nvPicPr>
          <p:cNvPr id="201" name="Рисунок 20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63" y="5368461"/>
            <a:ext cx="639863" cy="625153"/>
          </a:xfrm>
          <a:prstGeom prst="rect">
            <a:avLst/>
          </a:prstGeom>
        </p:spPr>
      </p:pic>
      <p:sp>
        <p:nvSpPr>
          <p:cNvPr id="202" name="TextBox 201"/>
          <p:cNvSpPr txBox="1"/>
          <p:nvPr/>
        </p:nvSpPr>
        <p:spPr>
          <a:xfrm>
            <a:off x="9939830" y="5537280"/>
            <a:ext cx="1892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3 до 500 млн рублей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9982136" y="6520885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Не более 12 месяцев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9951138" y="7401643"/>
            <a:ext cx="1886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6% годовых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10,6% годовых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6330221" y="2209029"/>
            <a:ext cx="25953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ЦЕЛЬ КРЕДИТОВАНИЯ* 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–</a:t>
            </a:r>
            <a:r>
              <a:rPr lang="ru-RU" sz="1100" kern="0" dirty="0">
                <a:solidFill>
                  <a:prstClr val="black"/>
                </a:solidFill>
              </a:rPr>
              <a:t> </a:t>
            </a:r>
            <a:r>
              <a:rPr lang="ru-RU" sz="1100" kern="0" dirty="0" smtClean="0">
                <a:solidFill>
                  <a:prstClr val="black"/>
                </a:solidFill>
              </a:rPr>
              <a:t>финансирование инвестиций, направленных на создание и/или приобретение основных средств, запуск новых проектов. </a:t>
            </a:r>
            <a:endParaRPr lang="ru-RU" sz="1100" kern="0" dirty="0">
              <a:solidFill>
                <a:prstClr val="black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777461"/>
            <a:ext cx="639863" cy="62515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43608" y="482509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3540" y="5322758"/>
            <a:ext cx="262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6842" y="4438372"/>
            <a:ext cx="1926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</a:rPr>
              <a:t>СУММА КРЕДИТА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07029" y="4153010"/>
            <a:ext cx="2600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* Кредитный продукт реализуется исключительно при соответствии субъекта МСП и кредитной сделки программе Минсельхоза России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363557" y="4157905"/>
            <a:ext cx="2600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*При субсидировании процентной ставки по программам Минсельхоза РФ процентная ставка составит от 1 до 5% годовых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7888" y="2207191"/>
            <a:ext cx="259532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ЦЕЛЬ КРЕДИТОВАНИЯ*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–</a:t>
            </a:r>
            <a:r>
              <a:rPr lang="ru-RU" sz="1100" kern="0" dirty="0">
                <a:solidFill>
                  <a:prstClr val="black"/>
                </a:solidFill>
              </a:rPr>
              <a:t> пополнение оборотных средств, финансирование текущей деятельности </a:t>
            </a:r>
            <a:r>
              <a:rPr lang="ru-RU" sz="1100" kern="0" dirty="0" smtClean="0">
                <a:solidFill>
                  <a:prstClr val="black"/>
                </a:solidFill>
              </a:rPr>
              <a:t>для </a:t>
            </a:r>
            <a:r>
              <a:rPr lang="ru-RU" sz="1100" kern="0" dirty="0">
                <a:solidFill>
                  <a:prstClr val="black"/>
                </a:solidFill>
              </a:rPr>
              <a:t>целей производства и поставки сельскохозяйственной продукции в рамках экспортного контракта.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prstClr val="black"/>
                </a:solidFill>
              </a:rPr>
              <a:t>Для </a:t>
            </a:r>
            <a:r>
              <a:rPr lang="ru-RU" sz="1100" kern="0" dirty="0">
                <a:solidFill>
                  <a:prstClr val="black"/>
                </a:solidFill>
              </a:rPr>
              <a:t>сельскохозяйственных производственных и потребительских кооперативов.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31346" y="4211154"/>
            <a:ext cx="2600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*При субсидировании процентной ставки по программам Минсельхоза РФ процентная ставка составит от 1 до 5% годовых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407029" y="1266688"/>
            <a:ext cx="8480767" cy="499121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/>
              <a:t>Кредитная </a:t>
            </a:r>
            <a:r>
              <a:rPr lang="ru-RU" sz="1600" kern="0" dirty="0"/>
              <a:t>поддержка сельскохозяйственной </a:t>
            </a:r>
            <a:r>
              <a:rPr lang="ru-RU" sz="1600" kern="0" dirty="0" smtClean="0"/>
              <a:t>кооперации</a:t>
            </a:r>
            <a:endParaRPr lang="ru-RU" sz="1600" kern="0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30720" y="1252492"/>
            <a:ext cx="2654851" cy="499121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/>
              <a:t>Кредитная поддержка участников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33636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346204"/>
              </p:ext>
            </p:extLst>
          </p:nvPr>
        </p:nvGraphicFramePr>
        <p:xfrm>
          <a:off x="545030" y="1054218"/>
          <a:ext cx="4821572" cy="816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1572"/>
              </a:tblGrid>
              <a:tr h="816541">
                <a:tc>
                  <a:txBody>
                    <a:bodyPr/>
                    <a:lstStyle/>
                    <a:p>
                      <a:r>
                        <a:rPr lang="ru-RU" sz="33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КФХ «Механизатор»</a:t>
                      </a:r>
                      <a:endParaRPr lang="ru-RU" sz="3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6000" marR="126000" marT="57605" marB="57605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5030" y="237678"/>
            <a:ext cx="7436178" cy="445719"/>
          </a:xfrm>
          <a:prstGeom prst="rect">
            <a:avLst/>
          </a:prstGeom>
          <a:noFill/>
        </p:spPr>
        <p:txBody>
          <a:bodyPr wrap="none" lIns="121368" tIns="60684" rIns="121368" bIns="60684" rtlCol="0">
            <a:spAutoFit/>
          </a:bodyPr>
          <a:lstStyle/>
          <a:p>
            <a:r>
              <a:rPr lang="ru-RU" sz="2100" dirty="0">
                <a:solidFill>
                  <a:srgbClr val="FF0000"/>
                </a:solidFill>
              </a:rPr>
              <a:t>Кредитная поддержка сельскохозяйственной кооперации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030" y="1870759"/>
            <a:ext cx="4762729" cy="4062093"/>
          </a:xfrm>
          <a:prstGeom prst="rect">
            <a:avLst/>
          </a:prstGeom>
          <a:noFill/>
        </p:spPr>
        <p:txBody>
          <a:bodyPr wrap="square" lIns="121368" tIns="60684" rIns="121368" bIns="60684" rtlCol="0">
            <a:spAutoFit/>
          </a:bodyPr>
          <a:lstStyle/>
          <a:p>
            <a:pPr marL="227566" indent="-227566">
              <a:buFont typeface="Wingdings" pitchFamily="2" charset="2"/>
              <a:buChar char="ü"/>
            </a:pPr>
            <a:r>
              <a:rPr lang="ru-RU" sz="1600"/>
              <a:t>зарегистрировано с 1992 года; </a:t>
            </a:r>
          </a:p>
          <a:p>
            <a:pPr marL="227566" indent="-227566">
              <a:buFont typeface="Wingdings" pitchFamily="2" charset="2"/>
              <a:buChar char="ü"/>
            </a:pPr>
            <a:r>
              <a:rPr lang="ru-RU" sz="1600"/>
              <a:t>член Ипотечного Кредитного потребительского кооператива «Свой дом»;</a:t>
            </a:r>
          </a:p>
          <a:p>
            <a:pPr marL="227566" indent="-227566">
              <a:buFont typeface="Wingdings" pitchFamily="2" charset="2"/>
              <a:buChar char="ü"/>
            </a:pPr>
            <a:r>
              <a:rPr lang="ru-RU" sz="1600"/>
              <a:t>осуществляет деятельность в области растениеводства – выращивание зерновых культур (пшеница, ячмень, лен, подсолнечник);</a:t>
            </a:r>
          </a:p>
          <a:p>
            <a:pPr marL="227566" indent="-227566">
              <a:buFont typeface="Wingdings" pitchFamily="2" charset="2"/>
              <a:buChar char="ü"/>
            </a:pPr>
            <a:r>
              <a:rPr lang="ru-RU" sz="1600"/>
              <a:t>в пользовании 272 га посевных площадей (132 га – в собственности, 140 га – долгосрочная аренда); планируется увеличение посевных площадей до 600 га;</a:t>
            </a:r>
          </a:p>
          <a:p>
            <a:pPr marL="227566" indent="-227566">
              <a:buFont typeface="Wingdings" pitchFamily="2" charset="2"/>
              <a:buChar char="ü"/>
            </a:pPr>
            <a:r>
              <a:rPr lang="ru-RU" sz="1600"/>
              <a:t>располагает с/х техникой и оборудованием, необходимых для проведения всех агротехнических мероприятий (посевные, уборочные работы);</a:t>
            </a:r>
          </a:p>
          <a:p>
            <a:pPr marL="227566" indent="-227566">
              <a:buFont typeface="Wingdings" pitchFamily="2" charset="2"/>
              <a:buChar char="ü"/>
            </a:pPr>
            <a:r>
              <a:rPr lang="ru-RU" sz="1600"/>
              <a:t>положительна кредитная история. </a:t>
            </a:r>
          </a:p>
        </p:txBody>
      </p:sp>
      <p:pic>
        <p:nvPicPr>
          <p:cNvPr id="1026" name="Picture 2" descr="C:\Users\b05frv\Desktop\33e2d5098b58a3e85f6c893bece4b7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07" y="1054219"/>
            <a:ext cx="6371382" cy="442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987146"/>
              </p:ext>
            </p:extLst>
          </p:nvPr>
        </p:nvGraphicFramePr>
        <p:xfrm>
          <a:off x="545030" y="5477153"/>
          <a:ext cx="4821572" cy="816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1572"/>
              </a:tblGrid>
              <a:tr h="816541">
                <a:tc>
                  <a:txBody>
                    <a:bodyPr/>
                    <a:lstStyle/>
                    <a:p>
                      <a:r>
                        <a:rPr lang="ru-RU" sz="33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Параметры сделки</a:t>
                      </a:r>
                      <a:endParaRPr lang="ru-RU" sz="3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6000" marR="126000" marT="57605" marB="57605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45029" y="6257834"/>
            <a:ext cx="11212259" cy="2584766"/>
          </a:xfrm>
          <a:prstGeom prst="rect">
            <a:avLst/>
          </a:prstGeom>
        </p:spPr>
        <p:txBody>
          <a:bodyPr wrap="square" lIns="121368" tIns="60684" rIns="121368" bIns="60684">
            <a:spAutoFit/>
          </a:bodyPr>
          <a:lstStyle/>
          <a:p>
            <a:pPr marL="227566" indent="-227566">
              <a:buFont typeface="Wingdings" pitchFamily="2" charset="2"/>
              <a:buChar char="ü"/>
            </a:pPr>
            <a:r>
              <a:rPr lang="ru-RU" sz="1600"/>
              <a:t>В адрес АО «МСП Банк» 08.05.2018 года поступила заявка на 3 млн. руб по агентскому договору от АККОР (Агент);</a:t>
            </a:r>
          </a:p>
          <a:p>
            <a:pPr marL="227566" indent="-227566">
              <a:buFont typeface="Wingdings" pitchFamily="2" charset="2"/>
              <a:buChar char="ü"/>
            </a:pPr>
            <a:r>
              <a:rPr lang="ru-RU" sz="1600"/>
              <a:t>Все дополнительные запросы от Клиета по пакету документов отрабатываются Агентом;</a:t>
            </a:r>
          </a:p>
          <a:p>
            <a:pPr marL="227566" indent="-227566">
              <a:buFont typeface="Wingdings" pitchFamily="2" charset="2"/>
              <a:buChar char="ü"/>
            </a:pPr>
            <a:r>
              <a:rPr lang="ru-RU" sz="1600"/>
              <a:t>11.05.2015 года Банком в адрес Агента направлен дополнительный запрос на предоставление недостающих документов;</a:t>
            </a:r>
          </a:p>
          <a:p>
            <a:pPr marL="227566" indent="-227566">
              <a:buFont typeface="Wingdings" pitchFamily="2" charset="2"/>
              <a:buChar char="ü"/>
            </a:pPr>
            <a:r>
              <a:rPr lang="ru-RU" sz="1600"/>
              <a:t>14.05.2018 Агентом направлены запрошенные документы;</a:t>
            </a:r>
          </a:p>
          <a:p>
            <a:pPr marL="227566" indent="-227566">
              <a:buFont typeface="Wingdings" pitchFamily="2" charset="2"/>
              <a:buChar char="ü"/>
            </a:pPr>
            <a:r>
              <a:rPr lang="ru-RU" sz="1600"/>
              <a:t>В настоящее время сделка находится на стадии рассмотрения и определения возможности кредитования;</a:t>
            </a:r>
          </a:p>
          <a:p>
            <a:pPr marL="227566" indent="-227566">
              <a:buFont typeface="Wingdings" pitchFamily="2" charset="2"/>
              <a:buChar char="ü"/>
            </a:pPr>
            <a:r>
              <a:rPr lang="ru-RU" sz="1600"/>
              <a:t>Сбор документов и дополнительные запросы по пакету документов на предоставление гарантии Корпорации осществляется Агентом; ее оформление осуществляется после принятия положительного решения УОБ Банка по вопросу кредитования.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1270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с вырезом 7"/>
          <p:cNvSpPr/>
          <p:nvPr/>
        </p:nvSpPr>
        <p:spPr>
          <a:xfrm rot="5400000">
            <a:off x="-1639638" y="4144202"/>
            <a:ext cx="5085770" cy="1115119"/>
          </a:xfrm>
          <a:prstGeom prst="notchedRightArrow">
            <a:avLst>
              <a:gd name="adj1" fmla="val 57827"/>
              <a:gd name="adj2" fmla="val 32390"/>
            </a:avLst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704765" cy="121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8519044" cy="698685"/>
          </a:xfrm>
        </p:spPr>
        <p:txBody>
          <a:bodyPr/>
          <a:lstStyle/>
          <a:p>
            <a:r>
              <a:rPr lang="ru-RU" dirty="0" smtClean="0"/>
              <a:t>О Банке</a:t>
            </a:r>
            <a:endParaRPr lang="ru-RU" dirty="0"/>
          </a:p>
        </p:txBody>
      </p:sp>
      <p:pic>
        <p:nvPicPr>
          <p:cNvPr id="65" name="Рисунок 1" descr="cid:image003.png@01D349AE.15EEB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9" y="438532"/>
            <a:ext cx="2340166" cy="49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526547" y="1366320"/>
            <a:ext cx="11429844" cy="685504"/>
          </a:xfrm>
          <a:prstGeom prst="roundRect">
            <a:avLst/>
          </a:prstGeom>
          <a:solidFill>
            <a:srgbClr val="1F4E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АО «МСП Банк» (далее - МСП Банк или Банк) является </a:t>
            </a:r>
            <a:r>
              <a:rPr lang="ru-RU" sz="1400" dirty="0" smtClean="0">
                <a:solidFill>
                  <a:schemeClr val="bg1"/>
                </a:solidFill>
              </a:rPr>
              <a:t>дочерним обществом АО «Корпорация МСП» и </a:t>
            </a:r>
            <a:r>
              <a:rPr lang="ru-RU" sz="1400" dirty="0">
                <a:solidFill>
                  <a:schemeClr val="bg1"/>
                </a:solidFill>
              </a:rPr>
              <a:t>реализует Программу финансовой поддержки МСП, обеспечивая доведение финансовых ресурсов до малого и среднего бизнеса.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16204" y="2323113"/>
            <a:ext cx="10540187" cy="1232499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/>
            <a:r>
              <a:rPr lang="ru-RU" sz="1600" dirty="0"/>
              <a:t>Вплоть до 2016 года Программа финансовой поддержки МСП реализовывалась исключительно в рамках двухуровневого механизма через широкую сеть партнеров: банков, лизинговых и </a:t>
            </a:r>
            <a:r>
              <a:rPr lang="ru-RU" sz="1600" dirty="0" err="1"/>
              <a:t>факторинговых</a:t>
            </a:r>
            <a:r>
              <a:rPr lang="ru-RU" sz="1600" dirty="0"/>
              <a:t> компаний, </a:t>
            </a:r>
            <a:r>
              <a:rPr lang="ru-RU" sz="1600" dirty="0" err="1"/>
              <a:t>микрофинансовых</a:t>
            </a:r>
            <a:r>
              <a:rPr lang="ru-RU" sz="1600" dirty="0"/>
              <a:t> организаций и региональных фондов (партнёров). За весь период реализации Программы в ней принял участие более 450 партнеров.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416204" y="3682425"/>
            <a:ext cx="10540187" cy="1041034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/>
            <a:r>
              <a:rPr lang="ru-RU" sz="1600" dirty="0"/>
              <a:t>В 2016 году </a:t>
            </a:r>
            <a:r>
              <a:rPr lang="ru-RU" sz="1600" dirty="0" smtClean="0"/>
              <a:t>единственным </a:t>
            </a:r>
            <a:r>
              <a:rPr lang="ru-RU" sz="1600" dirty="0"/>
              <a:t>акционером Банка стало АО «Корпорация МСП», Банк расширил инструментарий реализации Программы финансовой поддержки МСП </a:t>
            </a:r>
            <a:r>
              <a:rPr lang="mr-IN" sz="1600" dirty="0"/>
              <a:t>–</a:t>
            </a:r>
            <a:r>
              <a:rPr lang="ru-RU" sz="1600" dirty="0"/>
              <a:t> Банк интегрировался в Национальную гарантийную систему (НГС) и начал предоставлять прямые гарантии субъектам МСП по стандартам НГС.  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16203" y="4851493"/>
            <a:ext cx="10540187" cy="1963532"/>
          </a:xfrm>
          <a:prstGeom prst="roundRect">
            <a:avLst>
              <a:gd name="adj" fmla="val 10156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/>
            <a:r>
              <a:rPr lang="ru-RU" sz="1600" dirty="0"/>
              <a:t>В 2017 году Банк развивая направление предоставления прямой финансовой поддержки МСП приступил к прямому кредитованию </a:t>
            </a:r>
            <a:r>
              <a:rPr lang="ru-RU" sz="1600" dirty="0" smtClean="0"/>
              <a:t>МСП и </a:t>
            </a:r>
            <a:r>
              <a:rPr lang="ru-RU" sz="1600" dirty="0"/>
              <a:t>стал участником Программы стимулирования кредитования субъектов </a:t>
            </a:r>
            <a:r>
              <a:rPr lang="ru-RU" sz="1600" dirty="0" smtClean="0"/>
              <a:t>МСП. </a:t>
            </a:r>
          </a:p>
          <a:p>
            <a:pPr algn="just"/>
            <a:r>
              <a:rPr lang="ru-RU" sz="1600" dirty="0" smtClean="0"/>
              <a:t>Для обеспечения возможностей прямого кредитования на всей территории России Банк формирует дистанционные каналы продаж (АИС НГС), использование возможностей </a:t>
            </a:r>
            <a:r>
              <a:rPr lang="en-US" sz="1600" dirty="0" smtClean="0"/>
              <a:t>market-place </a:t>
            </a:r>
            <a:r>
              <a:rPr lang="ru-RU" sz="1600" dirty="0"/>
              <a:t>п</a:t>
            </a:r>
            <a:r>
              <a:rPr lang="ru-RU" sz="1600" dirty="0" smtClean="0"/>
              <a:t>ортала Бизнес-навигатора МСП,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/>
              <a:t>сети агентов и сети удалённых рабочих мест (в 2017 году создано 17 УРМ в регионах, на 2018 год запланировано создание 20 УРМ).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8120" y="2720764"/>
            <a:ext cx="902687" cy="553440"/>
          </a:xfrm>
          <a:prstGeom prst="rect">
            <a:avLst/>
          </a:prstGeom>
          <a:noFill/>
        </p:spPr>
        <p:txBody>
          <a:bodyPr wrap="square" lIns="121368" tIns="60684" rIns="121368" bIns="60684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2004-    - 2015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1836" y="3957950"/>
            <a:ext cx="898971" cy="337997"/>
          </a:xfrm>
          <a:prstGeom prst="rect">
            <a:avLst/>
          </a:prstGeom>
          <a:noFill/>
        </p:spPr>
        <p:txBody>
          <a:bodyPr wrap="square" lIns="121368" tIns="60684" rIns="121368" bIns="60684" rtlCol="0">
            <a:spAutoFit/>
          </a:bodyPr>
          <a:lstStyle/>
          <a:p>
            <a:r>
              <a:rPr lang="ru-RU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58120" y="4851493"/>
            <a:ext cx="718128" cy="337997"/>
          </a:xfrm>
          <a:prstGeom prst="rect">
            <a:avLst/>
          </a:prstGeom>
          <a:noFill/>
        </p:spPr>
        <p:txBody>
          <a:bodyPr wrap="square" lIns="121368" tIns="60684" rIns="121368" bIns="60684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120" y="6416154"/>
            <a:ext cx="718128" cy="337997"/>
          </a:xfrm>
          <a:prstGeom prst="rect">
            <a:avLst/>
          </a:prstGeom>
          <a:noFill/>
        </p:spPr>
        <p:txBody>
          <a:bodyPr wrap="square" lIns="121368" tIns="60684" rIns="121368" bIns="60684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130015"/>
              </p:ext>
            </p:extLst>
          </p:nvPr>
        </p:nvGraphicFramePr>
        <p:xfrm>
          <a:off x="1579418" y="7024290"/>
          <a:ext cx="10376972" cy="9633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09185"/>
                <a:gridCol w="1602624"/>
                <a:gridCol w="1926966"/>
                <a:gridCol w="1238197"/>
              </a:tblGrid>
              <a:tr h="445177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кредитно-гарантийной</a:t>
                      </a:r>
                      <a:r>
                        <a:rPr lang="ru-RU" sz="1400" baseline="0" dirty="0" smtClean="0"/>
                        <a:t> поддержки,</a:t>
                      </a:r>
                      <a:r>
                        <a:rPr lang="ru-RU" sz="1400" dirty="0" smtClean="0"/>
                        <a:t> предоставленной субъектам МСП</a:t>
                      </a:r>
                      <a:r>
                        <a:rPr lang="en-US" sz="1400" dirty="0" smtClean="0"/>
                        <a:t>, </a:t>
                      </a:r>
                      <a:r>
                        <a:rPr lang="ru-RU" sz="1400" dirty="0" smtClean="0"/>
                        <a:t>млрд</a:t>
                      </a:r>
                      <a:r>
                        <a:rPr lang="ru-RU" sz="1400" baseline="0" dirty="0" smtClean="0"/>
                        <a:t> рублей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116,7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122,</a:t>
                      </a:r>
                      <a:r>
                        <a:rPr lang="en-US" sz="1600" b="1" dirty="0" smtClean="0"/>
                        <a:t>4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&gt;42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704765" cy="121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8519044" cy="698685"/>
          </a:xfrm>
        </p:spPr>
        <p:txBody>
          <a:bodyPr/>
          <a:lstStyle/>
          <a:p>
            <a:r>
              <a:rPr lang="ru-RU" dirty="0" smtClean="0"/>
              <a:t>Ключевые направления поддержки МСП</a:t>
            </a:r>
            <a:endParaRPr lang="ru-RU" dirty="0"/>
          </a:p>
        </p:txBody>
      </p:sp>
      <p:pic>
        <p:nvPicPr>
          <p:cNvPr id="65" name="Рисунок 1" descr="cid:image003.png@01D349AE.15EEB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9" y="438532"/>
            <a:ext cx="2340166" cy="49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entagon 37"/>
          <p:cNvSpPr/>
          <p:nvPr/>
        </p:nvSpPr>
        <p:spPr>
          <a:xfrm>
            <a:off x="544297" y="1707668"/>
            <a:ext cx="5666499" cy="324000"/>
          </a:xfrm>
          <a:prstGeom prst="homePlate">
            <a:avLst>
              <a:gd name="adj" fmla="val 22714"/>
            </a:avLst>
          </a:prstGeom>
          <a:solidFill>
            <a:srgbClr val="E7F5FE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/>
              <a:t>МСП, участники закупок в рамках 223-ФЗ и 44 ФЗ</a:t>
            </a:r>
            <a:endParaRPr lang="ru-RU" sz="1600" kern="0" dirty="0"/>
          </a:p>
        </p:txBody>
      </p:sp>
      <p:sp>
        <p:nvSpPr>
          <p:cNvPr id="17" name="Pentagon 37"/>
          <p:cNvSpPr/>
          <p:nvPr/>
        </p:nvSpPr>
        <p:spPr>
          <a:xfrm>
            <a:off x="6470085" y="1899454"/>
            <a:ext cx="5666499" cy="324000"/>
          </a:xfrm>
          <a:prstGeom prst="homePlate">
            <a:avLst>
              <a:gd name="adj" fmla="val 22714"/>
            </a:avLst>
          </a:prstGeom>
          <a:solidFill>
            <a:srgbClr val="E7F5FE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lvl="0"/>
            <a:r>
              <a:rPr lang="ru-RU" sz="1600" dirty="0"/>
              <a:t>МСП </a:t>
            </a:r>
            <a:r>
              <a:rPr lang="ru-RU" sz="1600" dirty="0" smtClean="0"/>
              <a:t>в Дальневосточном федеральном округе (ДФО)</a:t>
            </a:r>
          </a:p>
        </p:txBody>
      </p:sp>
      <p:sp>
        <p:nvSpPr>
          <p:cNvPr id="19" name="Pentagon 37"/>
          <p:cNvSpPr/>
          <p:nvPr/>
        </p:nvSpPr>
        <p:spPr>
          <a:xfrm>
            <a:off x="6470086" y="2283025"/>
            <a:ext cx="5666499" cy="324000"/>
          </a:xfrm>
          <a:prstGeom prst="homePlate">
            <a:avLst>
              <a:gd name="adj" fmla="val 22714"/>
            </a:avLst>
          </a:prstGeom>
          <a:solidFill>
            <a:srgbClr val="E7F5FE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lvl="0"/>
            <a:r>
              <a:rPr lang="ru-RU" sz="1600" dirty="0"/>
              <a:t>МСП в </a:t>
            </a:r>
            <a:r>
              <a:rPr lang="ru-RU" sz="1600" dirty="0" smtClean="0"/>
              <a:t>сфере сельхозкооперации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470085" y="1498662"/>
            <a:ext cx="3104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Социально-значимые сегменты:</a:t>
            </a:r>
            <a:endParaRPr lang="ru-RU" sz="1400" dirty="0"/>
          </a:p>
        </p:txBody>
      </p:sp>
      <p:sp>
        <p:nvSpPr>
          <p:cNvPr id="21" name="Pentagon 37"/>
          <p:cNvSpPr/>
          <p:nvPr/>
        </p:nvSpPr>
        <p:spPr>
          <a:xfrm>
            <a:off x="6470085" y="2666596"/>
            <a:ext cx="5666499" cy="324000"/>
          </a:xfrm>
          <a:prstGeom prst="homePlate">
            <a:avLst>
              <a:gd name="adj" fmla="val 22714"/>
            </a:avLst>
          </a:prstGeom>
          <a:solidFill>
            <a:srgbClr val="E7F5FE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lvl="0"/>
            <a:r>
              <a:rPr lang="ru-RU" sz="1600" dirty="0"/>
              <a:t>МСП в </a:t>
            </a:r>
            <a:r>
              <a:rPr lang="ru-RU" sz="1600" dirty="0" smtClean="0"/>
              <a:t>моногородах</a:t>
            </a:r>
            <a:endParaRPr lang="ru-RU" sz="1600" dirty="0"/>
          </a:p>
        </p:txBody>
      </p:sp>
      <p:sp>
        <p:nvSpPr>
          <p:cNvPr id="23" name="Pentagon 37"/>
          <p:cNvSpPr/>
          <p:nvPr/>
        </p:nvSpPr>
        <p:spPr>
          <a:xfrm>
            <a:off x="544296" y="2091240"/>
            <a:ext cx="5666499" cy="324000"/>
          </a:xfrm>
          <a:prstGeom prst="homePlate">
            <a:avLst>
              <a:gd name="adj" fmla="val 22714"/>
            </a:avLst>
          </a:prstGeom>
          <a:solidFill>
            <a:srgbClr val="E7F5FE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lvl="0"/>
            <a:r>
              <a:rPr lang="ru-RU" sz="1600" dirty="0"/>
              <a:t>МСП </a:t>
            </a:r>
            <a:r>
              <a:rPr lang="ru-RU" sz="1600" dirty="0" smtClean="0"/>
              <a:t>по Программе </a:t>
            </a:r>
            <a:r>
              <a:rPr lang="ru-RU" sz="1600" dirty="0"/>
              <a:t>стимулирования кредитования </a:t>
            </a:r>
            <a:r>
              <a:rPr lang="ru-RU" sz="1600" dirty="0" smtClean="0"/>
              <a:t>МСП</a:t>
            </a:r>
            <a:endParaRPr lang="ru-RU" sz="1600" dirty="0"/>
          </a:p>
        </p:txBody>
      </p:sp>
      <p:sp>
        <p:nvSpPr>
          <p:cNvPr id="24" name="Pentagon 37"/>
          <p:cNvSpPr/>
          <p:nvPr/>
        </p:nvSpPr>
        <p:spPr>
          <a:xfrm>
            <a:off x="544296" y="2474812"/>
            <a:ext cx="5666499" cy="324000"/>
          </a:xfrm>
          <a:prstGeom prst="homePlate">
            <a:avLst>
              <a:gd name="adj" fmla="val 22714"/>
            </a:avLst>
          </a:prstGeom>
          <a:solidFill>
            <a:srgbClr val="E7F5FE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lvl="0"/>
            <a:r>
              <a:rPr lang="ru-RU" sz="1600" dirty="0"/>
              <a:t>МСП - «Газели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25" name="Pentagon 37"/>
          <p:cNvSpPr/>
          <p:nvPr/>
        </p:nvSpPr>
        <p:spPr>
          <a:xfrm>
            <a:off x="544296" y="2849647"/>
            <a:ext cx="5666499" cy="324000"/>
          </a:xfrm>
          <a:prstGeom prst="homePlate">
            <a:avLst>
              <a:gd name="adj" fmla="val 22714"/>
            </a:avLst>
          </a:prstGeom>
          <a:solidFill>
            <a:srgbClr val="E7F5FE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lvl="0"/>
            <a:r>
              <a:rPr lang="ru-RU" sz="1600" dirty="0" smtClean="0"/>
              <a:t>Высокотехнологичные </a:t>
            </a:r>
            <a:r>
              <a:rPr lang="ru-RU" sz="1600" dirty="0"/>
              <a:t>МСП с ориентацией на экспорт</a:t>
            </a:r>
          </a:p>
        </p:txBody>
      </p:sp>
      <p:sp>
        <p:nvSpPr>
          <p:cNvPr id="26" name="Pentagon 37"/>
          <p:cNvSpPr/>
          <p:nvPr/>
        </p:nvSpPr>
        <p:spPr>
          <a:xfrm>
            <a:off x="6470084" y="3050167"/>
            <a:ext cx="5666499" cy="324000"/>
          </a:xfrm>
          <a:prstGeom prst="homePlate">
            <a:avLst>
              <a:gd name="adj" fmla="val 22714"/>
            </a:avLst>
          </a:prstGeom>
          <a:solidFill>
            <a:srgbClr val="E7F5FE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lvl="0"/>
            <a:r>
              <a:rPr lang="ru-RU" sz="1600" dirty="0" smtClean="0"/>
              <a:t>МСП </a:t>
            </a:r>
            <a:r>
              <a:rPr lang="mr-IN" sz="1600" dirty="0" smtClean="0"/>
              <a:t>–</a:t>
            </a:r>
            <a:r>
              <a:rPr lang="ru-RU" sz="1600" dirty="0" smtClean="0"/>
              <a:t> женское предпринимательство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44296" y="3801678"/>
            <a:ext cx="11592289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/>
              <a:t>Для данных клиентских сегментов МСП с учетом их особенностей и специфики деятельности Банком разработана специальная кредитно-гарантийная продуктовая линейка, при этом Банк осуществляет финансирование на </a:t>
            </a:r>
            <a:r>
              <a:rPr lang="ru-RU" sz="1600" dirty="0"/>
              <a:t>условиях, соответствующих нижней границе </a:t>
            </a:r>
            <a:r>
              <a:rPr lang="ru-RU" sz="1600" dirty="0" smtClean="0"/>
              <a:t>рынка, а по приоритетным социально-значимым нишам на условиях ниже рыночных.</a:t>
            </a:r>
          </a:p>
          <a:p>
            <a:pPr lvl="0" algn="just"/>
            <a:endParaRPr lang="ru-RU" sz="800" dirty="0" smtClean="0"/>
          </a:p>
          <a:p>
            <a:pPr lvl="0" algn="just"/>
            <a:r>
              <a:rPr lang="ru-RU" sz="1600" dirty="0" smtClean="0"/>
              <a:t>Для обеспечения возможностей финансирования МСП на указанных условиях Банк с одной стороны:</a:t>
            </a:r>
          </a:p>
          <a:p>
            <a:pPr marL="285750" lvl="0" indent="-285750" algn="just">
              <a:buFont typeface="Arial" charset="0"/>
              <a:buChar char="•"/>
            </a:pPr>
            <a:r>
              <a:rPr lang="ru-RU" sz="1600" dirty="0" smtClean="0"/>
              <a:t>является участником Программ стимулирования кредитования МСП</a:t>
            </a:r>
          </a:p>
          <a:p>
            <a:pPr marL="285750" lvl="0" indent="-285750" algn="just">
              <a:buFont typeface="Arial" charset="0"/>
              <a:buChar char="•"/>
            </a:pPr>
            <a:r>
              <a:rPr lang="ru-RU" sz="1600" kern="0" dirty="0" smtClean="0">
                <a:solidFill>
                  <a:prstClr val="black"/>
                </a:solidFill>
              </a:rPr>
              <a:t>аккредитован </a:t>
            </a:r>
            <a:r>
              <a:rPr lang="ru-RU" sz="1600" kern="0" dirty="0">
                <a:solidFill>
                  <a:prstClr val="black"/>
                </a:solidFill>
              </a:rPr>
              <a:t>в качестве уполномоченного банка для льготного кредитования сельхозпредприятий </a:t>
            </a:r>
            <a:r>
              <a:rPr lang="ru-RU" sz="1600" kern="0" dirty="0" smtClean="0">
                <a:solidFill>
                  <a:prstClr val="black"/>
                </a:solidFill>
              </a:rPr>
              <a:t>по программе Минсельхоза России</a:t>
            </a:r>
          </a:p>
          <a:p>
            <a:pPr marL="285750" lvl="0" indent="-285750" algn="just">
              <a:buFont typeface="Arial" charset="0"/>
              <a:buChar char="•"/>
            </a:pPr>
            <a:r>
              <a:rPr lang="ru-RU" sz="1600" dirty="0" smtClean="0"/>
              <a:t>аккредитован </a:t>
            </a:r>
            <a:r>
              <a:rPr lang="ru-RU" sz="1600" dirty="0"/>
              <a:t>в качестве уполномоченного банка для льготного кредитования по программе </a:t>
            </a:r>
            <a:r>
              <a:rPr lang="ru-RU" sz="1600" dirty="0" smtClean="0"/>
              <a:t>Минэкономразвития России</a:t>
            </a:r>
          </a:p>
          <a:p>
            <a:pPr lvl="0" algn="just"/>
            <a:endParaRPr lang="ru-RU" sz="900" dirty="0" smtClean="0"/>
          </a:p>
          <a:p>
            <a:pPr lvl="0" algn="just"/>
            <a:r>
              <a:rPr lang="ru-RU" sz="1600" dirty="0" smtClean="0"/>
              <a:t>С другой стороны, Банк для создания системного механизма </a:t>
            </a:r>
            <a:r>
              <a:rPr lang="ru-RU" sz="1600" dirty="0"/>
              <a:t>фондирования </a:t>
            </a:r>
            <a:r>
              <a:rPr lang="ru-RU" sz="1600" dirty="0" smtClean="0"/>
              <a:t>кредитов субъектам МСП и обеспечения возможностей существенного масштабирования объемов поддержки МСП является активным участником развития и формирования рынка </a:t>
            </a:r>
            <a:r>
              <a:rPr lang="ru-RU" sz="1600" dirty="0" err="1" smtClean="0"/>
              <a:t>секьюритизации</a:t>
            </a:r>
            <a:r>
              <a:rPr lang="ru-RU" sz="1600" dirty="0" smtClean="0"/>
              <a:t> кредитов  МСП.</a:t>
            </a:r>
            <a:endParaRPr lang="ru-RU" sz="16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65838" y="1171388"/>
            <a:ext cx="11606370" cy="36483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ru-RU" sz="1600" dirty="0"/>
              <a:t>Ключевые клиентские сегменты по финансовой </a:t>
            </a:r>
            <a:r>
              <a:rPr lang="ru-RU" sz="1600" dirty="0" smtClean="0"/>
              <a:t>поддержке :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436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704765" cy="121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8519044" cy="698685"/>
          </a:xfrm>
        </p:spPr>
        <p:txBody>
          <a:bodyPr/>
          <a:lstStyle/>
          <a:p>
            <a:r>
              <a:rPr lang="ru-RU" dirty="0" smtClean="0"/>
              <a:t>Кредитно-гарантийная продуктовая линейка Банка</a:t>
            </a:r>
            <a:r>
              <a:rPr lang="en-US" dirty="0" smtClean="0"/>
              <a:t>*</a:t>
            </a:r>
            <a:endParaRPr lang="ru-RU" dirty="0"/>
          </a:p>
        </p:txBody>
      </p:sp>
      <p:pic>
        <p:nvPicPr>
          <p:cNvPr id="65" name="Рисунок 1" descr="cid:image003.png@01D349AE.15EEB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9" y="438532"/>
            <a:ext cx="2340166" cy="49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2100" y="1038802"/>
            <a:ext cx="2523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Ключевые клиентские </a:t>
            </a:r>
            <a:r>
              <a:rPr lang="ru-RU" sz="1200" dirty="0" smtClean="0"/>
              <a:t>сегменты:</a:t>
            </a:r>
            <a:endParaRPr lang="ru-RU" sz="1200" dirty="0"/>
          </a:p>
        </p:txBody>
      </p:sp>
      <p:sp>
        <p:nvSpPr>
          <p:cNvPr id="18" name="Pentagon 37"/>
          <p:cNvSpPr/>
          <p:nvPr/>
        </p:nvSpPr>
        <p:spPr>
          <a:xfrm>
            <a:off x="247871" y="5791870"/>
            <a:ext cx="2455834" cy="1495041"/>
          </a:xfrm>
          <a:prstGeom prst="homePlate">
            <a:avLst>
              <a:gd name="adj" fmla="val 22714"/>
            </a:avLst>
          </a:prstGeom>
          <a:solidFill>
            <a:srgbClr val="E7F5FE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lvl="0"/>
            <a:r>
              <a:rPr lang="ru-RU" sz="1200" dirty="0" smtClean="0"/>
              <a:t>МСП в приоритетных отраслях, определенных в Программе стимулирования кредитования МСП,</a:t>
            </a:r>
          </a:p>
          <a:p>
            <a:pPr lvl="0"/>
            <a:r>
              <a:rPr lang="ru-RU" sz="1200" dirty="0" smtClean="0"/>
              <a:t>МСП - «Газели</a:t>
            </a:r>
            <a:r>
              <a:rPr lang="ru-RU" sz="1200" dirty="0"/>
              <a:t>», </a:t>
            </a:r>
            <a:r>
              <a:rPr lang="ru-RU" sz="1200" dirty="0" smtClean="0"/>
              <a:t>высокотехнологичные </a:t>
            </a:r>
            <a:r>
              <a:rPr lang="ru-RU" sz="1200" dirty="0"/>
              <a:t>МСП с ориентацией на </a:t>
            </a:r>
            <a:r>
              <a:rPr lang="ru-RU" sz="1200" dirty="0" smtClean="0"/>
              <a:t>экспорт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840012" y="1038802"/>
            <a:ext cx="2584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Цели продуктового предложения:</a:t>
            </a:r>
            <a:endParaRPr lang="ru-RU" sz="1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47871" y="1308355"/>
            <a:ext cx="11868281" cy="1065379"/>
            <a:chOff x="247871" y="1319269"/>
            <a:chExt cx="11868281" cy="106537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821259" y="1347751"/>
              <a:ext cx="6787471" cy="988579"/>
            </a:xfrm>
            <a:prstGeom prst="roundRect">
              <a:avLst>
                <a:gd name="adj" fmla="val 650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488"/>
              <a:r>
                <a:rPr lang="ru-RU" sz="1100" dirty="0" smtClean="0">
                  <a:solidFill>
                    <a:schemeClr val="tx1"/>
                  </a:solidFill>
                </a:rPr>
                <a:t>Обеспечение возможностей субъектов МСП участвовать в процедурах закупок по 223-ФЗ и 44-ФЗ, заключать контракты по </a:t>
              </a:r>
              <a:r>
                <a:rPr lang="ru-RU" sz="1100" dirty="0">
                  <a:solidFill>
                    <a:schemeClr val="tx1"/>
                  </a:solidFill>
                </a:rPr>
                <a:t>п</a:t>
              </a:r>
              <a:r>
                <a:rPr lang="ru-RU" sz="1100" dirty="0" smtClean="0">
                  <a:solidFill>
                    <a:schemeClr val="tx1"/>
                  </a:solidFill>
                </a:rPr>
                <a:t>оставкам и исполнять данные контракты  - предоставление гарантий и заемного финансирования на условиях соответствующих нижней границе рынка, в том числе в рамках Программы стимулирования кредитования МСП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16" name="Pentagon 37"/>
            <p:cNvSpPr/>
            <p:nvPr/>
          </p:nvSpPr>
          <p:spPr>
            <a:xfrm>
              <a:off x="247871" y="1347751"/>
              <a:ext cx="2455834" cy="1002017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/>
                <a:t>МСП, участники закупок в рамках 223-ФЗ и 44 ФЗ</a:t>
              </a:r>
              <a:endParaRPr lang="ru-RU" sz="1200" kern="0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9800489" y="2149944"/>
              <a:ext cx="2315661" cy="234704"/>
            </a:xfrm>
            <a:prstGeom prst="roundRect">
              <a:avLst>
                <a:gd name="adj" fmla="val 1662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dirty="0"/>
                <a:t>Тендерная гарантия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9800490" y="1874520"/>
              <a:ext cx="2315661" cy="234704"/>
            </a:xfrm>
            <a:prstGeom prst="roundRect">
              <a:avLst>
                <a:gd name="adj" fmla="val 1662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dirty="0"/>
                <a:t>Гарантия возврата аванса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9800491" y="1599097"/>
              <a:ext cx="2315661" cy="234704"/>
            </a:xfrm>
            <a:prstGeom prst="roundRect">
              <a:avLst>
                <a:gd name="adj" fmla="val 1662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dirty="0"/>
                <a:t>Гарантия исполнения контракта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9800488" y="1319269"/>
              <a:ext cx="2315661" cy="239109"/>
            </a:xfrm>
            <a:prstGeom prst="roundRect">
              <a:avLst>
                <a:gd name="adj" fmla="val 1662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dirty="0" smtClean="0"/>
                <a:t> Кредит: «</a:t>
              </a:r>
              <a:r>
                <a:rPr lang="ru-RU" sz="1100" dirty="0" err="1" smtClean="0"/>
                <a:t>Госконтракт</a:t>
              </a:r>
              <a:r>
                <a:rPr lang="ru-RU" sz="1100" dirty="0" smtClean="0"/>
                <a:t>-оборотный</a:t>
              </a:r>
              <a:r>
                <a:rPr lang="ru-RU" sz="1100" dirty="0"/>
                <a:t>»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846380" y="1038802"/>
            <a:ext cx="92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Продукты:</a:t>
            </a:r>
            <a:endParaRPr lang="ru-RU" sz="1200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247871" y="2479696"/>
            <a:ext cx="11867416" cy="1139289"/>
            <a:chOff x="247872" y="2469000"/>
            <a:chExt cx="11867416" cy="1139289"/>
          </a:xfrm>
        </p:grpSpPr>
        <p:sp>
          <p:nvSpPr>
            <p:cNvPr id="17" name="Pentagon 37"/>
            <p:cNvSpPr/>
            <p:nvPr/>
          </p:nvSpPr>
          <p:spPr>
            <a:xfrm>
              <a:off x="247872" y="2469001"/>
              <a:ext cx="2449908" cy="1139288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/>
              <a:r>
                <a:rPr lang="ru-RU" sz="1200" dirty="0"/>
                <a:t>МСП в социально-значимых </a:t>
              </a:r>
              <a:r>
                <a:rPr lang="ru-RU" sz="1200" dirty="0" smtClean="0"/>
                <a:t>сегментах</a:t>
              </a:r>
              <a:r>
                <a:rPr lang="ru-RU" sz="1200" dirty="0"/>
                <a:t> </a:t>
              </a:r>
              <a:r>
                <a:rPr lang="mr-IN" sz="1200" dirty="0" smtClean="0"/>
                <a:t>–</a:t>
              </a:r>
              <a:r>
                <a:rPr lang="ru-RU" sz="1200" dirty="0" smtClean="0"/>
                <a:t> в Дальневосточном федеральном округе (ДФО)</a:t>
              </a:r>
              <a:endParaRPr lang="ru-RU" sz="1200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821260" y="2469000"/>
              <a:ext cx="6813394" cy="1116655"/>
            </a:xfrm>
            <a:prstGeom prst="roundRect">
              <a:avLst>
                <a:gd name="adj" fmla="val 650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488"/>
              <a:r>
                <a:rPr lang="ru-RU" sz="1100" dirty="0" smtClean="0">
                  <a:solidFill>
                    <a:schemeClr val="tx1"/>
                  </a:solidFill>
                </a:rPr>
                <a:t>Обеспечение возможностей создания и развития субъектов МСП в ДФО (кредит на цели освоения Дальневосточного гектара, кредит на цели финансирования  экспорта на приграничных территориях, кредиты на инвестиционные цели и пополнение оборотных средств для компаний резидентов Свободного порта Владивосток и резидентов ТОСЭР ДФО) </a:t>
              </a:r>
              <a:r>
                <a:rPr lang="ru-RU" sz="1100" dirty="0">
                  <a:solidFill>
                    <a:schemeClr val="tx1"/>
                  </a:solidFill>
                </a:rPr>
                <a:t>- предоставление </a:t>
              </a:r>
              <a:r>
                <a:rPr lang="ru-RU" sz="1100" dirty="0" smtClean="0">
                  <a:solidFill>
                    <a:schemeClr val="tx1"/>
                  </a:solidFill>
                </a:rPr>
                <a:t>заемного </a:t>
              </a:r>
              <a:r>
                <a:rPr lang="ru-RU" sz="1100" dirty="0">
                  <a:solidFill>
                    <a:schemeClr val="tx1"/>
                  </a:solidFill>
                </a:rPr>
                <a:t>финансирования на условиях соответствующих нижней границе рынка</a:t>
              </a:r>
              <a:r>
                <a:rPr lang="ru-RU" sz="1100" dirty="0" smtClean="0">
                  <a:solidFill>
                    <a:schemeClr val="tx1"/>
                  </a:solidFill>
                </a:rPr>
                <a:t> и ниже по льготной ставке в рамках программ субсидирования процентной ставки Минэкономразвития и Минсельхоза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9800488" y="2469000"/>
              <a:ext cx="2314800" cy="237600"/>
            </a:xfrm>
            <a:prstGeom prst="roundRect">
              <a:avLst>
                <a:gd name="adj" fmla="val 1662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dirty="0"/>
                <a:t>«Дальневосточный гектар»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9800486" y="2748155"/>
              <a:ext cx="2314800" cy="237600"/>
            </a:xfrm>
            <a:prstGeom prst="roundRect">
              <a:avLst>
                <a:gd name="adj" fmla="val 1662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dirty="0" smtClean="0"/>
                <a:t>«</a:t>
              </a:r>
              <a:r>
                <a:rPr lang="ru-RU" sz="1100" dirty="0" err="1" smtClean="0"/>
                <a:t>Приграничн</a:t>
              </a:r>
              <a:r>
                <a:rPr lang="ru-RU" sz="1100" dirty="0" smtClean="0"/>
                <a:t>. </a:t>
              </a:r>
              <a:r>
                <a:rPr lang="ru-RU" sz="1100" dirty="0"/>
                <a:t>территории</a:t>
              </a:r>
              <a:r>
                <a:rPr lang="ru-RU" sz="1100" dirty="0" smtClean="0"/>
                <a:t>»</a:t>
              </a:r>
              <a:endParaRPr lang="ru-RU" sz="1100" dirty="0"/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9800486" y="3026591"/>
              <a:ext cx="2314800" cy="237600"/>
            </a:xfrm>
            <a:prstGeom prst="roundRect">
              <a:avLst>
                <a:gd name="adj" fmla="val 1662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dirty="0" smtClean="0"/>
                <a:t>«</a:t>
              </a:r>
              <a:r>
                <a:rPr lang="ru-RU" sz="1100" dirty="0" err="1" smtClean="0"/>
                <a:t>Своб</a:t>
              </a:r>
              <a:r>
                <a:rPr lang="ru-RU" sz="1100" dirty="0"/>
                <a:t>.</a:t>
              </a:r>
              <a:r>
                <a:rPr lang="ru-RU" sz="1100" dirty="0" smtClean="0"/>
                <a:t> </a:t>
              </a:r>
              <a:r>
                <a:rPr lang="ru-RU" sz="1100" dirty="0"/>
                <a:t>порт Владивосток</a:t>
              </a:r>
              <a:r>
                <a:rPr lang="ru-RU" sz="1100" dirty="0" smtClean="0"/>
                <a:t>»</a:t>
              </a:r>
              <a:endParaRPr lang="ru-RU" sz="1100" dirty="0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9800486" y="3304597"/>
              <a:ext cx="2314800" cy="237600"/>
            </a:xfrm>
            <a:prstGeom prst="roundRect">
              <a:avLst>
                <a:gd name="adj" fmla="val 1662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dirty="0"/>
                <a:t>«Опережающее развитие</a:t>
              </a:r>
              <a:r>
                <a:rPr lang="ru-RU" sz="1100" dirty="0" smtClean="0"/>
                <a:t>»</a:t>
              </a:r>
              <a:endParaRPr lang="ru-RU" sz="1100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47870" y="3737194"/>
            <a:ext cx="11859977" cy="967176"/>
            <a:chOff x="255309" y="3716845"/>
            <a:chExt cx="11859977" cy="96717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821260" y="3716845"/>
              <a:ext cx="6813394" cy="967176"/>
            </a:xfrm>
            <a:prstGeom prst="roundRect">
              <a:avLst>
                <a:gd name="adj" fmla="val 650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488"/>
              <a:r>
                <a:rPr lang="ru-RU" sz="1100" b="1" dirty="0" smtClean="0">
                  <a:solidFill>
                    <a:srgbClr val="FF0000"/>
                  </a:solidFill>
                </a:rPr>
                <a:t>Обеспечение возможностей развития МСП в сфере </a:t>
              </a:r>
              <a:r>
                <a:rPr lang="ru-RU" sz="1100" b="1" dirty="0">
                  <a:solidFill>
                    <a:srgbClr val="FF0000"/>
                  </a:solidFill>
                </a:rPr>
                <a:t>сельхозкооперации (кредиты на цели пополнения оборотных средств сельхозкооперативов, инвестиционные кредиты на цели создания в рамках сельхозкооперации </a:t>
              </a:r>
              <a:r>
                <a:rPr lang="ru-RU" sz="1100" b="1" dirty="0" err="1">
                  <a:solidFill>
                    <a:srgbClr val="FF0000"/>
                  </a:solidFill>
                </a:rPr>
                <a:t>агропарков</a:t>
              </a:r>
              <a:r>
                <a:rPr lang="ru-RU" sz="1100" b="1" dirty="0">
                  <a:solidFill>
                    <a:srgbClr val="FF0000"/>
                  </a:solidFill>
                </a:rPr>
                <a:t>, </a:t>
              </a:r>
              <a:r>
                <a:rPr lang="ru-RU" sz="1100" b="1" dirty="0" err="1">
                  <a:solidFill>
                    <a:srgbClr val="FF0000"/>
                  </a:solidFill>
                </a:rPr>
                <a:t>предэкспортные</a:t>
              </a:r>
              <a:r>
                <a:rPr lang="ru-RU" sz="1100" b="1" dirty="0">
                  <a:solidFill>
                    <a:srgbClr val="FF0000"/>
                  </a:solidFill>
                </a:rPr>
                <a:t> кредиты</a:t>
              </a:r>
              <a:r>
                <a:rPr lang="ru-RU" sz="1100" b="1" dirty="0" smtClean="0">
                  <a:solidFill>
                    <a:srgbClr val="FF0000"/>
                  </a:solidFill>
                </a:rPr>
                <a:t>)- предоставление заемного финансирования </a:t>
              </a:r>
              <a:r>
                <a:rPr lang="ru-RU" sz="1100" b="1" dirty="0">
                  <a:solidFill>
                    <a:srgbClr val="FF0000"/>
                  </a:solidFill>
                </a:rPr>
                <a:t>на условиях соответствующих нижней границе рынка и ниже по льготной ставке в рамках </a:t>
              </a:r>
              <a:r>
                <a:rPr lang="ru-RU" sz="1100" b="1" dirty="0" smtClean="0">
                  <a:solidFill>
                    <a:srgbClr val="FF0000"/>
                  </a:solidFill>
                </a:rPr>
                <a:t>программы субсидирования процентной ставки Минсельхоза России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9800486" y="3778664"/>
              <a:ext cx="2314800" cy="237600"/>
            </a:xfrm>
            <a:prstGeom prst="roundRect">
              <a:avLst>
                <a:gd name="adj" fmla="val 1662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dirty="0"/>
                <a:t>«Кооперация»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9800486" y="4053183"/>
              <a:ext cx="2314800" cy="237600"/>
            </a:xfrm>
            <a:prstGeom prst="roundRect">
              <a:avLst>
                <a:gd name="adj" fmla="val 1662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dirty="0"/>
                <a:t>«</a:t>
              </a:r>
              <a:r>
                <a:rPr lang="ru-RU" sz="1100" dirty="0" err="1"/>
                <a:t>Агропарк</a:t>
              </a:r>
              <a:r>
                <a:rPr lang="ru-RU" sz="1100" dirty="0"/>
                <a:t>»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9800486" y="4330193"/>
              <a:ext cx="2314800" cy="237600"/>
            </a:xfrm>
            <a:prstGeom prst="roundRect">
              <a:avLst>
                <a:gd name="adj" fmla="val 1662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dirty="0"/>
                <a:t>«</a:t>
              </a:r>
              <a:r>
                <a:rPr lang="ru-RU" sz="1100" dirty="0" err="1"/>
                <a:t>Предэкспорт</a:t>
              </a:r>
              <a:r>
                <a:rPr lang="ru-RU" sz="1100" dirty="0"/>
                <a:t>»</a:t>
              </a:r>
            </a:p>
          </p:txBody>
        </p:sp>
        <p:sp>
          <p:nvSpPr>
            <p:cNvPr id="39" name="Pentagon 37"/>
            <p:cNvSpPr/>
            <p:nvPr/>
          </p:nvSpPr>
          <p:spPr>
            <a:xfrm>
              <a:off x="255309" y="3716846"/>
              <a:ext cx="2449908" cy="963698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/>
              <a:r>
                <a:rPr lang="ru-RU" sz="1200" b="1" dirty="0">
                  <a:solidFill>
                    <a:srgbClr val="FF0000"/>
                  </a:solidFill>
                </a:rPr>
                <a:t>МСП в социально-значимых </a:t>
              </a:r>
              <a:r>
                <a:rPr lang="ru-RU" sz="1200" b="1" dirty="0" smtClean="0">
                  <a:solidFill>
                    <a:srgbClr val="FF0000"/>
                  </a:solidFill>
                </a:rPr>
                <a:t>сегментах</a:t>
              </a:r>
              <a:r>
                <a:rPr lang="ru-RU" sz="1200" b="1" dirty="0">
                  <a:solidFill>
                    <a:srgbClr val="FF0000"/>
                  </a:solidFill>
                </a:rPr>
                <a:t> </a:t>
              </a:r>
              <a:r>
                <a:rPr lang="ru-RU" sz="1200" b="1" dirty="0" smtClean="0">
                  <a:solidFill>
                    <a:srgbClr val="FF0000"/>
                  </a:solidFill>
                </a:rPr>
                <a:t> - сельхозкооперация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47870" y="4820360"/>
            <a:ext cx="11867415" cy="844871"/>
            <a:chOff x="247871" y="4842251"/>
            <a:chExt cx="11867415" cy="844871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821260" y="4842251"/>
              <a:ext cx="6813394" cy="844871"/>
            </a:xfrm>
            <a:prstGeom prst="roundRect">
              <a:avLst>
                <a:gd name="adj" fmla="val 650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488"/>
              <a:r>
                <a:rPr lang="ru-RU" sz="1100" dirty="0" smtClean="0">
                  <a:solidFill>
                    <a:schemeClr val="tx1"/>
                  </a:solidFill>
                </a:rPr>
                <a:t>Обеспечение </a:t>
              </a:r>
              <a:r>
                <a:rPr lang="ru-RU" sz="1100" dirty="0">
                  <a:solidFill>
                    <a:schemeClr val="tx1"/>
                  </a:solidFill>
                </a:rPr>
                <a:t>возможностей создания и развития субъектов МСП в </a:t>
              </a:r>
              <a:r>
                <a:rPr lang="ru-RU" sz="1100" dirty="0" smtClean="0">
                  <a:solidFill>
                    <a:schemeClr val="tx1"/>
                  </a:solidFill>
                </a:rPr>
                <a:t>моногородах </a:t>
              </a:r>
              <a:r>
                <a:rPr lang="ru-RU" sz="1100" dirty="0">
                  <a:solidFill>
                    <a:schemeClr val="tx1"/>
                  </a:solidFill>
                </a:rPr>
                <a:t>(</a:t>
              </a:r>
              <a:r>
                <a:rPr lang="ru-RU" sz="1100" dirty="0" smtClean="0">
                  <a:solidFill>
                    <a:schemeClr val="tx1"/>
                  </a:solidFill>
                </a:rPr>
                <a:t>кредиты на инвестиционные цели пополнение оборотных средств) </a:t>
              </a:r>
              <a:r>
                <a:rPr lang="ru-RU" sz="1100" dirty="0">
                  <a:solidFill>
                    <a:schemeClr val="tx1"/>
                  </a:solidFill>
                </a:rPr>
                <a:t>- предоставление заемного финансирования на условиях соответствующих нижней границе рынка и ниже по льготной ставке в рамках программ субсидирования процентной ставки </a:t>
              </a:r>
              <a:r>
                <a:rPr lang="ru-RU" sz="1100" dirty="0" smtClean="0">
                  <a:solidFill>
                    <a:schemeClr val="tx1"/>
                  </a:solidFill>
                </a:rPr>
                <a:t>Минэкономразвития и Минсельхоза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9800486" y="5109862"/>
              <a:ext cx="2314800" cy="226800"/>
            </a:xfrm>
            <a:prstGeom prst="roundRect">
              <a:avLst>
                <a:gd name="adj" fmla="val 1662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dirty="0" smtClean="0"/>
                <a:t>«Развитие моногородов»</a:t>
              </a:r>
              <a:endParaRPr lang="ru-RU" sz="1100" dirty="0"/>
            </a:p>
          </p:txBody>
        </p:sp>
        <p:sp>
          <p:nvSpPr>
            <p:cNvPr id="40" name="Pentagon 37"/>
            <p:cNvSpPr/>
            <p:nvPr/>
          </p:nvSpPr>
          <p:spPr>
            <a:xfrm>
              <a:off x="247871" y="4849926"/>
              <a:ext cx="2449908" cy="837196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/>
              <a:r>
                <a:rPr lang="ru-RU" sz="1200" dirty="0"/>
                <a:t>МСП в социально-значимых </a:t>
              </a:r>
              <a:r>
                <a:rPr lang="ru-RU" sz="1200" dirty="0" smtClean="0"/>
                <a:t>сегментах</a:t>
              </a:r>
              <a:r>
                <a:rPr lang="ru-RU" sz="1200" dirty="0"/>
                <a:t> </a:t>
              </a:r>
              <a:r>
                <a:rPr lang="ru-RU" sz="1200" dirty="0" smtClean="0"/>
                <a:t>- моногорода</a:t>
              </a:r>
              <a:endParaRPr lang="ru-RU" sz="1200" dirty="0"/>
            </a:p>
          </p:txBody>
        </p:sp>
      </p:grpSp>
      <p:sp>
        <p:nvSpPr>
          <p:cNvPr id="43" name="Скругленный прямоугольник 42"/>
          <p:cNvSpPr/>
          <p:nvPr/>
        </p:nvSpPr>
        <p:spPr>
          <a:xfrm>
            <a:off x="9800486" y="6031232"/>
            <a:ext cx="2314800" cy="226800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«Экспресс-Оборотный»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793047" y="6293920"/>
            <a:ext cx="2314800" cy="226800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«Приоритет-Оборотный»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800485" y="6557544"/>
            <a:ext cx="2314800" cy="226800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«Инвестиционный кредит»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800485" y="6820232"/>
            <a:ext cx="2314800" cy="226800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«Инвестиционный </a:t>
            </a:r>
            <a:r>
              <a:rPr lang="ru-RU" sz="1100" dirty="0" smtClean="0"/>
              <a:t>проект»</a:t>
            </a:r>
            <a:endParaRPr lang="ru-RU" sz="11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821259" y="5832976"/>
            <a:ext cx="6813394" cy="1453935"/>
          </a:xfrm>
          <a:prstGeom prst="roundRect">
            <a:avLst>
              <a:gd name="adj" fmla="val 650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0488"/>
            <a:r>
              <a:rPr lang="ru-RU" sz="1100" dirty="0" smtClean="0">
                <a:solidFill>
                  <a:schemeClr val="tx1"/>
                </a:solidFill>
              </a:rPr>
              <a:t>Обеспечение возможностей развития МСП в приоритетных отраслях, определенных в Программе стимулирования кредитования МСП, МСП - Газелей и </a:t>
            </a:r>
            <a:r>
              <a:rPr lang="ru-RU" sz="1100" dirty="0">
                <a:solidFill>
                  <a:schemeClr val="tx1"/>
                </a:solidFill>
              </a:rPr>
              <a:t>высокотехнологичных экспортно-ориентированных МСП (инвестиционные и оборотные кредиты для </a:t>
            </a:r>
            <a:r>
              <a:rPr lang="ru-RU" sz="1100" dirty="0" smtClean="0">
                <a:solidFill>
                  <a:schemeClr val="tx1"/>
                </a:solidFill>
              </a:rPr>
              <a:t>развития и реализации как </a:t>
            </a:r>
            <a:r>
              <a:rPr lang="ru-RU" sz="1100" dirty="0">
                <a:solidFill>
                  <a:schemeClr val="tx1"/>
                </a:solidFill>
              </a:rPr>
              <a:t>небольших проектов так и значительных по объемам проектов в приоритетных отраслях) - предоставление заемного финансирования на условиях соответствующих нижней границе рынка и ниже по льготной ставке в рамках программ субсидирования процентной ставки Минэкономразвития и Минсельхоза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0803" y="7705766"/>
            <a:ext cx="117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/>
              <a:t>* </a:t>
            </a:r>
            <a:r>
              <a:rPr lang="ru-RU" sz="1200" dirty="0" smtClean="0"/>
              <a:t>Подробное описание параметров и условий кредитно-гарантийных продуктов приведено в приложение или можно ознакомиться по следующим ссылкам:</a:t>
            </a:r>
          </a:p>
          <a:p>
            <a:pPr lvl="0"/>
            <a:r>
              <a:rPr lang="ru-RU" sz="1200" dirty="0" smtClean="0"/>
              <a:t> </a:t>
            </a:r>
            <a:r>
              <a:rPr lang="ru-RU" sz="1200" u="sng" dirty="0">
                <a:hlinkClick r:id="rId3"/>
              </a:rPr>
              <a:t>https://</a:t>
            </a:r>
            <a:r>
              <a:rPr lang="ru-RU" sz="1200" u="sng" dirty="0" smtClean="0">
                <a:hlinkClick r:id="rId3"/>
              </a:rPr>
              <a:t>mspbank.ru/credit/</a:t>
            </a:r>
            <a:endParaRPr lang="ru-RU" sz="1200" u="sng" dirty="0" smtClean="0"/>
          </a:p>
          <a:p>
            <a:pPr lvl="0"/>
            <a:r>
              <a:rPr lang="ru-RU" sz="1200" u="sng" dirty="0" smtClean="0">
                <a:hlinkClick r:id="rId4"/>
              </a:rPr>
              <a:t>https</a:t>
            </a:r>
            <a:r>
              <a:rPr lang="ru-RU" sz="1200" u="sng" dirty="0">
                <a:hlinkClick r:id="rId4"/>
              </a:rPr>
              <a:t>://mspbank.ru/guarantee</a:t>
            </a:r>
            <a:r>
              <a:rPr lang="ru-RU" sz="1200" u="sng" dirty="0" smtClean="0">
                <a:hlinkClick r:id="rId4"/>
              </a:rPr>
              <a:t>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15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704765" cy="121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8519044" cy="698685"/>
          </a:xfrm>
        </p:spPr>
        <p:txBody>
          <a:bodyPr/>
          <a:lstStyle/>
          <a:p>
            <a:r>
              <a:rPr lang="ru-RU" dirty="0" smtClean="0"/>
              <a:t>Кредитно-гарантийная продуктовая линейка Банка</a:t>
            </a:r>
            <a:endParaRPr lang="ru-RU" dirty="0"/>
          </a:p>
        </p:txBody>
      </p:sp>
      <p:pic>
        <p:nvPicPr>
          <p:cNvPr id="65" name="Рисунок 1" descr="cid:image003.png@01D349AE.15EEB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9" y="438532"/>
            <a:ext cx="2340166" cy="49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504957" y="1378086"/>
            <a:ext cx="6400704" cy="6215063"/>
          </a:xfrm>
          <a:prstGeom prst="roundRect">
            <a:avLst>
              <a:gd name="adj" fmla="val 2777"/>
            </a:avLst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177800" lvl="0" indent="355600" algn="just"/>
            <a:r>
              <a:rPr lang="ru-RU" sz="1600" dirty="0" smtClean="0">
                <a:solidFill>
                  <a:schemeClr val="tx1"/>
                </a:solidFill>
              </a:rPr>
              <a:t>Все кредитные продукты Банка разработаны с учетом требования по возможности организации прямых продаж на всей территории России через дистанционные каналы  продаж и использования возможностей площадки </a:t>
            </a:r>
            <a:r>
              <a:rPr lang="en-US" sz="1600" dirty="0" smtClean="0">
                <a:solidFill>
                  <a:schemeClr val="tx1"/>
                </a:solidFill>
              </a:rPr>
              <a:t>market-place</a:t>
            </a:r>
            <a:r>
              <a:rPr lang="ru-RU" sz="1600" dirty="0" smtClean="0">
                <a:solidFill>
                  <a:schemeClr val="tx1"/>
                </a:solidFill>
              </a:rPr>
              <a:t> портала Бизнес-навигатора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ru-RU" sz="1600" dirty="0" smtClean="0">
                <a:solidFill>
                  <a:schemeClr val="tx1"/>
                </a:solidFill>
              </a:rPr>
              <a:t> В силу этого одним из базовых </a:t>
            </a:r>
            <a:r>
              <a:rPr lang="ru-RU" sz="1600" dirty="0">
                <a:solidFill>
                  <a:schemeClr val="tx1"/>
                </a:solidFill>
              </a:rPr>
              <a:t>и необходимых условий для подачи заявок по всем кредитно-гарантийным продуктам Банка </a:t>
            </a:r>
            <a:r>
              <a:rPr lang="ru-RU" sz="1600" dirty="0" smtClean="0">
                <a:solidFill>
                  <a:schemeClr val="tx1"/>
                </a:solidFill>
              </a:rPr>
              <a:t>является необходимость для клиента </a:t>
            </a:r>
            <a:r>
              <a:rPr lang="ru-RU" sz="1600" dirty="0">
                <a:solidFill>
                  <a:schemeClr val="tx1"/>
                </a:solidFill>
              </a:rPr>
              <a:t>пройти регистрацию на портале Бизнес-навигатора МСП, что </a:t>
            </a:r>
            <a:r>
              <a:rPr lang="ru-RU" sz="1600" dirty="0" smtClean="0">
                <a:solidFill>
                  <a:schemeClr val="tx1"/>
                </a:solidFill>
              </a:rPr>
              <a:t>с одной стороны позволяет </a:t>
            </a:r>
            <a:r>
              <a:rPr lang="ru-RU" sz="1600" dirty="0">
                <a:solidFill>
                  <a:schemeClr val="tx1"/>
                </a:solidFill>
              </a:rPr>
              <a:t>более </a:t>
            </a:r>
            <a:r>
              <a:rPr lang="ru-RU" sz="1600" dirty="0" smtClean="0">
                <a:solidFill>
                  <a:schemeClr val="tx1"/>
                </a:solidFill>
              </a:rPr>
              <a:t>полно и корректно </a:t>
            </a:r>
            <a:r>
              <a:rPr lang="ru-RU" sz="1600" dirty="0">
                <a:solidFill>
                  <a:schemeClr val="tx1"/>
                </a:solidFill>
              </a:rPr>
              <a:t>верифицировать субъекта </a:t>
            </a:r>
            <a:r>
              <a:rPr lang="ru-RU" sz="1600" dirty="0" smtClean="0">
                <a:solidFill>
                  <a:schemeClr val="tx1"/>
                </a:solidFill>
              </a:rPr>
              <a:t>МСП, а с другой представить клиентам возможности портал Бизнес-навигатор МСП.</a:t>
            </a:r>
          </a:p>
          <a:p>
            <a:pPr marL="177800" lvl="0" indent="355600" algn="just"/>
            <a:endParaRPr lang="ru-RU" sz="1600" dirty="0">
              <a:solidFill>
                <a:schemeClr val="tx1"/>
              </a:solidFill>
            </a:endParaRPr>
          </a:p>
          <a:p>
            <a:pPr marL="177800" lvl="0" indent="355600" algn="just"/>
            <a:r>
              <a:rPr lang="ru-RU" sz="1600" dirty="0" smtClean="0">
                <a:solidFill>
                  <a:schemeClr val="tx1"/>
                </a:solidFill>
              </a:rPr>
              <a:t>Банк </a:t>
            </a:r>
            <a:r>
              <a:rPr lang="ru-RU" sz="1600" dirty="0" err="1" smtClean="0">
                <a:solidFill>
                  <a:schemeClr val="tx1"/>
                </a:solidFill>
              </a:rPr>
              <a:t>проактивно</a:t>
            </a:r>
            <a:r>
              <a:rPr lang="ru-RU" sz="1600" dirty="0" smtClean="0">
                <a:solidFill>
                  <a:schemeClr val="tx1"/>
                </a:solidFill>
              </a:rPr>
              <a:t> подходит к использованию возможностей интеграции своего продуктового предложения с сервисами предоставляемыми порталом Бизнес-навигатор МСП.</a:t>
            </a:r>
          </a:p>
          <a:p>
            <a:pPr marL="177800" lvl="0" indent="355600" algn="just"/>
            <a:r>
              <a:rPr lang="ru-RU" sz="1600" dirty="0" smtClean="0">
                <a:solidFill>
                  <a:schemeClr val="tx1"/>
                </a:solidFill>
              </a:rPr>
              <a:t>Так например, в рамках развития сервиса бизнес-планирования, предоставляемого Бизнес-навигатором субъектам МСП, Банк разработал специальный кредитный продукт </a:t>
            </a:r>
            <a:r>
              <a:rPr lang="mr-IN" sz="1600" dirty="0" smtClean="0">
                <a:solidFill>
                  <a:schemeClr val="tx1"/>
                </a:solidFill>
              </a:rPr>
              <a:t>–</a:t>
            </a:r>
            <a:r>
              <a:rPr lang="ru-RU" sz="1600" dirty="0" smtClean="0">
                <a:solidFill>
                  <a:schemeClr val="tx1"/>
                </a:solidFill>
              </a:rPr>
              <a:t> «Экспресс на инвестиции», базовым требованием по которому является подготовка вместе с заявкой на кредит бизнес-плана в рамках указанного сервиса портала Бизнес-навигатора МСП. </a:t>
            </a:r>
          </a:p>
          <a:p>
            <a:pPr marL="177800" lvl="0" indent="355600" algn="just"/>
            <a:r>
              <a:rPr lang="ru-RU" sz="1600" dirty="0" smtClean="0">
                <a:solidFill>
                  <a:schemeClr val="tx1"/>
                </a:solidFill>
              </a:rPr>
              <a:t>Такой «симбиоз» позволяет существенно повысить качество заявок поступающих в Банк и сократить издержки на предварительную обработку кредитных заявок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111490" y="2266938"/>
            <a:ext cx="4443202" cy="5326212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111490" y="1925895"/>
            <a:ext cx="4443203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«Экспресс на инвестиции</a:t>
            </a:r>
            <a:r>
              <a:rPr lang="ru-RU" sz="1400" b="1" dirty="0" smtClean="0"/>
              <a:t>»*</a:t>
            </a:r>
            <a:endParaRPr lang="ru-RU" sz="1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166956" y="2784168"/>
            <a:ext cx="4374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prstClr val="black"/>
                </a:solidFill>
              </a:rPr>
              <a:t>финансирование </a:t>
            </a:r>
            <a:r>
              <a:rPr lang="ru-RU" sz="1200" kern="0" dirty="0">
                <a:solidFill>
                  <a:prstClr val="black"/>
                </a:solidFill>
              </a:rPr>
              <a:t>инвестиций: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prstClr val="black"/>
                </a:solidFill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т.д.) в соответствии с Бизнес-планом, сформированном при помощи сервиса на портале Бизнес-навигатор МСП.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14286" y="5470051"/>
            <a:ext cx="155363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0">
                <a:solidFill>
                  <a:srgbClr val="0072BC"/>
                </a:solidFill>
              </a:defRPr>
            </a:lvl1pPr>
          </a:lstStyle>
          <a:p>
            <a:r>
              <a:rPr lang="ru-RU" sz="1400" dirty="0"/>
              <a:t>СРОК КРЕДИТА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14286" y="6486257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0">
                <a:solidFill>
                  <a:srgbClr val="0072BC"/>
                </a:solidFill>
              </a:defRPr>
            </a:lvl1pPr>
          </a:lstStyle>
          <a:p>
            <a:r>
              <a:rPr lang="ru-RU" sz="1400" dirty="0"/>
              <a:t>СТАВКА ПО КРЕДИТУ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35" y="5778761"/>
            <a:ext cx="603089" cy="58837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35" y="6888595"/>
            <a:ext cx="632508" cy="60308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842018" y="5906622"/>
            <a:ext cx="242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Не более 60 месяцев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42018" y="6888595"/>
            <a:ext cx="376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Для субъектов среднего бизнеса – 9,1% годовых</a:t>
            </a:r>
          </a:p>
          <a:p>
            <a:r>
              <a:rPr lang="ru-RU" sz="1200" dirty="0"/>
              <a:t>Для субъектов малого бизнеса – 10,1% годовых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59" y="4837161"/>
            <a:ext cx="639863" cy="62515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7830143" y="5005864"/>
            <a:ext cx="2985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 1 до 10 млн рублей</a:t>
            </a:r>
            <a:endParaRPr lang="ru-RU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7214286" y="4566518"/>
            <a:ext cx="172194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0">
                <a:solidFill>
                  <a:srgbClr val="0072BC"/>
                </a:solidFill>
              </a:defRPr>
            </a:lvl1pPr>
          </a:lstStyle>
          <a:p>
            <a:r>
              <a:rPr lang="ru-RU" sz="1400" dirty="0"/>
              <a:t>СУММА КРЕДИТА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214286" y="3916836"/>
            <a:ext cx="4134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Для </a:t>
            </a:r>
            <a:r>
              <a:rPr lang="ru-RU" sz="1200" dirty="0"/>
              <a:t>юридических лиц и ИП, сформировавших Бизнес-план при помощи сервиса на портале Бизнес-навигатор </a:t>
            </a:r>
            <a:r>
              <a:rPr lang="ru-RU" sz="1200" dirty="0" smtClean="0"/>
              <a:t>МСП</a:t>
            </a:r>
            <a:endParaRPr lang="ru-RU" sz="1200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111490" y="1347225"/>
            <a:ext cx="4443202" cy="443207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/>
              <a:t>Специальный сегмент в рамках продукта «Бизнес-навигатор»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11490" y="2505383"/>
            <a:ext cx="2249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0072BC"/>
                </a:solidFill>
              </a:rPr>
              <a:t>ЦЕЛЬ </a:t>
            </a:r>
            <a:r>
              <a:rPr lang="ru-RU" sz="1400" kern="0" dirty="0" smtClean="0">
                <a:solidFill>
                  <a:srgbClr val="0072BC"/>
                </a:solidFill>
              </a:rPr>
              <a:t>КРЕДИТОВАНИЯ </a:t>
            </a:r>
            <a:endParaRPr lang="ru-RU" sz="1050" kern="0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0"/>
            <a:ext cx="3704765" cy="121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1" descr="cid:image003.png@01D349AE.15EEB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9" y="438532"/>
            <a:ext cx="2340166" cy="49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3040656" y="293302"/>
            <a:ext cx="9392809" cy="698685"/>
          </a:xfrm>
        </p:spPr>
        <p:txBody>
          <a:bodyPr/>
          <a:lstStyle/>
          <a:p>
            <a:r>
              <a:rPr lang="ru-RU" dirty="0" smtClean="0"/>
              <a:t>Сервис бизнес-планирования Бизнес-навигатора МСП </a:t>
            </a:r>
            <a:endParaRPr lang="ru-RU" dirty="0"/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363537" y="1951444"/>
            <a:ext cx="5621627" cy="4308296"/>
          </a:xfrm>
          <a:prstGeom prst="rect">
            <a:avLst/>
          </a:prstGeom>
        </p:spPr>
        <p:txBody>
          <a:bodyPr wrap="square" lIns="121351" tIns="60675" rIns="121351" bIns="60675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1593"/>
              </a:spcBef>
              <a:spcAft>
                <a:spcPts val="0"/>
              </a:spcAft>
              <a:buClr>
                <a:srgbClr val="C00000"/>
              </a:buClr>
              <a:buSzPct val="200000"/>
            </a:pPr>
            <a:r>
              <a:rPr lang="ru-RU" sz="2000" b="1" dirty="0" smtClean="0">
                <a:solidFill>
                  <a:prstClr val="black"/>
                </a:solidFill>
              </a:rPr>
              <a:t>Для субъекта МСП:</a:t>
            </a:r>
          </a:p>
          <a:p>
            <a:pPr indent="-45506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возможность разработать с минимальными издержками детальный бизнес-план реализации инвестиционного проекта</a:t>
            </a:r>
          </a:p>
          <a:p>
            <a:pPr indent="-45506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</a:endParaRPr>
          </a:p>
          <a:p>
            <a:pPr indent="-45506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возможность провести корректный расчет </a:t>
            </a:r>
            <a:r>
              <a:rPr lang="ru-RU" dirty="0">
                <a:solidFill>
                  <a:prstClr val="black"/>
                </a:solidFill>
              </a:rPr>
              <a:t>доходности </a:t>
            </a:r>
            <a:r>
              <a:rPr lang="ru-RU" dirty="0" smtClean="0">
                <a:solidFill>
                  <a:prstClr val="black"/>
                </a:solidFill>
              </a:rPr>
              <a:t>инвестиций по </a:t>
            </a:r>
            <a:r>
              <a:rPr lang="ru-RU" dirty="0">
                <a:solidFill>
                  <a:prstClr val="black"/>
                </a:solidFill>
              </a:rPr>
              <a:t>планируемому к реализации </a:t>
            </a:r>
            <a:r>
              <a:rPr lang="ru-RU" dirty="0" smtClean="0">
                <a:solidFill>
                  <a:prstClr val="black"/>
                </a:solidFill>
              </a:rPr>
              <a:t>проекту и  его сроков окупаемости</a:t>
            </a:r>
          </a:p>
          <a:p>
            <a:pPr indent="-45506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</a:endParaRPr>
          </a:p>
          <a:p>
            <a:pPr indent="-45506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проверить правильность выбора местоположения и обосновать маркетинговый план реализации инвестиций </a:t>
            </a:r>
          </a:p>
          <a:p>
            <a:pPr indent="-45506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</a:endParaRPr>
          </a:p>
          <a:p>
            <a:pPr indent="-45506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возможность проверить правильность выбор </a:t>
            </a:r>
            <a:r>
              <a:rPr lang="ru-RU" dirty="0">
                <a:solidFill>
                  <a:prstClr val="black"/>
                </a:solidFill>
              </a:rPr>
              <a:t>направления бизнеса исходя из </a:t>
            </a:r>
            <a:r>
              <a:rPr lang="ru-RU" dirty="0" smtClean="0">
                <a:solidFill>
                  <a:prstClr val="black"/>
                </a:solidFill>
              </a:rPr>
              <a:t>маркетингового окружения проекта и уровня конкуренции в выбранном местоположении</a:t>
            </a:r>
          </a:p>
          <a:p>
            <a:pPr indent="-45506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</a:endParaRPr>
          </a:p>
          <a:p>
            <a:pPr indent="-45506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возможность сформировать необходимого качества и полноты пакет документов по бизнес-плану реализации инвестиционного проекта для представления в Банк вместе с заявкой на кредит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38" y="1227259"/>
            <a:ext cx="11735535" cy="465811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/>
              <a:t>Сервис бизнес-планирования портала Бизнес-навигатора </a:t>
            </a:r>
            <a:r>
              <a:rPr lang="ru-RU" sz="1600" b="1" kern="0" dirty="0" smtClean="0"/>
              <a:t>МСП</a:t>
            </a:r>
            <a:endParaRPr lang="ru-RU" sz="1600" kern="0" dirty="0">
              <a:latin typeface="+mj-lt"/>
              <a:cs typeface="+mn-cs"/>
            </a:endParaRPr>
          </a:p>
        </p:txBody>
      </p:sp>
      <p:sp>
        <p:nvSpPr>
          <p:cNvPr id="9" name="L-Shape 10"/>
          <p:cNvSpPr/>
          <p:nvPr/>
        </p:nvSpPr>
        <p:spPr>
          <a:xfrm rot="18917727">
            <a:off x="2996622" y="1676643"/>
            <a:ext cx="306139" cy="28331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L-Shape 10"/>
          <p:cNvSpPr/>
          <p:nvPr/>
        </p:nvSpPr>
        <p:spPr>
          <a:xfrm rot="18917727">
            <a:off x="9582064" y="1672485"/>
            <a:ext cx="306139" cy="28331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7384075" y="1997003"/>
            <a:ext cx="4712621" cy="3295711"/>
          </a:xfrm>
          <a:prstGeom prst="rect">
            <a:avLst/>
          </a:prstGeom>
        </p:spPr>
        <p:txBody>
          <a:bodyPr lIns="121351" tIns="60675" rIns="121351" bIns="60675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1593"/>
              </a:spcBef>
              <a:spcAft>
                <a:spcPts val="0"/>
              </a:spcAft>
              <a:buClr>
                <a:srgbClr val="C00000"/>
              </a:buClr>
              <a:buSzPct val="200000"/>
            </a:pPr>
            <a:r>
              <a:rPr lang="ru-RU" sz="2000" b="1" dirty="0" smtClean="0">
                <a:solidFill>
                  <a:prstClr val="black"/>
                </a:solidFill>
              </a:rPr>
              <a:t>Для Банка:</a:t>
            </a:r>
          </a:p>
          <a:p>
            <a:pPr indent="-45506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</a:rPr>
              <a:t>возможность организовать работу по оперативному  </a:t>
            </a:r>
            <a:r>
              <a:rPr lang="ru-RU" dirty="0">
                <a:solidFill>
                  <a:prstClr val="black"/>
                </a:solidFill>
              </a:rPr>
              <a:t>рассмотрению кредитной заявки (устраняется необходимость дополнительной верификации Банком и доработки клиентом на итерационной основе бизнес-планов по реализации проекта) </a:t>
            </a:r>
            <a:endParaRPr lang="ru-RU" dirty="0" smtClean="0">
              <a:solidFill>
                <a:prstClr val="black"/>
              </a:solidFill>
            </a:endParaRPr>
          </a:p>
          <a:p>
            <a:pPr indent="-45506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prstClr val="black"/>
              </a:solidFill>
            </a:endParaRPr>
          </a:p>
          <a:p>
            <a:pPr indent="-45506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в</a:t>
            </a:r>
            <a:r>
              <a:rPr lang="ru-RU" dirty="0" smtClean="0">
                <a:solidFill>
                  <a:prstClr val="black"/>
                </a:solidFill>
              </a:rPr>
              <a:t>озможность снизить риски кредитования и повысить качество кредитов за счет более качественной и детальной проработки клиентом бизнес-планов реализуемых проектов </a:t>
            </a:r>
          </a:p>
          <a:p>
            <a:pPr indent="-45506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</a:endParaRPr>
          </a:p>
          <a:p>
            <a:pPr indent="-45506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возможность сократить время и снизить издержки на обработку кредитных заявок клиентов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538" y="6259740"/>
            <a:ext cx="11733158" cy="1696731"/>
          </a:xfrm>
          <a:prstGeom prst="roundRect">
            <a:avLst>
              <a:gd name="adj" fmla="val 6507"/>
            </a:avLst>
          </a:prstGeom>
          <a:solidFill>
            <a:srgbClr val="1F4E7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0488" algn="just"/>
            <a:r>
              <a:rPr lang="ru-RU" sz="1400" dirty="0" smtClean="0">
                <a:solidFill>
                  <a:schemeClr val="bg1"/>
                </a:solidFill>
              </a:rPr>
              <a:t>Регистрация и использования субъектами МСП сервисов портала Бизнес-навигатора по бизнес-планированию  позволяет существенно повысить качество кредитных заявок и расширить доступность финансовой поддержки для МСП. Поэтому Банк заинтересован в широком продвижении портала Бизнес-навигатора и является активным участником реализации различных обучающих программ по использованию субъектами МСП сервисов портала.</a:t>
            </a:r>
          </a:p>
          <a:p>
            <a:pPr marL="90488" algn="just"/>
            <a:r>
              <a:rPr lang="ru-RU" sz="1400" dirty="0" smtClean="0">
                <a:solidFill>
                  <a:schemeClr val="bg1"/>
                </a:solidFill>
              </a:rPr>
              <a:t>Одной </a:t>
            </a:r>
            <a:r>
              <a:rPr lang="ru-RU" sz="1400" dirty="0">
                <a:solidFill>
                  <a:schemeClr val="bg1"/>
                </a:solidFill>
              </a:rPr>
              <a:t>из таких программ является образовательный проект для студентов региональных и федеральных ВУЗов, реализуемый совместно с Корпорацией МСП и ВУЗами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8359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704765" cy="121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8519044" cy="698685"/>
          </a:xfrm>
        </p:spPr>
        <p:txBody>
          <a:bodyPr/>
          <a:lstStyle/>
          <a:p>
            <a:r>
              <a:rPr lang="ru-RU" dirty="0" smtClean="0"/>
              <a:t>Источники фондирования поддержки МСП</a:t>
            </a:r>
            <a:endParaRPr lang="ru-RU" dirty="0"/>
          </a:p>
        </p:txBody>
      </p:sp>
      <p:pic>
        <p:nvPicPr>
          <p:cNvPr id="65" name="Рисунок 1" descr="cid:image003.png@01D349AE.15EEB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9" y="438532"/>
            <a:ext cx="2340166" cy="49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499561" y="1423329"/>
            <a:ext cx="5157782" cy="6852106"/>
          </a:xfrm>
          <a:prstGeom prst="roundRect">
            <a:avLst>
              <a:gd name="adj" fmla="val 2777"/>
            </a:avLst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319088" lvl="0" indent="36513" algn="just"/>
            <a:r>
              <a:rPr lang="ru-RU" sz="1600" dirty="0" smtClean="0">
                <a:solidFill>
                  <a:schemeClr val="tx1"/>
                </a:solidFill>
              </a:rPr>
              <a:t>Таким образом, Банк:</a:t>
            </a:r>
          </a:p>
          <a:p>
            <a:pPr marL="604838" lvl="0" indent="-285750" algn="just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определил потребности в целевых клиентских сегментов МСП и спрос на финансирование</a:t>
            </a:r>
          </a:p>
          <a:p>
            <a:pPr marL="604838" lvl="0" indent="-285750" algn="just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сформировал специальное кредитно-гарантийное продуктовое предложение для целевых клиентских сегментов МСП</a:t>
            </a:r>
          </a:p>
          <a:p>
            <a:pPr marL="604838" lvl="0" indent="-285750" algn="just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выстроил необходимые каналы прямых продаж</a:t>
            </a:r>
          </a:p>
          <a:p>
            <a:pPr marL="319088" lvl="0" algn="just"/>
            <a:r>
              <a:rPr lang="ru-RU" sz="1600" dirty="0" smtClean="0">
                <a:solidFill>
                  <a:schemeClr val="tx1"/>
                </a:solidFill>
              </a:rPr>
              <a:t>В то же время, для обеспечения возможностей по финансированию на указанных условиях Банк с одной стороны:</a:t>
            </a:r>
          </a:p>
          <a:p>
            <a:pPr marL="319088" lvl="0" indent="357188" algn="just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является   </a:t>
            </a:r>
            <a:r>
              <a:rPr lang="ru-RU" sz="1600" dirty="0">
                <a:solidFill>
                  <a:schemeClr val="tx1"/>
                </a:solidFill>
              </a:rPr>
              <a:t>участником </a:t>
            </a:r>
            <a:r>
              <a:rPr lang="ru-RU" sz="1600" dirty="0" smtClean="0">
                <a:solidFill>
                  <a:schemeClr val="tx1"/>
                </a:solidFill>
              </a:rPr>
              <a:t>Программы </a:t>
            </a:r>
            <a:r>
              <a:rPr lang="ru-RU" sz="1600" dirty="0">
                <a:solidFill>
                  <a:schemeClr val="tx1"/>
                </a:solidFill>
              </a:rPr>
              <a:t>стимулирования кредитования МСП</a:t>
            </a:r>
          </a:p>
          <a:p>
            <a:pPr marL="319088" lvl="0" indent="357188" algn="just">
              <a:buFont typeface="Arial" charset="0"/>
              <a:buChar char="•"/>
            </a:pPr>
            <a:r>
              <a:rPr lang="ru-RU" sz="1600" kern="0" dirty="0">
                <a:solidFill>
                  <a:schemeClr val="tx1"/>
                </a:solidFill>
              </a:rPr>
              <a:t>аккредитован в качестве уполномоченного банка для льготного кредитования сельхозпредприятий по программе Минсельхоза России</a:t>
            </a:r>
          </a:p>
          <a:p>
            <a:pPr marL="319088" lvl="0" indent="357188" algn="just">
              <a:buFont typeface="Arial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аккредитован в качестве уполномоченного банка для льготного кредитования по программе Минэкономразвития </a:t>
            </a:r>
            <a:r>
              <a:rPr lang="ru-RU" sz="1600" dirty="0" smtClean="0">
                <a:solidFill>
                  <a:schemeClr val="tx1"/>
                </a:solidFill>
              </a:rPr>
              <a:t>России.</a:t>
            </a:r>
            <a:endParaRPr lang="ru-RU" sz="900" dirty="0">
              <a:solidFill>
                <a:schemeClr val="tx1"/>
              </a:solidFill>
            </a:endParaRPr>
          </a:p>
          <a:p>
            <a:pPr marL="319088" lvl="0" algn="just"/>
            <a:r>
              <a:rPr lang="ru-RU" sz="1600" dirty="0">
                <a:solidFill>
                  <a:schemeClr val="tx1"/>
                </a:solidFill>
              </a:rPr>
              <a:t>С другой стороны, Банк для создания системного механизма фондирования кредитов субъектам МСП и обеспечения возможностей существенного масштабирования объемов поддержки МСП является активным участником развития и формирования рынка </a:t>
            </a:r>
            <a:r>
              <a:rPr lang="ru-RU" sz="1600" dirty="0" err="1">
                <a:solidFill>
                  <a:schemeClr val="tx1"/>
                </a:solidFill>
              </a:rPr>
              <a:t>секьюритизации</a:t>
            </a:r>
            <a:r>
              <a:rPr lang="ru-RU" sz="1600" dirty="0">
                <a:solidFill>
                  <a:schemeClr val="tx1"/>
                </a:solidFill>
              </a:rPr>
              <a:t> кредитов  МСП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1526" y="949189"/>
            <a:ext cx="6107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FF0000"/>
                </a:solidFill>
              </a:rPr>
              <a:t>Программы субсидирования процентной ставки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6044078" y="1118466"/>
            <a:ext cx="462" cy="7461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Таблиц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031507"/>
              </p:ext>
            </p:extLst>
          </p:nvPr>
        </p:nvGraphicFramePr>
        <p:xfrm>
          <a:off x="6246421" y="1399492"/>
          <a:ext cx="6230276" cy="328570"/>
        </p:xfrm>
        <a:graphic>
          <a:graphicData uri="http://schemas.openxmlformats.org/drawingml/2006/table">
            <a:tbl>
              <a:tblPr/>
              <a:tblGrid>
                <a:gridCol w="6230276"/>
              </a:tblGrid>
              <a:tr h="315748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Минсельхоза России</a:t>
                      </a:r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6000" marR="126000" marT="57605" marB="5760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246421" y="1692847"/>
            <a:ext cx="6230276" cy="1045865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algn="just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МСП Банк аккредитован в качестве уполномоченного банка для льготного кредитования сельхозпредприятий в рамках программы Министерства сельского хозяйства Российской Федерации.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6421" y="2760304"/>
            <a:ext cx="1094416" cy="307201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СРОК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99203" y="2754621"/>
            <a:ext cx="4333030" cy="337979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Льготный краткосрочный кредит – до 1 года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99202" y="2978120"/>
            <a:ext cx="4500786" cy="337979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Льготный инвестиционный кредит – от 2 до 15 лет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39413" y="3277061"/>
            <a:ext cx="3058090" cy="307201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СТАВКА ПО КРЕДИТУ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82265" y="3331488"/>
            <a:ext cx="2628570" cy="307201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От 1% до 5% годовых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6421" y="3621640"/>
            <a:ext cx="2030680" cy="676533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СООТВЕТСТВИЕ ТРЕБОВАНИЯМ ПРОГРАММЫ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82265" y="3657327"/>
            <a:ext cx="4262186" cy="676533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Сумма кредита не превышает установленного лимита для субъекта </a:t>
            </a:r>
            <a:r>
              <a:rPr lang="ru-RU" sz="1200" kern="0" dirty="0" smtClean="0">
                <a:solidFill>
                  <a:prstClr val="black"/>
                </a:solidFill>
              </a:rPr>
              <a:t>РФ. </a:t>
            </a:r>
            <a:r>
              <a:rPr lang="ru-RU" sz="1200" kern="0" dirty="0">
                <a:solidFill>
                  <a:prstClr val="black"/>
                </a:solidFill>
              </a:rPr>
              <a:t>Целевое использование предусмотрено Программой</a:t>
            </a:r>
          </a:p>
        </p:txBody>
      </p:sp>
      <p:graphicFrame>
        <p:nvGraphicFramePr>
          <p:cNvPr id="32" name="Таблиц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743783"/>
              </p:ext>
            </p:extLst>
          </p:nvPr>
        </p:nvGraphicFramePr>
        <p:xfrm>
          <a:off x="6246421" y="4398414"/>
          <a:ext cx="6114967" cy="351261"/>
        </p:xfrm>
        <a:graphic>
          <a:graphicData uri="http://schemas.openxmlformats.org/drawingml/2006/table">
            <a:tbl>
              <a:tblPr/>
              <a:tblGrid>
                <a:gridCol w="6114967"/>
              </a:tblGrid>
              <a:tr h="351261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Минэкономразвития России</a:t>
                      </a:r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6000" marR="126000" marT="57605" marB="5760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246422" y="4749675"/>
            <a:ext cx="6114966" cy="1969194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>
            <a:defPPr>
              <a:defRPr lang="en-US"/>
            </a:defPPr>
            <a:lvl1pPr marL="0" marR="0" lvl="0" indent="0" algn="just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r>
              <a:rPr lang="ru-RU" sz="1200" dirty="0"/>
              <a:t>МСП Банк аккредитован в качестве уполномоченного банка для льготного кредитования по программе Министерства экономического развития Российской Федерации в соответствии с Постановление от 30 декабря 2017 г. N 1706 «Об утверждении правил Предоставления субсидий из федерального бюджета российским</a:t>
            </a:r>
            <a:r>
              <a:rPr lang="en-US" sz="1200" dirty="0"/>
              <a:t> </a:t>
            </a:r>
            <a:r>
              <a:rPr lang="ru-RU" sz="1200" dirty="0"/>
              <a:t>Кредитным организациям на возмещение недополученных ими доходов по кредитам, выданным субъектам малого и среднего предпринимательства на реализацию проектов в приоритетных отраслях по льготной ставке».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69708" y="6664729"/>
            <a:ext cx="668265" cy="307201"/>
          </a:xfrm>
          <a:prstGeom prst="rect">
            <a:avLst/>
          </a:prstGeom>
          <a:noFill/>
        </p:spPr>
        <p:txBody>
          <a:bodyPr wrap="non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СРОК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5679" y="6562634"/>
            <a:ext cx="3641854" cy="307201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Кредит на инвестиционные цели – до 10 лет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77101" y="6732397"/>
            <a:ext cx="3848080" cy="307201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Кредит на оборотные цели – до 3 лет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85679" y="7060862"/>
            <a:ext cx="1222904" cy="491867"/>
          </a:xfrm>
          <a:prstGeom prst="rect">
            <a:avLst/>
          </a:prstGeom>
          <a:noFill/>
        </p:spPr>
        <p:txBody>
          <a:bodyPr wrap="non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6,5%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годовых</a:t>
            </a:r>
          </a:p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73213" y="7036485"/>
            <a:ext cx="1867311" cy="307201"/>
          </a:xfrm>
          <a:prstGeom prst="rect">
            <a:avLst/>
          </a:prstGeom>
          <a:noFill/>
        </p:spPr>
        <p:txBody>
          <a:bodyPr wrap="non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СТАВКА ПО КРЕДИТУ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24523" y="7413865"/>
            <a:ext cx="2154459" cy="676533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СООТВЕТСТВИЕ ТРЕБОВАНИЯМ ПРОГРАММЫ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7101" y="7391244"/>
            <a:ext cx="4064686" cy="491867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Сумма кредита на инвестиционные цели – от 3 млн до 1 млрд, на оборотные цели – от 3 млн до 100 млн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77101" y="7769496"/>
            <a:ext cx="3743795" cy="491867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Деятельность субъекта МСП предусмотрена Программой в части приоритетных отраслей</a:t>
            </a:r>
          </a:p>
        </p:txBody>
      </p:sp>
    </p:spTree>
    <p:extLst>
      <p:ext uri="{BB962C8B-B14F-4D97-AF65-F5344CB8AC3E}">
        <p14:creationId xmlns:p14="http://schemas.microsoft.com/office/powerpoint/2010/main" val="18886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1702" y="297542"/>
            <a:ext cx="9481346" cy="698685"/>
          </a:xfrm>
        </p:spPr>
        <p:txBody>
          <a:bodyPr/>
          <a:lstStyle/>
          <a:p>
            <a:r>
              <a:rPr lang="ru-RU" dirty="0"/>
              <a:t>Базовые требования к потенциальному </a:t>
            </a:r>
            <a:r>
              <a:rPr lang="ru-RU" dirty="0" smtClean="0"/>
              <a:t>заемщику/клиенту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64796" y="1398866"/>
            <a:ext cx="3767590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Соответствие </a:t>
            </a:r>
            <a:r>
              <a:rPr lang="ru-RU" sz="12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требованиям по структуре </a:t>
            </a: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              уставного капитала</a:t>
            </a:r>
            <a:endParaRPr lang="ru-RU" sz="1200" b="1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64797" y="1989361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Выручка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36206" y="1986942"/>
            <a:ext cx="1730111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млрд рублей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64796" y="2431944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Персонал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36205" y="2428004"/>
            <a:ext cx="1730111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250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человек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071946" y="1327862"/>
            <a:ext cx="4132754" cy="169336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64797" y="4126203"/>
            <a:ext cx="35252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Игорный бизнес;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Производство и реализация подакцизных товаров 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</a:t>
            </a:r>
            <a:r>
              <a:rPr lang="ru-RU" sz="1200" i="1" dirty="0" smtClean="0">
                <a:latin typeface="Arial Narrow" panose="020B0606020202030204" pitchFamily="34" charset="0"/>
                <a:cs typeface="+mn-cs"/>
              </a:rPr>
              <a:t>181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НК РФ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);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Добыча и реализация полезных ископаемых </a:t>
            </a:r>
            <a:r>
              <a:rPr lang="ru-RU" sz="1200" dirty="0" smtClean="0">
                <a:latin typeface="Arial Narrow" panose="020B0606020202030204" pitchFamily="34" charset="0"/>
                <a:cs typeface="+mn-cs"/>
              </a:rPr>
              <a:t>                 </a:t>
            </a:r>
            <a:r>
              <a:rPr lang="ru-RU" sz="1200" i="1" dirty="0" smtClean="0">
                <a:latin typeface="Arial Narrow" panose="020B0606020202030204" pitchFamily="34" charset="0"/>
                <a:cs typeface="+mn-cs"/>
              </a:rPr>
              <a:t>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</a:t>
            </a:r>
            <a:r>
              <a:rPr lang="ru-RU" sz="1200" i="1" dirty="0" smtClean="0">
                <a:latin typeface="Arial Narrow" panose="020B0606020202030204" pitchFamily="34" charset="0"/>
                <a:cs typeface="+mn-cs"/>
              </a:rPr>
              <a:t>337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НК РФ); </a:t>
            </a:r>
            <a:endParaRPr lang="ru-RU" sz="1200" dirty="0">
              <a:latin typeface="Arial Narrow" panose="020B0606020202030204" pitchFamily="34" charset="0"/>
              <a:cs typeface="+mn-cs"/>
            </a:endParaRP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Ломбарды.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1531562" y="2516023"/>
            <a:ext cx="431915" cy="461665"/>
            <a:chOff x="200025" y="5799115"/>
            <a:chExt cx="475107" cy="50783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5081" y="1332544"/>
            <a:ext cx="7143404" cy="609908"/>
            <a:chOff x="355081" y="1887057"/>
            <a:chExt cx="7143404" cy="60990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54296" y="1887057"/>
              <a:ext cx="6744189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Соответствие требованиям ст.4 Федерального закона </a:t>
              </a:r>
              <a:r>
                <a:rPr lang="ru-RU" sz="1600" kern="0" dirty="0" smtClean="0">
                  <a:latin typeface="+mj-lt"/>
                  <a:cs typeface="+mn-cs"/>
                </a:rPr>
                <a:t>№209-ФЗ</a:t>
              </a:r>
              <a:endParaRPr lang="ru-RU" sz="1600" kern="0" dirty="0">
                <a:latin typeface="+mj-lt"/>
                <a:cs typeface="+mn-cs"/>
              </a:endParaRPr>
            </a:p>
          </p:txBody>
        </p:sp>
        <p:sp>
          <p:nvSpPr>
            <p:cNvPr id="39" name="Teardrop 46"/>
            <p:cNvSpPr/>
            <p:nvPr/>
          </p:nvSpPr>
          <p:spPr>
            <a:xfrm>
              <a:off x="355081" y="1887057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5081" y="2426290"/>
            <a:ext cx="7143404" cy="609908"/>
            <a:chOff x="355081" y="2864490"/>
            <a:chExt cx="7143404" cy="6099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54297" y="2864490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Любые виды предпринимательской деятельности</a:t>
              </a:r>
            </a:p>
          </p:txBody>
        </p:sp>
        <p:sp>
          <p:nvSpPr>
            <p:cNvPr id="42" name="Teardrop 46"/>
            <p:cNvSpPr/>
            <p:nvPr/>
          </p:nvSpPr>
          <p:spPr>
            <a:xfrm>
              <a:off x="355081" y="287245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55081" y="3568260"/>
            <a:ext cx="7143404" cy="617868"/>
            <a:chOff x="355081" y="3892019"/>
            <a:chExt cx="7143404" cy="6178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4297" y="3899979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Регистрация бизнеса на территории Российской Федерации</a:t>
              </a:r>
            </a:p>
          </p:txBody>
        </p:sp>
        <p:sp>
          <p:nvSpPr>
            <p:cNvPr id="43" name="Teardrop 46"/>
            <p:cNvSpPr/>
            <p:nvPr/>
          </p:nvSpPr>
          <p:spPr>
            <a:xfrm>
              <a:off x="355081" y="3892019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5081" y="4718190"/>
            <a:ext cx="7143403" cy="612786"/>
            <a:chOff x="355081" y="4932590"/>
            <a:chExt cx="7143403" cy="6127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4296" y="4935468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отрицательной кредитной истории по кредитам с гарантией Корпорации</a:t>
              </a:r>
            </a:p>
          </p:txBody>
        </p:sp>
        <p:sp>
          <p:nvSpPr>
            <p:cNvPr id="44" name="Teardrop 46"/>
            <p:cNvSpPr/>
            <p:nvPr/>
          </p:nvSpPr>
          <p:spPr>
            <a:xfrm>
              <a:off x="355081" y="493259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5081" y="5863038"/>
            <a:ext cx="7143403" cy="611347"/>
            <a:chOff x="355081" y="5969518"/>
            <a:chExt cx="7143403" cy="61134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54296" y="597095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просроченной задолженности по налогам, сборам и т.п.</a:t>
              </a:r>
            </a:p>
          </p:txBody>
        </p:sp>
        <p:sp>
          <p:nvSpPr>
            <p:cNvPr id="45" name="Teardrop 46"/>
            <p:cNvSpPr/>
            <p:nvPr/>
          </p:nvSpPr>
          <p:spPr>
            <a:xfrm>
              <a:off x="355081" y="5969518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55081" y="7006446"/>
            <a:ext cx="7143403" cy="609909"/>
            <a:chOff x="355081" y="7006446"/>
            <a:chExt cx="7143403" cy="60990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4296" y="700644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Не применяются процедуры несостоятельности (банкротства)</a:t>
              </a:r>
            </a:p>
          </p:txBody>
        </p:sp>
        <p:sp>
          <p:nvSpPr>
            <p:cNvPr id="46" name="Teardrop 46"/>
            <p:cNvSpPr/>
            <p:nvPr/>
          </p:nvSpPr>
          <p:spPr>
            <a:xfrm>
              <a:off x="355081" y="7006446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6</a:t>
              </a:r>
              <a:endParaRPr lang="en-US" sz="2800" b="1" dirty="0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9350543" y="2005245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350543" y="2458943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4" idx="3"/>
            <a:endCxn id="28" idx="1"/>
          </p:cNvCxnSpPr>
          <p:nvPr/>
        </p:nvCxnSpPr>
        <p:spPr>
          <a:xfrm>
            <a:off x="7498485" y="1637498"/>
            <a:ext cx="573461" cy="537048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4" name="Прямоугольник 63"/>
          <p:cNvSpPr/>
          <p:nvPr/>
        </p:nvSpPr>
        <p:spPr>
          <a:xfrm>
            <a:off x="8071946" y="3436883"/>
            <a:ext cx="4132754" cy="4179472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65" name="Соединительная линия уступом 64"/>
          <p:cNvCxnSpPr>
            <a:stCxn id="5" idx="3"/>
            <a:endCxn id="64" idx="1"/>
          </p:cNvCxnSpPr>
          <p:nvPr/>
        </p:nvCxnSpPr>
        <p:spPr>
          <a:xfrm>
            <a:off x="7498485" y="2731244"/>
            <a:ext cx="573461" cy="279537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grpSp>
        <p:nvGrpSpPr>
          <p:cNvPr id="68" name="Группа 67"/>
          <p:cNvGrpSpPr/>
          <p:nvPr/>
        </p:nvGrpSpPr>
        <p:grpSpPr>
          <a:xfrm>
            <a:off x="11531562" y="7153090"/>
            <a:ext cx="431915" cy="461665"/>
            <a:chOff x="200025" y="5799115"/>
            <a:chExt cx="475107" cy="507831"/>
          </a:xfrm>
        </p:grpSpPr>
        <p:sp>
          <p:nvSpPr>
            <p:cNvPr id="69" name="Равнобедренный треугольник 68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8264797" y="3563024"/>
            <a:ext cx="3525293" cy="549684"/>
          </a:xfrm>
          <a:prstGeom prst="rect">
            <a:avLst/>
          </a:prstGeom>
          <a:solidFill>
            <a:srgbClr val="FCD7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  <a:cs typeface="+mn-cs"/>
              </a:rPr>
              <a:t>Поддержка НЕ оказывается</a:t>
            </a:r>
            <a:endParaRPr lang="ru-RU" sz="1800" kern="0" dirty="0">
              <a:latin typeface="Calibri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3704765" cy="121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1" descr="cid:image003.png@01D349AE.15EEB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9" y="438532"/>
            <a:ext cx="2340166" cy="49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2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5779" y="297542"/>
            <a:ext cx="8545609" cy="698685"/>
          </a:xfrm>
        </p:spPr>
        <p:txBody>
          <a:bodyPr/>
          <a:lstStyle/>
          <a:p>
            <a:r>
              <a:rPr lang="ru-RU" dirty="0" smtClean="0"/>
              <a:t>Кредитная поддержка МСП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08058" y="-356488"/>
            <a:ext cx="3704765" cy="121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1" descr="cid:image003.png@01D349AE.15EEB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9" y="438532"/>
            <a:ext cx="2340166" cy="49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Группа 53"/>
          <p:cNvGrpSpPr/>
          <p:nvPr/>
        </p:nvGrpSpPr>
        <p:grpSpPr>
          <a:xfrm>
            <a:off x="559509" y="1358320"/>
            <a:ext cx="2714633" cy="1445832"/>
            <a:chOff x="704616" y="8731785"/>
            <a:chExt cx="1548850" cy="630883"/>
          </a:xfrm>
        </p:grpSpPr>
        <p:sp>
          <p:nvSpPr>
            <p:cNvPr id="55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6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/>
                <a:t>Кредитные продукты по Программе стимулирования кредитования субъектов МСП</a:t>
              </a:r>
            </a:p>
          </p:txBody>
        </p:sp>
      </p:grpSp>
      <p:sp>
        <p:nvSpPr>
          <p:cNvPr id="57" name="Скругленный прямоугольник 56"/>
          <p:cNvSpPr/>
          <p:nvPr/>
        </p:nvSpPr>
        <p:spPr>
          <a:xfrm>
            <a:off x="3424458" y="1348488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/>
              <a:t>«Экспресс-Оборотный»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424458" y="1724466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/>
              <a:t>«Приоритет-Оборотный»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424458" y="2100444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/>
              <a:t>«Инвестиционный кредит»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424458" y="2476422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/>
              <a:t>«Инвестиционный </a:t>
            </a:r>
            <a:r>
              <a:rPr lang="ru-RU" sz="1400" dirty="0" smtClean="0"/>
              <a:t>проект»</a:t>
            </a:r>
            <a:endParaRPr lang="ru-RU" sz="1400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559509" y="2838083"/>
            <a:ext cx="2714633" cy="642540"/>
            <a:chOff x="704616" y="8731785"/>
            <a:chExt cx="1548850" cy="630883"/>
          </a:xfrm>
        </p:grpSpPr>
        <p:sp>
          <p:nvSpPr>
            <p:cNvPr id="63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4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/>
                <a:t>Кредитная поддержка участников закупок</a:t>
              </a:r>
              <a:endParaRPr lang="ru-RU" sz="1400" kern="0" dirty="0"/>
            </a:p>
          </p:txBody>
        </p:sp>
      </p:grpSp>
      <p:sp>
        <p:nvSpPr>
          <p:cNvPr id="65" name="Скругленный прямоугольник 64"/>
          <p:cNvSpPr/>
          <p:nvPr/>
        </p:nvSpPr>
        <p:spPr>
          <a:xfrm>
            <a:off x="3424458" y="3000404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/>
              <a:t>«</a:t>
            </a:r>
            <a:r>
              <a:rPr lang="ru-RU" sz="1400" dirty="0" err="1"/>
              <a:t>Госконтракт</a:t>
            </a:r>
            <a:r>
              <a:rPr lang="ru-RU" sz="1400" dirty="0"/>
              <a:t>-Оборотный»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559509" y="3534216"/>
            <a:ext cx="2714633" cy="1065458"/>
            <a:chOff x="704616" y="8731785"/>
            <a:chExt cx="1548850" cy="630883"/>
          </a:xfrm>
        </p:grpSpPr>
        <p:sp>
          <p:nvSpPr>
            <p:cNvPr id="6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8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>
                  <a:solidFill>
                    <a:srgbClr val="FF0000"/>
                  </a:solidFill>
                </a:rPr>
                <a:t>Кредитная поддержка сельскохозяйственной кооперации</a:t>
              </a:r>
            </a:p>
          </p:txBody>
        </p:sp>
      </p:grpSp>
      <p:sp>
        <p:nvSpPr>
          <p:cNvPr id="69" name="Скругленный прямоугольник 68"/>
          <p:cNvSpPr/>
          <p:nvPr/>
        </p:nvSpPr>
        <p:spPr>
          <a:xfrm>
            <a:off x="3424458" y="3537892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/>
              <a:t>«Кооперация»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424458" y="3904964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/>
              <a:t>«</a:t>
            </a:r>
            <a:r>
              <a:rPr lang="ru-RU" sz="1400" dirty="0" err="1"/>
              <a:t>Агропарк</a:t>
            </a:r>
            <a:r>
              <a:rPr lang="ru-RU" sz="1400" dirty="0"/>
              <a:t>»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424458" y="4281776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/>
              <a:t>«</a:t>
            </a:r>
            <a:r>
              <a:rPr lang="ru-RU" sz="1400" dirty="0" err="1"/>
              <a:t>Предэкспорт</a:t>
            </a:r>
            <a:r>
              <a:rPr lang="ru-RU" sz="1400" dirty="0"/>
              <a:t>»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559509" y="4648663"/>
            <a:ext cx="2714633" cy="642540"/>
            <a:chOff x="704616" y="8731785"/>
            <a:chExt cx="1548850" cy="630883"/>
          </a:xfrm>
        </p:grpSpPr>
        <p:sp>
          <p:nvSpPr>
            <p:cNvPr id="7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/>
                <a:t>Кредитная поддержка субъектов МСП резидентов моногородов</a:t>
              </a:r>
            </a:p>
          </p:txBody>
        </p:sp>
      </p:grpSp>
      <p:sp>
        <p:nvSpPr>
          <p:cNvPr id="76" name="Скругленный прямоугольник 75"/>
          <p:cNvSpPr/>
          <p:nvPr/>
        </p:nvSpPr>
        <p:spPr>
          <a:xfrm>
            <a:off x="3424459" y="4810984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/>
              <a:t>«Развитие моногородов»</a:t>
            </a:r>
            <a:endParaRPr lang="ru-RU" sz="1400" dirty="0"/>
          </a:p>
        </p:txBody>
      </p:sp>
      <p:grpSp>
        <p:nvGrpSpPr>
          <p:cNvPr id="77" name="Группа 76"/>
          <p:cNvGrpSpPr/>
          <p:nvPr/>
        </p:nvGrpSpPr>
        <p:grpSpPr>
          <a:xfrm>
            <a:off x="559509" y="5359867"/>
            <a:ext cx="2714633" cy="642540"/>
            <a:chOff x="704616" y="8731785"/>
            <a:chExt cx="1548850" cy="630883"/>
          </a:xfrm>
        </p:grpSpPr>
        <p:sp>
          <p:nvSpPr>
            <p:cNvPr id="78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0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/>
                <a:t>Специальный сегмент в рамках продукта «Бизнес-навигатор»</a:t>
              </a:r>
            </a:p>
          </p:txBody>
        </p:sp>
      </p:grpSp>
      <p:sp>
        <p:nvSpPr>
          <p:cNvPr id="81" name="Скругленный прямоугольник 80"/>
          <p:cNvSpPr/>
          <p:nvPr/>
        </p:nvSpPr>
        <p:spPr>
          <a:xfrm>
            <a:off x="3424458" y="5503035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/>
              <a:t>«Экспресс на инвестиции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grpSp>
        <p:nvGrpSpPr>
          <p:cNvPr id="82" name="Группа 81"/>
          <p:cNvGrpSpPr/>
          <p:nvPr/>
        </p:nvGrpSpPr>
        <p:grpSpPr>
          <a:xfrm>
            <a:off x="559509" y="6071068"/>
            <a:ext cx="2714633" cy="642540"/>
            <a:chOff x="704616" y="8731785"/>
            <a:chExt cx="1548850" cy="630883"/>
          </a:xfrm>
        </p:grpSpPr>
        <p:sp>
          <p:nvSpPr>
            <p:cNvPr id="83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4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/>
                <a:t>Специальный сегмент в рамках продукта «Женское предпринимательство»</a:t>
              </a:r>
            </a:p>
          </p:txBody>
        </p:sp>
      </p:grpSp>
      <p:sp>
        <p:nvSpPr>
          <p:cNvPr id="85" name="Скругленный прямоугольник 84"/>
          <p:cNvSpPr/>
          <p:nvPr/>
        </p:nvSpPr>
        <p:spPr>
          <a:xfrm>
            <a:off x="3424458" y="6072906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/>
              <a:t>«Экспресс на текущие </a:t>
            </a:r>
            <a:r>
              <a:rPr lang="ru-RU" sz="1400"/>
              <a:t>цели</a:t>
            </a:r>
            <a:r>
              <a:rPr lang="ru-RU" sz="1400" smtClean="0"/>
              <a:t>»</a:t>
            </a:r>
            <a:endParaRPr lang="ru-RU" sz="1400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3424459" y="6439040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/>
              <a:t>«Экспресс на инвестиции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694933" y="1007466"/>
            <a:ext cx="1678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smtClean="0"/>
              <a:t>Кредитные продукты</a:t>
            </a:r>
            <a:endParaRPr lang="ru-RU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543689" y="1002552"/>
            <a:ext cx="2197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smtClean="0"/>
              <a:t>Приоритетные направления</a:t>
            </a:r>
            <a:endParaRPr lang="ru-RU" sz="1200" dirty="0"/>
          </a:p>
        </p:txBody>
      </p:sp>
      <p:grpSp>
        <p:nvGrpSpPr>
          <p:cNvPr id="90" name="Группа 89"/>
          <p:cNvGrpSpPr/>
          <p:nvPr/>
        </p:nvGrpSpPr>
        <p:grpSpPr>
          <a:xfrm>
            <a:off x="543689" y="6811769"/>
            <a:ext cx="2714633" cy="1476825"/>
            <a:chOff x="704616" y="8731785"/>
            <a:chExt cx="1548850" cy="630883"/>
          </a:xfrm>
        </p:grpSpPr>
        <p:sp>
          <p:nvSpPr>
            <p:cNvPr id="91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93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 smtClean="0"/>
                <a:t>Продукты прямого кредитования для Дальневосточного </a:t>
              </a:r>
              <a:r>
                <a:rPr lang="ru-RU" sz="1400" kern="0" dirty="0"/>
                <a:t>федерального округа (ДФО)</a:t>
              </a:r>
            </a:p>
          </p:txBody>
        </p:sp>
      </p:grpSp>
      <p:sp>
        <p:nvSpPr>
          <p:cNvPr id="94" name="Скругленный прямоугольник 93"/>
          <p:cNvSpPr/>
          <p:nvPr/>
        </p:nvSpPr>
        <p:spPr>
          <a:xfrm>
            <a:off x="3424458" y="6820816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/>
              <a:t>«Дальневосточный гектар»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3424458" y="7224928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/>
              <a:t>«</a:t>
            </a:r>
            <a:r>
              <a:rPr lang="ru-RU" sz="1400" dirty="0" err="1" smtClean="0"/>
              <a:t>Приграничн</a:t>
            </a:r>
            <a:r>
              <a:rPr lang="ru-RU" sz="1400" dirty="0" smtClean="0"/>
              <a:t>. </a:t>
            </a:r>
            <a:r>
              <a:rPr lang="ru-RU" sz="1400" dirty="0"/>
              <a:t>территории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3424458" y="7629040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/>
              <a:t>«</a:t>
            </a:r>
            <a:r>
              <a:rPr lang="ru-RU" sz="1400" dirty="0" err="1" smtClean="0"/>
              <a:t>Своб</a:t>
            </a:r>
            <a:r>
              <a:rPr lang="ru-RU" sz="1400" dirty="0"/>
              <a:t>.</a:t>
            </a:r>
            <a:r>
              <a:rPr lang="ru-RU" sz="1400" dirty="0" smtClean="0"/>
              <a:t> </a:t>
            </a:r>
            <a:r>
              <a:rPr lang="ru-RU" sz="1400" dirty="0"/>
              <a:t>порт Владивосток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3424458" y="8033152"/>
            <a:ext cx="2595330" cy="317898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/>
              <a:t>«Опережающее развитие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6170106" y="1255673"/>
            <a:ext cx="241592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/>
              <a:t>Осуществление прямой кредитной поддержки субъектов МСП, </a:t>
            </a:r>
            <a:r>
              <a:rPr lang="ru-RU" sz="1000" dirty="0" smtClean="0"/>
              <a:t>кредитование на </a:t>
            </a:r>
            <a:r>
              <a:rPr lang="ru-RU" sz="1000" dirty="0"/>
              <a:t>пополнение оборотных </a:t>
            </a:r>
            <a:r>
              <a:rPr lang="ru-RU" sz="1000" dirty="0" smtClean="0"/>
              <a:t>средств и инвестиции, </a:t>
            </a:r>
            <a:r>
              <a:rPr lang="ru-RU" sz="1000" dirty="0"/>
              <a:t>для финансирования проектов в приоритетных отраслях, определяемых в Программе стимулирования кредитования субъектов </a:t>
            </a:r>
            <a:r>
              <a:rPr lang="ru-RU" sz="1000" dirty="0" smtClean="0"/>
              <a:t>МСП</a:t>
            </a:r>
            <a:endParaRPr lang="ru-RU" sz="1000" kern="0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356109" y="1002551"/>
            <a:ext cx="170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mtClean="0"/>
              <a:t>Цели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70104" y="2838951"/>
            <a:ext cx="238926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/>
              <a:t>Осуществление прямой кредитной </a:t>
            </a:r>
            <a:r>
              <a:rPr lang="ru-RU" sz="1000" dirty="0" smtClean="0"/>
              <a:t>поддержки субъектов </a:t>
            </a:r>
            <a:r>
              <a:rPr lang="ru-RU" sz="1000" dirty="0"/>
              <a:t>МСП,  участвующих в закупках в рамках 223-ФЗ и </a:t>
            </a:r>
            <a:r>
              <a:rPr lang="ru-RU" sz="1000" dirty="0" smtClean="0"/>
              <a:t>44-ФЗ </a:t>
            </a: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70104" y="3675272"/>
            <a:ext cx="2392674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/>
              <a:t>Осуществление прямой кредитной поддержки субъектов МСП - сельхозкооперативов, </a:t>
            </a:r>
            <a:r>
              <a:rPr lang="ru-RU" sz="1000" dirty="0" smtClean="0"/>
              <a:t>кредиты </a:t>
            </a:r>
            <a:r>
              <a:rPr lang="ru-RU" sz="1000" dirty="0"/>
              <a:t>на пополнение оборотных средств </a:t>
            </a:r>
            <a:r>
              <a:rPr lang="ru-RU" sz="1000" dirty="0" smtClean="0"/>
              <a:t>и инвестиционные цели</a:t>
            </a:r>
            <a:endParaRPr lang="ru-RU" sz="1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8644407" y="746479"/>
            <a:ext cx="383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FF0000"/>
                </a:solidFill>
              </a:rPr>
              <a:t>Программы субсидирования процентной ставки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576095" y="707062"/>
            <a:ext cx="82995" cy="7715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Таблица 106"/>
          <p:cNvGraphicFramePr>
            <a:graphicFrameLocks/>
          </p:cNvGraphicFramePr>
          <p:nvPr>
            <p:extLst/>
          </p:nvPr>
        </p:nvGraphicFramePr>
        <p:xfrm>
          <a:off x="8672407" y="1399492"/>
          <a:ext cx="3804290" cy="328570"/>
        </p:xfrm>
        <a:graphic>
          <a:graphicData uri="http://schemas.openxmlformats.org/drawingml/2006/table">
            <a:tbl>
              <a:tblPr/>
              <a:tblGrid>
                <a:gridCol w="3804290"/>
              </a:tblGrid>
              <a:tr h="315748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Минсельхоза России</a:t>
                      </a:r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6000" marR="126000" marT="57605" marB="5760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8672407" y="1692847"/>
            <a:ext cx="3804290" cy="1092031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algn="just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МСП Банк аккредитован в качестве уполномоченного банка для льготного кредитования сельхозпредприятий в рамках программы Министерства сельского хозяйства Российской Федерации.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719533" y="2739789"/>
            <a:ext cx="668265" cy="307201"/>
          </a:xfrm>
          <a:prstGeom prst="rect">
            <a:avLst/>
          </a:prstGeom>
          <a:noFill/>
        </p:spPr>
        <p:txBody>
          <a:bodyPr wrap="non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СРОК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719533" y="2957955"/>
            <a:ext cx="2985004" cy="284118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Льготный краткосрочный кредит – до 1 года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716496" y="3157327"/>
            <a:ext cx="3558513" cy="276423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Льготный инвестиционный кредит – от 2 до 15 лет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16496" y="3337163"/>
            <a:ext cx="1867311" cy="307201"/>
          </a:xfrm>
          <a:prstGeom prst="rect">
            <a:avLst/>
          </a:prstGeom>
          <a:noFill/>
        </p:spPr>
        <p:txBody>
          <a:bodyPr wrap="non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СТАВКА ПО КРЕДИТУ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495752" y="3356699"/>
            <a:ext cx="1605040" cy="276423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От 1% до 5% годовых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625513" y="3633122"/>
            <a:ext cx="3974475" cy="307201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СООТВЕТСТВИЕ ТРЕБОВАНИЯМ ПРОГРАММЫ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662046" y="3846001"/>
            <a:ext cx="3699342" cy="584200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Сумма кредита не превышает установленного лимита для субъекта </a:t>
            </a:r>
            <a:r>
              <a:rPr lang="ru-RU" sz="1000" kern="0" dirty="0" smtClean="0">
                <a:solidFill>
                  <a:prstClr val="black"/>
                </a:solidFill>
              </a:rPr>
              <a:t>РФ. </a:t>
            </a:r>
            <a:r>
              <a:rPr lang="ru-RU" sz="1000" kern="0" dirty="0">
                <a:solidFill>
                  <a:prstClr val="black"/>
                </a:solidFill>
              </a:rPr>
              <a:t>Целевое использование предусмотрено Программой</a:t>
            </a:r>
          </a:p>
        </p:txBody>
      </p:sp>
      <p:graphicFrame>
        <p:nvGraphicFramePr>
          <p:cNvPr id="119" name="Таблица 118"/>
          <p:cNvGraphicFramePr>
            <a:graphicFrameLocks/>
          </p:cNvGraphicFramePr>
          <p:nvPr>
            <p:extLst/>
          </p:nvPr>
        </p:nvGraphicFramePr>
        <p:xfrm>
          <a:off x="8747042" y="4398414"/>
          <a:ext cx="3614346" cy="351261"/>
        </p:xfrm>
        <a:graphic>
          <a:graphicData uri="http://schemas.openxmlformats.org/drawingml/2006/table">
            <a:tbl>
              <a:tblPr/>
              <a:tblGrid>
                <a:gridCol w="3614346"/>
              </a:tblGrid>
              <a:tr h="351261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Минэкономразвития России</a:t>
                      </a:r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6000" marR="126000" marT="57605" marB="5760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120" name="TextBox 119"/>
          <p:cNvSpPr txBox="1"/>
          <p:nvPr/>
        </p:nvSpPr>
        <p:spPr>
          <a:xfrm>
            <a:off x="8675820" y="4749675"/>
            <a:ext cx="3685567" cy="1784528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>
            <a:defPPr>
              <a:defRPr lang="en-US"/>
            </a:defPPr>
            <a:lvl1pPr marL="0" marR="0" lvl="0" indent="0" algn="just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r>
              <a:rPr lang="ru-RU" sz="900" dirty="0"/>
              <a:t>МСП Банк аккредитован в качестве уполномоченного банка для льготного кредитования по программе Министерства экономического развития Российской Федерации в соответствии с Постановление от 30 декабря 2017 г. N 1706 «Об утверждении правил Предоставления субсидий из федерального бюджета российским</a:t>
            </a:r>
            <a:r>
              <a:rPr lang="en-US" sz="900" dirty="0"/>
              <a:t> </a:t>
            </a:r>
            <a:r>
              <a:rPr lang="ru-RU" sz="900" dirty="0"/>
              <a:t>Кредитным организациям на возмещение недополученных ими доходов по кредитам, выданным субъектам малого и среднего предпринимательства на реализацию проектов в приоритетных отраслях по льготной ставке».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629946" y="6415233"/>
            <a:ext cx="668265" cy="307201"/>
          </a:xfrm>
          <a:prstGeom prst="rect">
            <a:avLst/>
          </a:prstGeom>
          <a:noFill/>
        </p:spPr>
        <p:txBody>
          <a:bodyPr wrap="non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СРОК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659090" y="6588801"/>
            <a:ext cx="3641854" cy="291812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Кредит на инвестиционные цели – до 10 лет</a:t>
            </a: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650512" y="6758564"/>
            <a:ext cx="3848080" cy="276423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Кредит на оборотные цели – до 3 лет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0495752" y="7048079"/>
            <a:ext cx="1059398" cy="430312"/>
          </a:xfrm>
          <a:prstGeom prst="rect">
            <a:avLst/>
          </a:prstGeom>
          <a:noFill/>
        </p:spPr>
        <p:txBody>
          <a:bodyPr wrap="non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6,5%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годовых</a:t>
            </a:r>
          </a:p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644406" y="7034987"/>
            <a:ext cx="1867311" cy="307201"/>
          </a:xfrm>
          <a:prstGeom prst="rect">
            <a:avLst/>
          </a:prstGeom>
          <a:noFill/>
        </p:spPr>
        <p:txBody>
          <a:bodyPr wrap="non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СТАВКА ПО КРЕДИТУ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652087" y="7223860"/>
            <a:ext cx="3974475" cy="307201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</a:rPr>
              <a:t>СООТВЕТСТВИЕ ТРЕБОВАНИЯМ ПРОГРАММЫ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624086" y="7406742"/>
            <a:ext cx="3633941" cy="430312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Сумма кредита на инвестиционные цели – от 3 млн до 1 млрд, на оборотные цели – от 3 млн до 100 млн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8597272" y="7727471"/>
            <a:ext cx="3743795" cy="430312"/>
          </a:xfrm>
          <a:prstGeom prst="rect">
            <a:avLst/>
          </a:prstGeom>
          <a:noFill/>
        </p:spPr>
        <p:txBody>
          <a:bodyPr wrap="square" lIns="121351" tIns="60675" rIns="121351" bIns="60675" rtlCol="0">
            <a:spAutoFit/>
          </a:bodyPr>
          <a:lstStyle/>
          <a:p>
            <a:pPr marL="0" marR="0" lvl="0" indent="0" defTabSz="12135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Деятельность субъекта МСП предусмотрена Программой в части приоритетных отраслей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49924" y="4585636"/>
            <a:ext cx="243867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/>
              <a:t>Осуществление прямой кредитной поддержки субъектов МСП , осуществляющих свою деятельность в </a:t>
            </a:r>
            <a:r>
              <a:rPr lang="ru-RU" sz="1000" dirty="0" smtClean="0"/>
              <a:t>моногородах</a:t>
            </a:r>
            <a:endParaRPr lang="ru-RU" sz="1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10490" y="5287080"/>
            <a:ext cx="251359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/>
              <a:t>Осуществление </a:t>
            </a:r>
            <a:r>
              <a:rPr lang="ru-RU" sz="1000" dirty="0" smtClean="0"/>
              <a:t>поддержки </a:t>
            </a:r>
            <a:r>
              <a:rPr lang="ru-RU" sz="1000" dirty="0"/>
              <a:t>субъектов МСП</a:t>
            </a:r>
            <a:r>
              <a:rPr lang="ru-RU" sz="1000"/>
              <a:t>, </a:t>
            </a:r>
            <a:r>
              <a:rPr lang="ru-RU" sz="1000" smtClean="0"/>
              <a:t>в </a:t>
            </a:r>
            <a:r>
              <a:rPr lang="ru-RU" sz="1000" dirty="0"/>
              <a:t>соответствии с Бизнес-планом, сформированном при помощи сервиса на портале Бизнес-навигатор МСП.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49761" y="5994966"/>
            <a:ext cx="2463455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/>
              <a:t>Осуществление </a:t>
            </a:r>
            <a:r>
              <a:rPr lang="ru-RU" sz="1000" dirty="0" smtClean="0"/>
              <a:t> </a:t>
            </a:r>
            <a:r>
              <a:rPr lang="ru-RU" sz="1000" dirty="0"/>
              <a:t>кредитной поддержки субъектов </a:t>
            </a:r>
            <a:r>
              <a:rPr lang="ru-RU" sz="1000" dirty="0" smtClean="0"/>
              <a:t>МСП, </a:t>
            </a:r>
            <a:r>
              <a:rPr lang="ru-RU" sz="1000"/>
              <a:t>предусматривающий </a:t>
            </a:r>
            <a:r>
              <a:rPr lang="ru-RU" sz="1000" smtClean="0"/>
              <a:t>специальные </a:t>
            </a:r>
            <a:r>
              <a:rPr lang="ru-RU" sz="1000" dirty="0"/>
              <a:t>условия для приоритетных сегментов и социально-значимых сегментов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91960" y="7056794"/>
            <a:ext cx="234554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/>
              <a:t>Осуществление прямой кредитной поддержки субъектов МСП, для освоения и развития бизнеса на </a:t>
            </a:r>
            <a:r>
              <a:rPr lang="ru-RU" sz="1000" dirty="0" smtClean="0"/>
              <a:t>субъектами МСП в ДФО </a:t>
            </a:r>
            <a:r>
              <a:rPr lang="mr-IN" sz="1000" dirty="0" smtClean="0"/>
              <a:t>–</a:t>
            </a:r>
            <a:r>
              <a:rPr lang="ru-RU" sz="1000" dirty="0" smtClean="0"/>
              <a:t> кредиты на инвестиционные цели и пополнение оборотных средств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870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153232</TotalTime>
  <Words>3052</Words>
  <Application>Microsoft Office PowerPoint</Application>
  <PresentationFormat>Произвольный</PresentationFormat>
  <Paragraphs>325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Title</vt:lpstr>
      <vt:lpstr>Поддержка субъектов МСП АО «МСП Банком» в сфере сельхозкооперации</vt:lpstr>
      <vt:lpstr>О Банке</vt:lpstr>
      <vt:lpstr>Ключевые направления поддержки МСП</vt:lpstr>
      <vt:lpstr>Кредитно-гарантийная продуктовая линейка Банка*</vt:lpstr>
      <vt:lpstr>Кредитно-гарантийная продуктовая линейка Банка</vt:lpstr>
      <vt:lpstr>Сервис бизнес-планирования Бизнес-навигатора МСП </vt:lpstr>
      <vt:lpstr>Источники фондирования поддержки МСП</vt:lpstr>
      <vt:lpstr>Базовые требования к потенциальному заемщику/клиенту</vt:lpstr>
      <vt:lpstr>Кредитная поддержка МСП</vt:lpstr>
      <vt:lpstr>Кредитная поддержка МСП</vt:lpstr>
      <vt:lpstr>Кредитная поддержка МСП</vt:lpstr>
      <vt:lpstr>Презентация PowerPoint</vt:lpstr>
    </vt:vector>
  </TitlesOfParts>
  <Company>Deloitte &amp; Touche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Тарасов Петр Юрьевич</cp:lastModifiedBy>
  <cp:revision>4689</cp:revision>
  <cp:lastPrinted>2018-05-11T20:26:44Z</cp:lastPrinted>
  <dcterms:created xsi:type="dcterms:W3CDTF">2010-08-23T12:41:44Z</dcterms:created>
  <dcterms:modified xsi:type="dcterms:W3CDTF">2018-05-15T06:48:55Z</dcterms:modified>
</cp:coreProperties>
</file>