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00" r:id="rId3"/>
    <p:sldId id="298" r:id="rId4"/>
    <p:sldId id="297" r:id="rId5"/>
    <p:sldId id="301" r:id="rId6"/>
    <p:sldId id="299" r:id="rId7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012" autoAdjust="0"/>
    <p:restoredTop sz="94660"/>
  </p:normalViewPr>
  <p:slideViewPr>
    <p:cSldViewPr>
      <p:cViewPr>
        <p:scale>
          <a:sx n="90" d="100"/>
          <a:sy n="90" d="100"/>
        </p:scale>
        <p:origin x="-1008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92B27-73EC-46B2-A914-52C7D277FF18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D83262-9BD5-4AF3-B9B0-8FE31B5ADB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EB726-67AB-463E-89E0-AF31CB5D9EA7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1F22E-8C26-4AE6-BD36-A40F0BD64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60EA-2CBE-462A-A9AD-1B276537D842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840D1-94CC-4A8E-ABBB-F13BF0B3F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30DC1-5844-4D2B-8D5D-7B2ADD2502AF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38432-CFC0-4751-94BE-AC6A83BEA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D0856-13E7-4C31-BCF5-50ABBC617750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68040-F12E-4571-BBDD-51415F9AF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F752A-DC22-482C-B6EA-6E8E0CA5F776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1920C-201C-4AB2-8301-AD2D8E87C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29204-DC14-4FFD-B94F-5A9379EE5AE3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2E57F-15EF-40B1-A350-71B8228C7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D1A34-E784-4308-8D32-5F4F1AC8FC74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6DF52-A93B-4506-91C9-1BE6C4635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D9EA-E204-4F0E-8CF0-8C3DC05906C8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8C42-EF12-414C-8AF6-DCC463BADB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202-8012-4659-8800-E09506B8A902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B7A9-4CD3-4903-A413-77152E6B0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55F02-28DA-44AB-BAC8-98F5D4BC12D7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F3059-777D-4099-9306-6B09C48FA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65C24-B87B-4F0B-AAB8-4DC092EAC016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6F9FA-487B-4792-B4F4-446DE45A4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FB44FE-390C-4E3D-8FDD-5958E7CF1485}" type="datetimeFigureOut">
              <a:rPr lang="ru-RU"/>
              <a:pPr>
                <a:defRPr/>
              </a:pPr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9A3F59-D4EE-42D2-A8C1-5DCDA2CC0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500034" y="2786058"/>
            <a:ext cx="8358187" cy="1643064"/>
          </a:xfrm>
        </p:spPr>
        <p:txBody>
          <a:bodyPr/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Потенциал рынка СКПК, пути его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развития.</a:t>
            </a:r>
            <a:endParaRPr lang="ru-RU" sz="2400" dirty="0" smtClean="0">
              <a:latin typeface="Arial" charset="0"/>
              <a:cs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929330"/>
            <a:ext cx="6400800" cy="7524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г.Москва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16 ноября 2017 г.</a:t>
            </a:r>
            <a:endParaRPr lang="ru-RU" sz="1800" dirty="0"/>
          </a:p>
        </p:txBody>
      </p:sp>
      <p:pic>
        <p:nvPicPr>
          <p:cNvPr id="14339" name="Picture 4" descr="frskk_logo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42852"/>
            <a:ext cx="12969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508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857356" y="357166"/>
            <a:ext cx="5929354" cy="17859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rgbClr val="006600"/>
                </a:solidFill>
                <a:latin typeface="Arial" pitchFamily="34" charset="0"/>
                <a:ea typeface="+mj-ea"/>
                <a:cs typeface="Arial" pitchFamily="34" charset="0"/>
              </a:rPr>
              <a:t>VI</a:t>
            </a:r>
            <a:r>
              <a:rPr lang="ru-RU" sz="3200" dirty="0" smtClean="0">
                <a:solidFill>
                  <a:srgbClr val="006600"/>
                </a:solidFill>
                <a:latin typeface="Arial" pitchFamily="34" charset="0"/>
                <a:ea typeface="+mj-ea"/>
                <a:cs typeface="Arial" pitchFamily="34" charset="0"/>
              </a:rPr>
              <a:t> СЪЕЗД СЕЛЬСКОХОЗЯЙСТВЕННЫХ КООПЕРАТИВОВ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85813" y="4714884"/>
            <a:ext cx="614364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Багинский Игорь Николаевич, председатель Союза сельских кредитных кооперативов.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1000100" y="428604"/>
            <a:ext cx="6643687" cy="714375"/>
          </a:xfrm>
        </p:spPr>
        <p:txBody>
          <a:bodyPr/>
          <a:lstStyle/>
          <a:p>
            <a:r>
              <a:rPr lang="ru-RU" sz="2400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Место и </a:t>
            </a:r>
            <a:r>
              <a:rPr lang="ru-RU" sz="2400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п</a:t>
            </a:r>
            <a:r>
              <a:rPr lang="ru-RU" sz="2400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отенциал </a:t>
            </a:r>
            <a:r>
              <a:rPr lang="ru-RU" sz="2400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сельскохозяйственной кредитной кооперации</a:t>
            </a:r>
            <a:endParaRPr lang="ru-RU" sz="2400" dirty="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429684" cy="4857784"/>
          </a:xfrm>
        </p:spPr>
        <p:txBody>
          <a:bodyPr/>
          <a:lstStyle/>
          <a:p>
            <a:pPr marL="287338" indent="-287338">
              <a:spcBef>
                <a:spcPct val="0"/>
              </a:spcBef>
              <a:spcAft>
                <a:spcPts val="2400"/>
              </a:spcAft>
            </a:pPr>
            <a:r>
              <a:rPr lang="ru-RU" sz="1800" dirty="0" smtClean="0">
                <a:latin typeface="Arial" charset="0"/>
                <a:cs typeface="Arial" charset="0"/>
              </a:rPr>
              <a:t>СКПК </a:t>
            </a:r>
            <a:r>
              <a:rPr lang="ru-RU" sz="1800" dirty="0" smtClean="0">
                <a:latin typeface="Arial" charset="0"/>
                <a:cs typeface="Arial" charset="0"/>
              </a:rPr>
              <a:t>о</a:t>
            </a:r>
            <a:r>
              <a:rPr lang="ru-RU" sz="1800" dirty="0" smtClean="0">
                <a:latin typeface="Arial" charset="0"/>
                <a:cs typeface="Arial" charset="0"/>
              </a:rPr>
              <a:t>бъединяет 70 % членской базы сельскохозяйственной потребительской кооперации.</a:t>
            </a:r>
          </a:p>
          <a:p>
            <a:pPr marL="287338" indent="-287338">
              <a:spcBef>
                <a:spcPct val="0"/>
              </a:spcBef>
              <a:spcAft>
                <a:spcPts val="2400"/>
              </a:spcAft>
            </a:pPr>
            <a:r>
              <a:rPr lang="ru-RU" sz="1800" dirty="0" smtClean="0">
                <a:latin typeface="Arial" charset="0"/>
                <a:cs typeface="Arial" charset="0"/>
              </a:rPr>
              <a:t>СКПК </a:t>
            </a:r>
            <a:r>
              <a:rPr lang="ru-RU" sz="1800" dirty="0" smtClean="0">
                <a:latin typeface="Arial" charset="0"/>
                <a:cs typeface="Arial" charset="0"/>
              </a:rPr>
              <a:t>занимают 3 место после АО «Россельхозбанк» и ПАО Сбербанк по микро кредитованию МФХ в АПК</a:t>
            </a:r>
            <a:r>
              <a:rPr lang="ru-RU" sz="1800" dirty="0" smtClean="0">
                <a:latin typeface="Arial" charset="0"/>
                <a:cs typeface="Arial" charset="0"/>
              </a:rPr>
              <a:t>.</a:t>
            </a:r>
            <a:endParaRPr lang="ru-RU" sz="1800" dirty="0" smtClean="0">
              <a:latin typeface="Arial" charset="0"/>
              <a:cs typeface="Arial" charset="0"/>
            </a:endParaRPr>
          </a:p>
          <a:p>
            <a:pPr marL="287338" indent="-287338">
              <a:spcBef>
                <a:spcPct val="0"/>
              </a:spcBef>
              <a:spcAft>
                <a:spcPts val="2400"/>
              </a:spcAft>
            </a:pPr>
            <a:r>
              <a:rPr lang="ru-RU" sz="1800" dirty="0" smtClean="0">
                <a:latin typeface="Arial" charset="0"/>
                <a:cs typeface="Arial" charset="0"/>
              </a:rPr>
              <a:t>В среде СКПК накоплен опыт продвижения страховых, платежных  и иных услуг. </a:t>
            </a:r>
          </a:p>
          <a:p>
            <a:pPr marL="287338" indent="-287338">
              <a:spcBef>
                <a:spcPct val="0"/>
              </a:spcBef>
              <a:spcAft>
                <a:spcPts val="2400"/>
              </a:spcAft>
            </a:pPr>
            <a:r>
              <a:rPr lang="ru-RU" sz="1800" dirty="0" smtClean="0">
                <a:latin typeface="Arial" charset="0"/>
                <a:cs typeface="Arial" charset="0"/>
              </a:rPr>
              <a:t>Ежегодно  </a:t>
            </a:r>
            <a:r>
              <a:rPr lang="ru-RU" sz="1800" dirty="0" smtClean="0">
                <a:latin typeface="Arial" charset="0"/>
                <a:cs typeface="Arial" charset="0"/>
              </a:rPr>
              <a:t>в сельской местности появляются «свободные руки» из числа сотрудников банков и муниципалитетов  - практиков в управлении финансами, </a:t>
            </a:r>
            <a:r>
              <a:rPr lang="ru-RU" sz="1800" b="1" dirty="0" smtClean="0">
                <a:latin typeface="Arial" charset="0"/>
                <a:cs typeface="Arial" charset="0"/>
              </a:rPr>
              <a:t>которым люди привыкли доверять</a:t>
            </a:r>
            <a:r>
              <a:rPr lang="ru-RU" sz="1800" dirty="0" smtClean="0">
                <a:latin typeface="Arial" charset="0"/>
                <a:cs typeface="Arial" charset="0"/>
              </a:rPr>
              <a:t>.</a:t>
            </a:r>
          </a:p>
          <a:p>
            <a:pPr marL="287338" indent="-287338">
              <a:spcBef>
                <a:spcPct val="0"/>
              </a:spcBef>
              <a:spcAft>
                <a:spcPts val="2400"/>
              </a:spcAft>
            </a:pPr>
            <a:r>
              <a:rPr lang="ru-RU" sz="1800" dirty="0" smtClean="0">
                <a:latin typeface="Arial" charset="0"/>
                <a:cs typeface="Arial" charset="0"/>
              </a:rPr>
              <a:t>Банки </a:t>
            </a:r>
            <a:r>
              <a:rPr lang="ru-RU" sz="1800" dirty="0" smtClean="0">
                <a:latin typeface="Arial" charset="0"/>
                <a:cs typeface="Arial" charset="0"/>
              </a:rPr>
              <a:t>уходят </a:t>
            </a:r>
            <a:r>
              <a:rPr lang="ru-RU" sz="1800" dirty="0" smtClean="0">
                <a:latin typeface="Arial" charset="0"/>
                <a:cs typeface="Arial" charset="0"/>
              </a:rPr>
              <a:t>из сельской местности. С 2014 года численность банковских подразделений </a:t>
            </a:r>
            <a:r>
              <a:rPr lang="ru-RU" sz="1800" b="1" dirty="0" smtClean="0">
                <a:latin typeface="Arial" charset="0"/>
                <a:cs typeface="Arial" charset="0"/>
              </a:rPr>
              <a:t>сократилась</a:t>
            </a:r>
            <a:r>
              <a:rPr lang="ru-RU" sz="1800" dirty="0" smtClean="0">
                <a:latin typeface="Arial" charset="0"/>
                <a:cs typeface="Arial" charset="0"/>
              </a:rPr>
              <a:t> более чем на 10 000 единиц, или на 25</a:t>
            </a:r>
            <a:r>
              <a:rPr lang="ru-RU" sz="1800" dirty="0" smtClean="0">
                <a:latin typeface="Arial" charset="0"/>
                <a:cs typeface="Arial" charset="0"/>
              </a:rPr>
              <a:t>%.</a:t>
            </a:r>
            <a:endParaRPr lang="ru-RU" sz="1800" dirty="0" smtClean="0">
              <a:latin typeface="Arial" charset="0"/>
              <a:cs typeface="Arial" charset="0"/>
            </a:endParaRPr>
          </a:p>
          <a:p>
            <a:pPr marL="287338" indent="-287338">
              <a:spcBef>
                <a:spcPct val="0"/>
              </a:spcBef>
              <a:spcAft>
                <a:spcPts val="1200"/>
              </a:spcAft>
            </a:pPr>
            <a:endParaRPr lang="ru-RU" sz="1800" dirty="0" smtClean="0">
              <a:latin typeface="Arial" charset="0"/>
              <a:cs typeface="Arial" charset="0"/>
            </a:endParaRPr>
          </a:p>
          <a:p>
            <a:pPr marL="287338" indent="-287338">
              <a:spcBef>
                <a:spcPct val="0"/>
              </a:spcBef>
              <a:spcAft>
                <a:spcPts val="1200"/>
              </a:spcAft>
            </a:pPr>
            <a:endParaRPr lang="ru-RU" sz="1800" dirty="0" smtClean="0">
              <a:latin typeface="Arial" charset="0"/>
              <a:cs typeface="Arial" charset="0"/>
            </a:endParaRPr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2250" y="6500813"/>
            <a:ext cx="2162175" cy="220662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EAD50E7-7279-437F-8B3F-9733D67269E2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508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frsk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42852"/>
            <a:ext cx="12969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6643687" cy="714375"/>
          </a:xfrm>
        </p:spPr>
        <p:txBody>
          <a:bodyPr/>
          <a:lstStyle/>
          <a:p>
            <a:r>
              <a:rPr lang="ru-RU" sz="2400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Взаимодействие </a:t>
            </a:r>
            <a:r>
              <a:rPr lang="ru-RU" sz="2400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с </a:t>
            </a:r>
            <a:r>
              <a:rPr lang="ru-RU" sz="2400" smtClean="0">
                <a:solidFill>
                  <a:srgbClr val="006600"/>
                </a:solidFill>
                <a:latin typeface="Arial" charset="0"/>
                <a:cs typeface="Arial" charset="0"/>
              </a:rPr>
              <a:t>источниками ресурсов</a:t>
            </a:r>
            <a:endParaRPr lang="ru-RU" sz="2400" dirty="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143496"/>
          </a:xfrm>
        </p:spPr>
        <p:txBody>
          <a:bodyPr/>
          <a:lstStyle/>
          <a:p>
            <a:pPr marL="287338" indent="-287338">
              <a:spcBef>
                <a:spcPct val="0"/>
              </a:spcBef>
              <a:spcAft>
                <a:spcPts val="3600"/>
              </a:spcAft>
            </a:pPr>
            <a:r>
              <a:rPr lang="ru-RU" sz="1800" dirty="0" smtClean="0">
                <a:latin typeface="Arial" charset="0"/>
                <a:cs typeface="Arial" charset="0"/>
              </a:rPr>
              <a:t>Необходимо кооперировать возможности отраслевых финансовых институтов (АО Россельхозбанк, АО Росагролизинг, СКПК).</a:t>
            </a:r>
          </a:p>
          <a:p>
            <a:pPr marL="287338" indent="-287338">
              <a:spcBef>
                <a:spcPct val="0"/>
              </a:spcBef>
              <a:spcAft>
                <a:spcPts val="3600"/>
              </a:spcAft>
            </a:pPr>
            <a:r>
              <a:rPr lang="ru-RU" sz="1800" dirty="0" smtClean="0">
                <a:latin typeface="Arial" charset="0"/>
                <a:cs typeface="Arial" charset="0"/>
              </a:rPr>
              <a:t>Необходимо развить положительную практику установления  индикаторов в сфере поддержки МФХ при докапитализации отраслевых финансовых институтов. </a:t>
            </a:r>
          </a:p>
          <a:p>
            <a:pPr marL="287338" indent="-287338">
              <a:spcBef>
                <a:spcPct val="0"/>
              </a:spcBef>
              <a:spcAft>
                <a:spcPts val="3600"/>
              </a:spcAft>
            </a:pPr>
            <a:r>
              <a:rPr lang="ru-RU" sz="1800" dirty="0" smtClean="0">
                <a:latin typeface="Arial" charset="0"/>
                <a:cs typeface="Arial" charset="0"/>
              </a:rPr>
              <a:t>Институтам развития МСП необходимо переходить к масштабному внедрению программ кредитно-гарантийной поддержки фермеров и сельскохозяйственных потребительских кооперативов.</a:t>
            </a:r>
          </a:p>
          <a:p>
            <a:pPr marL="287338" indent="-287338">
              <a:spcBef>
                <a:spcPct val="0"/>
              </a:spcBef>
              <a:spcAft>
                <a:spcPts val="3600"/>
              </a:spcAft>
            </a:pPr>
            <a:r>
              <a:rPr lang="ru-RU" sz="1800" dirty="0" smtClean="0">
                <a:latin typeface="Arial" charset="0"/>
                <a:cs typeface="Arial" charset="0"/>
              </a:rPr>
              <a:t>Кредитная история каждого кооператива формирует кредитную историю рынка.  </a:t>
            </a:r>
            <a:r>
              <a:rPr lang="ru-RU" sz="1800" b="1" dirty="0" smtClean="0">
                <a:latin typeface="Arial" charset="0"/>
                <a:cs typeface="Arial" charset="0"/>
              </a:rPr>
              <a:t>Вольное</a:t>
            </a:r>
            <a:r>
              <a:rPr lang="ru-RU" sz="1800" dirty="0" smtClean="0">
                <a:latin typeface="Arial" charset="0"/>
                <a:cs typeface="Arial" charset="0"/>
              </a:rPr>
              <a:t> отношение </a:t>
            </a:r>
            <a:r>
              <a:rPr lang="ru-RU" sz="1800" dirty="0" smtClean="0">
                <a:latin typeface="Arial" charset="0"/>
                <a:cs typeface="Arial" charset="0"/>
              </a:rPr>
              <a:t>НЕ </a:t>
            </a:r>
            <a:r>
              <a:rPr lang="ru-RU" sz="1800" dirty="0" smtClean="0">
                <a:latin typeface="Arial" charset="0"/>
                <a:cs typeface="Arial" charset="0"/>
              </a:rPr>
              <a:t>ДОПУСТИМО.</a:t>
            </a:r>
          </a:p>
          <a:p>
            <a:pPr marL="287338" indent="-287338">
              <a:spcBef>
                <a:spcPct val="0"/>
              </a:spcBef>
              <a:spcAft>
                <a:spcPts val="1200"/>
              </a:spcAft>
              <a:buNone/>
            </a:pPr>
            <a:endParaRPr lang="ru-RU" sz="1800" dirty="0" smtClean="0">
              <a:latin typeface="Arial" charset="0"/>
              <a:cs typeface="Arial" charset="0"/>
            </a:endParaRPr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2250" y="6500813"/>
            <a:ext cx="2162175" cy="220662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EAD50E7-7279-437F-8B3F-9733D67269E2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508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frsk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42852"/>
            <a:ext cx="12969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6643687" cy="714375"/>
          </a:xfrm>
        </p:spPr>
        <p:txBody>
          <a:bodyPr/>
          <a:lstStyle/>
          <a:p>
            <a:r>
              <a:rPr lang="ru-RU" sz="2400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Сфера регулирования финансового рынка</a:t>
            </a:r>
            <a:endParaRPr lang="ru-RU" sz="2400" dirty="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286372"/>
          </a:xfrm>
        </p:spPr>
        <p:txBody>
          <a:bodyPr/>
          <a:lstStyle/>
          <a:p>
            <a:pPr marL="287338" indent="-287338">
              <a:spcBef>
                <a:spcPct val="0"/>
              </a:spcBef>
              <a:spcAft>
                <a:spcPts val="3600"/>
              </a:spcAft>
            </a:pPr>
            <a:r>
              <a:rPr lang="ru-RU" sz="1800" dirty="0" smtClean="0">
                <a:latin typeface="Arial" charset="0"/>
                <a:cs typeface="Arial" charset="0"/>
              </a:rPr>
              <a:t>Для реализации задачи привлечения финансовых ресурсов для малых форм хозяйствования, СКПК </a:t>
            </a:r>
            <a:r>
              <a:rPr lang="ru-RU" sz="1800" b="1" dirty="0" smtClean="0">
                <a:latin typeface="Arial" charset="0"/>
                <a:cs typeface="Arial" charset="0"/>
              </a:rPr>
              <a:t>необходимо быть</a:t>
            </a:r>
            <a:r>
              <a:rPr lang="ru-RU" sz="1800" dirty="0" smtClean="0">
                <a:latin typeface="Arial" charset="0"/>
                <a:cs typeface="Arial" charset="0"/>
              </a:rPr>
              <a:t> в границах финансового рынка.</a:t>
            </a:r>
            <a:endParaRPr lang="ru-RU" sz="1800" dirty="0" smtClean="0">
              <a:latin typeface="Arial" charset="0"/>
              <a:cs typeface="Arial" charset="0"/>
            </a:endParaRPr>
          </a:p>
          <a:p>
            <a:pPr marL="287338" indent="-287338">
              <a:spcBef>
                <a:spcPct val="0"/>
              </a:spcBef>
              <a:spcAft>
                <a:spcPts val="3600"/>
              </a:spcAft>
            </a:pPr>
            <a:r>
              <a:rPr lang="ru-RU" sz="1800" dirty="0" smtClean="0">
                <a:latin typeface="Arial" charset="0"/>
                <a:cs typeface="Arial" charset="0"/>
              </a:rPr>
              <a:t>Мы продолжаем формировать практику </a:t>
            </a:r>
            <a:r>
              <a:rPr lang="ru-RU" sz="1800" dirty="0" smtClean="0">
                <a:latin typeface="Arial" charset="0"/>
                <a:cs typeface="Arial" charset="0"/>
              </a:rPr>
              <a:t>выработки компромиссных решений между участниками рынка и Банком России в сфере регулирования. </a:t>
            </a:r>
            <a:r>
              <a:rPr lang="ru-RU" sz="1800" dirty="0" smtClean="0">
                <a:latin typeface="Arial" charset="0"/>
                <a:cs typeface="Arial" charset="0"/>
              </a:rPr>
              <a:t>(Хоть и с большим трудом).</a:t>
            </a:r>
            <a:endParaRPr lang="ru-RU" sz="1800" dirty="0" smtClean="0">
              <a:latin typeface="Arial" charset="0"/>
              <a:cs typeface="Arial" charset="0"/>
            </a:endParaRPr>
          </a:p>
          <a:p>
            <a:pPr marL="287338" indent="-287338">
              <a:spcBef>
                <a:spcPct val="0"/>
              </a:spcBef>
              <a:spcAft>
                <a:spcPts val="3600"/>
              </a:spcAft>
            </a:pPr>
            <a:r>
              <a:rPr lang="ru-RU" sz="1800" dirty="0" smtClean="0">
                <a:latin typeface="Arial" charset="0"/>
                <a:cs typeface="Arial" charset="0"/>
              </a:rPr>
              <a:t>Необходимо </a:t>
            </a:r>
            <a:r>
              <a:rPr lang="ru-RU" sz="1800" b="1" dirty="0" smtClean="0">
                <a:latin typeface="Arial" charset="0"/>
                <a:cs typeface="Arial" charset="0"/>
              </a:rPr>
              <a:t>на деле переходить </a:t>
            </a:r>
            <a:r>
              <a:rPr lang="ru-RU" sz="1800" dirty="0" smtClean="0">
                <a:latin typeface="Arial" charset="0"/>
                <a:cs typeface="Arial" charset="0"/>
              </a:rPr>
              <a:t>к практической реализации принципа </a:t>
            </a:r>
            <a:r>
              <a:rPr lang="ru-RU" sz="1800" dirty="0" smtClean="0">
                <a:latin typeface="Arial" charset="0"/>
                <a:cs typeface="Arial" charset="0"/>
              </a:rPr>
              <a:t>РЕАКТИВНОГО </a:t>
            </a:r>
            <a:r>
              <a:rPr lang="ru-RU" sz="1800" dirty="0" smtClean="0">
                <a:latin typeface="Arial" charset="0"/>
                <a:cs typeface="Arial" charset="0"/>
              </a:rPr>
              <a:t>НАДЗОРА </a:t>
            </a:r>
            <a:r>
              <a:rPr lang="ru-RU" sz="1800" dirty="0" smtClean="0">
                <a:latin typeface="Arial" charset="0"/>
                <a:cs typeface="Arial" charset="0"/>
              </a:rPr>
              <a:t>в работе Банка России.</a:t>
            </a:r>
          </a:p>
          <a:p>
            <a:pPr marL="287338" indent="-287338">
              <a:spcBef>
                <a:spcPct val="0"/>
              </a:spcBef>
              <a:spcAft>
                <a:spcPts val="3600"/>
              </a:spcAft>
            </a:pPr>
            <a:r>
              <a:rPr lang="ru-RU" sz="1800" dirty="0" smtClean="0">
                <a:latin typeface="Arial" charset="0"/>
                <a:cs typeface="Arial" charset="0"/>
              </a:rPr>
              <a:t>Необходимо влияние Банка России на тарифную политику банков с государственным участием в отношении СКПК, являющихся </a:t>
            </a:r>
            <a:r>
              <a:rPr lang="ru-RU" sz="1800" b="1" dirty="0" smtClean="0">
                <a:latin typeface="Arial" charset="0"/>
                <a:cs typeface="Arial" charset="0"/>
              </a:rPr>
              <a:t>элементами инфраструктуры</a:t>
            </a:r>
            <a:r>
              <a:rPr lang="ru-RU" sz="1800" dirty="0" smtClean="0">
                <a:latin typeface="Arial" charset="0"/>
                <a:cs typeface="Arial" charset="0"/>
              </a:rPr>
              <a:t> финансового рынка на удаленных территориях.</a:t>
            </a:r>
            <a:endParaRPr lang="ru-RU" sz="1800" dirty="0" smtClean="0">
              <a:latin typeface="Arial" charset="0"/>
              <a:cs typeface="Arial" charset="0"/>
            </a:endParaRPr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2250" y="6500813"/>
            <a:ext cx="2162175" cy="220662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EAD50E7-7279-437F-8B3F-9733D67269E2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508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frsk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42852"/>
            <a:ext cx="12969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1285852" y="428604"/>
            <a:ext cx="6643687" cy="714375"/>
          </a:xfrm>
        </p:spPr>
        <p:txBody>
          <a:bodyPr/>
          <a:lstStyle/>
          <a:p>
            <a:r>
              <a:rPr lang="ru-RU" sz="2400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Лидеры кооперативного рынка в период ПНП АПК</a:t>
            </a:r>
            <a:endParaRPr lang="ru-RU" sz="2400" dirty="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286372"/>
          </a:xfrm>
        </p:spPr>
        <p:txBody>
          <a:bodyPr/>
          <a:lstStyle/>
          <a:p>
            <a:pPr algn="ctr">
              <a:buNone/>
            </a:pPr>
            <a:r>
              <a:rPr lang="ru-RU" sz="2200" dirty="0" smtClean="0">
                <a:latin typeface="Arial" charset="0"/>
                <a:cs typeface="Arial" charset="0"/>
              </a:rPr>
              <a:t>Концепция развития </a:t>
            </a:r>
            <a:r>
              <a:rPr lang="ru-RU" sz="2200" dirty="0" smtClean="0">
                <a:latin typeface="Arial" charset="0"/>
                <a:cs typeface="Arial" charset="0"/>
              </a:rPr>
              <a:t>системы сельской кредитной </a:t>
            </a:r>
            <a:r>
              <a:rPr lang="ru-RU" sz="2200" dirty="0" smtClean="0">
                <a:latin typeface="Arial" charset="0"/>
                <a:cs typeface="Arial" charset="0"/>
              </a:rPr>
              <a:t>кооперации  (2006 г.)</a:t>
            </a:r>
            <a:endParaRPr lang="ru-RU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ru-RU" sz="2000" dirty="0" smtClean="0">
              <a:latin typeface="Arial" charset="0"/>
              <a:cs typeface="Arial" charset="0"/>
            </a:endParaRPr>
          </a:p>
          <a:p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ВОПСКК Содружество (Волгоградская область)</a:t>
            </a:r>
          </a:p>
          <a:p>
            <a:r>
              <a:rPr lang="ru-RU" sz="1800" i="1" dirty="0" smtClean="0">
                <a:latin typeface="Arial" pitchFamily="34" charset="0"/>
                <a:cs typeface="Arial" pitchFamily="34" charset="0"/>
              </a:rPr>
              <a:t>АОСКПК «Народный кредит» (Астраханская область)</a:t>
            </a:r>
          </a:p>
          <a:p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СПКК «Доверие» (Пермская область)</a:t>
            </a:r>
          </a:p>
          <a:p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СКПК «Томский областной» (Томская область)</a:t>
            </a:r>
          </a:p>
          <a:p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СПКК «Марийский фермер» (Марий Эл)</a:t>
            </a:r>
          </a:p>
          <a:p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СПКВФ «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Зардон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» (Удмуртия)</a:t>
            </a:r>
          </a:p>
          <a:p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СПКК «Гарант» (Саратовская область)</a:t>
            </a:r>
          </a:p>
          <a:p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СКПК «</a:t>
            </a:r>
            <a:r>
              <a:rPr lang="ru-RU" sz="1800" i="1" dirty="0" err="1" smtClean="0">
                <a:latin typeface="Arial" pitchFamily="34" charset="0"/>
                <a:cs typeface="Arial" pitchFamily="34" charset="0"/>
              </a:rPr>
              <a:t>Агросоюз</a:t>
            </a:r>
            <a:r>
              <a:rPr lang="ru-RU" sz="1800" i="1" dirty="0" smtClean="0">
                <a:latin typeface="Arial" pitchFamily="34" charset="0"/>
                <a:cs typeface="Arial" pitchFamily="34" charset="0"/>
              </a:rPr>
              <a:t>» (Оренбургская область)</a:t>
            </a:r>
          </a:p>
          <a:p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РСПКК «Согласие» (Чувашия)</a:t>
            </a:r>
          </a:p>
          <a:p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СПКК «Исток Юг»  (Краснодарский край)</a:t>
            </a:r>
          </a:p>
          <a:p>
            <a:r>
              <a:rPr lang="ru-RU" sz="1800" i="1" dirty="0" smtClean="0">
                <a:latin typeface="Arial" pitchFamily="34" charset="0"/>
                <a:cs typeface="Arial" pitchFamily="34" charset="0"/>
              </a:rPr>
              <a:t>СПКК «Партнер» (Ярославская область)</a:t>
            </a:r>
          </a:p>
          <a:p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 smtClean="0">
              <a:latin typeface="Arial" charset="0"/>
              <a:cs typeface="Arial" charset="0"/>
            </a:endParaRPr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2250" y="6500813"/>
            <a:ext cx="2162175" cy="220662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EAD50E7-7279-437F-8B3F-9733D67269E2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508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frsk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142852"/>
            <a:ext cx="12969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6643687" cy="714375"/>
          </a:xfrm>
        </p:spPr>
        <p:txBody>
          <a:bodyPr/>
          <a:lstStyle/>
          <a:p>
            <a:r>
              <a:rPr lang="ru-RU" sz="2400" dirty="0" smtClean="0">
                <a:solidFill>
                  <a:srgbClr val="006600"/>
                </a:solidFill>
                <a:latin typeface="Arial" charset="0"/>
                <a:cs typeface="Arial" charset="0"/>
              </a:rPr>
              <a:t>Необходимое внутри нашей среды</a:t>
            </a:r>
            <a:endParaRPr lang="ru-RU" sz="2400" dirty="0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5143496"/>
          </a:xfrm>
        </p:spPr>
        <p:txBody>
          <a:bodyPr/>
          <a:lstStyle/>
          <a:p>
            <a:pPr marL="287338" indent="-287338">
              <a:spcBef>
                <a:spcPct val="0"/>
              </a:spcBef>
              <a:spcAft>
                <a:spcPts val="3600"/>
              </a:spcAft>
            </a:pPr>
            <a:r>
              <a:rPr lang="ru-RU" sz="1800" dirty="0" smtClean="0">
                <a:latin typeface="Arial" charset="0"/>
                <a:cs typeface="Arial" charset="0"/>
              </a:rPr>
              <a:t>Принципиальные решения  на федеральном уровне о вариантах включения СКПК в отраслевые механизмы поддержки </a:t>
            </a:r>
            <a:r>
              <a:rPr lang="ru-RU" sz="1800" b="1" dirty="0" smtClean="0">
                <a:latin typeface="Arial" charset="0"/>
                <a:cs typeface="Arial" charset="0"/>
              </a:rPr>
              <a:t>сформированы. 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smtClean="0">
                <a:latin typeface="Arial" charset="0"/>
                <a:cs typeface="Arial" charset="0"/>
              </a:rPr>
              <a:t>Необходимы детальные расчеты и обоснования</a:t>
            </a:r>
            <a:r>
              <a:rPr lang="ru-RU" sz="1800" b="1" dirty="0" smtClean="0">
                <a:latin typeface="Arial" charset="0"/>
                <a:cs typeface="Arial" charset="0"/>
              </a:rPr>
              <a:t>.</a:t>
            </a:r>
            <a:endParaRPr lang="ru-RU" sz="1800" dirty="0" smtClean="0">
              <a:latin typeface="Arial" charset="0"/>
              <a:cs typeface="Arial" charset="0"/>
            </a:endParaRPr>
          </a:p>
          <a:p>
            <a:pPr marL="287338" indent="-287338">
              <a:spcBef>
                <a:spcPct val="0"/>
              </a:spcBef>
              <a:spcAft>
                <a:spcPts val="3600"/>
              </a:spcAft>
            </a:pPr>
            <a:r>
              <a:rPr lang="ru-RU" sz="1800" dirty="0" smtClean="0">
                <a:latin typeface="Arial" charset="0"/>
                <a:cs typeface="Arial" charset="0"/>
              </a:rPr>
              <a:t>Рынку СКПК </a:t>
            </a:r>
            <a:r>
              <a:rPr lang="ru-RU" sz="1800" b="1" dirty="0" smtClean="0">
                <a:latin typeface="Arial" charset="0"/>
                <a:cs typeface="Arial" charset="0"/>
              </a:rPr>
              <a:t>необходимо внедрение</a:t>
            </a:r>
            <a:r>
              <a:rPr lang="ru-RU" sz="1800" dirty="0" smtClean="0">
                <a:latin typeface="Arial" charset="0"/>
                <a:cs typeface="Arial" charset="0"/>
              </a:rPr>
              <a:t> единых стандартов  внутренних регламентов, </a:t>
            </a:r>
            <a:r>
              <a:rPr lang="ru-RU" sz="1800" dirty="0" smtClean="0">
                <a:latin typeface="Arial" charset="0"/>
                <a:cs typeface="Arial" charset="0"/>
              </a:rPr>
              <a:t>правил бухгалтерского </a:t>
            </a:r>
            <a:r>
              <a:rPr lang="ru-RU" sz="1800" dirty="0" smtClean="0">
                <a:latin typeface="Arial" charset="0"/>
                <a:cs typeface="Arial" charset="0"/>
              </a:rPr>
              <a:t>учета и документов в своей деятельности.</a:t>
            </a:r>
          </a:p>
          <a:p>
            <a:pPr marL="287338" indent="-287338">
              <a:spcBef>
                <a:spcPct val="0"/>
              </a:spcBef>
              <a:spcAft>
                <a:spcPts val="3600"/>
              </a:spcAft>
            </a:pPr>
            <a:r>
              <a:rPr lang="ru-RU" sz="1800" dirty="0" smtClean="0">
                <a:latin typeface="Arial" charset="0"/>
                <a:cs typeface="Arial" charset="0"/>
              </a:rPr>
              <a:t>Необходимо </a:t>
            </a:r>
            <a:r>
              <a:rPr lang="ru-RU" sz="1800" b="1" dirty="0" smtClean="0">
                <a:latin typeface="Arial" charset="0"/>
                <a:cs typeface="Arial" charset="0"/>
              </a:rPr>
              <a:t>переформатировать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smtClean="0">
                <a:latin typeface="Arial" charset="0"/>
                <a:cs typeface="Arial" charset="0"/>
              </a:rPr>
              <a:t>работу внутренних механизмов </a:t>
            </a:r>
            <a:r>
              <a:rPr lang="ru-RU" sz="1800" dirty="0" smtClean="0">
                <a:latin typeface="Arial" charset="0"/>
                <a:cs typeface="Arial" charset="0"/>
              </a:rPr>
              <a:t> надзора и контроля.  Дать оценку качества использования действующих прав и полномочий ревизоров, перед наделением новыми правами.</a:t>
            </a:r>
            <a:endParaRPr lang="ru-RU" sz="1800" dirty="0" smtClean="0">
              <a:latin typeface="Arial" charset="0"/>
              <a:cs typeface="Arial" charset="0"/>
            </a:endParaRPr>
          </a:p>
          <a:p>
            <a:pPr marL="287338" indent="-287338">
              <a:spcBef>
                <a:spcPct val="0"/>
              </a:spcBef>
              <a:spcAft>
                <a:spcPts val="3600"/>
              </a:spcAft>
            </a:pPr>
            <a:r>
              <a:rPr lang="ru-RU" sz="1800" dirty="0" smtClean="0">
                <a:latin typeface="Arial" charset="0"/>
                <a:cs typeface="Arial" charset="0"/>
              </a:rPr>
              <a:t>Необходимо </a:t>
            </a:r>
            <a:r>
              <a:rPr lang="ru-RU" sz="1800" b="1" dirty="0" smtClean="0">
                <a:latin typeface="Arial" charset="0"/>
                <a:cs typeface="Arial" charset="0"/>
              </a:rPr>
              <a:t>отбросить</a:t>
            </a:r>
            <a:r>
              <a:rPr lang="ru-RU" sz="1800" dirty="0" smtClean="0">
                <a:latin typeface="Arial" charset="0"/>
                <a:cs typeface="Arial" charset="0"/>
              </a:rPr>
              <a:t> сомнения в своих силах и неуверенность при защите своих интересов. Кто хочет, тот </a:t>
            </a:r>
            <a:r>
              <a:rPr lang="ru-RU" sz="1800" dirty="0" smtClean="0">
                <a:latin typeface="Arial" charset="0"/>
                <a:cs typeface="Arial" charset="0"/>
              </a:rPr>
              <a:t>д</a:t>
            </a:r>
            <a:r>
              <a:rPr lang="ru-RU" sz="1800" dirty="0" smtClean="0">
                <a:latin typeface="Arial" charset="0"/>
                <a:cs typeface="Arial" charset="0"/>
              </a:rPr>
              <a:t>обьется. </a:t>
            </a:r>
            <a:endParaRPr lang="ru-RU" sz="1800" dirty="0" smtClean="0">
              <a:latin typeface="Arial" charset="0"/>
              <a:cs typeface="Arial" charset="0"/>
            </a:endParaRPr>
          </a:p>
        </p:txBody>
      </p:sp>
      <p:sp>
        <p:nvSpPr>
          <p:cNvPr id="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72250" y="6500813"/>
            <a:ext cx="2162175" cy="220662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EAD50E7-7279-437F-8B3F-9733D67269E2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508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frskk_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42852"/>
            <a:ext cx="12969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90639</TotalTime>
  <Words>474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Потенциал рынка СКПК, пути его развития.</vt:lpstr>
      <vt:lpstr>Место и потенциал сельскохозяйственной кредитной кооперации</vt:lpstr>
      <vt:lpstr>Взаимодействие с источниками ресурсов</vt:lpstr>
      <vt:lpstr>Сфера регулирования финансового рынка</vt:lpstr>
      <vt:lpstr>Лидеры кооперативного рынка в период ПНП АПК</vt:lpstr>
      <vt:lpstr>Необходимое внутри нашей среды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671</cp:revision>
  <dcterms:created xsi:type="dcterms:W3CDTF">2015-05-06T07:31:35Z</dcterms:created>
  <dcterms:modified xsi:type="dcterms:W3CDTF">2018-11-16T06:27:13Z</dcterms:modified>
</cp:coreProperties>
</file>