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316" r:id="rId3"/>
    <p:sldId id="317" r:id="rId4"/>
    <p:sldId id="329" r:id="rId5"/>
    <p:sldId id="278" r:id="rId6"/>
    <p:sldId id="297" r:id="rId7"/>
    <p:sldId id="298" r:id="rId8"/>
    <p:sldId id="319" r:id="rId9"/>
    <p:sldId id="294" r:id="rId10"/>
    <p:sldId id="331" r:id="rId11"/>
    <p:sldId id="332" r:id="rId12"/>
    <p:sldId id="333" r:id="rId13"/>
    <p:sldId id="291" r:id="rId14"/>
    <p:sldId id="262" r:id="rId15"/>
    <p:sldId id="33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orsik\Documents\&#1058;&#1077;&#1093;&#1085;&#1080;&#1082;&#1072;\&#1042;&#1072;&#1088;&#1080;&#1072;&#1085;&#1090;&#1099;%20&#1087;&#1088;&#1080;&#1086;&#1073;&#1088;&#1077;&#1090;&#1077;&#1085;&#1080;&#1103;%20&#1090;&#1077;&#1093;&#1085;&#1080;&#1082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orsik\Documents\&#1055;&#1088;&#1080;&#1086;&#1073;&#1088;&#1077;&#1090;&#1077;&#1085;&#1080;&#1077;%20&#1090;&#1077;&#1093;&#1085;&#1080;&#1082;&#1080;%202011-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orsik\Documents\&#1058;&#1077;&#1093;&#1085;&#1080;&#1082;&#1072;\&#1042;&#1072;&#1088;&#1080;&#1072;&#1085;&#1090;&#1099;%20&#1087;&#1088;&#1080;&#1086;&#1073;&#1088;&#1077;&#1090;&#1077;&#1085;&#1080;&#1103;%20&#1090;&#1077;&#1093;&#1085;&#1080;&#108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.orsik\Documents\&#1058;&#1077;&#1093;&#1085;&#1080;&#1082;&#1072;\&#1042;&#1072;&#1088;&#1080;&#1072;&#1085;&#1090;&#1099;%20&#1087;&#1088;&#1080;&#1086;&#1073;&#1088;&#1077;&#1090;&#1077;&#1085;&#1080;&#1103;%20&#1090;&#1077;&#1093;&#1085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Тракторы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9585798816568047E-3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585798816568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Лист3!$B$1:$I$1</c:f>
              <c:strCache>
                <c:ptCount val="8"/>
                <c:pt idx="0">
                  <c:v>1990 г.</c:v>
                </c:pt>
                <c:pt idx="1">
                  <c:v>2000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Лист3!$B$2:$I$2</c:f>
              <c:numCache>
                <c:formatCode>0.0</c:formatCode>
                <c:ptCount val="8"/>
                <c:pt idx="0">
                  <c:v>1366</c:v>
                </c:pt>
                <c:pt idx="1">
                  <c:v>747</c:v>
                </c:pt>
                <c:pt idx="2">
                  <c:v>491.9</c:v>
                </c:pt>
                <c:pt idx="3">
                  <c:v>479.8</c:v>
                </c:pt>
                <c:pt idx="4">
                  <c:v>472.3</c:v>
                </c:pt>
                <c:pt idx="5">
                  <c:v>466.5</c:v>
                </c:pt>
                <c:pt idx="6">
                  <c:v>458.6</c:v>
                </c:pt>
                <c:pt idx="7">
                  <c:v>454.8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Зерноуборочные комбайны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970088058519311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80080756687231E-2"/>
                  <c:y val="-3.0303023072530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0795788100452E-2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28667940176117E-2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324348879466991E-2"/>
                  <c:y val="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845058938638588E-2"/>
                  <c:y val="2.4493806243750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1802932131209544E-2"/>
                  <c:y val="-3.0303023072530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3439407352187596E-2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Лист3!$B$1:$I$1</c:f>
              <c:strCache>
                <c:ptCount val="8"/>
                <c:pt idx="0">
                  <c:v>1990 г.</c:v>
                </c:pt>
                <c:pt idx="1">
                  <c:v>2000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Лист3!$B$3:$I$3</c:f>
              <c:numCache>
                <c:formatCode>0.0</c:formatCode>
                <c:ptCount val="8"/>
                <c:pt idx="0">
                  <c:v>408</c:v>
                </c:pt>
                <c:pt idx="1">
                  <c:v>199</c:v>
                </c:pt>
                <c:pt idx="2">
                  <c:v>131.4</c:v>
                </c:pt>
                <c:pt idx="3">
                  <c:v>133</c:v>
                </c:pt>
                <c:pt idx="4">
                  <c:v>129.30000000000001</c:v>
                </c:pt>
                <c:pt idx="5">
                  <c:v>126.3</c:v>
                </c:pt>
                <c:pt idx="6">
                  <c:v>125.6</c:v>
                </c:pt>
                <c:pt idx="7">
                  <c:v>125.8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Кормоуборочные комбайны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0710059171597635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751479289940829E-2"/>
                  <c:y val="7.3487205125356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230769230769232E-2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72189349112426E-2"/>
                  <c:y val="-2.44957350417863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2721893491124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147928994082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668639053254437E-2"/>
                  <c:y val="-1.928798034786258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189349112426034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Лист3!$B$1:$I$1</c:f>
              <c:strCache>
                <c:ptCount val="8"/>
                <c:pt idx="0">
                  <c:v>1990 г.</c:v>
                </c:pt>
                <c:pt idx="1">
                  <c:v>2000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Лист3!$B$4:$I$4</c:f>
              <c:numCache>
                <c:formatCode>0.0</c:formatCode>
                <c:ptCount val="8"/>
                <c:pt idx="0">
                  <c:v>120.1</c:v>
                </c:pt>
                <c:pt idx="1">
                  <c:v>59.6</c:v>
                </c:pt>
                <c:pt idx="2">
                  <c:v>23.4</c:v>
                </c:pt>
                <c:pt idx="3">
                  <c:v>22.6</c:v>
                </c:pt>
                <c:pt idx="4">
                  <c:v>21.4</c:v>
                </c:pt>
                <c:pt idx="5">
                  <c:v>20.3</c:v>
                </c:pt>
                <c:pt idx="6">
                  <c:v>19.399999999999999</c:v>
                </c:pt>
                <c:pt idx="7">
                  <c:v>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292608"/>
        <c:axId val="92294144"/>
        <c:axId val="0"/>
      </c:bar3DChart>
      <c:catAx>
        <c:axId val="92292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2294144"/>
        <c:crosses val="autoZero"/>
        <c:auto val="1"/>
        <c:lblAlgn val="ctr"/>
        <c:lblOffset val="100"/>
        <c:noMultiLvlLbl val="0"/>
      </c:catAx>
      <c:valAx>
        <c:axId val="922941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22926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Лист1!$D$14</c:f>
              <c:strCache>
                <c:ptCount val="1"/>
                <c:pt idx="0">
                  <c:v>Кормоуборочные комбайны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Лист1!$A$16:$A$18</c:f>
              <c:strCache>
                <c:ptCount val="3"/>
                <c:pt idx="0">
                  <c:v>Постановление № 1432</c:v>
                </c:pt>
                <c:pt idx="1">
                  <c:v>"Росагролизинг"</c:v>
                </c:pt>
                <c:pt idx="2">
                  <c:v>Другие варианты приобретения</c:v>
                </c:pt>
              </c:strCache>
            </c:strRef>
          </c:cat>
          <c:val>
            <c:numRef>
              <c:f>Лист1!$D$16:$D$18</c:f>
              <c:numCache>
                <c:formatCode>0.0%</c:formatCode>
                <c:ptCount val="3"/>
                <c:pt idx="0">
                  <c:v>0.36211699164345401</c:v>
                </c:pt>
                <c:pt idx="1">
                  <c:v>0.114</c:v>
                </c:pt>
                <c:pt idx="2">
                  <c:v>0.52390000000000003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Тракторы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39512632023173E-2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046344740173812E-3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045149906253328E-3"/>
                  <c:y val="-3.5750532223146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871953950144835E-3"/>
                  <c:y val="-2.86004257785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Лист1!$B$7:$E$7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Лист1!$B$8:$E$8</c:f>
              <c:numCache>
                <c:formatCode>#,##0</c:formatCode>
                <c:ptCount val="4"/>
                <c:pt idx="0">
                  <c:v>12991</c:v>
                </c:pt>
                <c:pt idx="1">
                  <c:v>13428</c:v>
                </c:pt>
                <c:pt idx="2">
                  <c:v>13787</c:v>
                </c:pt>
                <c:pt idx="3">
                  <c:v>14212</c:v>
                </c:pt>
              </c:numCache>
            </c:numRef>
          </c:val>
        </c:ser>
        <c:ser>
          <c:idx val="1"/>
          <c:order val="1"/>
          <c:tx>
            <c:strRef>
              <c:f>Лист1!$A$9</c:f>
              <c:strCache>
                <c:ptCount val="1"/>
                <c:pt idx="0">
                  <c:v>Зерноуборочные комбайны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6158618504345E-2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48781580057934E-2"/>
                  <c:y val="-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901098817066628E-2"/>
                  <c:y val="-1.1916844074382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31390342205214E-2"/>
                  <c:y val="-1.1916844074382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Лист1!$B$7:$E$7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Лист1!$B$9:$E$9</c:f>
              <c:numCache>
                <c:formatCode>#,##0</c:formatCode>
                <c:ptCount val="4"/>
                <c:pt idx="0">
                  <c:v>5905</c:v>
                </c:pt>
                <c:pt idx="1">
                  <c:v>6121</c:v>
                </c:pt>
                <c:pt idx="2">
                  <c:v>6357</c:v>
                </c:pt>
                <c:pt idx="3">
                  <c:v>6606</c:v>
                </c:pt>
              </c:numCache>
            </c:numRef>
          </c:val>
        </c:ser>
        <c:ser>
          <c:idx val="2"/>
          <c:order val="2"/>
          <c:tx>
            <c:strRef>
              <c:f>Лист1!$A$10</c:f>
              <c:strCache>
                <c:ptCount val="1"/>
                <c:pt idx="0">
                  <c:v>Кормоуборочные комбайны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244147106040556E-2"/>
                  <c:y val="-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31390342205214E-2"/>
                  <c:y val="-1.906695051901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796464343049243E-2"/>
                  <c:y val="-1.9066950519011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796464343049243E-2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Лист1!$B$7:$E$7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Лист1!$B$10:$E$10</c:f>
              <c:numCache>
                <c:formatCode>#,##0</c:formatCode>
                <c:ptCount val="4"/>
                <c:pt idx="0" formatCode="General">
                  <c:v>968</c:v>
                </c:pt>
                <c:pt idx="1">
                  <c:v>1028</c:v>
                </c:pt>
                <c:pt idx="2">
                  <c:v>1065</c:v>
                </c:pt>
                <c:pt idx="3">
                  <c:v>1108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917952"/>
        <c:axId val="97940224"/>
        <c:axId val="0"/>
      </c:bar3DChart>
      <c:catAx>
        <c:axId val="97917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7940224"/>
        <c:crosses val="autoZero"/>
        <c:auto val="1"/>
        <c:lblAlgn val="ctr"/>
        <c:lblOffset val="100"/>
        <c:noMultiLvlLbl val="0"/>
      </c:catAx>
      <c:valAx>
        <c:axId val="979402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79179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Сеялки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792899408284023E-3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585798816568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7928994082840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Лист3!$B$1:$I$1</c:f>
              <c:strCache>
                <c:ptCount val="8"/>
                <c:pt idx="0">
                  <c:v>1990 г.</c:v>
                </c:pt>
                <c:pt idx="1">
                  <c:v>2000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Лист3!$B$2:$I$2</c:f>
              <c:numCache>
                <c:formatCode>0.0</c:formatCode>
                <c:ptCount val="8"/>
                <c:pt idx="0">
                  <c:v>582.79999999999995</c:v>
                </c:pt>
                <c:pt idx="1">
                  <c:v>314.89999999999998</c:v>
                </c:pt>
                <c:pt idx="2">
                  <c:v>224.6</c:v>
                </c:pt>
                <c:pt idx="3">
                  <c:v>221.8</c:v>
                </c:pt>
                <c:pt idx="4">
                  <c:v>218.5</c:v>
                </c:pt>
                <c:pt idx="5">
                  <c:v>217.1</c:v>
                </c:pt>
                <c:pt idx="6">
                  <c:v>214.5</c:v>
                </c:pt>
                <c:pt idx="7">
                  <c:v>212.3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Культиваторы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928667940176117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42072403671409E-2"/>
                  <c:y val="1.8688124159044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0795788100452E-2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28667940176117E-2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324348879466991E-2"/>
                  <c:y val="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845058938638588E-2"/>
                  <c:y val="2.4493806243750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1802932131209544E-2"/>
                  <c:y val="-3.0303023072530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3439407352187596E-2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Лист3!$B$1:$I$1</c:f>
              <c:strCache>
                <c:ptCount val="8"/>
                <c:pt idx="0">
                  <c:v>1990 г.</c:v>
                </c:pt>
                <c:pt idx="1">
                  <c:v>2000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Лист3!$B$3:$I$3</c:f>
              <c:numCache>
                <c:formatCode>0.0</c:formatCode>
                <c:ptCount val="8"/>
                <c:pt idx="0">
                  <c:v>541.6</c:v>
                </c:pt>
                <c:pt idx="1">
                  <c:v>260.10000000000002</c:v>
                </c:pt>
                <c:pt idx="2">
                  <c:v>179.4</c:v>
                </c:pt>
                <c:pt idx="3">
                  <c:v>179</c:v>
                </c:pt>
                <c:pt idx="4">
                  <c:v>175</c:v>
                </c:pt>
                <c:pt idx="5">
                  <c:v>176.6</c:v>
                </c:pt>
                <c:pt idx="6">
                  <c:v>174.1</c:v>
                </c:pt>
                <c:pt idx="7">
                  <c:v>175.4</c:v>
                </c:pt>
              </c:numCache>
            </c:numRef>
          </c:val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Плуги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230769230769232E-2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6272189349112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4792899408284E-2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18934911242609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189349112426034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0710059171597635E-2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230769230769232E-2"/>
                  <c:y val="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189349112426034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Лист3!$B$1:$I$1</c:f>
              <c:strCache>
                <c:ptCount val="8"/>
                <c:pt idx="0">
                  <c:v>1990 г.</c:v>
                </c:pt>
                <c:pt idx="1">
                  <c:v>2000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Лист3!$B$4:$I$4</c:f>
              <c:numCache>
                <c:formatCode>0.0</c:formatCode>
                <c:ptCount val="8"/>
                <c:pt idx="0">
                  <c:v>460.3</c:v>
                </c:pt>
                <c:pt idx="1">
                  <c:v>237.6</c:v>
                </c:pt>
                <c:pt idx="2">
                  <c:v>142.80000000000001</c:v>
                </c:pt>
                <c:pt idx="3">
                  <c:v>139</c:v>
                </c:pt>
                <c:pt idx="4">
                  <c:v>137.6</c:v>
                </c:pt>
                <c:pt idx="5">
                  <c:v>135.5</c:v>
                </c:pt>
                <c:pt idx="6">
                  <c:v>134.19999999999999</c:v>
                </c:pt>
                <c:pt idx="7">
                  <c:v>133.4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380672"/>
        <c:axId val="80382208"/>
        <c:axId val="0"/>
      </c:bar3DChart>
      <c:catAx>
        <c:axId val="80380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0382208"/>
        <c:crosses val="autoZero"/>
        <c:auto val="1"/>
        <c:lblAlgn val="ctr"/>
        <c:lblOffset val="100"/>
        <c:noMultiLvlLbl val="0"/>
      </c:catAx>
      <c:valAx>
        <c:axId val="803822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03806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965616568092138E-2"/>
          <c:y val="9.6523521739593623E-2"/>
          <c:w val="0.92432041758120043"/>
          <c:h val="0.676462698969520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7.8518337874177216E-4"/>
                  <c:y val="-2.6086552935174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600498745379257E-3"/>
                  <c:y val="-6.0239826527549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66436864977791E-3"/>
                  <c:y val="-1.1100836564833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813746939202952E-3"/>
                  <c:y val="-1.118245168679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2979878797164036E-4"/>
                  <c:y val="-1.33536105939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5948734967521102E-3"/>
                  <c:y val="-1.2623597744040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1990 г.</c:v>
                </c:pt>
                <c:pt idx="1">
                  <c:v>2001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  <c:pt idx="6">
                  <c:v>2016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364</c:v>
                </c:pt>
                <c:pt idx="1">
                  <c:v>160</c:v>
                </c:pt>
                <c:pt idx="2">
                  <c:v>151</c:v>
                </c:pt>
                <c:pt idx="3">
                  <c:v>149.30000000000001</c:v>
                </c:pt>
                <c:pt idx="4">
                  <c:v>149.19999999999999</c:v>
                </c:pt>
                <c:pt idx="5">
                  <c:v>149</c:v>
                </c:pt>
                <c:pt idx="6">
                  <c:v>148.80000000000001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shape val="box"/>
        <c:axId val="30033792"/>
        <c:axId val="30035328"/>
        <c:axId val="0"/>
      </c:bar3DChart>
      <c:catAx>
        <c:axId val="3003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0035328"/>
        <c:crosses val="autoZero"/>
        <c:auto val="1"/>
        <c:lblAlgn val="ctr"/>
        <c:lblOffset val="100"/>
        <c:noMultiLvlLbl val="0"/>
      </c:catAx>
      <c:valAx>
        <c:axId val="3003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300337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96"/>
            </a:pPr>
            <a:r>
              <a:rPr lang="ru-RU" sz="1796" dirty="0" smtClean="0"/>
              <a:t>Тракторы</a:t>
            </a:r>
            <a:endParaRPr lang="ru-RU" sz="1800" dirty="0"/>
          </a:p>
        </c:rich>
      </c:tx>
      <c:layout>
        <c:manualLayout>
          <c:xMode val="edge"/>
          <c:yMode val="edge"/>
          <c:x val="0.36069447834072588"/>
          <c:y val="2.12505930563236E-3"/>
        </c:manualLayout>
      </c:layout>
      <c:overlay val="0"/>
      <c:spPr>
        <a:solidFill>
          <a:srgbClr val="99CCFF"/>
        </a:solidFill>
      </c:spPr>
    </c:title>
    <c:autoTitleDeleted val="0"/>
    <c:plotArea>
      <c:layout>
        <c:manualLayout>
          <c:layoutTarget val="inner"/>
          <c:xMode val="edge"/>
          <c:yMode val="edge"/>
          <c:x val="0.11996276246719161"/>
          <c:y val="0.10621087598425197"/>
          <c:w val="0.79036397916571366"/>
          <c:h val="0.78976163543156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более 10 лет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353 020 </a:t>
                    </a:r>
                    <a:r>
                      <a:rPr lang="ru-RU" sz="1098" b="1" i="0" u="none" strike="noStrike" baseline="0" dirty="0" smtClean="0">
                        <a:solidFill>
                          <a:schemeClr val="bg1"/>
                        </a:solidFill>
                        <a:effectLst/>
                      </a:rPr>
                      <a:t>72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,85%</a:t>
                    </a:r>
                    <a:r>
                      <a:rPr lang="en-US" sz="1098" dirty="0" smtClean="0"/>
                      <a:t>  </a:t>
                    </a:r>
                    <a:endParaRPr lang="en-US" sz="1100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276 550 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60,3%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271 629 </a:t>
                    </a:r>
                    <a:r>
                      <a:rPr lang="ru-RU" sz="1098" b="1" i="0" u="none" strike="noStrike" baseline="0" dirty="0" smtClean="0">
                        <a:solidFill>
                          <a:schemeClr val="bg1"/>
                        </a:solidFill>
                        <a:effectLst/>
                      </a:rPr>
                      <a:t>59,7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98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Лист1!$B$2:$B$4</c:f>
              <c:numCache>
                <c:formatCode>_-* #,##0_р_._-;\-* #,##0_р_._-;_-* "-"??_р_._-;_-@_-</c:formatCode>
                <c:ptCount val="3"/>
                <c:pt idx="0">
                  <c:v>353020</c:v>
                </c:pt>
                <c:pt idx="1">
                  <c:v>276550</c:v>
                </c:pt>
                <c:pt idx="2">
                  <c:v>271629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3-х до 10 лет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91 829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18,95%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118 325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25,8%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121 482 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26,7%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98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Лист1!$C$2:$C$4</c:f>
              <c:numCache>
                <c:formatCode>_-* #,##0_р_._-;\-* #,##0_р_._-;_-* "-"??_р_._-;_-@_-</c:formatCode>
                <c:ptCount val="3"/>
                <c:pt idx="0">
                  <c:v>91829</c:v>
                </c:pt>
                <c:pt idx="1">
                  <c:v>118325</c:v>
                </c:pt>
                <c:pt idx="2">
                  <c:v>121482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 3-х лет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 39 736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8,2%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63 749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13,9%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 61 879 </a:t>
                    </a:r>
                    <a:r>
                      <a:rPr lang="ru-RU" sz="1098" b="1" i="0" u="none" strike="noStrike" baseline="0" dirty="0" smtClean="0">
                        <a:solidFill>
                          <a:schemeClr val="bg1"/>
                        </a:solidFill>
                        <a:effectLst/>
                      </a:rPr>
                      <a:t>13,6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98" b="1" i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Лист1!$D$2:$D$4</c:f>
              <c:numCache>
                <c:formatCode>_-* #,##0_р_._-;\-* #,##0_р_._-;_-* "-"??_р_._-;_-@_-</c:formatCode>
                <c:ptCount val="3"/>
                <c:pt idx="0">
                  <c:v>39736</c:v>
                </c:pt>
                <c:pt idx="1">
                  <c:v>63749</c:v>
                </c:pt>
                <c:pt idx="2">
                  <c:v>61879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0105984"/>
        <c:axId val="30107520"/>
      </c:barChart>
      <c:catAx>
        <c:axId val="3010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ru-RU"/>
          </a:p>
        </c:txPr>
        <c:crossAx val="30107520"/>
        <c:crosses val="autoZero"/>
        <c:auto val="1"/>
        <c:lblAlgn val="ctr"/>
        <c:lblOffset val="100"/>
        <c:noMultiLvlLbl val="0"/>
      </c:catAx>
      <c:valAx>
        <c:axId val="30107520"/>
        <c:scaling>
          <c:orientation val="minMax"/>
        </c:scaling>
        <c:delete val="1"/>
        <c:axPos val="l"/>
        <c:majorGridlines/>
        <c:numFmt formatCode="_-* #,##0_р_._-;\-* #,##0_р_._-;_-* &quot;-&quot;??_р_._-;_-@_-" sourceLinked="1"/>
        <c:majorTickMark val="out"/>
        <c:minorTickMark val="none"/>
        <c:tickLblPos val="nextTo"/>
        <c:crossAx val="30105984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8"/>
            </a:pPr>
            <a:r>
              <a:rPr lang="ru-RU" sz="1598" dirty="0" smtClean="0"/>
              <a:t>Зерноуборочные</a:t>
            </a:r>
            <a:r>
              <a:rPr lang="ru-RU" sz="1598" baseline="0" dirty="0" smtClean="0"/>
              <a:t> комбайны</a:t>
            </a:r>
            <a:endParaRPr lang="ru-RU" sz="1600" dirty="0"/>
          </a:p>
        </c:rich>
      </c:tx>
      <c:layout>
        <c:manualLayout>
          <c:xMode val="edge"/>
          <c:yMode val="edge"/>
          <c:x val="0.14690115364619719"/>
          <c:y val="1.933557038933566E-3"/>
        </c:manualLayout>
      </c:layout>
      <c:overlay val="0"/>
      <c:spPr>
        <a:solidFill>
          <a:srgbClr val="99CCFF"/>
        </a:solidFill>
      </c:spPr>
    </c:title>
    <c:autoTitleDeleted val="0"/>
    <c:plotArea>
      <c:layout>
        <c:manualLayout>
          <c:layoutTarget val="inner"/>
          <c:xMode val="edge"/>
          <c:yMode val="edge"/>
          <c:x val="0.11615494441642796"/>
          <c:y val="0.10409620362094023"/>
          <c:w val="0.79036397916571366"/>
          <c:h val="0.78976163543156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более 10 лет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57 553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43,8%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57 039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45,4%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57 078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45,6%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98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Лист1!$B$2:$B$4</c:f>
              <c:numCache>
                <c:formatCode>_-* #,##0_р_._-;\-* #,##0_р_._-;_-* "-"??_р_._-;_-@_-</c:formatCode>
                <c:ptCount val="3"/>
                <c:pt idx="0">
                  <c:v>57553</c:v>
                </c:pt>
                <c:pt idx="1">
                  <c:v>57039</c:v>
                </c:pt>
                <c:pt idx="2">
                  <c:v>57078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3-х до 10 лет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 algn="ctr">
                      <a:defRPr lang="ru-RU" sz="1298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54 622 </a:t>
                    </a:r>
                    <a:endParaRPr lang="ru-RU" b="0" dirty="0" smtClean="0"/>
                  </a:p>
                  <a:p>
                    <a:pPr algn="ctr">
                      <a:defRPr lang="ru-RU" sz="1298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98" b="0" dirty="0" smtClean="0">
                        <a:solidFill>
                          <a:schemeClr val="bg1"/>
                        </a:solidFill>
                      </a:rPr>
                      <a:t>41,57%</a:t>
                    </a:r>
                    <a:r>
                      <a:rPr lang="en-US" sz="1098" b="0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b="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44 978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35,8%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44 435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35,5%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98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Лист1!$C$2:$C$4</c:f>
              <c:numCache>
                <c:formatCode>_-* #,##0_р_._-;\-* #,##0_р_._-;_-* "-"??_р_._-;_-@_-</c:formatCode>
                <c:ptCount val="3"/>
                <c:pt idx="0">
                  <c:v>54622</c:v>
                </c:pt>
                <c:pt idx="1">
                  <c:v>44978</c:v>
                </c:pt>
                <c:pt idx="2">
                  <c:v>44435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 3-х лет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0" dirty="0"/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19 223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14,6%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23 619 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18,8%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23 657 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18,9%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98" b="1" i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Лист1!$D$2:$D$4</c:f>
              <c:numCache>
                <c:formatCode>_-* #,##0_р_._-;\-* #,##0_р_._-;_-* "-"??_р_._-;_-@_-</c:formatCode>
                <c:ptCount val="3"/>
                <c:pt idx="0">
                  <c:v>19223</c:v>
                </c:pt>
                <c:pt idx="1">
                  <c:v>23619</c:v>
                </c:pt>
                <c:pt idx="2">
                  <c:v>23657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9915008"/>
        <c:axId val="29916544"/>
      </c:barChart>
      <c:catAx>
        <c:axId val="299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ru-RU"/>
          </a:p>
        </c:txPr>
        <c:crossAx val="29916544"/>
        <c:crosses val="autoZero"/>
        <c:auto val="1"/>
        <c:lblAlgn val="ctr"/>
        <c:lblOffset val="100"/>
        <c:noMultiLvlLbl val="0"/>
      </c:catAx>
      <c:valAx>
        <c:axId val="29916544"/>
        <c:scaling>
          <c:orientation val="minMax"/>
        </c:scaling>
        <c:delete val="1"/>
        <c:axPos val="l"/>
        <c:majorGridlines/>
        <c:numFmt formatCode="_-* #,##0_р_._-;\-* #,##0_р_._-;_-* &quot;-&quot;??_р_._-;_-@_-" sourceLinked="1"/>
        <c:majorTickMark val="out"/>
        <c:minorTickMark val="none"/>
        <c:tickLblPos val="nextTo"/>
        <c:crossAx val="29915008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8"/>
            </a:pPr>
            <a:r>
              <a:rPr lang="ru-RU" sz="1598" dirty="0" smtClean="0"/>
              <a:t>Кормоуборочные комбайны</a:t>
            </a:r>
            <a:endParaRPr lang="ru-RU" sz="1600" dirty="0"/>
          </a:p>
        </c:rich>
      </c:tx>
      <c:layout>
        <c:manualLayout>
          <c:xMode val="edge"/>
          <c:yMode val="edge"/>
          <c:x val="0.29164741564038255"/>
          <c:y val="1.8950386050848589E-3"/>
        </c:manualLayout>
      </c:layout>
      <c:overlay val="0"/>
      <c:spPr>
        <a:solidFill>
          <a:srgbClr val="99CCFF"/>
        </a:solidFill>
      </c:spPr>
    </c:title>
    <c:autoTitleDeleted val="0"/>
    <c:plotArea>
      <c:layout>
        <c:manualLayout>
          <c:layoutTarget val="inner"/>
          <c:xMode val="edge"/>
          <c:yMode val="edge"/>
          <c:x val="0.11996276246719161"/>
          <c:y val="0.10621087598425197"/>
          <c:w val="0.79036397916571366"/>
          <c:h val="0.789761635431560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более 10 лет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98" b="1" i="0" u="none" strike="noStrike" baseline="0" dirty="0" smtClean="0">
                        <a:effectLst/>
                      </a:rPr>
                      <a:t>9 423 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40,27%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8 302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42,9%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8 365</a:t>
                    </a:r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44,6%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98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Лист1!$B$2:$B$4</c:f>
              <c:numCache>
                <c:formatCode>_-* #,##0_р_._-;\-* #,##0_р_._-;_-* "-"??_р_._-;_-@_-</c:formatCode>
                <c:ptCount val="3"/>
                <c:pt idx="0">
                  <c:v>9423</c:v>
                </c:pt>
                <c:pt idx="1">
                  <c:v>8302</c:v>
                </c:pt>
                <c:pt idx="2">
                  <c:v>8365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3-х до 10 лет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10 745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45,92%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7 954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41,1%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dirty="0" smtClean="0"/>
                      <a:t>7 409</a:t>
                    </a:r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39,5%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98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Лист1!$C$2:$C$4</c:f>
              <c:numCache>
                <c:formatCode>_-* #,##0_р_._-;\-* #,##0_р_._-;_-* "-"??_р_._-;_-@_-</c:formatCode>
                <c:ptCount val="3"/>
                <c:pt idx="0">
                  <c:v>10745</c:v>
                </c:pt>
                <c:pt idx="1">
                  <c:v>7954</c:v>
                </c:pt>
                <c:pt idx="2">
                  <c:v>7409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 3-х лет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0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3 229 </a:t>
                    </a:r>
                    <a:r>
                      <a:rPr lang="ru-RU" sz="1098" b="1" i="0" u="none" strike="noStrike" baseline="0" dirty="0" smtClean="0">
                        <a:solidFill>
                          <a:schemeClr val="bg1"/>
                        </a:solidFill>
                        <a:effectLst/>
                      </a:rPr>
                      <a:t>13,81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3 096 </a:t>
                    </a:r>
                    <a:r>
                      <a:rPr lang="ru-RU" sz="1098" b="1" i="0" u="none" strike="noStrike" baseline="0" dirty="0" smtClean="0">
                        <a:solidFill>
                          <a:schemeClr val="bg1"/>
                        </a:solidFill>
                        <a:effectLst/>
                      </a:rPr>
                      <a:t>16</a:t>
                    </a:r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ru-RU" sz="1298" b="0" i="0" u="none" strike="noStrike" baseline="0" dirty="0" smtClean="0">
                        <a:effectLst/>
                      </a:rPr>
                      <a:t> </a:t>
                    </a:r>
                    <a:r>
                      <a:rPr lang="ru-RU" sz="1298" b="1" i="0" u="none" strike="noStrike" baseline="0" dirty="0" smtClean="0">
                        <a:effectLst/>
                      </a:rPr>
                      <a:t>2 982 </a:t>
                    </a:r>
                    <a:endParaRPr lang="ru-RU" b="1" dirty="0" smtClean="0"/>
                  </a:p>
                  <a:p>
                    <a:r>
                      <a:rPr lang="ru-RU" sz="1098" dirty="0" smtClean="0">
                        <a:solidFill>
                          <a:schemeClr val="bg1"/>
                        </a:solidFill>
                      </a:rPr>
                      <a:t>15,9%</a:t>
                    </a:r>
                    <a:r>
                      <a:rPr lang="en-US" sz="1098" dirty="0" smtClean="0">
                        <a:solidFill>
                          <a:schemeClr val="bg1"/>
                        </a:solidFill>
                      </a:rPr>
                      <a:t>   </a:t>
                    </a:r>
                    <a:endParaRPr lang="en-US" sz="11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98" b="1" i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2015 г.</c:v>
                </c:pt>
                <c:pt idx="2">
                  <c:v>2016 г.</c:v>
                </c:pt>
              </c:strCache>
            </c:strRef>
          </c:cat>
          <c:val>
            <c:numRef>
              <c:f>Лист1!$D$2:$D$4</c:f>
              <c:numCache>
                <c:formatCode>_-* #,##0_р_._-;\-* #,##0_р_._-;_-* "-"??_р_._-;_-@_-</c:formatCode>
                <c:ptCount val="3"/>
                <c:pt idx="0">
                  <c:v>3229</c:v>
                </c:pt>
                <c:pt idx="1">
                  <c:v>3096</c:v>
                </c:pt>
                <c:pt idx="2">
                  <c:v>2982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0440448"/>
        <c:axId val="30151424"/>
      </c:barChart>
      <c:catAx>
        <c:axId val="3044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8" b="1"/>
            </a:pPr>
            <a:endParaRPr lang="ru-RU"/>
          </a:p>
        </c:txPr>
        <c:crossAx val="30151424"/>
        <c:crosses val="autoZero"/>
        <c:auto val="1"/>
        <c:lblAlgn val="ctr"/>
        <c:lblOffset val="100"/>
        <c:noMultiLvlLbl val="0"/>
      </c:catAx>
      <c:valAx>
        <c:axId val="30151424"/>
        <c:scaling>
          <c:orientation val="minMax"/>
        </c:scaling>
        <c:delete val="1"/>
        <c:axPos val="l"/>
        <c:majorGridlines/>
        <c:numFmt formatCode="_-* #,##0_р_._-;\-* #,##0_р_._-;_-* &quot;-&quot;??_р_._-;_-@_-" sourceLinked="1"/>
        <c:majorTickMark val="out"/>
        <c:minorTickMark val="none"/>
        <c:tickLblPos val="nextTo"/>
        <c:crossAx val="30440448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depthPercent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Лист1!$B$7</c:f>
              <c:strCache>
                <c:ptCount val="1"/>
                <c:pt idx="0">
                  <c:v>Тракторы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9086859688195987E-3"/>
                  <c:y val="4.14498125664470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4543429844097994E-3"/>
                  <c:y val="-2.2609249853573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4239049740163323E-3"/>
                  <c:y val="-2.2609249853573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Лист1!$C$6:$H$6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Лист1!$C$7:$H$7</c:f>
              <c:numCache>
                <c:formatCode>General</c:formatCode>
                <c:ptCount val="6"/>
                <c:pt idx="0">
                  <c:v>21.3</c:v>
                </c:pt>
                <c:pt idx="1">
                  <c:v>20</c:v>
                </c:pt>
                <c:pt idx="2">
                  <c:v>15.3</c:v>
                </c:pt>
                <c:pt idx="3">
                  <c:v>14.1</c:v>
                </c:pt>
                <c:pt idx="4">
                  <c:v>10.8</c:v>
                </c:pt>
                <c:pt idx="5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Лист1!$B$8</c:f>
              <c:strCache>
                <c:ptCount val="1"/>
                <c:pt idx="0">
                  <c:v>Зерноуборочные комбайны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862766625531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655864008090332E-2"/>
                  <c:y val="2.2609249853573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853129438998298E-2"/>
                  <c:y val="-2.2609249853573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915069357978416E-2"/>
                  <c:y val="-2.26110301094679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657955179243502E-2"/>
                  <c:y val="-7.095546687576767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440087480841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Лист1!$C$6:$H$6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Лист1!$C$8:$H$8</c:f>
              <c:numCache>
                <c:formatCode>General</c:formatCode>
                <c:ptCount val="6"/>
                <c:pt idx="0">
                  <c:v>6.9</c:v>
                </c:pt>
                <c:pt idx="1">
                  <c:v>6.3</c:v>
                </c:pt>
                <c:pt idx="2">
                  <c:v>5.5</c:v>
                </c:pt>
                <c:pt idx="3">
                  <c:v>5.3</c:v>
                </c:pt>
                <c:pt idx="4">
                  <c:v>5.3</c:v>
                </c:pt>
                <c:pt idx="5">
                  <c:v>6.2</c:v>
                </c:pt>
              </c:numCache>
            </c:numRef>
          </c:val>
        </c:ser>
        <c:ser>
          <c:idx val="2"/>
          <c:order val="2"/>
          <c:tx>
            <c:strRef>
              <c:f>Лист1!$B$9</c:f>
              <c:strCache>
                <c:ptCount val="1"/>
                <c:pt idx="0">
                  <c:v>Кормоуборочные комбайны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3368465356084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9150355500709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40087480841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42919629172577E-2"/>
                  <c:y val="3.8703429032386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9150355500709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3884631347584891E-2"/>
                  <c:y val="9.04369994142958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Лист1!$C$6:$H$6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Лист1!$C$9:$H$9</c:f>
              <c:numCache>
                <c:formatCode>General</c:formatCode>
                <c:ptCount val="6"/>
                <c:pt idx="0">
                  <c:v>1.8</c:v>
                </c:pt>
                <c:pt idx="1">
                  <c:v>1.4</c:v>
                </c:pt>
                <c:pt idx="2">
                  <c:v>0.8</c:v>
                </c:pt>
                <c:pt idx="3">
                  <c:v>0.8</c:v>
                </c:pt>
                <c:pt idx="4">
                  <c:v>0.6</c:v>
                </c:pt>
                <c:pt idx="5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400640"/>
        <c:axId val="92402432"/>
        <c:axId val="0"/>
      </c:bar3DChart>
      <c:catAx>
        <c:axId val="92400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2402432"/>
        <c:crosses val="autoZero"/>
        <c:auto val="1"/>
        <c:lblAlgn val="ctr"/>
        <c:lblOffset val="100"/>
        <c:noMultiLvlLbl val="0"/>
      </c:catAx>
      <c:valAx>
        <c:axId val="9240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40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75118227148107"/>
          <c:y val="0.29480895183873729"/>
          <c:w val="0.24485535076489603"/>
          <c:h val="0.17976756979048167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496522309711285"/>
          <c:y val="2.90381069898000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Лист1!$B$14</c:f>
              <c:strCache>
                <c:ptCount val="1"/>
                <c:pt idx="0">
                  <c:v>Тракторы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Лист1!$A$16:$A$18</c:f>
              <c:strCache>
                <c:ptCount val="3"/>
                <c:pt idx="0">
                  <c:v>Постановление № 1432</c:v>
                </c:pt>
                <c:pt idx="1">
                  <c:v>"Росагролизинг"</c:v>
                </c:pt>
                <c:pt idx="2">
                  <c:v>Другие варианты приобретения</c:v>
                </c:pt>
              </c:strCache>
            </c:strRef>
          </c:cat>
          <c:val>
            <c:numRef>
              <c:f>Лист1!$B$16:$B$18</c:f>
              <c:numCache>
                <c:formatCode>0.0%</c:formatCode>
                <c:ptCount val="3"/>
                <c:pt idx="0">
                  <c:v>9.6868624146190005E-2</c:v>
                </c:pt>
                <c:pt idx="1">
                  <c:v>9.4E-2</c:v>
                </c:pt>
                <c:pt idx="2">
                  <c:v>0.8095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936780565282955"/>
          <c:y val="0.27949220112493961"/>
          <c:w val="0.37453797770465219"/>
          <c:h val="0.46962417612513341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Лист1!$C$14</c:f>
              <c:strCache>
                <c:ptCount val="1"/>
                <c:pt idx="0">
                  <c:v>Зерноуборочные комбайны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Лист1!$A$16:$A$18</c:f>
              <c:strCache>
                <c:ptCount val="3"/>
                <c:pt idx="0">
                  <c:v>Постановление № 1432</c:v>
                </c:pt>
                <c:pt idx="1">
                  <c:v>"Росагролизинг"</c:v>
                </c:pt>
                <c:pt idx="2">
                  <c:v>Другие варианты приобретения</c:v>
                </c:pt>
              </c:strCache>
            </c:strRef>
          </c:cat>
          <c:val>
            <c:numRef>
              <c:f>Лист1!$C$16:$C$18</c:f>
              <c:numCache>
                <c:formatCode>0.0%</c:formatCode>
                <c:ptCount val="3"/>
                <c:pt idx="0">
                  <c:v>0.50387596899224807</c:v>
                </c:pt>
                <c:pt idx="1">
                  <c:v>0.2</c:v>
                </c:pt>
                <c:pt idx="2">
                  <c:v>0.29609999999999997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8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0.32978</cdr:x>
      <cdr:y>0.06944</cdr:y>
    </cdr:from>
    <cdr:to>
      <cdr:x>0.99254</cdr:x>
      <cdr:y>0.24581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1232" y="360017"/>
          <a:ext cx="5689922" cy="9144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Количество сеялок за 26 лет сократилось на 370,5 тыс. единиц,</a:t>
          </a:r>
        </a:p>
        <a:p xmlns:a="http://schemas.openxmlformats.org/drawingml/2006/main">
          <a:r>
            <a:rPr lang="ru-RU" sz="1600" dirty="0" smtClean="0"/>
            <a:t>культиваторов – сократилось на 366,2 тыс. единиц,</a:t>
          </a:r>
        </a:p>
        <a:p xmlns:a="http://schemas.openxmlformats.org/drawingml/2006/main">
          <a:r>
            <a:rPr lang="ru-RU" sz="1600" dirty="0"/>
            <a:t>п</a:t>
          </a:r>
          <a:r>
            <a:rPr lang="ru-RU" sz="1600" dirty="0" smtClean="0"/>
            <a:t>лугов – сократилось на 326,9 тыс. единиц.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0.14212</cdr:x>
      <cdr:y>0.1432</cdr:y>
    </cdr:from>
    <cdr:to>
      <cdr:x>0.38411</cdr:x>
      <cdr:y>0.20813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0738" y="769538"/>
          <a:ext cx="801560" cy="348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484586 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0.4042</cdr:x>
      <cdr:y>0.06205</cdr:y>
    </cdr:from>
    <cdr:to>
      <cdr:x>0.63043</cdr:x>
      <cdr:y>0.13424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1338859" y="333472"/>
          <a:ext cx="749373" cy="387937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00FF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rgbClr val="FF0000"/>
              </a:solidFill>
            </a:rPr>
            <a:t>-7896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0.67169</cdr:x>
      <cdr:y>0.05599</cdr:y>
    </cdr:from>
    <cdr:to>
      <cdr:x>0.92246</cdr:x>
      <cdr:y>0.13424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2224884" y="300892"/>
          <a:ext cx="830643" cy="420518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00FF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rgbClr val="FF0000"/>
              </a:solidFill>
            </a:rPr>
            <a:t>-3634</a:t>
          </a:r>
          <a:endParaRPr lang="ru-RU" sz="11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0.10821</cdr:x>
      <cdr:y>0.1056</cdr:y>
    </cdr:from>
    <cdr:to>
      <cdr:x>0.35021</cdr:x>
      <cdr:y>0.17053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3591" y="564715"/>
          <a:ext cx="790788" cy="34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131 400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0.39719</cdr:x>
      <cdr:y>0.05579</cdr:y>
    </cdr:from>
    <cdr:to>
      <cdr:x>0.64797</cdr:x>
      <cdr:y>0.13376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1324769" y="335061"/>
          <a:ext cx="836419" cy="468212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00FF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rgbClr val="FF0000"/>
              </a:solidFill>
            </a:rPr>
            <a:t>-610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0.66468</cdr:x>
      <cdr:y>0.05579</cdr:y>
    </cdr:from>
    <cdr:to>
      <cdr:x>0.91546</cdr:x>
      <cdr:y>0.13376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2216944" y="335061"/>
          <a:ext cx="836419" cy="468212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00FF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-466</a:t>
          </a:r>
          <a:endParaRPr lang="ru-RU" sz="11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0.13295</cdr:x>
      <cdr:y>0.10804</cdr:y>
    </cdr:from>
    <cdr:to>
      <cdr:x>0.37495</cdr:x>
      <cdr:y>0.17297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757" y="580587"/>
          <a:ext cx="784101" cy="348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23 400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0.41616</cdr:x>
      <cdr:y>0.13021</cdr:y>
    </cdr:from>
    <cdr:to>
      <cdr:x>0.66694</cdr:x>
      <cdr:y>0.2083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1348392" y="699732"/>
          <a:ext cx="812549" cy="419658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00FF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rgbClr val="FF0000"/>
              </a:solidFill>
            </a:rPr>
            <a:t>-</a:t>
          </a:r>
          <a:r>
            <a:rPr lang="ru-RU" b="1" dirty="0" smtClean="0">
              <a:solidFill>
                <a:srgbClr val="FF0000"/>
              </a:solidFill>
            </a:rPr>
            <a:t>938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0.69213</cdr:x>
      <cdr:y>0.1306</cdr:y>
    </cdr:from>
    <cdr:to>
      <cdr:x>0.94291</cdr:x>
      <cdr:y>0.20869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2242561" y="701851"/>
          <a:ext cx="812549" cy="419658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00FF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b="1" dirty="0" smtClean="0">
              <a:solidFill>
                <a:srgbClr val="FF0000"/>
              </a:solidFill>
            </a:rPr>
            <a:t>-596</a:t>
          </a:r>
          <a:endParaRPr lang="ru-RU" sz="11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0.70213</cdr:x>
      <cdr:y>0.01351</cdr:y>
    </cdr:from>
    <cdr:to>
      <cdr:x>1</cdr:x>
      <cdr:y>0.37324</cdr:y>
    </cdr:to>
    <cdr:pic>
      <cdr:nvPicPr>
        <cdr:cNvPr id="3" name="Рисунок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876346" y="72007"/>
          <a:ext cx="2493018" cy="191683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0.75312</cdr:x>
      <cdr:y>0.60811</cdr:y>
    </cdr:from>
    <cdr:to>
      <cdr:x>0.98577</cdr:x>
      <cdr:y>0.93496</cdr:y>
    </cdr:to>
    <cdr:pic>
      <cdr:nvPicPr>
        <cdr:cNvPr id="4" name="Рисунок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303113" y="3240359"/>
          <a:ext cx="1947189" cy="174165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3B48F-9ED5-42DF-9555-717B4180D03C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052EA-2311-4C55-B5C5-6205BD2D84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2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5156" indent="-28660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6397" indent="-22928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4952" indent="-22928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3512" indent="-22928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22067" indent="-2292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80627" indent="-2292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9186" indent="-2292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7743" indent="-2292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998714B-3EDD-4501-AF1C-D33B01899A8B}" type="slidenum">
              <a:rPr 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75175" cy="3430588"/>
          </a:xfrm>
          <a:ln/>
        </p:spPr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642" tIns="45815" rIns="91642" bIns="45815"/>
          <a:lstStyle/>
          <a:p>
            <a:pPr eaLnBrk="1" hangingPunct="1">
              <a:spcBef>
                <a:spcPct val="0"/>
              </a:spcBef>
            </a:pP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BD87-332D-4AAC-BFEC-1D32557521C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32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BBD87-332D-4AAC-BFEC-1D32557521C2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2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2DE06-8D30-4B06-AE6F-C14DB400D4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94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A4221-12DA-4FFB-B50B-251DA3F87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0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5060" y="925497"/>
            <a:ext cx="2366256" cy="252161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23850" y="4797153"/>
            <a:ext cx="8532019" cy="172819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>
                  <a:alpha val="72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pattFill prst="ltUpDiag">
                  <a:fgClr>
                    <a:srgbClr val="66FF66"/>
                  </a:fgClr>
                  <a:bgClr>
                    <a:srgbClr val="00CC00"/>
                  </a:bgClr>
                </a:patt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Состояние машинно-тракторного парка и перспективы его модернизации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79400" y="265113"/>
            <a:ext cx="8482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200" b="1" dirty="0">
                <a:solidFill>
                  <a:srgbClr val="008000"/>
                </a:solidFill>
                <a:latin typeface="Cambria" pitchFamily="18" charset="0"/>
              </a:rPr>
              <a:t>Министерство сельского хозяйства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73602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51064"/>
              </p:ext>
            </p:extLst>
          </p:nvPr>
        </p:nvGraphicFramePr>
        <p:xfrm>
          <a:off x="107503" y="840294"/>
          <a:ext cx="8930902" cy="54367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63123"/>
                <a:gridCol w="707531"/>
                <a:gridCol w="707531"/>
                <a:gridCol w="707531"/>
                <a:gridCol w="707531"/>
                <a:gridCol w="707531"/>
                <a:gridCol w="707531"/>
                <a:gridCol w="707531"/>
                <a:gridCol w="707531"/>
                <a:gridCol w="707531"/>
              </a:tblGrid>
              <a:tr h="2124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субъекта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Приобретение, шт.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59412" marR="5941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59412" marR="5941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9412" marR="5941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Тракторы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12" marR="5941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Зерноуборочные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комбайны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12" marR="5941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Кормоуборочные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комбайны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12" marR="5941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кв.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кв. 2017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кв.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кв. 2017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кв.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кв. 2017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  <a:latin typeface="+mn-lt"/>
                        </a:rPr>
                        <a:t>%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412" marR="59412" marT="0" marB="0" anchor="ctr">
                    <a:solidFill>
                      <a:srgbClr val="FFC000"/>
                    </a:solidFill>
                  </a:tcPr>
                </a:tc>
              </a:tr>
              <a:tr h="435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Российская Федерация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36000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2 784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2 678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96,2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966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1 005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106,5</a:t>
                      </a:r>
                    </a:p>
                  </a:txBody>
                  <a:tcPr marL="9525" marR="9525" marT="9525" marB="0" anchor="ctr">
                    <a:solidFill>
                      <a:srgbClr val="00FF00"/>
                    </a:solidFill>
                  </a:tcPr>
                </a:tc>
              </a:tr>
              <a:tr h="435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Центральный 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Ф.О.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35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Северо-Западный 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Ф.О.</a:t>
                      </a:r>
                    </a:p>
                  </a:txBody>
                  <a:tcPr marL="36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</a:tr>
              <a:tr h="435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Южный 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Ф.О.</a:t>
                      </a:r>
                    </a:p>
                  </a:txBody>
                  <a:tcPr marL="36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66,7</a:t>
                      </a:r>
                    </a:p>
                  </a:txBody>
                  <a:tcPr marL="9525" marR="9525" marT="9525" marB="0" anchor="ctr"/>
                </a:tc>
              </a:tr>
              <a:tr h="527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Северо-Кавказский 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Ф.О.</a:t>
                      </a:r>
                    </a:p>
                  </a:txBody>
                  <a:tcPr marL="36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</a:tr>
              <a:tr h="527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Приволжский Ф.О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36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133,3</a:t>
                      </a:r>
                    </a:p>
                  </a:txBody>
                  <a:tcPr marL="9525" marR="9525" marT="9525" marB="0" anchor="ctr"/>
                </a:tc>
              </a:tr>
              <a:tr h="527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Уральский Ф.О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36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</a:tr>
              <a:tr h="435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Сибирский 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Ф.О.</a:t>
                      </a:r>
                    </a:p>
                  </a:txBody>
                  <a:tcPr marL="36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93,8</a:t>
                      </a:r>
                    </a:p>
                  </a:txBody>
                  <a:tcPr marL="9525" marR="9525" marT="9525" marB="0" anchor="ctr"/>
                </a:tc>
              </a:tr>
              <a:tr h="435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Дальневосточный 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Ф.О.</a:t>
                      </a:r>
                    </a:p>
                  </a:txBody>
                  <a:tcPr marL="36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8795518" y="6586998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>
              <a:solidFill>
                <a:srgbClr val="800000"/>
              </a:solidFill>
              <a:latin typeface="+mj-lt"/>
            </a:endParaRP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564322"/>
            <a:ext cx="268339" cy="2867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6" name="Номер слайда 5"/>
          <p:cNvSpPr>
            <a:spLocks/>
          </p:cNvSpPr>
          <p:nvPr/>
        </p:nvSpPr>
        <p:spPr bwMode="auto">
          <a:xfrm>
            <a:off x="8676456" y="6634623"/>
            <a:ext cx="477837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fld id="{28770B14-2D29-4C66-B2AD-205C34CD5BC0}" type="slidenum">
              <a:rPr lang="ru-RU" sz="1400" b="1">
                <a:solidFill>
                  <a:srgbClr val="006600"/>
                </a:solidFill>
                <a:latin typeface="+mj-lt"/>
              </a:rPr>
              <a:pPr algn="ctr"/>
              <a:t>10</a:t>
            </a:fld>
            <a:endParaRPr lang="ru-RU" sz="14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17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50825" y="6557963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11560" y="6592888"/>
            <a:ext cx="82025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rgbClr val="006600"/>
                </a:solidFill>
                <a:latin typeface="+mj-lt"/>
                <a:cs typeface="Times New Roman" pitchFamily="18" charset="0"/>
              </a:rPr>
              <a:t>ДЕПАРТАМЕНТ РАСТЕНИЕВОДСТВА, МЕХАНИЗАЦИИ, ХИМИЗАЦИИ И ЗАЩИТЫ РАСТЕНИЙ МИНСЕЛЬХОЗА РОССИИ</a:t>
            </a:r>
            <a:endParaRPr lang="ru-RU" sz="13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97606" y="72008"/>
            <a:ext cx="8940800" cy="6926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>
                  <a:alpha val="72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Приобретение основных видов сельскохозяйственной техники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 </a:t>
            </a:r>
            <a:r>
              <a:rPr lang="ru-RU" b="1" dirty="0">
                <a:solidFill>
                  <a:schemeClr val="bg1"/>
                </a:solidFill>
              </a:rPr>
              <a:t>1 квартал 2016 и 2017 г.</a:t>
            </a:r>
          </a:p>
        </p:txBody>
      </p:sp>
    </p:spTree>
    <p:extLst>
      <p:ext uri="{BB962C8B-B14F-4D97-AF65-F5344CB8AC3E}">
        <p14:creationId xmlns:p14="http://schemas.microsoft.com/office/powerpoint/2010/main" val="27578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381328"/>
            <a:ext cx="406136" cy="4327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3315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14313" y="6381750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20650" y="69850"/>
            <a:ext cx="8932863" cy="6948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  <a:cs typeface="Times New Roman" pitchFamily="18" charset="0"/>
              </a:rPr>
              <a:t>Производство сельскохозяйственной техники в Российской Федерации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  <a:cs typeface="Times New Roman" pitchFamily="18" charset="0"/>
              </a:rPr>
              <a:t>в 2013-2016 годах</a:t>
            </a:r>
            <a:endParaRPr lang="ru-RU" altLang="ru-RU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292725" y="4149725"/>
            <a:ext cx="1800225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77838" y="6492875"/>
            <a:ext cx="872172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15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ДЕПАРТАМЕНТ РАСТЕНИЕВОДСТВА, </a:t>
            </a:r>
            <a:r>
              <a:rPr lang="ru-RU" sz="1150" cap="all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механизации</a:t>
            </a:r>
            <a:r>
              <a:rPr lang="ru-RU" sz="115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ХИМИЗАЦИИ И ЗАЩИТЫ РАСТЕНИЙ МИНСЕЛЬХОЗА РОССИИ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8821738" y="6492875"/>
            <a:ext cx="242887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srgbClr val="800000"/>
              </a:solidFill>
              <a:latin typeface="+mj-lt"/>
              <a:cs typeface="+mn-cs"/>
            </a:endParaRPr>
          </a:p>
        </p:txBody>
      </p:sp>
      <p:sp>
        <p:nvSpPr>
          <p:cNvPr id="14" name="Номер слайда 5"/>
          <p:cNvSpPr>
            <a:spLocks/>
          </p:cNvSpPr>
          <p:nvPr/>
        </p:nvSpPr>
        <p:spPr bwMode="auto">
          <a:xfrm>
            <a:off x="8702675" y="6540500"/>
            <a:ext cx="477838" cy="1444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544E9B4-B0BA-4AC7-A160-6E33A6EBC0F5}" type="slidenum">
              <a:rPr lang="ru-RU" sz="1400" b="1">
                <a:solidFill>
                  <a:srgbClr val="006600"/>
                </a:solidFill>
                <a:latin typeface="+mj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400" b="1" dirty="0">
              <a:solidFill>
                <a:srgbClr val="006600"/>
              </a:solidFill>
              <a:latin typeface="+mj-lt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4132"/>
              </p:ext>
            </p:extLst>
          </p:nvPr>
        </p:nvGraphicFramePr>
        <p:xfrm>
          <a:off x="120652" y="836712"/>
          <a:ext cx="8822527" cy="5328603"/>
        </p:xfrm>
        <a:graphic>
          <a:graphicData uri="http://schemas.openxmlformats.org/drawingml/2006/table">
            <a:tbl>
              <a:tblPr/>
              <a:tblGrid>
                <a:gridCol w="4402663"/>
                <a:gridCol w="825500"/>
                <a:gridCol w="825500"/>
                <a:gridCol w="825500"/>
                <a:gridCol w="825500"/>
                <a:gridCol w="1117864"/>
              </a:tblGrid>
              <a:tr h="232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техники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2016/2013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Тракторы, всего  ед.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6394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Российские модели, всего ед.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275,8%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Марки "Кировец"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668,8%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Марки "АГРОМАШ"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Марки "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Terrion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81,9%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Совместное производство с Республикой Беларусь, всего ед.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"ТД МТЗ-ЕЛАЗ" (Республика Татарстан)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33,2%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"Бузулукский механический завод" (Оренбургская область)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216,4%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"Череповецкий литейно-механический завод" (Вологодская область)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1331,4%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Иностранные модели, всего ед.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"Джон Дир Русь" (Московская область)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19,9%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Марки "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Versatile" (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Ростсельмаш)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Марки "Клаас" (Краснодарский край)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143,3%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"СИЭНЭЙЧ-КАМАЗ-ИНДУСТРИЯ" (Республика Татарстан)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46,2%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"ТД ХТЗ" (Белгородская область)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5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381328"/>
            <a:ext cx="406136" cy="4327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3315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14313" y="6381750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20650" y="69850"/>
            <a:ext cx="8932863" cy="6948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  <a:cs typeface="Times New Roman" pitchFamily="18" charset="0"/>
              </a:rPr>
              <a:t>Производство сельскохозяйственной техники в Российской Федерации 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  <a:cs typeface="Times New Roman" pitchFamily="18" charset="0"/>
              </a:rPr>
              <a:t>в 2013-2016 годах</a:t>
            </a:r>
            <a:endParaRPr lang="ru-RU" altLang="ru-RU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292725" y="4149725"/>
            <a:ext cx="1800225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77838" y="6492875"/>
            <a:ext cx="872172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15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ДЕПАРТАМЕНТ РАСТЕНИЕВОДСТВА, </a:t>
            </a:r>
            <a:r>
              <a:rPr lang="ru-RU" sz="1150" cap="all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механизации</a:t>
            </a:r>
            <a:r>
              <a:rPr lang="ru-RU" sz="115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ХИМИЗАЦИИ И ЗАЩИТЫ РАСТЕНИЙ МИНСЕЛЬХОЗА РОССИИ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8821738" y="6492875"/>
            <a:ext cx="242887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srgbClr val="800000"/>
              </a:solidFill>
              <a:latin typeface="+mj-lt"/>
              <a:cs typeface="+mn-cs"/>
            </a:endParaRPr>
          </a:p>
        </p:txBody>
      </p:sp>
      <p:sp>
        <p:nvSpPr>
          <p:cNvPr id="14" name="Номер слайда 5"/>
          <p:cNvSpPr>
            <a:spLocks/>
          </p:cNvSpPr>
          <p:nvPr/>
        </p:nvSpPr>
        <p:spPr bwMode="auto">
          <a:xfrm>
            <a:off x="8702675" y="6540500"/>
            <a:ext cx="477838" cy="1444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544E9B4-B0BA-4AC7-A160-6E33A6EBC0F5}" type="slidenum">
              <a:rPr lang="ru-RU" sz="1400" b="1">
                <a:solidFill>
                  <a:srgbClr val="006600"/>
                </a:solidFill>
                <a:latin typeface="+mj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400" b="1" dirty="0">
              <a:solidFill>
                <a:srgbClr val="006600"/>
              </a:solidFill>
              <a:latin typeface="+mj-lt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592510"/>
              </p:ext>
            </p:extLst>
          </p:nvPr>
        </p:nvGraphicFramePr>
        <p:xfrm>
          <a:off x="191121" y="836712"/>
          <a:ext cx="8752060" cy="5511528"/>
        </p:xfrm>
        <a:graphic>
          <a:graphicData uri="http://schemas.openxmlformats.org/drawingml/2006/table">
            <a:tbl>
              <a:tblPr/>
              <a:tblGrid>
                <a:gridCol w="4452887"/>
                <a:gridCol w="733517"/>
                <a:gridCol w="818907"/>
                <a:gridCol w="818907"/>
                <a:gridCol w="818907"/>
                <a:gridCol w="1108935"/>
              </a:tblGrid>
              <a:tr h="1003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техники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г.</a:t>
                      </a:r>
                    </a:p>
                  </a:txBody>
                  <a:tcPr marL="4352" marR="4352" marT="4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2016/2013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Зерноуборочные комбайны, всего ед.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6431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107,0%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Российские модели, всего ед.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152,7%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2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Марки "РСМ"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169,0%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Марки "АГРОМАШ"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8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Совместное производство с Республикой Беларусь, всего ед.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Брянсксельмаш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 (Брянская область)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Иностранные модели, всего ед.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"Джон Дир Русь" (Московская область)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Клаас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 (Краснодарский край)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7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"СИЭНЭЙЧ-КАМАЗ-ИНДУСТРИЯ" (Республика Татарстан)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Кормоуборочные комбайны, всего ед.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988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153,9%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Российские модели, всего ед.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200,3%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"Ростсельмаш" (Ростовская область)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164,7%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"Клевер" (Ростовская область)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197,4%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4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Совместное производство с Республикой Беларусь, всего ед.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том числе,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Брянсксельмаш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 (Брянская область)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Плуги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119,8%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Сеялки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3627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4820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132,9%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Пресс-подборщики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2369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1514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2970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125,4%</a:t>
                      </a:r>
                    </a:p>
                  </a:txBody>
                  <a:tcPr marL="4352" marR="4352" marT="4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28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8900" y="73025"/>
            <a:ext cx="8940800" cy="69167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>
                  <a:alpha val="72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white"/>
                </a:solidFill>
              </a:rPr>
              <a:t>Варианты приобретения основных видов сельскохозяйственной техники </a:t>
            </a:r>
          </a:p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prstClr val="white"/>
                </a:solidFill>
              </a:rPr>
              <a:t>в Российской Федерации в 2016 году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8795518" y="6586998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>
              <a:solidFill>
                <a:srgbClr val="800000"/>
              </a:solidFill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564322"/>
            <a:ext cx="268339" cy="2867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5" name="Номер слайда 5"/>
          <p:cNvSpPr>
            <a:spLocks/>
          </p:cNvSpPr>
          <p:nvPr/>
        </p:nvSpPr>
        <p:spPr bwMode="auto">
          <a:xfrm>
            <a:off x="8676456" y="6634623"/>
            <a:ext cx="477837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fld id="{28770B14-2D29-4C66-B2AD-205C34CD5BC0}" type="slidenum">
              <a:rPr lang="ru-RU" sz="1400" b="1">
                <a:solidFill>
                  <a:srgbClr val="006600"/>
                </a:solidFill>
              </a:rPr>
              <a:pPr algn="ctr"/>
              <a:t>13</a:t>
            </a:fld>
            <a:endParaRPr lang="ru-RU" sz="1400" b="1" dirty="0">
              <a:solidFill>
                <a:srgbClr val="006600"/>
              </a:solidFill>
            </a:endParaRPr>
          </a:p>
        </p:txBody>
      </p:sp>
      <p:cxnSp>
        <p:nvCxnSpPr>
          <p:cNvPr id="16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50825" y="6557963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611560" y="6592888"/>
            <a:ext cx="82025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rgbClr val="006600"/>
                </a:solidFill>
                <a:cs typeface="Times New Roman" pitchFamily="18" charset="0"/>
              </a:rPr>
              <a:t>ДЕПАРТАМЕНТ РАСТЕНИЕВОДСТВА, МЕХАНИЗАЦИИ, ХИМИЗАЦИИ И ЗАЩИТЫ РАСТЕНИЙ МИНСЕЛЬХОЗА РОССИИ</a:t>
            </a: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608720"/>
              </p:ext>
            </p:extLst>
          </p:nvPr>
        </p:nvGraphicFramePr>
        <p:xfrm>
          <a:off x="88900" y="980728"/>
          <a:ext cx="53471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745313"/>
              </p:ext>
            </p:extLst>
          </p:nvPr>
        </p:nvGraphicFramePr>
        <p:xfrm>
          <a:off x="4391753" y="980728"/>
          <a:ext cx="4762539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938478"/>
              </p:ext>
            </p:extLst>
          </p:nvPr>
        </p:nvGraphicFramePr>
        <p:xfrm>
          <a:off x="2195736" y="3429000"/>
          <a:ext cx="4968552" cy="3135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1468815"/>
            <a:ext cx="176470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 том числе 12,5% по Постановлению № 1432</a:t>
            </a:r>
            <a:endParaRPr lang="ru-RU" sz="1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5776" y="1868925"/>
            <a:ext cx="144016" cy="191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44208" y="3717032"/>
            <a:ext cx="176470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 том числе 55,7% по Постановлению № 1432</a:t>
            </a:r>
            <a:endParaRPr lang="ru-RU" sz="10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6444208" y="3573016"/>
            <a:ext cx="72008" cy="144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41168" y="5949280"/>
            <a:ext cx="176470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 том числе 35,4% по Постановлению № 1432</a:t>
            </a:r>
            <a:endParaRPr lang="ru-RU" sz="10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 flipV="1">
            <a:off x="5364088" y="5949280"/>
            <a:ext cx="177080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9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3"/>
          <p:cNvSpPr>
            <a:spLocks noChangeArrowheads="1"/>
          </p:cNvSpPr>
          <p:nvPr/>
        </p:nvSpPr>
        <p:spPr bwMode="auto">
          <a:xfrm>
            <a:off x="146050" y="82550"/>
            <a:ext cx="8864600" cy="8261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ru-RU" altLang="ru-RU" b="1" dirty="0">
                <a:solidFill>
                  <a:schemeClr val="bg1"/>
                </a:solidFill>
              </a:rPr>
              <a:t>Прогноз приобретения </a:t>
            </a:r>
            <a:r>
              <a:rPr lang="ru-RU" altLang="ru-RU" b="1" dirty="0" smtClean="0">
                <a:solidFill>
                  <a:schemeClr val="bg1"/>
                </a:solidFill>
              </a:rPr>
              <a:t>основных видов сельскохозяйственной техники </a:t>
            </a:r>
          </a:p>
          <a:p>
            <a:pPr algn="ctr">
              <a:spcBef>
                <a:spcPts val="600"/>
              </a:spcBef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в </a:t>
            </a:r>
            <a:r>
              <a:rPr lang="ru-RU" altLang="ru-RU" b="1" dirty="0">
                <a:solidFill>
                  <a:schemeClr val="bg1"/>
                </a:solidFill>
              </a:rPr>
              <a:t>Российской Федерации в 2017-2020 </a:t>
            </a:r>
            <a:r>
              <a:rPr lang="ru-RU" altLang="ru-RU" b="1" dirty="0" smtClean="0">
                <a:solidFill>
                  <a:schemeClr val="bg1"/>
                </a:solidFill>
              </a:rPr>
              <a:t>годах по данным регионов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985049"/>
              </p:ext>
            </p:extLst>
          </p:nvPr>
        </p:nvGraphicFramePr>
        <p:xfrm>
          <a:off x="320611" y="980729"/>
          <a:ext cx="83693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136938" y="6540501"/>
            <a:ext cx="9018942" cy="317499"/>
            <a:chOff x="136938" y="6540501"/>
            <a:chExt cx="9018942" cy="317499"/>
          </a:xfrm>
        </p:grpSpPr>
        <p:cxnSp>
          <p:nvCxnSpPr>
            <p:cNvPr id="12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40501"/>
              <a:ext cx="8666137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8795518" y="6586998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400" b="1">
                <a:solidFill>
                  <a:srgbClr val="800000"/>
                </a:solidFill>
                <a:latin typeface="+mj-lt"/>
              </a:endParaRPr>
            </a:p>
          </p:txBody>
        </p:sp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6938" y="6571228"/>
              <a:ext cx="268339" cy="286772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15" name="Номер слайда 5"/>
            <p:cNvSpPr>
              <a:spLocks/>
            </p:cNvSpPr>
            <p:nvPr/>
          </p:nvSpPr>
          <p:spPr bwMode="auto">
            <a:xfrm>
              <a:off x="8678043" y="6639845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fld id="{28770B14-2D29-4C66-B2AD-205C34CD5BC0}" type="slidenum">
                <a:rPr lang="ru-RU" sz="1400" b="1">
                  <a:solidFill>
                    <a:srgbClr val="006600"/>
                  </a:solidFill>
                  <a:latin typeface="+mj-lt"/>
                </a:rPr>
                <a:pPr algn="ctr"/>
                <a:t>14</a:t>
              </a:fld>
              <a:endParaRPr lang="ru-RU" sz="1400" b="1" dirty="0">
                <a:solidFill>
                  <a:srgbClr val="006600"/>
                </a:solidFill>
                <a:latin typeface="+mj-lt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07261" y="6540501"/>
              <a:ext cx="820250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300" dirty="0" smtClean="0">
                  <a:solidFill>
                    <a:srgbClr val="006600"/>
                  </a:solidFill>
                  <a:latin typeface="+mj-lt"/>
                  <a:cs typeface="Times New Roman" pitchFamily="18" charset="0"/>
                </a:rPr>
                <a:t>ДЕПАРТАМЕНТ РАСТЕНИЕВОДСТВА, МЕХАНИЗАЦИИ, ХИМИЗАЦИИ И ЗАЩИТЫ РАСТЕНИЙ МИНСЕЛЬХОЗА РОССИИ</a:t>
              </a:r>
              <a:endParaRPr lang="ru-RU" sz="1300" dirty="0">
                <a:solidFill>
                  <a:srgbClr val="006600"/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11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3"/>
          <p:cNvSpPr>
            <a:spLocks noChangeArrowheads="1"/>
          </p:cNvSpPr>
          <p:nvPr/>
        </p:nvSpPr>
        <p:spPr bwMode="auto">
          <a:xfrm>
            <a:off x="189763" y="2276872"/>
            <a:ext cx="8864600" cy="16561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ru-RU" alt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alt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36938" y="6540501"/>
            <a:ext cx="9018942" cy="317499"/>
            <a:chOff x="136938" y="6540501"/>
            <a:chExt cx="9018942" cy="317499"/>
          </a:xfrm>
        </p:grpSpPr>
        <p:cxnSp>
          <p:nvCxnSpPr>
            <p:cNvPr id="12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40501"/>
              <a:ext cx="8666137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8795518" y="6586998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400" b="1">
                <a:solidFill>
                  <a:srgbClr val="800000"/>
                </a:solidFill>
                <a:latin typeface="+mj-lt"/>
              </a:endParaRPr>
            </a:p>
          </p:txBody>
        </p:sp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6938" y="6571228"/>
              <a:ext cx="268339" cy="286772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15" name="Номер слайда 5"/>
            <p:cNvSpPr>
              <a:spLocks/>
            </p:cNvSpPr>
            <p:nvPr/>
          </p:nvSpPr>
          <p:spPr bwMode="auto">
            <a:xfrm>
              <a:off x="8678043" y="6639845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fld id="{28770B14-2D29-4C66-B2AD-205C34CD5BC0}" type="slidenum">
                <a:rPr lang="ru-RU" sz="1400" b="1">
                  <a:solidFill>
                    <a:srgbClr val="006600"/>
                  </a:solidFill>
                  <a:latin typeface="+mj-lt"/>
                </a:rPr>
                <a:pPr algn="ctr"/>
                <a:t>15</a:t>
              </a:fld>
              <a:endParaRPr lang="ru-RU" sz="1400" b="1" dirty="0">
                <a:solidFill>
                  <a:srgbClr val="006600"/>
                </a:solidFill>
                <a:latin typeface="+mj-lt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07261" y="6540501"/>
              <a:ext cx="820250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300" dirty="0" smtClean="0">
                  <a:solidFill>
                    <a:srgbClr val="006600"/>
                  </a:solidFill>
                  <a:latin typeface="+mj-lt"/>
                  <a:cs typeface="Times New Roman" pitchFamily="18" charset="0"/>
                </a:rPr>
                <a:t>ДЕПАРТАМЕНТ РАСТЕНИЕВОДСТВА, МЕХАНИЗАЦИИ, ХИМИЗАЦИИ И ЗАЩИТЫ РАСТЕНИЙ МИНСЕЛЬХОЗА РОССИИ</a:t>
              </a:r>
              <a:endParaRPr lang="ru-RU" sz="1300" dirty="0">
                <a:solidFill>
                  <a:srgbClr val="006600"/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1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3"/>
          <p:cNvSpPr>
            <a:spLocks noChangeArrowheads="1"/>
          </p:cNvSpPr>
          <p:nvPr/>
        </p:nvSpPr>
        <p:spPr bwMode="auto">
          <a:xfrm>
            <a:off x="146050" y="82550"/>
            <a:ext cx="8864600" cy="8261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5475288" algn="l"/>
                <a:tab pos="6003925" algn="l"/>
              </a:tabLst>
              <a:defRPr/>
            </a:pP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Наличие основных видов сельскохозяйственной </a:t>
            </a: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техники </a:t>
            </a: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tabLst>
                <a:tab pos="5475288" algn="l"/>
                <a:tab pos="6003925" algn="l"/>
              </a:tabLst>
              <a:defRPr/>
            </a:pP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1990-2016 </a:t>
            </a: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гг., тыс.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единиц</a:t>
            </a:r>
            <a:endParaRPr lang="ru-RU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11" y="6525344"/>
            <a:ext cx="296000" cy="31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69635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28600" y="6453336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69636" name="Oval 8"/>
          <p:cNvSpPr>
            <a:spLocks noChangeArrowheads="1"/>
          </p:cNvSpPr>
          <p:nvPr/>
        </p:nvSpPr>
        <p:spPr bwMode="auto">
          <a:xfrm>
            <a:off x="8749729" y="6564138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 b="1">
              <a:solidFill>
                <a:srgbClr val="800000"/>
              </a:solidFill>
            </a:endParaRPr>
          </a:p>
        </p:txBody>
      </p:sp>
      <p:sp>
        <p:nvSpPr>
          <p:cNvPr id="69637" name="Номер слайда 5"/>
          <p:cNvSpPr>
            <a:spLocks/>
          </p:cNvSpPr>
          <p:nvPr/>
        </p:nvSpPr>
        <p:spPr bwMode="auto">
          <a:xfrm>
            <a:off x="8630667" y="6611763"/>
            <a:ext cx="477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885B32E-6619-445B-A66D-6632340B731C}" type="slidenum">
              <a:rPr lang="ru-RU" altLang="ru-RU" sz="1400" b="1">
                <a:solidFill>
                  <a:srgbClr val="006600"/>
                </a:solidFill>
              </a:rPr>
              <a:pPr algn="ctr"/>
              <a:t>2</a:t>
            </a:fld>
            <a:endParaRPr lang="ru-RU" altLang="ru-RU" sz="1400" b="1" dirty="0">
              <a:solidFill>
                <a:srgbClr val="006600"/>
              </a:solidFill>
            </a:endParaRPr>
          </a:p>
        </p:txBody>
      </p:sp>
      <p:sp>
        <p:nvSpPr>
          <p:cNvPr id="69698" name="Rectangle 12"/>
          <p:cNvSpPr>
            <a:spLocks noChangeArrowheads="1"/>
          </p:cNvSpPr>
          <p:nvPr/>
        </p:nvSpPr>
        <p:spPr bwMode="auto">
          <a:xfrm>
            <a:off x="611188" y="6525344"/>
            <a:ext cx="82026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rgbClr val="006600"/>
                </a:solidFill>
                <a:latin typeface="Calibri" pitchFamily="34" charset="0"/>
                <a:cs typeface="Times New Roman" pitchFamily="18" charset="0"/>
              </a:rPr>
              <a:t>ДЕПАРТАМЕНТ РАСТЕНИЕВОДСТВА, МЕХАНИЗАЦИИ, ХИМИЗАЦИИ И ЗАЩИТЫ РАСТЕНИЙ МИНСЕЛЬХОЗА РОССИИ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185508"/>
              </p:ext>
            </p:extLst>
          </p:nvPr>
        </p:nvGraphicFramePr>
        <p:xfrm>
          <a:off x="228600" y="1052737"/>
          <a:ext cx="85852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31140" y="1373867"/>
            <a:ext cx="598933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dirty="0" smtClean="0"/>
              <a:t>Количество тракторов за 26 лет сократилось на 911,2 тыс</a:t>
            </a:r>
            <a:r>
              <a:rPr lang="ru-RU" sz="1600" dirty="0"/>
              <a:t>. единиц</a:t>
            </a:r>
            <a:r>
              <a:rPr lang="ru-RU" sz="1600" dirty="0" smtClean="0"/>
              <a:t>,</a:t>
            </a:r>
          </a:p>
          <a:p>
            <a:r>
              <a:rPr lang="ru-RU" sz="1600" dirty="0"/>
              <a:t>з</a:t>
            </a:r>
            <a:r>
              <a:rPr lang="ru-RU" sz="1600" dirty="0" smtClean="0"/>
              <a:t>ерноуборочных комбайнов - сократилось на 282,8 тыс</a:t>
            </a:r>
            <a:r>
              <a:rPr lang="ru-RU" sz="1600" dirty="0"/>
              <a:t>. единиц</a:t>
            </a:r>
            <a:r>
              <a:rPr lang="ru-RU" sz="1600" dirty="0" smtClean="0"/>
              <a:t>,</a:t>
            </a:r>
          </a:p>
          <a:p>
            <a:r>
              <a:rPr lang="ru-RU" sz="1600" dirty="0"/>
              <a:t>к</a:t>
            </a:r>
            <a:r>
              <a:rPr lang="ru-RU" sz="1600" dirty="0" smtClean="0"/>
              <a:t>ормоуборочных комбайнов – сократилось на 101,3 тыс</a:t>
            </a:r>
            <a:r>
              <a:rPr lang="ru-RU" sz="1600" dirty="0"/>
              <a:t>. единиц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39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3"/>
          <p:cNvSpPr>
            <a:spLocks noChangeArrowheads="1"/>
          </p:cNvSpPr>
          <p:nvPr/>
        </p:nvSpPr>
        <p:spPr bwMode="auto">
          <a:xfrm>
            <a:off x="146050" y="82550"/>
            <a:ext cx="8864600" cy="8261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5475288" algn="l"/>
                <a:tab pos="6003925" algn="l"/>
              </a:tabLst>
              <a:defRPr/>
            </a:pP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Наличие основных видов сельскохозяйственной </a:t>
            </a: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техники </a:t>
            </a: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tabLst>
                <a:tab pos="5475288" algn="l"/>
                <a:tab pos="6003925" algn="l"/>
              </a:tabLst>
              <a:defRPr/>
            </a:pP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1990-2016 </a:t>
            </a: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гг., тыс.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единиц</a:t>
            </a:r>
            <a:endParaRPr lang="ru-RU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11" y="6525344"/>
            <a:ext cx="296000" cy="31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69635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28600" y="6453336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69636" name="Oval 8"/>
          <p:cNvSpPr>
            <a:spLocks noChangeArrowheads="1"/>
          </p:cNvSpPr>
          <p:nvPr/>
        </p:nvSpPr>
        <p:spPr bwMode="auto">
          <a:xfrm>
            <a:off x="8749729" y="6564138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 b="1">
              <a:solidFill>
                <a:srgbClr val="800000"/>
              </a:solidFill>
            </a:endParaRPr>
          </a:p>
        </p:txBody>
      </p:sp>
      <p:sp>
        <p:nvSpPr>
          <p:cNvPr id="69637" name="Номер слайда 5"/>
          <p:cNvSpPr>
            <a:spLocks/>
          </p:cNvSpPr>
          <p:nvPr/>
        </p:nvSpPr>
        <p:spPr bwMode="auto">
          <a:xfrm>
            <a:off x="8630667" y="6611763"/>
            <a:ext cx="477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885B32E-6619-445B-A66D-6632340B731C}" type="slidenum">
              <a:rPr lang="ru-RU" altLang="ru-RU" sz="1400" b="1">
                <a:solidFill>
                  <a:srgbClr val="006600"/>
                </a:solidFill>
              </a:rPr>
              <a:pPr algn="ctr"/>
              <a:t>3</a:t>
            </a:fld>
            <a:endParaRPr lang="ru-RU" altLang="ru-RU" sz="1400" b="1" dirty="0">
              <a:solidFill>
                <a:srgbClr val="006600"/>
              </a:solidFill>
            </a:endParaRPr>
          </a:p>
        </p:txBody>
      </p:sp>
      <p:sp>
        <p:nvSpPr>
          <p:cNvPr id="69698" name="Rectangle 12"/>
          <p:cNvSpPr>
            <a:spLocks noChangeArrowheads="1"/>
          </p:cNvSpPr>
          <p:nvPr/>
        </p:nvSpPr>
        <p:spPr bwMode="auto">
          <a:xfrm>
            <a:off x="611188" y="6525344"/>
            <a:ext cx="82026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rgbClr val="006600"/>
                </a:solidFill>
                <a:latin typeface="Calibri" pitchFamily="34" charset="0"/>
                <a:cs typeface="Times New Roman" pitchFamily="18" charset="0"/>
              </a:rPr>
              <a:t>ДЕПАРТАМЕНТ РАСТЕНИЕВОДСТВА, МЕХАНИЗАЦИИ, ХИМИЗАЦИИ И ЗАЩИТЫ РАСТЕНИЙ МИНСЕЛЬХОЗА РОССИИ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312755"/>
              </p:ext>
            </p:extLst>
          </p:nvPr>
        </p:nvGraphicFramePr>
        <p:xfrm>
          <a:off x="228600" y="1052737"/>
          <a:ext cx="85852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9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6" name="TextBox 6"/>
          <p:cNvSpPr txBox="1">
            <a:spLocks noChangeArrowheads="1"/>
          </p:cNvSpPr>
          <p:nvPr/>
        </p:nvSpPr>
        <p:spPr bwMode="auto">
          <a:xfrm>
            <a:off x="8643938" y="6273800"/>
            <a:ext cx="500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 i="1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79375" y="77788"/>
            <a:ext cx="898525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Энергообеспеченность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сельскохозяйственных организаций Российской Федерации </a:t>
            </a: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годам, </a:t>
            </a:r>
            <a:r>
              <a:rPr lang="ru-RU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л.с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./100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га пашни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11" y="6553178"/>
            <a:ext cx="296000" cy="31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7299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28600" y="6508750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7300" name="Oval 8"/>
          <p:cNvSpPr>
            <a:spLocks noChangeArrowheads="1"/>
          </p:cNvSpPr>
          <p:nvPr/>
        </p:nvSpPr>
        <p:spPr bwMode="auto">
          <a:xfrm>
            <a:off x="8689975" y="6588125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 b="1">
              <a:solidFill>
                <a:srgbClr val="800000"/>
              </a:solidFill>
            </a:endParaRPr>
          </a:p>
        </p:txBody>
      </p:sp>
      <p:sp>
        <p:nvSpPr>
          <p:cNvPr id="7301" name="Номер слайда 5"/>
          <p:cNvSpPr>
            <a:spLocks/>
          </p:cNvSpPr>
          <p:nvPr/>
        </p:nvSpPr>
        <p:spPr bwMode="auto">
          <a:xfrm>
            <a:off x="8570913" y="6635750"/>
            <a:ext cx="477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463E39D-8E4F-4A72-8B06-610B82E5B24D}" type="slidenum">
              <a:rPr lang="ru-RU" altLang="ru-RU" sz="1400" b="1">
                <a:solidFill>
                  <a:srgbClr val="006600"/>
                </a:solidFill>
              </a:rPr>
              <a:pPr algn="ctr"/>
              <a:t>4</a:t>
            </a:fld>
            <a:endParaRPr lang="ru-RU" altLang="ru-RU" sz="1400" b="1">
              <a:solidFill>
                <a:srgbClr val="006600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971600" y="6547801"/>
            <a:ext cx="7479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ДЕПАРТАМЕНТ РАСТЕНИЕВОДСТВА, МЕХАНИЗАЦИИ, ХИМИЗАЦИИ И ЗАЩИТЫ РАСТЕНИЙ</a:t>
            </a:r>
            <a:endParaRPr lang="ru-RU" sz="1400" dirty="0">
              <a:solidFill>
                <a:srgbClr val="0066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415553259"/>
              </p:ext>
            </p:extLst>
          </p:nvPr>
        </p:nvGraphicFramePr>
        <p:xfrm>
          <a:off x="320611" y="1196752"/>
          <a:ext cx="8250302" cy="508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55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48" y="5445224"/>
            <a:ext cx="7150252" cy="43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79388" y="17314"/>
            <a:ext cx="8753475" cy="387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>
            <a:lvl1pPr eaLnBrk="0" hangingPunct="0"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75288" algn="l"/>
                <a:tab pos="60039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Структура парка сельскохозяйственной техники, 2010-2016 гг., %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274229"/>
              </p:ext>
            </p:extLst>
          </p:nvPr>
        </p:nvGraphicFramePr>
        <p:xfrm>
          <a:off x="-47561" y="430738"/>
          <a:ext cx="3312368" cy="5374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53" name="TextBox 1"/>
          <p:cNvSpPr txBox="1">
            <a:spLocks noChangeArrowheads="1"/>
          </p:cNvSpPr>
          <p:nvPr/>
        </p:nvSpPr>
        <p:spPr bwMode="auto">
          <a:xfrm>
            <a:off x="2116911" y="1196426"/>
            <a:ext cx="892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prstClr val="black"/>
                </a:solidFill>
                <a:latin typeface="Calibri" pitchFamily="34" charset="0"/>
              </a:rPr>
              <a:t>454 990</a:t>
            </a:r>
          </a:p>
        </p:txBody>
      </p:sp>
      <p:sp>
        <p:nvSpPr>
          <p:cNvPr id="53254" name="TextBox 1"/>
          <p:cNvSpPr txBox="1">
            <a:spLocks noChangeArrowheads="1"/>
          </p:cNvSpPr>
          <p:nvPr/>
        </p:nvSpPr>
        <p:spPr bwMode="auto">
          <a:xfrm>
            <a:off x="1224737" y="1199722"/>
            <a:ext cx="8921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prstClr val="black"/>
                </a:solidFill>
                <a:latin typeface="Calibri" pitchFamily="34" charset="0"/>
              </a:rPr>
              <a:t>458 624</a:t>
            </a:r>
            <a:endParaRPr lang="ru-RU" altLang="ru-RU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3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988718"/>
              </p:ext>
            </p:extLst>
          </p:nvPr>
        </p:nvGraphicFramePr>
        <p:xfrm>
          <a:off x="2922265" y="458105"/>
          <a:ext cx="3267720" cy="534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3256" name="TextBox 1"/>
          <p:cNvSpPr txBox="1">
            <a:spLocks noChangeArrowheads="1"/>
          </p:cNvSpPr>
          <p:nvPr/>
        </p:nvSpPr>
        <p:spPr bwMode="auto">
          <a:xfrm>
            <a:off x="5102721" y="1202971"/>
            <a:ext cx="892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prstClr val="black"/>
                </a:solidFill>
                <a:latin typeface="Calibri" pitchFamily="34" charset="0"/>
              </a:rPr>
              <a:t>125 796</a:t>
            </a:r>
            <a:endParaRPr lang="ru-RU" altLang="ru-RU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3257" name="TextBox 1"/>
          <p:cNvSpPr txBox="1">
            <a:spLocks noChangeArrowheads="1"/>
          </p:cNvSpPr>
          <p:nvPr/>
        </p:nvSpPr>
        <p:spPr bwMode="auto">
          <a:xfrm>
            <a:off x="4213225" y="1200276"/>
            <a:ext cx="8921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prstClr val="black"/>
                </a:solidFill>
                <a:latin typeface="Calibri" pitchFamily="34" charset="0"/>
              </a:rPr>
              <a:t>125 636</a:t>
            </a:r>
            <a:endParaRPr lang="ru-RU" altLang="ru-RU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4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03998"/>
              </p:ext>
            </p:extLst>
          </p:nvPr>
        </p:nvGraphicFramePr>
        <p:xfrm>
          <a:off x="5808663" y="441371"/>
          <a:ext cx="3240087" cy="5374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3259" name="TextBox 1"/>
          <p:cNvSpPr txBox="1">
            <a:spLocks noChangeArrowheads="1"/>
          </p:cNvSpPr>
          <p:nvPr/>
        </p:nvSpPr>
        <p:spPr bwMode="auto">
          <a:xfrm>
            <a:off x="7986712" y="1770415"/>
            <a:ext cx="892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prstClr val="black"/>
                </a:solidFill>
                <a:latin typeface="Calibri" pitchFamily="34" charset="0"/>
              </a:rPr>
              <a:t>18 756</a:t>
            </a:r>
            <a:endParaRPr lang="ru-RU" altLang="ru-RU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3260" name="TextBox 1"/>
          <p:cNvSpPr txBox="1">
            <a:spLocks noChangeArrowheads="1"/>
          </p:cNvSpPr>
          <p:nvPr/>
        </p:nvSpPr>
        <p:spPr bwMode="auto">
          <a:xfrm>
            <a:off x="7146993" y="1590234"/>
            <a:ext cx="8921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solidFill>
                  <a:prstClr val="black"/>
                </a:solidFill>
                <a:latin typeface="Calibri" pitchFamily="34" charset="0"/>
              </a:rPr>
              <a:t>19 352</a:t>
            </a:r>
            <a:endParaRPr lang="ru-RU" altLang="ru-RU" sz="14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438" y="5858108"/>
            <a:ext cx="2470370" cy="584775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Сокращение парка за 6 лет –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29,5 тыс. единиц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97774" y="5878573"/>
            <a:ext cx="2470370" cy="553998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Сокращение парка за 6 лет –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6,2 тыс. единиц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06086" y="5877272"/>
            <a:ext cx="2470370" cy="553998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Сокращение парка за 6 лет –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4,6 тыс. единиц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136938" y="6540501"/>
            <a:ext cx="9018942" cy="317499"/>
            <a:chOff x="136938" y="6540501"/>
            <a:chExt cx="9018942" cy="317499"/>
          </a:xfrm>
        </p:grpSpPr>
        <p:cxnSp>
          <p:nvCxnSpPr>
            <p:cNvPr id="25" name="Прямая соединительная линия 6"/>
            <p:cNvCxnSpPr>
              <a:cxnSpLocks noChangeShapeType="1"/>
            </p:cNvCxnSpPr>
            <p:nvPr/>
          </p:nvCxnSpPr>
          <p:spPr bwMode="auto">
            <a:xfrm>
              <a:off x="250825" y="6540501"/>
              <a:ext cx="8666137" cy="0"/>
            </a:xfrm>
            <a:prstGeom prst="line">
              <a:avLst/>
            </a:prstGeom>
            <a:noFill/>
            <a:ln w="9525" algn="ctr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8795518" y="6586998"/>
              <a:ext cx="242888" cy="249238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400" b="1">
                <a:solidFill>
                  <a:srgbClr val="800000"/>
                </a:solidFill>
                <a:latin typeface="+mj-lt"/>
              </a:endParaRPr>
            </a:p>
          </p:txBody>
        </p:sp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6938" y="6571228"/>
              <a:ext cx="268339" cy="286772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28" name="Номер слайда 5"/>
            <p:cNvSpPr>
              <a:spLocks/>
            </p:cNvSpPr>
            <p:nvPr/>
          </p:nvSpPr>
          <p:spPr bwMode="auto">
            <a:xfrm>
              <a:off x="8678043" y="6639845"/>
              <a:ext cx="477837" cy="14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fld id="{28770B14-2D29-4C66-B2AD-205C34CD5BC0}" type="slidenum">
                <a:rPr lang="ru-RU" sz="1400" b="1">
                  <a:solidFill>
                    <a:srgbClr val="006600"/>
                  </a:solidFill>
                  <a:latin typeface="+mj-lt"/>
                </a:rPr>
                <a:pPr algn="ctr"/>
                <a:t>5</a:t>
              </a:fld>
              <a:endParaRPr lang="ru-RU" sz="1400" b="1" dirty="0">
                <a:solidFill>
                  <a:srgbClr val="006600"/>
                </a:solidFill>
                <a:latin typeface="+mj-lt"/>
              </a:endParaRP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507261" y="6540501"/>
              <a:ext cx="820250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300" dirty="0" smtClean="0">
                  <a:solidFill>
                    <a:srgbClr val="006600"/>
                  </a:solidFill>
                  <a:latin typeface="+mj-lt"/>
                  <a:cs typeface="Times New Roman" pitchFamily="18" charset="0"/>
                </a:rPr>
                <a:t>ДЕПАРТАМЕНТ РАСТЕНИЕВОДСТВА, МЕХАНИЗАЦИИ, ХИМИЗАЦИИ И ЗАЩИТЫ РАСТЕНИЙ МИНСЕЛЬХОЗА РОССИИ</a:t>
              </a:r>
              <a:endParaRPr lang="ru-RU" sz="1300" dirty="0">
                <a:solidFill>
                  <a:srgbClr val="006600"/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4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3"/>
          <p:cNvSpPr>
            <a:spLocks noChangeArrowheads="1"/>
          </p:cNvSpPr>
          <p:nvPr/>
        </p:nvSpPr>
        <p:spPr bwMode="auto">
          <a:xfrm>
            <a:off x="76200" y="44450"/>
            <a:ext cx="8983663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prstClr val="white"/>
                </a:solidFill>
                <a:latin typeface="Calibri"/>
                <a:cs typeface="Times New Roman" pitchFamily="18" charset="0"/>
              </a:rPr>
              <a:t>Наличие и потребность в сельскохозяйственной технике в Российской Федерации</a:t>
            </a:r>
            <a:endParaRPr lang="ru-RU" altLang="ru-RU" b="1" dirty="0">
              <a:solidFill>
                <a:prstClr val="white"/>
              </a:solidFill>
              <a:latin typeface="Calibri"/>
              <a:cs typeface="Times New Roman" pitchFamily="18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11" y="6553178"/>
            <a:ext cx="296000" cy="31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45103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28600" y="6508750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45104" name="Oval 8"/>
          <p:cNvSpPr>
            <a:spLocks noChangeArrowheads="1"/>
          </p:cNvSpPr>
          <p:nvPr/>
        </p:nvSpPr>
        <p:spPr bwMode="auto">
          <a:xfrm>
            <a:off x="8689975" y="6588125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altLang="ru-RU" sz="1400" b="1">
              <a:solidFill>
                <a:srgbClr val="800000"/>
              </a:solidFill>
              <a:latin typeface="Calibri"/>
              <a:cs typeface="+mn-cs"/>
            </a:endParaRPr>
          </a:p>
        </p:txBody>
      </p:sp>
      <p:sp>
        <p:nvSpPr>
          <p:cNvPr id="45105" name="Номер слайда 5"/>
          <p:cNvSpPr>
            <a:spLocks/>
          </p:cNvSpPr>
          <p:nvPr/>
        </p:nvSpPr>
        <p:spPr bwMode="auto">
          <a:xfrm>
            <a:off x="8570913" y="6635750"/>
            <a:ext cx="477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DE8D5078-79D5-43A4-997B-8F28159B011A}" type="slidenum">
              <a:rPr lang="ru-RU" altLang="ru-RU" sz="1400" b="1">
                <a:solidFill>
                  <a:srgbClr val="006600"/>
                </a:solidFill>
                <a:latin typeface="Calibri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ru-RU" altLang="ru-RU" sz="1400" b="1">
              <a:solidFill>
                <a:srgbClr val="006600"/>
              </a:solidFill>
              <a:latin typeface="Calibri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71600" y="6547801"/>
            <a:ext cx="7479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6600"/>
                </a:solidFill>
                <a:latin typeface="Cambria" panose="02040503050406030204" pitchFamily="18" charset="0"/>
                <a:cs typeface="+mn-cs"/>
              </a:rPr>
              <a:t>ДЕПАРТАМЕНТ РАСТЕНИЕВОДСТВА, МЕХАНИЗАЦИИ, ХИМИЗАЦИИ И ЗАЩИТЫ РАСТЕНИЙ</a:t>
            </a:r>
            <a:endParaRPr lang="ru-RU" sz="1400" dirty="0">
              <a:solidFill>
                <a:srgbClr val="006600"/>
              </a:solidFill>
              <a:latin typeface="Cambria" panose="02040503050406030204" pitchFamily="18" charset="0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36438"/>
              </p:ext>
            </p:extLst>
          </p:nvPr>
        </p:nvGraphicFramePr>
        <p:xfrm>
          <a:off x="228599" y="1124744"/>
          <a:ext cx="8704263" cy="5184568"/>
        </p:xfrm>
        <a:graphic>
          <a:graphicData uri="http://schemas.openxmlformats.org/drawingml/2006/table">
            <a:tbl>
              <a:tblPr firstRow="1" firstCol="1" bandRow="1"/>
              <a:tblGrid>
                <a:gridCol w="4534932"/>
                <a:gridCol w="1392645"/>
                <a:gridCol w="1584176"/>
                <a:gridCol w="1192510"/>
              </a:tblGrid>
              <a:tr h="7473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техники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Наличие техники, ед.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Потребность (необходимый парк техники), ед.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Необходимо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приобрести, ед.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Тракторы,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454 748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559 239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колесные, мощность двигателя,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л.с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397 918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489 728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30 до 60 (Агромаш-50ТК, МТЗ-320)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26 700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61 до 90 (Агромаш-85ТК, МТЗ-82)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215 052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246 398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91 до 180 (Агромаш-180ТК, ХТЗ-150К)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72 390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89 785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181 до 220 (ХТЗ-181, BELARUS-2022)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29 744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221 до 280 (ХТЗ-240К, John Deere 7830)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281 до 340 (Versatile Row CROP, К744Р1)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26 547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341 до 380 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Versatile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2000, К744Р2)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свыше 380 (Versatile 4WD, К744Р3)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гусеничные: (Агромаш 90ТГ, Агромаш Руслан)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56 830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68 875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Зерноуборочные комбайны,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159 045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33 249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 мощность двигателя, л.с.: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 160 (СК-5 «Нива»)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160 до 220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Агромаш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3000,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Vector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Tucano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320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38 955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221 до 260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Агромаш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4000,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КЗС-10К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Tucano 430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35 105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261 до 325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Агромаш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5000, ACROS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Tucano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560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29 789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326 до 400 (RSM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161, КЗС-1218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Tucano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570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3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более 400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TORUM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780/750,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Tucano 580,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Lexion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760)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9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3"/>
          <p:cNvSpPr>
            <a:spLocks noChangeArrowheads="1"/>
          </p:cNvSpPr>
          <p:nvPr/>
        </p:nvSpPr>
        <p:spPr bwMode="auto">
          <a:xfrm>
            <a:off x="76200" y="44450"/>
            <a:ext cx="8983663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prstClr val="white"/>
                </a:solidFill>
                <a:cs typeface="Times New Roman" pitchFamily="18" charset="0"/>
              </a:rPr>
              <a:t>Наличие и потребность в сельскохозяйственной технике в Российской Федерации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11" y="6553178"/>
            <a:ext cx="296000" cy="31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45103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28600" y="6508750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45104" name="Oval 8"/>
          <p:cNvSpPr>
            <a:spLocks noChangeArrowheads="1"/>
          </p:cNvSpPr>
          <p:nvPr/>
        </p:nvSpPr>
        <p:spPr bwMode="auto">
          <a:xfrm>
            <a:off x="8689975" y="6588125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altLang="ru-RU" sz="1400" b="1">
              <a:solidFill>
                <a:srgbClr val="800000"/>
              </a:solidFill>
              <a:latin typeface="Calibri"/>
              <a:cs typeface="+mn-cs"/>
            </a:endParaRPr>
          </a:p>
        </p:txBody>
      </p:sp>
      <p:sp>
        <p:nvSpPr>
          <p:cNvPr id="45105" name="Номер слайда 5"/>
          <p:cNvSpPr>
            <a:spLocks/>
          </p:cNvSpPr>
          <p:nvPr/>
        </p:nvSpPr>
        <p:spPr bwMode="auto">
          <a:xfrm>
            <a:off x="8570913" y="6635750"/>
            <a:ext cx="477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fld id="{DE8D5078-79D5-43A4-997B-8F28159B011A}" type="slidenum">
              <a:rPr lang="ru-RU" altLang="ru-RU" sz="1400" b="1">
                <a:solidFill>
                  <a:srgbClr val="006600"/>
                </a:solidFill>
                <a:latin typeface="Calibri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ru-RU" altLang="ru-RU" sz="1400" b="1">
              <a:solidFill>
                <a:srgbClr val="006600"/>
              </a:solidFill>
              <a:latin typeface="Calibri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71600" y="6547801"/>
            <a:ext cx="7479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6600"/>
                </a:solidFill>
                <a:latin typeface="Cambria" panose="02040503050406030204" pitchFamily="18" charset="0"/>
                <a:cs typeface="+mn-cs"/>
              </a:rPr>
              <a:t>ДЕПАРТАМЕНТ РАСТЕНИЕВОДСТВА, МЕХАНИЗАЦИИ, ХИМИЗАЦИИ И ЗАЩИТЫ РАСТЕНИЙ</a:t>
            </a:r>
            <a:endParaRPr lang="ru-RU" sz="1400" dirty="0">
              <a:solidFill>
                <a:srgbClr val="006600"/>
              </a:solidFill>
              <a:latin typeface="Cambria" panose="02040503050406030204" pitchFamily="18" charset="0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01517"/>
              </p:ext>
            </p:extLst>
          </p:nvPr>
        </p:nvGraphicFramePr>
        <p:xfrm>
          <a:off x="179512" y="1052736"/>
          <a:ext cx="8869239" cy="5328585"/>
        </p:xfrm>
        <a:graphic>
          <a:graphicData uri="http://schemas.openxmlformats.org/drawingml/2006/table">
            <a:tbl>
              <a:tblPr firstRow="1" firstCol="1" bandRow="1"/>
              <a:tblGrid>
                <a:gridCol w="4620885"/>
                <a:gridCol w="1283771"/>
                <a:gridCol w="1512168"/>
                <a:gridCol w="1452415"/>
              </a:tblGrid>
              <a:tr h="8108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техники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Наличие техники, ед.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Потребность (необходимый парк техники), ед.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Необходимо приобрести, ед.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Кормоуборочные комбайны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 мощность двигателя,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л.с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 300 (DON 680M, КСК-600)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15 534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300 до 400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Deere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7250,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Jaguar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840)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свыше 400 (RSM 1401, КВК-800)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Плуги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125 992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149 707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Бороны дисковые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53 553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Бороны зубовые, пружинные, кольцевые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777 371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937 806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Культиваторы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175 410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195 965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Агрегаты почвообрабатывающие комбинированные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Глубокорыхлители, чизели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16 571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Сеялки механические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167 810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194 927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Сеялки пневматические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37 350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Машины комбинированные, универсальные и специальные (посевные комплексы)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Опрыскиватели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37 762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56 594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самоходные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Машины для внесения удобрений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27 588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42 212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7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 самоходные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3"/>
          <p:cNvSpPr>
            <a:spLocks noChangeArrowheads="1"/>
          </p:cNvSpPr>
          <p:nvPr/>
        </p:nvSpPr>
        <p:spPr bwMode="auto">
          <a:xfrm>
            <a:off x="76200" y="44450"/>
            <a:ext cx="8983663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Приобретение/выбытие основных видов </a:t>
            </a:r>
            <a:r>
              <a:rPr lang="ru-RU" altLang="ru-RU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техники </a:t>
            </a:r>
            <a:r>
              <a:rPr lang="ru-RU" alt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 Российской </a:t>
            </a:r>
            <a:r>
              <a:rPr lang="ru-RU" altLang="ru-RU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Федерации </a:t>
            </a:r>
            <a:endParaRPr lang="ru-RU" altLang="ru-RU" b="1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 2011-2016 годах</a:t>
            </a:r>
            <a:endParaRPr lang="ru-RU" alt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11" y="6553178"/>
            <a:ext cx="296000" cy="31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45103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28600" y="6508750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45104" name="Oval 8"/>
          <p:cNvSpPr>
            <a:spLocks noChangeArrowheads="1"/>
          </p:cNvSpPr>
          <p:nvPr/>
        </p:nvSpPr>
        <p:spPr bwMode="auto">
          <a:xfrm>
            <a:off x="8689975" y="6588125"/>
            <a:ext cx="242888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 b="1">
              <a:solidFill>
                <a:srgbClr val="800000"/>
              </a:solidFill>
            </a:endParaRPr>
          </a:p>
        </p:txBody>
      </p:sp>
      <p:sp>
        <p:nvSpPr>
          <p:cNvPr id="45105" name="Номер слайда 5"/>
          <p:cNvSpPr>
            <a:spLocks/>
          </p:cNvSpPr>
          <p:nvPr/>
        </p:nvSpPr>
        <p:spPr bwMode="auto">
          <a:xfrm>
            <a:off x="8570913" y="6635750"/>
            <a:ext cx="477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E8D5078-79D5-43A4-997B-8F28159B011A}" type="slidenum">
              <a:rPr lang="ru-RU" altLang="ru-RU" sz="1400" b="1">
                <a:solidFill>
                  <a:srgbClr val="006600"/>
                </a:solidFill>
              </a:rPr>
              <a:pPr algn="ctr"/>
              <a:t>8</a:t>
            </a:fld>
            <a:endParaRPr lang="ru-RU" altLang="ru-RU" sz="1400" b="1">
              <a:solidFill>
                <a:srgbClr val="006600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71600" y="6547801"/>
            <a:ext cx="7479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ДЕПАРТАМЕНТ РАСТЕНИЕВОДСТВА, МЕХАНИЗАЦИИ, ХИМИЗАЦИИ И ЗАЩИТЫ РАСТЕНИЙ</a:t>
            </a:r>
            <a:endParaRPr lang="ru-RU" sz="1400" dirty="0">
              <a:solidFill>
                <a:srgbClr val="0066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7468"/>
              </p:ext>
            </p:extLst>
          </p:nvPr>
        </p:nvGraphicFramePr>
        <p:xfrm>
          <a:off x="228601" y="1196752"/>
          <a:ext cx="8704262" cy="2232248"/>
        </p:xfrm>
        <a:graphic>
          <a:graphicData uri="http://schemas.openxmlformats.org/drawingml/2006/table">
            <a:tbl>
              <a:tblPr/>
              <a:tblGrid>
                <a:gridCol w="1415216"/>
                <a:gridCol w="803787"/>
                <a:gridCol w="796916"/>
                <a:gridCol w="838138"/>
                <a:gridCol w="834702"/>
                <a:gridCol w="769438"/>
                <a:gridCol w="769620"/>
                <a:gridCol w="989534"/>
                <a:gridCol w="827394"/>
                <a:gridCol w="659517"/>
              </a:tblGrid>
              <a:tr h="2505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техники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 г.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 г.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 г.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Выбытие,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Выбытие,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Выбытие,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0550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Тракторы</a:t>
                      </a:r>
                    </a:p>
                  </a:txBody>
                  <a:tcPr marL="5280" marR="5280" marT="5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-33635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21244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-12391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-32029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19983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-12046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-22805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15 250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-7555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4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Зерноуборочные комбайны</a:t>
                      </a:r>
                    </a:p>
                  </a:txBody>
                  <a:tcPr marL="5280" marR="5280" marT="5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-15488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6910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-8578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-4646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6284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1638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-9265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5 504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-3761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4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Кормоуборочные комбайны</a:t>
                      </a:r>
                    </a:p>
                  </a:txBody>
                  <a:tcPr marL="5280" marR="5280" marT="5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-3540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-1735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-2195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-810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-2004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-1180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88306"/>
              </p:ext>
            </p:extLst>
          </p:nvPr>
        </p:nvGraphicFramePr>
        <p:xfrm>
          <a:off x="228600" y="3728994"/>
          <a:ext cx="8820150" cy="2148278"/>
        </p:xfrm>
        <a:graphic>
          <a:graphicData uri="http://schemas.openxmlformats.org/drawingml/2006/table">
            <a:tbl>
              <a:tblPr/>
              <a:tblGrid>
                <a:gridCol w="1391072"/>
                <a:gridCol w="648072"/>
                <a:gridCol w="610883"/>
                <a:gridCol w="444384"/>
                <a:gridCol w="796050"/>
                <a:gridCol w="656700"/>
                <a:gridCol w="436086"/>
                <a:gridCol w="950282"/>
                <a:gridCol w="583734"/>
                <a:gridCol w="669627"/>
                <a:gridCol w="900926"/>
                <a:gridCol w="732334"/>
              </a:tblGrid>
              <a:tr h="1585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техники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 г.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г.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г.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 в 2017 г.,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возраст, лет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11936">
                <a:tc vMerge="1">
                  <a:txBody>
                    <a:bodyPr/>
                    <a:lstStyle/>
                    <a:p>
                      <a:pPr algn="ctr" rtl="0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Выбытие,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Выбытие,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Выбытие,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Тракторы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-19884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14120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-5764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-18728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10832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14 991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11 287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454 748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Зерноуборочные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комбайны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-8337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5336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-3001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-5985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-610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6 668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6 193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125 796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Кормоуборочные комбайны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-1971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-1136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-1608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-938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1 807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824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-983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18 756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280" marR="5280" marT="5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6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381328"/>
            <a:ext cx="406136" cy="4327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3315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214313" y="6381750"/>
            <a:ext cx="8715375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20650" y="69850"/>
            <a:ext cx="8932863" cy="622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3B00"/>
              </a:gs>
              <a:gs pos="100000">
                <a:srgbClr val="008000">
                  <a:alpha val="71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5475288" algn="l"/>
                <a:tab pos="6003925" algn="l"/>
              </a:tabLst>
              <a:defRPr/>
            </a:pP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Приобретение сельскохозяйственной техники в 2011-2016 гг., тыс. 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ед.</a:t>
            </a:r>
            <a:endParaRPr lang="ru-RU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292725" y="4149725"/>
            <a:ext cx="1800225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77838" y="6492875"/>
            <a:ext cx="8721725" cy="2778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15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ДЕПАРТАМЕНТ РАСТЕНИЕВОДСТВА, </a:t>
            </a:r>
            <a:r>
              <a:rPr lang="ru-RU" sz="1150" cap="all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механизации</a:t>
            </a:r>
            <a:r>
              <a:rPr lang="ru-RU" sz="115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ХИМИЗАЦИИ И ЗАЩИТЫ РАСТЕНИЙ МИНСЕЛЬХОЗА РОССИИ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8821738" y="6492875"/>
            <a:ext cx="242887" cy="249238"/>
          </a:xfrm>
          <a:prstGeom prst="ellipse">
            <a:avLst/>
          </a:prstGeom>
          <a:solidFill>
            <a:srgbClr val="FFCC99"/>
          </a:solidFill>
          <a:ln w="63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>
              <a:solidFill>
                <a:srgbClr val="800000"/>
              </a:solidFill>
              <a:latin typeface="+mj-lt"/>
              <a:cs typeface="+mn-cs"/>
            </a:endParaRPr>
          </a:p>
        </p:txBody>
      </p:sp>
      <p:sp>
        <p:nvSpPr>
          <p:cNvPr id="14" name="Номер слайда 5"/>
          <p:cNvSpPr>
            <a:spLocks/>
          </p:cNvSpPr>
          <p:nvPr/>
        </p:nvSpPr>
        <p:spPr bwMode="auto">
          <a:xfrm>
            <a:off x="8702675" y="6540500"/>
            <a:ext cx="477838" cy="14446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544E9B4-B0BA-4AC7-A160-6E33A6EBC0F5}" type="slidenum">
              <a:rPr lang="ru-RU" sz="1400" b="1">
                <a:solidFill>
                  <a:srgbClr val="006600"/>
                </a:solidFill>
                <a:latin typeface="+mj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400" b="1" dirty="0">
              <a:solidFill>
                <a:srgbClr val="006600"/>
              </a:solidFill>
              <a:latin typeface="+mj-lt"/>
              <a:cs typeface="+mn-cs"/>
            </a:endParaRPr>
          </a:p>
        </p:txBody>
      </p:sp>
      <p:pic>
        <p:nvPicPr>
          <p:cNvPr id="13321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3" y="4767263"/>
            <a:ext cx="182086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" descr="C:\Documents and Settings\a.potapov\Рабочий стол\rostselmash-acros-580-kombai_0712494_b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0" y="3789363"/>
            <a:ext cx="1717675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7" descr="Agromash-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92150"/>
            <a:ext cx="17287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997155"/>
              </p:ext>
            </p:extLst>
          </p:nvPr>
        </p:nvGraphicFramePr>
        <p:xfrm>
          <a:off x="295275" y="692150"/>
          <a:ext cx="8553450" cy="5617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Овал 1"/>
          <p:cNvSpPr/>
          <p:nvPr/>
        </p:nvSpPr>
        <p:spPr>
          <a:xfrm>
            <a:off x="5220072" y="2965311"/>
            <a:ext cx="719435" cy="319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+0,5</a:t>
            </a:r>
            <a:endParaRPr lang="ru-RU" sz="1400" b="1" dirty="0"/>
          </a:p>
        </p:txBody>
      </p:sp>
      <p:sp>
        <p:nvSpPr>
          <p:cNvPr id="17" name="Овал 16"/>
          <p:cNvSpPr/>
          <p:nvPr/>
        </p:nvSpPr>
        <p:spPr>
          <a:xfrm>
            <a:off x="5833119" y="3970847"/>
            <a:ext cx="719435" cy="31967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+0,9</a:t>
            </a:r>
            <a:endParaRPr lang="ru-RU" sz="1400" b="1" dirty="0"/>
          </a:p>
        </p:txBody>
      </p:sp>
      <p:sp>
        <p:nvSpPr>
          <p:cNvPr id="18" name="Овал 17"/>
          <p:cNvSpPr/>
          <p:nvPr/>
        </p:nvSpPr>
        <p:spPr>
          <a:xfrm>
            <a:off x="6060339" y="5013176"/>
            <a:ext cx="719435" cy="3196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+0,1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2071</Words>
  <Application>Microsoft Office PowerPoint</Application>
  <PresentationFormat>Экран (4:3)</PresentationFormat>
  <Paragraphs>794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Орсик Илья Леонидович</dc:creator>
  <cp:lastModifiedBy>Старостин Иван Александрович</cp:lastModifiedBy>
  <cp:revision>130</cp:revision>
  <dcterms:created xsi:type="dcterms:W3CDTF">2017-05-21T08:30:23Z</dcterms:created>
  <dcterms:modified xsi:type="dcterms:W3CDTF">2017-06-09T06:56:39Z</dcterms:modified>
</cp:coreProperties>
</file>