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66" r:id="rId2"/>
    <p:sldId id="596" r:id="rId3"/>
    <p:sldId id="597" r:id="rId4"/>
    <p:sldId id="576" r:id="rId5"/>
    <p:sldId id="587" r:id="rId6"/>
    <p:sldId id="599" r:id="rId7"/>
    <p:sldId id="583" r:id="rId8"/>
    <p:sldId id="598" r:id="rId9"/>
    <p:sldId id="585" r:id="rId10"/>
    <p:sldId id="524" r:id="rId11"/>
  </p:sldIdLst>
  <p:sldSz cx="9906000" cy="6858000" type="A4"/>
  <p:notesSz cx="9942513" cy="6810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36F94CF-13F0-4AB9-96DD-67CF96B04D83}">
          <p14:sldIdLst>
            <p14:sldId id="366"/>
            <p14:sldId id="596"/>
            <p14:sldId id="597"/>
            <p14:sldId id="576"/>
            <p14:sldId id="587"/>
            <p14:sldId id="599"/>
            <p14:sldId id="583"/>
            <p14:sldId id="598"/>
            <p14:sldId id="585"/>
            <p14:sldId id="524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552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  <p15:guide id="3" pos="3127">
          <p15:clr>
            <a:srgbClr val="A4A3A4"/>
          </p15:clr>
        </p15:guide>
        <p15:guide id="4" orient="horz" pos="2145">
          <p15:clr>
            <a:srgbClr val="A4A3A4"/>
          </p15:clr>
        </p15:guide>
        <p15:guide id="5" pos="3115">
          <p15:clr>
            <a:srgbClr val="A4A3A4"/>
          </p15:clr>
        </p15:guide>
        <p15:guide id="6" pos="31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Юрьевна Груенко" initials="ЕЮГ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6363"/>
    <a:srgbClr val="EDF2F9"/>
    <a:srgbClr val="2DA536"/>
    <a:srgbClr val="FFFF99"/>
    <a:srgbClr val="FFFFCC"/>
    <a:srgbClr val="FCE870"/>
    <a:srgbClr val="BD4A47"/>
    <a:srgbClr val="FAC090"/>
    <a:srgbClr val="DCE6F2"/>
    <a:srgbClr val="D7E4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016" autoAdjust="0"/>
  </p:normalViewPr>
  <p:slideViewPr>
    <p:cSldViewPr snapToGrid="0">
      <p:cViewPr>
        <p:scale>
          <a:sx n="75" d="100"/>
          <a:sy n="75" d="100"/>
        </p:scale>
        <p:origin x="-420" y="-30"/>
      </p:cViewPr>
      <p:guideLst>
        <p:guide orient="horz" pos="2160"/>
        <p:guide pos="5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>
        <p:scale>
          <a:sx n="125" d="100"/>
          <a:sy n="125" d="100"/>
        </p:scale>
        <p:origin x="1716" y="-108"/>
      </p:cViewPr>
      <p:guideLst>
        <p:guide orient="horz" pos="2141"/>
        <p:guide orient="horz" pos="2145"/>
        <p:guide pos="3110"/>
        <p:guide pos="3127"/>
        <p:guide pos="3115"/>
        <p:guide pos="3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7922544687426769E-2"/>
          <c:y val="0.17156512335309099"/>
          <c:w val="0.58907884855809423"/>
          <c:h val="0.693033698870060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explosion val="17"/>
          <c:dPt>
            <c:idx val="0"/>
            <c:explosion val="5"/>
            <c:spPr>
              <a:solidFill>
                <a:srgbClr val="00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E6-4252-A1B2-6339B167CCB1}"/>
              </c:ext>
            </c:extLst>
          </c:dPt>
          <c:dPt>
            <c:idx val="1"/>
            <c:explosion val="3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E6-4252-A1B2-6339B167CCB1}"/>
              </c:ext>
            </c:extLst>
          </c:dPt>
          <c:dPt>
            <c:idx val="2"/>
            <c:explosion val="3"/>
            <c:spPr>
              <a:solidFill>
                <a:srgbClr val="7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E6-4252-A1B2-6339B167CCB1}"/>
              </c:ext>
            </c:extLst>
          </c:dPt>
          <c:dLbls>
            <c:dLbl>
              <c:idx val="0"/>
              <c:layout>
                <c:manualLayout>
                  <c:x val="5.5860602612092481E-3"/>
                  <c:y val="0.10400307326346879"/>
                </c:manualLayout>
              </c:layout>
              <c:spPr>
                <a:noFill/>
                <a:ln w="25334">
                  <a:noFill/>
                </a:ln>
              </c:spPr>
              <c:txPr>
                <a:bodyPr/>
                <a:lstStyle/>
                <a:p>
                  <a:pPr>
                    <a:defRPr sz="1196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E6-4252-A1B2-6339B167CCB1}"/>
                </c:ext>
              </c:extLst>
            </c:dLbl>
            <c:dLbl>
              <c:idx val="1"/>
              <c:layout>
                <c:manualLayout>
                  <c:x val="-0.12920437149023029"/>
                  <c:y val="0.1020757238015154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E6-4252-A1B2-6339B167CCB1}"/>
                </c:ext>
              </c:extLst>
            </c:dLbl>
            <c:dLbl>
              <c:idx val="2"/>
              <c:layout>
                <c:manualLayout>
                  <c:x val="0.14166235824031628"/>
                  <c:y val="-0.18482055478637419"/>
                </c:manualLayout>
              </c:layout>
              <c:spPr>
                <a:noFill/>
                <a:ln w="25334">
                  <a:noFill/>
                </a:ln>
              </c:spPr>
              <c:txPr>
                <a:bodyPr/>
                <a:lstStyle/>
                <a:p>
                  <a:pPr>
                    <a:defRPr sz="1196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E6-4252-A1B2-6339B167CCB1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6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КФХ</c:v>
                </c:pt>
                <c:pt idx="1">
                  <c:v>ЛПХ</c:v>
                </c:pt>
                <c:pt idx="2">
                  <c:v>СХО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3.0000000000000006E-2</c:v>
                </c:pt>
                <c:pt idx="1">
                  <c:v>0.24000000000000002</c:v>
                </c:pt>
                <c:pt idx="2">
                  <c:v>0.73000000000000009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E6-4252-A1B2-6339B167CCB1}"/>
            </c:ext>
          </c:extLst>
        </c:ser>
        <c:dLbls/>
        <c:firstSliceAng val="0"/>
      </c:pieChart>
      <c:spPr>
        <a:noFill/>
        <a:ln w="25367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488244081441891"/>
          <c:y val="0.15082630710675959"/>
          <c:w val="0.55891961080107899"/>
          <c:h val="0.713772492736311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explosion val="17"/>
          <c:dPt>
            <c:idx val="0"/>
            <c:explosion val="5"/>
            <c:spPr>
              <a:solidFill>
                <a:srgbClr val="00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F5-4E98-9DDD-0EF3FC7737FD}"/>
              </c:ext>
            </c:extLst>
          </c:dPt>
          <c:dPt>
            <c:idx val="1"/>
            <c:explosion val="3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F5-4E98-9DDD-0EF3FC7737FD}"/>
              </c:ext>
            </c:extLst>
          </c:dPt>
          <c:dPt>
            <c:idx val="2"/>
            <c:explosion val="3"/>
            <c:spPr>
              <a:solidFill>
                <a:srgbClr val="7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F5-4E98-9DDD-0EF3FC7737FD}"/>
              </c:ext>
            </c:extLst>
          </c:dPt>
          <c:dLbls>
            <c:dLbl>
              <c:idx val="0"/>
              <c:layout>
                <c:manualLayout>
                  <c:x val="-4.1756833184102178E-2"/>
                  <c:y val="0.12139214923832002"/>
                </c:manualLayout>
              </c:layout>
              <c:spPr>
                <a:noFill/>
                <a:ln w="25334">
                  <a:noFill/>
                </a:ln>
              </c:spPr>
              <c:txPr>
                <a:bodyPr/>
                <a:lstStyle/>
                <a:p>
                  <a:pPr>
                    <a:defRPr sz="1196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5-4E98-9DDD-0EF3FC7737FD}"/>
                </c:ext>
              </c:extLst>
            </c:dLbl>
            <c:dLbl>
              <c:idx val="1"/>
              <c:layout>
                <c:manualLayout>
                  <c:x val="-0.1868730512141189"/>
                  <c:y val="-0.10531223654888019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F5-4E98-9DDD-0EF3FC7737FD}"/>
                </c:ext>
              </c:extLst>
            </c:dLbl>
            <c:dLbl>
              <c:idx val="2"/>
              <c:layout>
                <c:manualLayout>
                  <c:x val="0.1966889778528004"/>
                  <c:y val="2.8969411895410309E-2"/>
                </c:manualLayout>
              </c:layout>
              <c:spPr>
                <a:noFill/>
                <a:ln w="25334">
                  <a:noFill/>
                </a:ln>
              </c:spPr>
              <c:txPr>
                <a:bodyPr/>
                <a:lstStyle/>
                <a:p>
                  <a:pPr>
                    <a:defRPr sz="1196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F5-4E98-9DDD-0EF3FC7737FD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6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КФХ</c:v>
                </c:pt>
                <c:pt idx="1">
                  <c:v>ЛПХ</c:v>
                </c:pt>
                <c:pt idx="2">
                  <c:v>СХО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8.0000000000000016E-2</c:v>
                </c:pt>
                <c:pt idx="1">
                  <c:v>0.59</c:v>
                </c:pt>
                <c:pt idx="2">
                  <c:v>0.33000000000000007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F5-4E98-9DDD-0EF3FC7737FD}"/>
            </c:ext>
          </c:extLst>
        </c:ser>
        <c:dLbls/>
        <c:firstSliceAng val="0"/>
      </c:pieChart>
      <c:spPr>
        <a:noFill/>
        <a:ln w="25367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3D3A6-94CD-4E30-BA94-841B6CA06B1A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022707F-592F-41B5-A700-82413A762690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</a:rPr>
            <a:t>*</a:t>
          </a:r>
        </a:p>
      </dgm:t>
    </dgm:pt>
    <dgm:pt modelId="{CFA8BE75-5F9B-460B-BFEC-461C92163E05}" type="parTrans" cxnId="{FAFBED62-9AD2-47E9-9BE2-F1F67190A997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8318ACF-1C13-4DB6-82EA-25DB26BDBA41}" type="sibTrans" cxnId="{FAFBED62-9AD2-47E9-9BE2-F1F67190A997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A15016F6-5F56-497A-9402-5124CB02C0B0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</a:rPr>
            <a:t>*</a:t>
          </a:r>
        </a:p>
      </dgm:t>
    </dgm:pt>
    <dgm:pt modelId="{63FE6C00-9994-4BCC-AFF1-2FA6E3EE3A08}" type="parTrans" cxnId="{73C95036-31F3-4BE5-ABCD-7009CDAC74D9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9A7974C9-EFCE-4766-BCBE-0E21191A8F38}" type="sibTrans" cxnId="{73C95036-31F3-4BE5-ABCD-7009CDAC74D9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0D05636-60CC-4765-B69D-D04D5FD3E39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Увеличено поголовье крупного рогатого скота на более чем </a:t>
          </a:r>
          <a:br>
            <a:rPr lang="ru-RU" sz="1400" b="1" dirty="0">
              <a:solidFill>
                <a:schemeClr val="tx2">
                  <a:lumMod val="50000"/>
                </a:schemeClr>
              </a:solidFill>
            </a:rPr>
          </a:br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90 тыс. голов, </a:t>
          </a:r>
          <a:br>
            <a:rPr lang="ru-RU" sz="1400" b="1" dirty="0">
              <a:solidFill>
                <a:schemeClr val="tx2">
                  <a:lumMod val="50000"/>
                </a:schemeClr>
              </a:solidFill>
            </a:rPr>
          </a:br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овец и коз – на 30 тыс. голов, </a:t>
          </a:r>
          <a:br>
            <a:rPr lang="ru-RU" sz="1400" b="1" dirty="0">
              <a:solidFill>
                <a:schemeClr val="tx2">
                  <a:lumMod val="50000"/>
                </a:schemeClr>
              </a:solidFill>
            </a:rPr>
          </a:br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птицы – на 495 тыс. голов</a:t>
          </a:r>
        </a:p>
      </dgm:t>
    </dgm:pt>
    <dgm:pt modelId="{C608F146-0B15-439B-B3A9-51EF1FEC83F9}" type="parTrans" cxnId="{6C795851-A9E2-4336-925C-7C2D53783E02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0B4245D8-9ACB-4A97-B8B3-C93D1AE67F13}" type="sibTrans" cxnId="{6C795851-A9E2-4336-925C-7C2D53783E02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3F399DB8-F758-496E-97B4-8BEB7028205C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</a:rPr>
            <a:t>*</a:t>
          </a:r>
        </a:p>
      </dgm:t>
    </dgm:pt>
    <dgm:pt modelId="{F37524FE-4D79-44A9-81DF-5120AFD7734F}" type="parTrans" cxnId="{BAA90443-59F5-4677-828F-733C0C4E63D1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79F63D4C-2DB7-4DB9-930D-8A467387BD30}" type="sibTrans" cxnId="{BAA90443-59F5-4677-828F-733C0C4E63D1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5D676A41-E852-4D28-8BD1-E9654191F32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Произведено более 34 тыс. тонн мяса КРС</a:t>
          </a:r>
        </a:p>
      </dgm:t>
    </dgm:pt>
    <dgm:pt modelId="{FB7EEF30-79B6-4F90-BE1C-D5C5A0154A09}" type="parTrans" cxnId="{D833D2C0-7328-4D84-9E6B-5C45529F3020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D1ADFC9F-95CD-425D-81F4-2776D8E9D81B}" type="sibTrans" cxnId="{D833D2C0-7328-4D84-9E6B-5C45529F3020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FF5D1FAA-BFC5-4F25-834C-0124CF5801B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Приобретено около 5 тыс. единиц сельскохозяйственной техники и оборудования</a:t>
          </a:r>
        </a:p>
      </dgm:t>
    </dgm:pt>
    <dgm:pt modelId="{AB88B76F-16AD-4D30-99EA-BD804D66AB88}" type="sibTrans" cxnId="{B04C4DCF-BB55-477F-BF95-87078D0507A2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9FF09761-2286-4F6D-8A5C-D39563A5CB26}" type="parTrans" cxnId="{B04C4DCF-BB55-477F-BF95-87078D0507A2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D12E855C-A71E-408F-86BB-BE5721128E4B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</a:rPr>
            <a:t>*</a:t>
          </a:r>
        </a:p>
      </dgm:t>
    </dgm:pt>
    <dgm:pt modelId="{8E117F2B-BF8A-4EE9-BB21-02B3074C111D}" type="parTrans" cxnId="{0DE4B4AD-3962-4F81-93FA-E4F7AA81F3BA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A366A674-BEA1-40CC-8FDD-2DA9125510F6}" type="sibTrans" cxnId="{0DE4B4AD-3962-4F81-93FA-E4F7AA81F3BA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B32BBEDE-D6B8-4C3A-BFC8-E3F759119D99}">
      <dgm:prSet custT="1"/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Валовый надой молока составил </a:t>
          </a:r>
          <a:br>
            <a:rPr lang="ru-RU" sz="1400" b="1" dirty="0">
              <a:solidFill>
                <a:schemeClr val="tx2">
                  <a:lumMod val="50000"/>
                </a:schemeClr>
              </a:solidFill>
            </a:rPr>
          </a:br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411 тыс. тонн молока</a:t>
          </a:r>
        </a:p>
      </dgm:t>
    </dgm:pt>
    <dgm:pt modelId="{DF4AAC42-1B29-4052-8E5E-1D60CEBAD98F}" type="parTrans" cxnId="{94A5A2F2-FEAD-4370-A52B-817CC7FA5846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60E11DF3-39E2-4436-B024-5C17F86DA000}" type="sibTrans" cxnId="{94A5A2F2-FEAD-4370-A52B-817CC7FA5846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6D701071-8BC7-4871-AADA-84A8BF78CAD0}" type="pres">
      <dgm:prSet presAssocID="{C163D3A6-94CD-4E30-BA94-841B6CA06B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CC7E5-850D-41AD-8F29-A4238C5EAC1B}" type="pres">
      <dgm:prSet presAssocID="{9022707F-592F-41B5-A700-82413A762690}" presName="composite" presStyleCnt="0"/>
      <dgm:spPr/>
    </dgm:pt>
    <dgm:pt modelId="{793D6503-35E9-4AC6-AE7A-09A4C7A82EBF}" type="pres">
      <dgm:prSet presAssocID="{9022707F-592F-41B5-A700-82413A762690}" presName="parentText" presStyleLbl="alignNode1" presStyleIdx="0" presStyleCnt="4" custLinFactNeighborX="-4711" custLinFactNeighborY="-4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5713-4888-47D0-B5BE-B55A8351D932}" type="pres">
      <dgm:prSet presAssocID="{9022707F-592F-41B5-A700-82413A76269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24141-4DF8-4CC8-8B0C-F30C560B1035}" type="pres">
      <dgm:prSet presAssocID="{08318ACF-1C13-4DB6-82EA-25DB26BDBA41}" presName="sp" presStyleCnt="0"/>
      <dgm:spPr/>
    </dgm:pt>
    <dgm:pt modelId="{263EC33E-115F-45FA-8A44-94C9F9706656}" type="pres">
      <dgm:prSet presAssocID="{A15016F6-5F56-497A-9402-5124CB02C0B0}" presName="composite" presStyleCnt="0"/>
      <dgm:spPr/>
    </dgm:pt>
    <dgm:pt modelId="{8B1B2384-BDAE-444F-8FC0-9D331AD7567D}" type="pres">
      <dgm:prSet presAssocID="{A15016F6-5F56-497A-9402-5124CB02C0B0}" presName="parentText" presStyleLbl="alignNode1" presStyleIdx="1" presStyleCnt="4" custScaleY="121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7ED92-A6FC-49F7-86D5-61B0661E5784}" type="pres">
      <dgm:prSet presAssocID="{A15016F6-5F56-497A-9402-5124CB02C0B0}" presName="descendantText" presStyleLbl="alignAcc1" presStyleIdx="1" presStyleCnt="4" custScaleY="130077" custLinFactNeighborX="0" custLinFactNeighborY="1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9BB5-B765-429D-AF8A-839C4A000825}" type="pres">
      <dgm:prSet presAssocID="{9A7974C9-EFCE-4766-BCBE-0E21191A8F38}" presName="sp" presStyleCnt="0"/>
      <dgm:spPr/>
    </dgm:pt>
    <dgm:pt modelId="{BB80C563-190B-432C-9CA2-31FA6814A1EB}" type="pres">
      <dgm:prSet presAssocID="{3F399DB8-F758-496E-97B4-8BEB7028205C}" presName="composite" presStyleCnt="0"/>
      <dgm:spPr/>
    </dgm:pt>
    <dgm:pt modelId="{9FC73825-085E-47A0-9CBD-6AC6E35019F6}" type="pres">
      <dgm:prSet presAssocID="{3F399DB8-F758-496E-97B4-8BEB7028205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8B0A4-0651-4711-9340-A8C67CD4347D}" type="pres">
      <dgm:prSet presAssocID="{3F399DB8-F758-496E-97B4-8BEB7028205C}" presName="descendantText" presStyleLbl="alignAcc1" presStyleIdx="2" presStyleCnt="4" custLinFactNeighborY="-6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D8D80-A87A-4229-8F1D-E7D37C9E7074}" type="pres">
      <dgm:prSet presAssocID="{79F63D4C-2DB7-4DB9-930D-8A467387BD30}" presName="sp" presStyleCnt="0"/>
      <dgm:spPr/>
    </dgm:pt>
    <dgm:pt modelId="{E97683C9-1429-4CA3-B31F-61F972CDBE3F}" type="pres">
      <dgm:prSet presAssocID="{D12E855C-A71E-408F-86BB-BE5721128E4B}" presName="composite" presStyleCnt="0"/>
      <dgm:spPr/>
    </dgm:pt>
    <dgm:pt modelId="{7AD42A50-8AEC-419E-9443-0B64B8F95FBA}" type="pres">
      <dgm:prSet presAssocID="{D12E855C-A71E-408F-86BB-BE5721128E4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F7DC6-F11D-4533-B29B-95C1C0BC4574}" type="pres">
      <dgm:prSet presAssocID="{D12E855C-A71E-408F-86BB-BE5721128E4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7249F-003A-4817-9BB9-420283EF5010}" type="presOf" srcId="{B32BBEDE-D6B8-4C3A-BFC8-E3F759119D99}" destId="{D51F7DC6-F11D-4533-B29B-95C1C0BC4574}" srcOrd="0" destOrd="0" presId="urn:microsoft.com/office/officeart/2005/8/layout/chevron2"/>
    <dgm:cxn modelId="{FCA4E080-D124-4B61-A8B4-1D597EB4F691}" type="presOf" srcId="{C163D3A6-94CD-4E30-BA94-841B6CA06B1A}" destId="{6D701071-8BC7-4871-AADA-84A8BF78CAD0}" srcOrd="0" destOrd="0" presId="urn:microsoft.com/office/officeart/2005/8/layout/chevron2"/>
    <dgm:cxn modelId="{0DE4B4AD-3962-4F81-93FA-E4F7AA81F3BA}" srcId="{C163D3A6-94CD-4E30-BA94-841B6CA06B1A}" destId="{D12E855C-A71E-408F-86BB-BE5721128E4B}" srcOrd="3" destOrd="0" parTransId="{8E117F2B-BF8A-4EE9-BB21-02B3074C111D}" sibTransId="{A366A674-BEA1-40CC-8FDD-2DA9125510F6}"/>
    <dgm:cxn modelId="{A54F97DE-7AB3-4BBC-A6C2-47F802C515B3}" type="presOf" srcId="{9022707F-592F-41B5-A700-82413A762690}" destId="{793D6503-35E9-4AC6-AE7A-09A4C7A82EBF}" srcOrd="0" destOrd="0" presId="urn:microsoft.com/office/officeart/2005/8/layout/chevron2"/>
    <dgm:cxn modelId="{BAA90443-59F5-4677-828F-733C0C4E63D1}" srcId="{C163D3A6-94CD-4E30-BA94-841B6CA06B1A}" destId="{3F399DB8-F758-496E-97B4-8BEB7028205C}" srcOrd="2" destOrd="0" parTransId="{F37524FE-4D79-44A9-81DF-5120AFD7734F}" sibTransId="{79F63D4C-2DB7-4DB9-930D-8A467387BD30}"/>
    <dgm:cxn modelId="{0CC95386-E571-44FF-8159-03062DBD4117}" type="presOf" srcId="{A15016F6-5F56-497A-9402-5124CB02C0B0}" destId="{8B1B2384-BDAE-444F-8FC0-9D331AD7567D}" srcOrd="0" destOrd="0" presId="urn:microsoft.com/office/officeart/2005/8/layout/chevron2"/>
    <dgm:cxn modelId="{FC1D659E-1CB1-4048-9443-2A70CB68A63F}" type="presOf" srcId="{5D676A41-E852-4D28-8BD1-E9654191F329}" destId="{6D28B0A4-0651-4711-9340-A8C67CD4347D}" srcOrd="0" destOrd="0" presId="urn:microsoft.com/office/officeart/2005/8/layout/chevron2"/>
    <dgm:cxn modelId="{D833D2C0-7328-4D84-9E6B-5C45529F3020}" srcId="{3F399DB8-F758-496E-97B4-8BEB7028205C}" destId="{5D676A41-E852-4D28-8BD1-E9654191F329}" srcOrd="0" destOrd="0" parTransId="{FB7EEF30-79B6-4F90-BE1C-D5C5A0154A09}" sibTransId="{D1ADFC9F-95CD-425D-81F4-2776D8E9D81B}"/>
    <dgm:cxn modelId="{A6744B41-5AA6-45F4-9E20-2416CD02E017}" type="presOf" srcId="{00D05636-60CC-4765-B69D-D04D5FD3E399}" destId="{E097ED92-A6FC-49F7-86D5-61B0661E5784}" srcOrd="0" destOrd="0" presId="urn:microsoft.com/office/officeart/2005/8/layout/chevron2"/>
    <dgm:cxn modelId="{A7232152-BEDE-49B5-A634-C8DC9C4B76EB}" type="presOf" srcId="{3F399DB8-F758-496E-97B4-8BEB7028205C}" destId="{9FC73825-085E-47A0-9CBD-6AC6E35019F6}" srcOrd="0" destOrd="0" presId="urn:microsoft.com/office/officeart/2005/8/layout/chevron2"/>
    <dgm:cxn modelId="{94A5A2F2-FEAD-4370-A52B-817CC7FA5846}" srcId="{D12E855C-A71E-408F-86BB-BE5721128E4B}" destId="{B32BBEDE-D6B8-4C3A-BFC8-E3F759119D99}" srcOrd="0" destOrd="0" parTransId="{DF4AAC42-1B29-4052-8E5E-1D60CEBAD98F}" sibTransId="{60E11DF3-39E2-4436-B024-5C17F86DA000}"/>
    <dgm:cxn modelId="{6C795851-A9E2-4336-925C-7C2D53783E02}" srcId="{A15016F6-5F56-497A-9402-5124CB02C0B0}" destId="{00D05636-60CC-4765-B69D-D04D5FD3E399}" srcOrd="0" destOrd="0" parTransId="{C608F146-0B15-439B-B3A9-51EF1FEC83F9}" sibTransId="{0B4245D8-9ACB-4A97-B8B3-C93D1AE67F13}"/>
    <dgm:cxn modelId="{B04C4DCF-BB55-477F-BF95-87078D0507A2}" srcId="{9022707F-592F-41B5-A700-82413A762690}" destId="{FF5D1FAA-BFC5-4F25-834C-0124CF5801B5}" srcOrd="0" destOrd="0" parTransId="{9FF09761-2286-4F6D-8A5C-D39563A5CB26}" sibTransId="{AB88B76F-16AD-4D30-99EA-BD804D66AB88}"/>
    <dgm:cxn modelId="{CF9A7178-2555-442E-9EC9-4E03F6435465}" type="presOf" srcId="{FF5D1FAA-BFC5-4F25-834C-0124CF5801B5}" destId="{68315713-4888-47D0-B5BE-B55A8351D932}" srcOrd="0" destOrd="0" presId="urn:microsoft.com/office/officeart/2005/8/layout/chevron2"/>
    <dgm:cxn modelId="{91D1B93C-EE72-4A86-B19B-638B1CBC734D}" type="presOf" srcId="{D12E855C-A71E-408F-86BB-BE5721128E4B}" destId="{7AD42A50-8AEC-419E-9443-0B64B8F95FBA}" srcOrd="0" destOrd="0" presId="urn:microsoft.com/office/officeart/2005/8/layout/chevron2"/>
    <dgm:cxn modelId="{73C95036-31F3-4BE5-ABCD-7009CDAC74D9}" srcId="{C163D3A6-94CD-4E30-BA94-841B6CA06B1A}" destId="{A15016F6-5F56-497A-9402-5124CB02C0B0}" srcOrd="1" destOrd="0" parTransId="{63FE6C00-9994-4BCC-AFF1-2FA6E3EE3A08}" sibTransId="{9A7974C9-EFCE-4766-BCBE-0E21191A8F38}"/>
    <dgm:cxn modelId="{FAFBED62-9AD2-47E9-9BE2-F1F67190A997}" srcId="{C163D3A6-94CD-4E30-BA94-841B6CA06B1A}" destId="{9022707F-592F-41B5-A700-82413A762690}" srcOrd="0" destOrd="0" parTransId="{CFA8BE75-5F9B-460B-BFEC-461C92163E05}" sibTransId="{08318ACF-1C13-4DB6-82EA-25DB26BDBA41}"/>
    <dgm:cxn modelId="{AC1A71A4-EE97-4CD9-86F3-9DF01B877064}" type="presParOf" srcId="{6D701071-8BC7-4871-AADA-84A8BF78CAD0}" destId="{E97CC7E5-850D-41AD-8F29-A4238C5EAC1B}" srcOrd="0" destOrd="0" presId="urn:microsoft.com/office/officeart/2005/8/layout/chevron2"/>
    <dgm:cxn modelId="{78B42319-3870-4CF2-A595-5D903C948517}" type="presParOf" srcId="{E97CC7E5-850D-41AD-8F29-A4238C5EAC1B}" destId="{793D6503-35E9-4AC6-AE7A-09A4C7A82EBF}" srcOrd="0" destOrd="0" presId="urn:microsoft.com/office/officeart/2005/8/layout/chevron2"/>
    <dgm:cxn modelId="{79C675FA-5641-4FCB-B873-0C8C30E18018}" type="presParOf" srcId="{E97CC7E5-850D-41AD-8F29-A4238C5EAC1B}" destId="{68315713-4888-47D0-B5BE-B55A8351D932}" srcOrd="1" destOrd="0" presId="urn:microsoft.com/office/officeart/2005/8/layout/chevron2"/>
    <dgm:cxn modelId="{46E8B296-FA7D-4A0B-AE80-8CD94C273842}" type="presParOf" srcId="{6D701071-8BC7-4871-AADA-84A8BF78CAD0}" destId="{6CA24141-4DF8-4CC8-8B0C-F30C560B1035}" srcOrd="1" destOrd="0" presId="urn:microsoft.com/office/officeart/2005/8/layout/chevron2"/>
    <dgm:cxn modelId="{212AD3B7-669A-4206-9DE2-46B7A6C8D8E4}" type="presParOf" srcId="{6D701071-8BC7-4871-AADA-84A8BF78CAD0}" destId="{263EC33E-115F-45FA-8A44-94C9F9706656}" srcOrd="2" destOrd="0" presId="urn:microsoft.com/office/officeart/2005/8/layout/chevron2"/>
    <dgm:cxn modelId="{4D73F6DB-D23C-4A4F-85FF-7CC0839DF948}" type="presParOf" srcId="{263EC33E-115F-45FA-8A44-94C9F9706656}" destId="{8B1B2384-BDAE-444F-8FC0-9D331AD7567D}" srcOrd="0" destOrd="0" presId="urn:microsoft.com/office/officeart/2005/8/layout/chevron2"/>
    <dgm:cxn modelId="{5631729E-1668-4156-90BD-D0A04C25D3C8}" type="presParOf" srcId="{263EC33E-115F-45FA-8A44-94C9F9706656}" destId="{E097ED92-A6FC-49F7-86D5-61B0661E5784}" srcOrd="1" destOrd="0" presId="urn:microsoft.com/office/officeart/2005/8/layout/chevron2"/>
    <dgm:cxn modelId="{4E6EA54E-A405-4649-9411-F9E9F8510BD3}" type="presParOf" srcId="{6D701071-8BC7-4871-AADA-84A8BF78CAD0}" destId="{7C7A9BB5-B765-429D-AF8A-839C4A000825}" srcOrd="3" destOrd="0" presId="urn:microsoft.com/office/officeart/2005/8/layout/chevron2"/>
    <dgm:cxn modelId="{282E112C-2086-41EC-96E4-9A803DBA19D0}" type="presParOf" srcId="{6D701071-8BC7-4871-AADA-84A8BF78CAD0}" destId="{BB80C563-190B-432C-9CA2-31FA6814A1EB}" srcOrd="4" destOrd="0" presId="urn:microsoft.com/office/officeart/2005/8/layout/chevron2"/>
    <dgm:cxn modelId="{5507BA1B-5D00-41C8-8121-9CF3EA146150}" type="presParOf" srcId="{BB80C563-190B-432C-9CA2-31FA6814A1EB}" destId="{9FC73825-085E-47A0-9CBD-6AC6E35019F6}" srcOrd="0" destOrd="0" presId="urn:microsoft.com/office/officeart/2005/8/layout/chevron2"/>
    <dgm:cxn modelId="{F1510856-37C6-48E8-AA0D-E611606967A9}" type="presParOf" srcId="{BB80C563-190B-432C-9CA2-31FA6814A1EB}" destId="{6D28B0A4-0651-4711-9340-A8C67CD4347D}" srcOrd="1" destOrd="0" presId="urn:microsoft.com/office/officeart/2005/8/layout/chevron2"/>
    <dgm:cxn modelId="{2661EB46-CC2E-4792-9F1E-50CCE2073195}" type="presParOf" srcId="{6D701071-8BC7-4871-AADA-84A8BF78CAD0}" destId="{A14D8D80-A87A-4229-8F1D-E7D37C9E7074}" srcOrd="5" destOrd="0" presId="urn:microsoft.com/office/officeart/2005/8/layout/chevron2"/>
    <dgm:cxn modelId="{7758BF35-94C6-4333-B7F0-34F2E0B54ECB}" type="presParOf" srcId="{6D701071-8BC7-4871-AADA-84A8BF78CAD0}" destId="{E97683C9-1429-4CA3-B31F-61F972CDBE3F}" srcOrd="6" destOrd="0" presId="urn:microsoft.com/office/officeart/2005/8/layout/chevron2"/>
    <dgm:cxn modelId="{E95D194D-3751-4549-84EF-E4E918BF5D91}" type="presParOf" srcId="{E97683C9-1429-4CA3-B31F-61F972CDBE3F}" destId="{7AD42A50-8AEC-419E-9443-0B64B8F95FBA}" srcOrd="0" destOrd="0" presId="urn:microsoft.com/office/officeart/2005/8/layout/chevron2"/>
    <dgm:cxn modelId="{9CE0C79E-CBC7-4A20-8CE8-EDE465A09B31}" type="presParOf" srcId="{E97683C9-1429-4CA3-B31F-61F972CDBE3F}" destId="{D51F7DC6-F11D-4533-B29B-95C1C0BC45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66198-3386-48BC-BDFB-2CB45962089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E99C32E-05C9-42B5-A021-C25DBCE0F8F1}">
      <dgm:prSet phldrT="[Текст]" custT="1"/>
      <dgm:spPr/>
      <dgm:t>
        <a:bodyPr/>
        <a:lstStyle/>
        <a:p>
          <a:pPr algn="just"/>
          <a:r>
            <a:rPr lang="ru-RU" sz="1000" dirty="0">
              <a:solidFill>
                <a:schemeClr val="bg2">
                  <a:lumMod val="10000"/>
                </a:schemeClr>
              </a:solidFill>
              <a:latin typeface="+mn-lt"/>
            </a:rPr>
            <a:t>СЖФ - КФХ, зарегистрированное на сельской территории субъекта Российской Федерации, основанное на личном участии главы и не менее 2 состоящих в родстве членов хозяйства.</a:t>
          </a:r>
        </a:p>
      </dgm:t>
    </dgm:pt>
    <dgm:pt modelId="{F33E5DFC-14D4-4E6F-B8A5-D4AF5FBA7517}" type="parTrans" cxnId="{49CD8016-58E0-49C4-BEC4-F76DF01CD604}">
      <dgm:prSet/>
      <dgm:spPr/>
      <dgm:t>
        <a:bodyPr/>
        <a:lstStyle/>
        <a:p>
          <a:endParaRPr lang="ru-RU"/>
        </a:p>
      </dgm:t>
    </dgm:pt>
    <dgm:pt modelId="{10AFDCD9-520D-463B-9F7C-991F06129EEB}" type="sibTrans" cxnId="{49CD8016-58E0-49C4-BEC4-F76DF01CD604}">
      <dgm:prSet/>
      <dgm:spPr/>
      <dgm:t>
        <a:bodyPr/>
        <a:lstStyle/>
        <a:p>
          <a:endParaRPr lang="ru-RU"/>
        </a:p>
      </dgm:t>
    </dgm:pt>
    <dgm:pt modelId="{50A42BCF-3E80-4C9D-A4C8-0F97831D968F}">
      <dgm:prSet phldrT="[Текст]" custT="1"/>
      <dgm:spPr/>
      <dgm:t>
        <a:bodyPr/>
        <a:lstStyle/>
        <a:p>
          <a:r>
            <a:rPr lang="ru-RU" sz="10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Срок деятельности КФХ на дату подачи заявки на региональный конкурс должен превышать 24 месяца с даты регистрации</a:t>
          </a:r>
          <a:endParaRPr lang="ru-RU" sz="1000" dirty="0">
            <a:solidFill>
              <a:schemeClr val="bg2">
                <a:lumMod val="10000"/>
              </a:schemeClr>
            </a:solidFill>
            <a:latin typeface="+mn-lt"/>
          </a:endParaRPr>
        </a:p>
      </dgm:t>
    </dgm:pt>
    <dgm:pt modelId="{853A5E1A-8585-4AF8-B9D9-653966982310}" type="parTrans" cxnId="{7213ED34-0818-4FA0-B27E-4EED0E4A800B}">
      <dgm:prSet/>
      <dgm:spPr/>
      <dgm:t>
        <a:bodyPr/>
        <a:lstStyle/>
        <a:p>
          <a:endParaRPr lang="ru-RU"/>
        </a:p>
      </dgm:t>
    </dgm:pt>
    <dgm:pt modelId="{739DD1E4-7799-4784-894C-BC7F5B1F65CC}" type="sibTrans" cxnId="{7213ED34-0818-4FA0-B27E-4EED0E4A800B}">
      <dgm:prSet/>
      <dgm:spPr/>
      <dgm:t>
        <a:bodyPr/>
        <a:lstStyle/>
        <a:p>
          <a:endParaRPr lang="ru-RU"/>
        </a:p>
      </dgm:t>
    </dgm:pt>
    <dgm:pt modelId="{78946A5D-2586-477E-8A16-E4A17F2AE596}">
      <dgm:prSet phldrT="[Текст]" custT="1"/>
      <dgm:spPr/>
      <dgm:t>
        <a:bodyPr/>
        <a:lstStyle/>
        <a:p>
          <a:r>
            <a:rPr lang="ru-RU" sz="10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КФХ должно представить бизнес-план по развитию животноводства со сроком окупаемости не более 8 лет</a:t>
          </a:r>
          <a:endParaRPr lang="ru-RU" sz="1000" dirty="0">
            <a:solidFill>
              <a:schemeClr val="bg2">
                <a:lumMod val="10000"/>
              </a:schemeClr>
            </a:solidFill>
            <a:latin typeface="+mn-lt"/>
          </a:endParaRPr>
        </a:p>
      </dgm:t>
    </dgm:pt>
    <dgm:pt modelId="{E428C764-4DC6-4768-8A3B-DF5FC2201610}" type="parTrans" cxnId="{EA2B2E51-A27A-4137-8676-790C48A85CCC}">
      <dgm:prSet/>
      <dgm:spPr/>
      <dgm:t>
        <a:bodyPr/>
        <a:lstStyle/>
        <a:p>
          <a:endParaRPr lang="ru-RU"/>
        </a:p>
      </dgm:t>
    </dgm:pt>
    <dgm:pt modelId="{7E22CB93-B27F-4E55-AF14-1BD84035F73C}" type="sibTrans" cxnId="{EA2B2E51-A27A-4137-8676-790C48A85CCC}">
      <dgm:prSet/>
      <dgm:spPr/>
      <dgm:t>
        <a:bodyPr/>
        <a:lstStyle/>
        <a:p>
          <a:endParaRPr lang="ru-RU"/>
        </a:p>
      </dgm:t>
    </dgm:pt>
    <dgm:pt modelId="{38640911-99D4-4630-ACA6-9CD2C9693D86}">
      <dgm:prSet phldrT="[Текст]" custT="1"/>
      <dgm:spPr/>
      <dgm:t>
        <a:bodyPr/>
        <a:lstStyle/>
        <a:p>
          <a:r>
            <a:rPr lang="ru-RU" sz="10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Грант должен быть использован хозяйством в течение 24 месяцев с даты получения средств государственной поддержки</a:t>
          </a:r>
          <a:endParaRPr lang="ru-RU" sz="1000" dirty="0">
            <a:solidFill>
              <a:schemeClr val="bg2">
                <a:lumMod val="10000"/>
              </a:schemeClr>
            </a:solidFill>
            <a:latin typeface="+mn-lt"/>
          </a:endParaRPr>
        </a:p>
      </dgm:t>
    </dgm:pt>
    <dgm:pt modelId="{552EE280-8020-4012-A80A-5E7D7A40BA60}" type="parTrans" cxnId="{587197CA-BD9E-4390-93A1-F038B9174C80}">
      <dgm:prSet/>
      <dgm:spPr/>
      <dgm:t>
        <a:bodyPr/>
        <a:lstStyle/>
        <a:p>
          <a:endParaRPr lang="ru-RU"/>
        </a:p>
      </dgm:t>
    </dgm:pt>
    <dgm:pt modelId="{04BCA5CF-60BE-4089-A5C7-3B3D4A1186E2}" type="sibTrans" cxnId="{587197CA-BD9E-4390-93A1-F038B9174C80}">
      <dgm:prSet/>
      <dgm:spPr/>
      <dgm:t>
        <a:bodyPr/>
        <a:lstStyle/>
        <a:p>
          <a:endParaRPr lang="ru-RU"/>
        </a:p>
      </dgm:t>
    </dgm:pt>
    <dgm:pt modelId="{CA6B9324-5F33-48D0-9F5E-77702CFC71E2}">
      <dgm:prSet phldrT="[Текст]" custT="1"/>
      <dgm:spPr/>
      <dgm:t>
        <a:bodyPr/>
        <a:lstStyle/>
        <a:p>
          <a:r>
            <a:rPr lang="ru-RU" sz="10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Получая грант, хозяйство принимает обязательство по созданию не менее 3 новых постоянных рабочих мест </a:t>
          </a:r>
          <a:br>
            <a:rPr lang="ru-RU" sz="10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</a:br>
          <a:r>
            <a:rPr lang="ru-RU" sz="10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в сельской местности (независимо от величины гранта).</a:t>
          </a:r>
          <a:endParaRPr lang="ru-RU" sz="1000" dirty="0">
            <a:solidFill>
              <a:schemeClr val="bg2">
                <a:lumMod val="10000"/>
              </a:schemeClr>
            </a:solidFill>
            <a:latin typeface="+mn-lt"/>
          </a:endParaRPr>
        </a:p>
      </dgm:t>
    </dgm:pt>
    <dgm:pt modelId="{4C22603F-B09B-460E-AF44-33CFABEC01BF}" type="parTrans" cxnId="{DDC27E06-3524-4B82-9541-21D9D530FAAD}">
      <dgm:prSet/>
      <dgm:spPr/>
      <dgm:t>
        <a:bodyPr/>
        <a:lstStyle/>
        <a:p>
          <a:endParaRPr lang="ru-RU"/>
        </a:p>
      </dgm:t>
    </dgm:pt>
    <dgm:pt modelId="{0231D52D-E701-4013-BF60-C5321FC64809}" type="sibTrans" cxnId="{DDC27E06-3524-4B82-9541-21D9D530FAAD}">
      <dgm:prSet/>
      <dgm:spPr/>
      <dgm:t>
        <a:bodyPr/>
        <a:lstStyle/>
        <a:p>
          <a:endParaRPr lang="ru-RU"/>
        </a:p>
      </dgm:t>
    </dgm:pt>
    <dgm:pt modelId="{8402772C-EA9C-4EB3-8FEC-D152477C67FE}">
      <dgm:prSet custT="1"/>
      <dgm:spPr/>
      <dgm:t>
        <a:bodyPr/>
        <a:lstStyle/>
        <a:p>
          <a:r>
            <a:rPr lang="ru-RU" sz="10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КФХ должно обеспечить не менее 40% стоимости проекта за счет собственных средств</a:t>
          </a:r>
        </a:p>
      </dgm:t>
    </dgm:pt>
    <dgm:pt modelId="{D1FA871E-13FD-4D55-9655-59B2DBC3E1B7}" type="parTrans" cxnId="{E8D27692-B0E0-4ED4-B7F9-AA9D18991837}">
      <dgm:prSet/>
      <dgm:spPr/>
      <dgm:t>
        <a:bodyPr/>
        <a:lstStyle/>
        <a:p>
          <a:endParaRPr lang="ru-RU"/>
        </a:p>
      </dgm:t>
    </dgm:pt>
    <dgm:pt modelId="{D20C9E6D-1759-44CA-8E84-A8217AE5BF5B}" type="sibTrans" cxnId="{E8D27692-B0E0-4ED4-B7F9-AA9D18991837}">
      <dgm:prSet/>
      <dgm:spPr/>
      <dgm:t>
        <a:bodyPr/>
        <a:lstStyle/>
        <a:p>
          <a:endParaRPr lang="ru-RU"/>
        </a:p>
      </dgm:t>
    </dgm:pt>
    <dgm:pt modelId="{83627A2B-54C9-4072-9328-36B92478A62F}" type="pres">
      <dgm:prSet presAssocID="{87466198-3386-48BC-BDFB-2CB4596208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E6019A5-BAB1-4B99-A994-00C1E38C122A}" type="pres">
      <dgm:prSet presAssocID="{87466198-3386-48BC-BDFB-2CB45962089B}" presName="Name1" presStyleCnt="0"/>
      <dgm:spPr/>
    </dgm:pt>
    <dgm:pt modelId="{CF49AB73-3A93-4EF9-9A8E-DFC39B9D63EB}" type="pres">
      <dgm:prSet presAssocID="{87466198-3386-48BC-BDFB-2CB45962089B}" presName="cycle" presStyleCnt="0"/>
      <dgm:spPr/>
    </dgm:pt>
    <dgm:pt modelId="{00CF7987-F8E1-4347-85C0-984CF0F64E35}" type="pres">
      <dgm:prSet presAssocID="{87466198-3386-48BC-BDFB-2CB45962089B}" presName="srcNode" presStyleLbl="node1" presStyleIdx="0" presStyleCnt="6"/>
      <dgm:spPr/>
    </dgm:pt>
    <dgm:pt modelId="{D4F2B71E-4D06-44BE-B52C-180A9F78EEAE}" type="pres">
      <dgm:prSet presAssocID="{87466198-3386-48BC-BDFB-2CB45962089B}" presName="conn" presStyleLbl="parChTrans1D2" presStyleIdx="0" presStyleCnt="1" custScaleX="101169"/>
      <dgm:spPr/>
      <dgm:t>
        <a:bodyPr/>
        <a:lstStyle/>
        <a:p>
          <a:endParaRPr lang="ru-RU"/>
        </a:p>
      </dgm:t>
    </dgm:pt>
    <dgm:pt modelId="{C0C23765-1A67-4084-AC17-986B25BF07C3}" type="pres">
      <dgm:prSet presAssocID="{87466198-3386-48BC-BDFB-2CB45962089B}" presName="extraNode" presStyleLbl="node1" presStyleIdx="0" presStyleCnt="6"/>
      <dgm:spPr/>
    </dgm:pt>
    <dgm:pt modelId="{E23FC473-4C41-4E43-8875-F848DF28A636}" type="pres">
      <dgm:prSet presAssocID="{87466198-3386-48BC-BDFB-2CB45962089B}" presName="dstNode" presStyleLbl="node1" presStyleIdx="0" presStyleCnt="6"/>
      <dgm:spPr/>
    </dgm:pt>
    <dgm:pt modelId="{9AE3207B-8B8D-4D1F-A778-741A49D6637D}" type="pres">
      <dgm:prSet presAssocID="{8E99C32E-05C9-42B5-A021-C25DBCE0F8F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46124-9AD5-44F3-83FE-862F8E27920C}" type="pres">
      <dgm:prSet presAssocID="{8E99C32E-05C9-42B5-A021-C25DBCE0F8F1}" presName="accent_1" presStyleCnt="0"/>
      <dgm:spPr/>
    </dgm:pt>
    <dgm:pt modelId="{094473F3-F258-4812-A068-95733BA49CEE}" type="pres">
      <dgm:prSet presAssocID="{8E99C32E-05C9-42B5-A021-C25DBCE0F8F1}" presName="accentRepeatNode" presStyleLbl="solidFgAcc1" presStyleIdx="0" presStyleCnt="6"/>
      <dgm:spPr/>
    </dgm:pt>
    <dgm:pt modelId="{85D7F1C2-5CA0-4FBC-A8FC-168CEE76A1AD}" type="pres">
      <dgm:prSet presAssocID="{50A42BCF-3E80-4C9D-A4C8-0F97831D968F}" presName="text_2" presStyleLbl="node1" presStyleIdx="1" presStyleCnt="6" custScaleX="99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795E1-4ECA-4DF1-BB91-9D1A20C3012E}" type="pres">
      <dgm:prSet presAssocID="{50A42BCF-3E80-4C9D-A4C8-0F97831D968F}" presName="accent_2" presStyleCnt="0"/>
      <dgm:spPr/>
    </dgm:pt>
    <dgm:pt modelId="{6BA514F9-A8B7-4A95-A6A8-296E7A5F55A9}" type="pres">
      <dgm:prSet presAssocID="{50A42BCF-3E80-4C9D-A4C8-0F97831D968F}" presName="accentRepeatNode" presStyleLbl="solidFgAcc1" presStyleIdx="1" presStyleCnt="6"/>
      <dgm:spPr/>
    </dgm:pt>
    <dgm:pt modelId="{D4E6740E-7C21-4EC0-92C8-F5C7F1510F56}" type="pres">
      <dgm:prSet presAssocID="{78946A5D-2586-477E-8A16-E4A17F2AE596}" presName="text_3" presStyleLbl="node1" presStyleIdx="2" presStyleCnt="6" custScaleX="99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D7CFC-6DC5-4385-B0E4-476F2D0B6161}" type="pres">
      <dgm:prSet presAssocID="{78946A5D-2586-477E-8A16-E4A17F2AE596}" presName="accent_3" presStyleCnt="0"/>
      <dgm:spPr/>
    </dgm:pt>
    <dgm:pt modelId="{9653E1FB-CE0C-4A06-9C1B-23F38556E6B8}" type="pres">
      <dgm:prSet presAssocID="{78946A5D-2586-477E-8A16-E4A17F2AE596}" presName="accentRepeatNode" presStyleLbl="solidFgAcc1" presStyleIdx="2" presStyleCnt="6"/>
      <dgm:spPr/>
    </dgm:pt>
    <dgm:pt modelId="{5396A58F-023A-4100-AF80-DF3F112024FA}" type="pres">
      <dgm:prSet presAssocID="{38640911-99D4-4630-ACA6-9CD2C9693D8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0CF9-3252-4169-88F6-92A72367360C}" type="pres">
      <dgm:prSet presAssocID="{38640911-99D4-4630-ACA6-9CD2C9693D86}" presName="accent_4" presStyleCnt="0"/>
      <dgm:spPr/>
    </dgm:pt>
    <dgm:pt modelId="{344119C6-1CD4-4FC0-BCFC-95B75D7C7476}" type="pres">
      <dgm:prSet presAssocID="{38640911-99D4-4630-ACA6-9CD2C9693D86}" presName="accentRepeatNode" presStyleLbl="solidFgAcc1" presStyleIdx="3" presStyleCnt="6"/>
      <dgm:spPr/>
    </dgm:pt>
    <dgm:pt modelId="{E11A2356-1E26-4612-8279-3120A48A52A7}" type="pres">
      <dgm:prSet presAssocID="{CA6B9324-5F33-48D0-9F5E-77702CFC71E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D0EB6-16EB-4EE3-8D2E-D851B5270F83}" type="pres">
      <dgm:prSet presAssocID="{CA6B9324-5F33-48D0-9F5E-77702CFC71E2}" presName="accent_5" presStyleCnt="0"/>
      <dgm:spPr/>
    </dgm:pt>
    <dgm:pt modelId="{535ED51E-FB1D-460D-9924-8FEA2ED556E3}" type="pres">
      <dgm:prSet presAssocID="{CA6B9324-5F33-48D0-9F5E-77702CFC71E2}" presName="accentRepeatNode" presStyleLbl="solidFgAcc1" presStyleIdx="4" presStyleCnt="6"/>
      <dgm:spPr/>
    </dgm:pt>
    <dgm:pt modelId="{D06A625C-EAD6-4099-AAA6-90FA3F37EAAE}" type="pres">
      <dgm:prSet presAssocID="{8402772C-EA9C-4EB3-8FEC-D152477C67F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ED0FC-3005-4578-A993-EEA81EA736E3}" type="pres">
      <dgm:prSet presAssocID="{8402772C-EA9C-4EB3-8FEC-D152477C67FE}" presName="accent_6" presStyleCnt="0"/>
      <dgm:spPr/>
    </dgm:pt>
    <dgm:pt modelId="{C161DF32-A2CB-4C27-9226-1D3801A23BA8}" type="pres">
      <dgm:prSet presAssocID="{8402772C-EA9C-4EB3-8FEC-D152477C67FE}" presName="accentRepeatNode" presStyleLbl="solidFgAcc1" presStyleIdx="5" presStyleCnt="6"/>
      <dgm:spPr/>
    </dgm:pt>
  </dgm:ptLst>
  <dgm:cxnLst>
    <dgm:cxn modelId="{C1442EBE-AACC-43AF-B2B7-BF8569A7063C}" type="presOf" srcId="{10AFDCD9-520D-463B-9F7C-991F06129EEB}" destId="{D4F2B71E-4D06-44BE-B52C-180A9F78EEAE}" srcOrd="0" destOrd="0" presId="urn:microsoft.com/office/officeart/2008/layout/VerticalCurvedList"/>
    <dgm:cxn modelId="{E8D27692-B0E0-4ED4-B7F9-AA9D18991837}" srcId="{87466198-3386-48BC-BDFB-2CB45962089B}" destId="{8402772C-EA9C-4EB3-8FEC-D152477C67FE}" srcOrd="5" destOrd="0" parTransId="{D1FA871E-13FD-4D55-9655-59B2DBC3E1B7}" sibTransId="{D20C9E6D-1759-44CA-8E84-A8217AE5BF5B}"/>
    <dgm:cxn modelId="{6E29C157-5479-400A-8DAD-74B7DB549DBA}" type="presOf" srcId="{8402772C-EA9C-4EB3-8FEC-D152477C67FE}" destId="{D06A625C-EAD6-4099-AAA6-90FA3F37EAAE}" srcOrd="0" destOrd="0" presId="urn:microsoft.com/office/officeart/2008/layout/VerticalCurvedList"/>
    <dgm:cxn modelId="{4BF29320-A951-4509-91E2-4D6A205449F8}" type="presOf" srcId="{8E99C32E-05C9-42B5-A021-C25DBCE0F8F1}" destId="{9AE3207B-8B8D-4D1F-A778-741A49D6637D}" srcOrd="0" destOrd="0" presId="urn:microsoft.com/office/officeart/2008/layout/VerticalCurvedList"/>
    <dgm:cxn modelId="{49CD8016-58E0-49C4-BEC4-F76DF01CD604}" srcId="{87466198-3386-48BC-BDFB-2CB45962089B}" destId="{8E99C32E-05C9-42B5-A021-C25DBCE0F8F1}" srcOrd="0" destOrd="0" parTransId="{F33E5DFC-14D4-4E6F-B8A5-D4AF5FBA7517}" sibTransId="{10AFDCD9-520D-463B-9F7C-991F06129EEB}"/>
    <dgm:cxn modelId="{DDC27E06-3524-4B82-9541-21D9D530FAAD}" srcId="{87466198-3386-48BC-BDFB-2CB45962089B}" destId="{CA6B9324-5F33-48D0-9F5E-77702CFC71E2}" srcOrd="4" destOrd="0" parTransId="{4C22603F-B09B-460E-AF44-33CFABEC01BF}" sibTransId="{0231D52D-E701-4013-BF60-C5321FC64809}"/>
    <dgm:cxn modelId="{EA2B2E51-A27A-4137-8676-790C48A85CCC}" srcId="{87466198-3386-48BC-BDFB-2CB45962089B}" destId="{78946A5D-2586-477E-8A16-E4A17F2AE596}" srcOrd="2" destOrd="0" parTransId="{E428C764-4DC6-4768-8A3B-DF5FC2201610}" sibTransId="{7E22CB93-B27F-4E55-AF14-1BD84035F73C}"/>
    <dgm:cxn modelId="{587197CA-BD9E-4390-93A1-F038B9174C80}" srcId="{87466198-3386-48BC-BDFB-2CB45962089B}" destId="{38640911-99D4-4630-ACA6-9CD2C9693D86}" srcOrd="3" destOrd="0" parTransId="{552EE280-8020-4012-A80A-5E7D7A40BA60}" sibTransId="{04BCA5CF-60BE-4089-A5C7-3B3D4A1186E2}"/>
    <dgm:cxn modelId="{6556A1DC-9B64-4684-8110-D031907E82BF}" type="presOf" srcId="{38640911-99D4-4630-ACA6-9CD2C9693D86}" destId="{5396A58F-023A-4100-AF80-DF3F112024FA}" srcOrd="0" destOrd="0" presId="urn:microsoft.com/office/officeart/2008/layout/VerticalCurvedList"/>
    <dgm:cxn modelId="{058662FC-9F6D-4015-911A-858CAB1ACC37}" type="presOf" srcId="{78946A5D-2586-477E-8A16-E4A17F2AE596}" destId="{D4E6740E-7C21-4EC0-92C8-F5C7F1510F56}" srcOrd="0" destOrd="0" presId="urn:microsoft.com/office/officeart/2008/layout/VerticalCurvedList"/>
    <dgm:cxn modelId="{B185DFF5-BE32-4682-A2FA-9AB35CB3EDE4}" type="presOf" srcId="{50A42BCF-3E80-4C9D-A4C8-0F97831D968F}" destId="{85D7F1C2-5CA0-4FBC-A8FC-168CEE76A1AD}" srcOrd="0" destOrd="0" presId="urn:microsoft.com/office/officeart/2008/layout/VerticalCurvedList"/>
    <dgm:cxn modelId="{568E567C-938E-42E6-BDCE-C9E121407F42}" type="presOf" srcId="{87466198-3386-48BC-BDFB-2CB45962089B}" destId="{83627A2B-54C9-4072-9328-36B92478A62F}" srcOrd="0" destOrd="0" presId="urn:microsoft.com/office/officeart/2008/layout/VerticalCurvedList"/>
    <dgm:cxn modelId="{7213ED34-0818-4FA0-B27E-4EED0E4A800B}" srcId="{87466198-3386-48BC-BDFB-2CB45962089B}" destId="{50A42BCF-3E80-4C9D-A4C8-0F97831D968F}" srcOrd="1" destOrd="0" parTransId="{853A5E1A-8585-4AF8-B9D9-653966982310}" sibTransId="{739DD1E4-7799-4784-894C-BC7F5B1F65CC}"/>
    <dgm:cxn modelId="{C46B992F-A6FD-4AF1-B036-3C4A1E3DF4E3}" type="presOf" srcId="{CA6B9324-5F33-48D0-9F5E-77702CFC71E2}" destId="{E11A2356-1E26-4612-8279-3120A48A52A7}" srcOrd="0" destOrd="0" presId="urn:microsoft.com/office/officeart/2008/layout/VerticalCurvedList"/>
    <dgm:cxn modelId="{79658618-0E0B-4548-9063-1095DD84004A}" type="presParOf" srcId="{83627A2B-54C9-4072-9328-36B92478A62F}" destId="{3E6019A5-BAB1-4B99-A994-00C1E38C122A}" srcOrd="0" destOrd="0" presId="urn:microsoft.com/office/officeart/2008/layout/VerticalCurvedList"/>
    <dgm:cxn modelId="{BFACC2FD-F27E-4DE8-9DBA-8CB80E26A9E3}" type="presParOf" srcId="{3E6019A5-BAB1-4B99-A994-00C1E38C122A}" destId="{CF49AB73-3A93-4EF9-9A8E-DFC39B9D63EB}" srcOrd="0" destOrd="0" presId="urn:microsoft.com/office/officeart/2008/layout/VerticalCurvedList"/>
    <dgm:cxn modelId="{901D542E-DE05-4A4A-8B67-CABB5A1DEC9E}" type="presParOf" srcId="{CF49AB73-3A93-4EF9-9A8E-DFC39B9D63EB}" destId="{00CF7987-F8E1-4347-85C0-984CF0F64E35}" srcOrd="0" destOrd="0" presId="urn:microsoft.com/office/officeart/2008/layout/VerticalCurvedList"/>
    <dgm:cxn modelId="{713AD0D1-9D21-4A9C-AA70-CB8EF69D651E}" type="presParOf" srcId="{CF49AB73-3A93-4EF9-9A8E-DFC39B9D63EB}" destId="{D4F2B71E-4D06-44BE-B52C-180A9F78EEAE}" srcOrd="1" destOrd="0" presId="urn:microsoft.com/office/officeart/2008/layout/VerticalCurvedList"/>
    <dgm:cxn modelId="{EF59D4F8-ED22-4E5C-B5A6-2DDCD8416460}" type="presParOf" srcId="{CF49AB73-3A93-4EF9-9A8E-DFC39B9D63EB}" destId="{C0C23765-1A67-4084-AC17-986B25BF07C3}" srcOrd="2" destOrd="0" presId="urn:microsoft.com/office/officeart/2008/layout/VerticalCurvedList"/>
    <dgm:cxn modelId="{05A5BEDD-8A05-44BE-A0CE-0001B39AA990}" type="presParOf" srcId="{CF49AB73-3A93-4EF9-9A8E-DFC39B9D63EB}" destId="{E23FC473-4C41-4E43-8875-F848DF28A636}" srcOrd="3" destOrd="0" presId="urn:microsoft.com/office/officeart/2008/layout/VerticalCurvedList"/>
    <dgm:cxn modelId="{6F656782-C82F-413E-A943-CC044ADE7B65}" type="presParOf" srcId="{3E6019A5-BAB1-4B99-A994-00C1E38C122A}" destId="{9AE3207B-8B8D-4D1F-A778-741A49D6637D}" srcOrd="1" destOrd="0" presId="urn:microsoft.com/office/officeart/2008/layout/VerticalCurvedList"/>
    <dgm:cxn modelId="{A7F7993A-0545-4DE6-BEDF-429A36999AF5}" type="presParOf" srcId="{3E6019A5-BAB1-4B99-A994-00C1E38C122A}" destId="{6F446124-9AD5-44F3-83FE-862F8E27920C}" srcOrd="2" destOrd="0" presId="urn:microsoft.com/office/officeart/2008/layout/VerticalCurvedList"/>
    <dgm:cxn modelId="{EB060EF8-51F3-4748-A442-32660E83008F}" type="presParOf" srcId="{6F446124-9AD5-44F3-83FE-862F8E27920C}" destId="{094473F3-F258-4812-A068-95733BA49CEE}" srcOrd="0" destOrd="0" presId="urn:microsoft.com/office/officeart/2008/layout/VerticalCurvedList"/>
    <dgm:cxn modelId="{8D3CDC38-39B1-4E4C-98D8-10D3AFAFC0A2}" type="presParOf" srcId="{3E6019A5-BAB1-4B99-A994-00C1E38C122A}" destId="{85D7F1C2-5CA0-4FBC-A8FC-168CEE76A1AD}" srcOrd="3" destOrd="0" presId="urn:microsoft.com/office/officeart/2008/layout/VerticalCurvedList"/>
    <dgm:cxn modelId="{99F3A818-22A7-40A8-B28C-01DB730A9365}" type="presParOf" srcId="{3E6019A5-BAB1-4B99-A994-00C1E38C122A}" destId="{C95795E1-4ECA-4DF1-BB91-9D1A20C3012E}" srcOrd="4" destOrd="0" presId="urn:microsoft.com/office/officeart/2008/layout/VerticalCurvedList"/>
    <dgm:cxn modelId="{4E4B19F1-8C31-4DC5-9583-099C524FBBB1}" type="presParOf" srcId="{C95795E1-4ECA-4DF1-BB91-9D1A20C3012E}" destId="{6BA514F9-A8B7-4A95-A6A8-296E7A5F55A9}" srcOrd="0" destOrd="0" presId="urn:microsoft.com/office/officeart/2008/layout/VerticalCurvedList"/>
    <dgm:cxn modelId="{FA4FF8B1-77C0-4E63-95F2-0460CF6634CB}" type="presParOf" srcId="{3E6019A5-BAB1-4B99-A994-00C1E38C122A}" destId="{D4E6740E-7C21-4EC0-92C8-F5C7F1510F56}" srcOrd="5" destOrd="0" presId="urn:microsoft.com/office/officeart/2008/layout/VerticalCurvedList"/>
    <dgm:cxn modelId="{D3F41457-21D1-4064-867C-BB9B4EC9C664}" type="presParOf" srcId="{3E6019A5-BAB1-4B99-A994-00C1E38C122A}" destId="{5A1D7CFC-6DC5-4385-B0E4-476F2D0B6161}" srcOrd="6" destOrd="0" presId="urn:microsoft.com/office/officeart/2008/layout/VerticalCurvedList"/>
    <dgm:cxn modelId="{E1E117CB-E7A0-48C9-87EF-823EE40ECED7}" type="presParOf" srcId="{5A1D7CFC-6DC5-4385-B0E4-476F2D0B6161}" destId="{9653E1FB-CE0C-4A06-9C1B-23F38556E6B8}" srcOrd="0" destOrd="0" presId="urn:microsoft.com/office/officeart/2008/layout/VerticalCurvedList"/>
    <dgm:cxn modelId="{CA39A85C-F31B-4E41-824B-2580E7658BB6}" type="presParOf" srcId="{3E6019A5-BAB1-4B99-A994-00C1E38C122A}" destId="{5396A58F-023A-4100-AF80-DF3F112024FA}" srcOrd="7" destOrd="0" presId="urn:microsoft.com/office/officeart/2008/layout/VerticalCurvedList"/>
    <dgm:cxn modelId="{60CC3ADA-E936-47C5-B8C9-3C14AE00617B}" type="presParOf" srcId="{3E6019A5-BAB1-4B99-A994-00C1E38C122A}" destId="{9F6B0CF9-3252-4169-88F6-92A72367360C}" srcOrd="8" destOrd="0" presId="urn:microsoft.com/office/officeart/2008/layout/VerticalCurvedList"/>
    <dgm:cxn modelId="{01D0F076-AAF8-4088-AE56-F321BCE7F2C7}" type="presParOf" srcId="{9F6B0CF9-3252-4169-88F6-92A72367360C}" destId="{344119C6-1CD4-4FC0-BCFC-95B75D7C7476}" srcOrd="0" destOrd="0" presId="urn:microsoft.com/office/officeart/2008/layout/VerticalCurvedList"/>
    <dgm:cxn modelId="{91792D73-09F1-4ED3-8DAD-1C6BB6CF5E31}" type="presParOf" srcId="{3E6019A5-BAB1-4B99-A994-00C1E38C122A}" destId="{E11A2356-1E26-4612-8279-3120A48A52A7}" srcOrd="9" destOrd="0" presId="urn:microsoft.com/office/officeart/2008/layout/VerticalCurvedList"/>
    <dgm:cxn modelId="{4092DBD9-74B3-4550-B6E3-05F014BD020B}" type="presParOf" srcId="{3E6019A5-BAB1-4B99-A994-00C1E38C122A}" destId="{946D0EB6-16EB-4EE3-8D2E-D851B5270F83}" srcOrd="10" destOrd="0" presId="urn:microsoft.com/office/officeart/2008/layout/VerticalCurvedList"/>
    <dgm:cxn modelId="{EA5BFE91-F911-48AB-BF2C-15932041F4BE}" type="presParOf" srcId="{946D0EB6-16EB-4EE3-8D2E-D851B5270F83}" destId="{535ED51E-FB1D-460D-9924-8FEA2ED556E3}" srcOrd="0" destOrd="0" presId="urn:microsoft.com/office/officeart/2008/layout/VerticalCurvedList"/>
    <dgm:cxn modelId="{E7942ADE-A7D2-4800-88A2-B77D94B8ADE1}" type="presParOf" srcId="{3E6019A5-BAB1-4B99-A994-00C1E38C122A}" destId="{D06A625C-EAD6-4099-AAA6-90FA3F37EAAE}" srcOrd="11" destOrd="0" presId="urn:microsoft.com/office/officeart/2008/layout/VerticalCurvedList"/>
    <dgm:cxn modelId="{E3732AC0-C2A0-4038-8BA9-71A4863706AE}" type="presParOf" srcId="{3E6019A5-BAB1-4B99-A994-00C1E38C122A}" destId="{7C9ED0FC-3005-4578-A993-EEA81EA736E3}" srcOrd="12" destOrd="0" presId="urn:microsoft.com/office/officeart/2008/layout/VerticalCurvedList"/>
    <dgm:cxn modelId="{48BCED54-F1C4-4634-BD9A-D32BA0AD476F}" type="presParOf" srcId="{7C9ED0FC-3005-4578-A993-EEA81EA736E3}" destId="{C161DF32-A2CB-4C27-9226-1D3801A23B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D6E89F-7E81-4E02-8E43-B6DABB38A82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9CF6761-2966-41A7-A94F-79E56876A195}">
      <dgm:prSet phldrT="[Текст]" custT="1"/>
      <dgm:spPr/>
      <dgm:t>
        <a:bodyPr/>
        <a:lstStyle/>
        <a:p>
          <a:r>
            <a:rPr lang="ru-RU" sz="1000" b="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Изменение максимального размера гранта для КФХ в области разведения </a:t>
          </a:r>
          <a:br>
            <a:rPr lang="ru-RU" sz="1000" b="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</a:br>
          <a:r>
            <a:rPr lang="ru-RU" sz="1000" b="0" u="sng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КРС мясного и молочного направлений </a:t>
          </a:r>
          <a:r>
            <a:rPr lang="ru-RU" sz="1000" b="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– с 21,6 до 30 млн. рублей</a:t>
          </a:r>
          <a:endParaRPr lang="ru-RU" sz="1000" b="0" dirty="0">
            <a:solidFill>
              <a:schemeClr val="bg2">
                <a:lumMod val="10000"/>
              </a:schemeClr>
            </a:solidFill>
            <a:effectLst/>
            <a:latin typeface="+mn-lt"/>
          </a:endParaRPr>
        </a:p>
      </dgm:t>
    </dgm:pt>
    <dgm:pt modelId="{2ADD5AC9-0C52-42A2-BB67-54709FA6B960}" type="parTrans" cxnId="{A97700CE-C8D5-4410-89D2-4A08933FF460}">
      <dgm:prSet/>
      <dgm:spPr/>
      <dgm:t>
        <a:bodyPr/>
        <a:lstStyle/>
        <a:p>
          <a:endParaRPr lang="ru-RU"/>
        </a:p>
      </dgm:t>
    </dgm:pt>
    <dgm:pt modelId="{3EA78EF5-3728-4B72-A53C-17EEB900A6C2}" type="sibTrans" cxnId="{A97700CE-C8D5-4410-89D2-4A08933FF460}">
      <dgm:prSet/>
      <dgm:spPr/>
      <dgm:t>
        <a:bodyPr/>
        <a:lstStyle/>
        <a:p>
          <a:endParaRPr lang="ru-RU"/>
        </a:p>
      </dgm:t>
    </dgm:pt>
    <dgm:pt modelId="{7203F9E0-5BDE-4748-9761-3599D17F9286}">
      <dgm:prSet phldrT="[Текст]" custT="1"/>
      <dgm:spPr/>
      <dgm:t>
        <a:bodyPr/>
        <a:lstStyle/>
        <a:p>
          <a:r>
            <a:rPr lang="ru-RU" sz="1000" b="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Увеличение планируемого количества поголовья маточного КРС </a:t>
          </a:r>
          <a:br>
            <a:rPr lang="ru-RU" sz="1000" b="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</a:br>
          <a:r>
            <a:rPr lang="ru-RU" sz="1000" b="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с 200 гол. до 300 гол.</a:t>
          </a:r>
          <a:endParaRPr lang="ru-RU" sz="1000" b="0" dirty="0">
            <a:solidFill>
              <a:schemeClr val="bg2">
                <a:lumMod val="10000"/>
              </a:schemeClr>
            </a:solidFill>
            <a:effectLst/>
            <a:latin typeface="+mn-lt"/>
          </a:endParaRPr>
        </a:p>
      </dgm:t>
    </dgm:pt>
    <dgm:pt modelId="{4933DE2D-ABE1-4FED-8A6A-738CBF4F2B7A}" type="parTrans" cxnId="{D539063B-6733-4B0F-8FB4-8067C8AF0C40}">
      <dgm:prSet/>
      <dgm:spPr/>
      <dgm:t>
        <a:bodyPr/>
        <a:lstStyle/>
        <a:p>
          <a:endParaRPr lang="ru-RU"/>
        </a:p>
      </dgm:t>
    </dgm:pt>
    <dgm:pt modelId="{255335B7-07C8-4C8E-BE47-8E2806CDE88D}" type="sibTrans" cxnId="{D539063B-6733-4B0F-8FB4-8067C8AF0C40}">
      <dgm:prSet/>
      <dgm:spPr/>
      <dgm:t>
        <a:bodyPr/>
        <a:lstStyle/>
        <a:p>
          <a:endParaRPr lang="ru-RU"/>
        </a:p>
      </dgm:t>
    </dgm:pt>
    <dgm:pt modelId="{7404BD84-19BE-4E01-AD38-2A9A9F540113}">
      <dgm:prSet phldrT="[Текст]" custT="1"/>
      <dgm:spPr/>
      <dgm:t>
        <a:bodyPr/>
        <a:lstStyle/>
        <a:p>
          <a:r>
            <a:rPr lang="ru-RU" sz="1000" b="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Изменение «</a:t>
          </a:r>
          <a:r>
            <a:rPr lang="ru-RU" sz="1000" b="0" dirty="0" err="1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межгрантового</a:t>
          </a:r>
          <a:r>
            <a:rPr lang="ru-RU" sz="1000" b="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» периода  для НФ и СЖФ в области разведения молочного КРС – 24 месяца после полного освоения гранта</a:t>
          </a:r>
          <a:endParaRPr lang="ru-RU" sz="1000" b="0" dirty="0">
            <a:solidFill>
              <a:schemeClr val="bg2">
                <a:lumMod val="10000"/>
              </a:schemeClr>
            </a:solidFill>
            <a:effectLst/>
            <a:latin typeface="+mn-lt"/>
          </a:endParaRPr>
        </a:p>
      </dgm:t>
    </dgm:pt>
    <dgm:pt modelId="{165C657C-14EB-4BB6-B391-0C3BE3282CFB}" type="parTrans" cxnId="{65813D1A-2FAD-497E-A3D9-6A0729EA9F2B}">
      <dgm:prSet/>
      <dgm:spPr/>
      <dgm:t>
        <a:bodyPr/>
        <a:lstStyle/>
        <a:p>
          <a:endParaRPr lang="ru-RU"/>
        </a:p>
      </dgm:t>
    </dgm:pt>
    <dgm:pt modelId="{76747613-0C36-455D-8D0D-BFAB44B13373}" type="sibTrans" cxnId="{65813D1A-2FAD-497E-A3D9-6A0729EA9F2B}">
      <dgm:prSet/>
      <dgm:spPr/>
      <dgm:t>
        <a:bodyPr/>
        <a:lstStyle/>
        <a:p>
          <a:endParaRPr lang="ru-RU"/>
        </a:p>
      </dgm:t>
    </dgm:pt>
    <dgm:pt modelId="{3ECA2321-F638-4E10-9673-1B3A047A8B37}" type="pres">
      <dgm:prSet presAssocID="{3CD6E89F-7E81-4E02-8E43-B6DABB38A8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AE126F-0982-47AD-8550-1CF09DF4FA93}" type="pres">
      <dgm:prSet presAssocID="{3CD6E89F-7E81-4E02-8E43-B6DABB38A827}" presName="Name1" presStyleCnt="0"/>
      <dgm:spPr/>
    </dgm:pt>
    <dgm:pt modelId="{FDAF995B-6B34-474D-8AF9-972B41E74461}" type="pres">
      <dgm:prSet presAssocID="{3CD6E89F-7E81-4E02-8E43-B6DABB38A827}" presName="cycle" presStyleCnt="0"/>
      <dgm:spPr/>
    </dgm:pt>
    <dgm:pt modelId="{1BBCCE18-2A25-4865-A4C6-922C2A4222E0}" type="pres">
      <dgm:prSet presAssocID="{3CD6E89F-7E81-4E02-8E43-B6DABB38A827}" presName="srcNode" presStyleLbl="node1" presStyleIdx="0" presStyleCnt="3"/>
      <dgm:spPr/>
    </dgm:pt>
    <dgm:pt modelId="{57D1E7B5-69B4-4000-9DFC-61D451DF3486}" type="pres">
      <dgm:prSet presAssocID="{3CD6E89F-7E81-4E02-8E43-B6DABB38A827}" presName="conn" presStyleLbl="parChTrans1D2" presStyleIdx="0" presStyleCnt="1"/>
      <dgm:spPr/>
      <dgm:t>
        <a:bodyPr/>
        <a:lstStyle/>
        <a:p>
          <a:endParaRPr lang="ru-RU"/>
        </a:p>
      </dgm:t>
    </dgm:pt>
    <dgm:pt modelId="{29AF3C0E-ACB4-4420-967D-5DCB92BD5FC0}" type="pres">
      <dgm:prSet presAssocID="{3CD6E89F-7E81-4E02-8E43-B6DABB38A827}" presName="extraNode" presStyleLbl="node1" presStyleIdx="0" presStyleCnt="3"/>
      <dgm:spPr/>
    </dgm:pt>
    <dgm:pt modelId="{EF744440-8D79-437B-826A-969A7D1BC698}" type="pres">
      <dgm:prSet presAssocID="{3CD6E89F-7E81-4E02-8E43-B6DABB38A827}" presName="dstNode" presStyleLbl="node1" presStyleIdx="0" presStyleCnt="3"/>
      <dgm:spPr/>
    </dgm:pt>
    <dgm:pt modelId="{0CB0B2F3-010B-4980-8EDA-971AC3CD7BF1}" type="pres">
      <dgm:prSet presAssocID="{29CF6761-2966-41A7-A94F-79E56876A195}" presName="text_1" presStyleLbl="node1" presStyleIdx="0" presStyleCnt="3" custScaleY="9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30A6E-BC8E-4B2C-8E94-F7D5777D2D14}" type="pres">
      <dgm:prSet presAssocID="{29CF6761-2966-41A7-A94F-79E56876A195}" presName="accent_1" presStyleCnt="0"/>
      <dgm:spPr/>
    </dgm:pt>
    <dgm:pt modelId="{E6600A8E-0B35-4352-93C5-CECB4BCF9DFB}" type="pres">
      <dgm:prSet presAssocID="{29CF6761-2966-41A7-A94F-79E56876A195}" presName="accentRepeatNode" presStyleLbl="solidFgAcc1" presStyleIdx="0" presStyleCnt="3" custScaleX="81973" custScaleY="77009"/>
      <dgm:spPr/>
    </dgm:pt>
    <dgm:pt modelId="{5FA7182F-CA53-463A-9C40-F2380D6665B1}" type="pres">
      <dgm:prSet presAssocID="{7203F9E0-5BDE-4748-9761-3599D17F9286}" presName="text_2" presStyleLbl="node1" presStyleIdx="1" presStyleCnt="3" custLinFactNeighborX="-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0F156-214F-48D0-9FBD-B4D4CE33791D}" type="pres">
      <dgm:prSet presAssocID="{7203F9E0-5BDE-4748-9761-3599D17F9286}" presName="accent_2" presStyleCnt="0"/>
      <dgm:spPr/>
    </dgm:pt>
    <dgm:pt modelId="{42DA88E8-0659-4A7B-A2A6-31EF741681AD}" type="pres">
      <dgm:prSet presAssocID="{7203F9E0-5BDE-4748-9761-3599D17F9286}" presName="accentRepeatNode" presStyleLbl="solidFgAcc1" presStyleIdx="1" presStyleCnt="3" custScaleX="81973" custScaleY="77009"/>
      <dgm:spPr/>
    </dgm:pt>
    <dgm:pt modelId="{0A44ED2F-E083-415B-B857-6D3BCF8017D2}" type="pres">
      <dgm:prSet presAssocID="{7404BD84-19BE-4E01-AD38-2A9A9F54011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21566-2832-4131-89EA-A2D9591DDDD0}" type="pres">
      <dgm:prSet presAssocID="{7404BD84-19BE-4E01-AD38-2A9A9F540113}" presName="accent_3" presStyleCnt="0"/>
      <dgm:spPr/>
    </dgm:pt>
    <dgm:pt modelId="{F9681514-9B82-4EB0-8145-99CE15A43388}" type="pres">
      <dgm:prSet presAssocID="{7404BD84-19BE-4E01-AD38-2A9A9F540113}" presName="accentRepeatNode" presStyleLbl="solidFgAcc1" presStyleIdx="2" presStyleCnt="3" custScaleX="81973" custScaleY="77009"/>
      <dgm:spPr/>
    </dgm:pt>
  </dgm:ptLst>
  <dgm:cxnLst>
    <dgm:cxn modelId="{65813D1A-2FAD-497E-A3D9-6A0729EA9F2B}" srcId="{3CD6E89F-7E81-4E02-8E43-B6DABB38A827}" destId="{7404BD84-19BE-4E01-AD38-2A9A9F540113}" srcOrd="2" destOrd="0" parTransId="{165C657C-14EB-4BB6-B391-0C3BE3282CFB}" sibTransId="{76747613-0C36-455D-8D0D-BFAB44B13373}"/>
    <dgm:cxn modelId="{1F98FC6E-FC5E-4F0D-AA6F-F5CE643B35E8}" type="presOf" srcId="{7404BD84-19BE-4E01-AD38-2A9A9F540113}" destId="{0A44ED2F-E083-415B-B857-6D3BCF8017D2}" srcOrd="0" destOrd="0" presId="urn:microsoft.com/office/officeart/2008/layout/VerticalCurvedList"/>
    <dgm:cxn modelId="{0141FDE4-EDB0-486A-BB51-6B73171ADCC1}" type="presOf" srcId="{3EA78EF5-3728-4B72-A53C-17EEB900A6C2}" destId="{57D1E7B5-69B4-4000-9DFC-61D451DF3486}" srcOrd="0" destOrd="0" presId="urn:microsoft.com/office/officeart/2008/layout/VerticalCurvedList"/>
    <dgm:cxn modelId="{AC628852-548F-4EF8-A7A6-F0993050C015}" type="presOf" srcId="{29CF6761-2966-41A7-A94F-79E56876A195}" destId="{0CB0B2F3-010B-4980-8EDA-971AC3CD7BF1}" srcOrd="0" destOrd="0" presId="urn:microsoft.com/office/officeart/2008/layout/VerticalCurvedList"/>
    <dgm:cxn modelId="{DA3A1B0B-BC7E-4CA3-8676-5A7DC8D7A52E}" type="presOf" srcId="{7203F9E0-5BDE-4748-9761-3599D17F9286}" destId="{5FA7182F-CA53-463A-9C40-F2380D6665B1}" srcOrd="0" destOrd="0" presId="urn:microsoft.com/office/officeart/2008/layout/VerticalCurvedList"/>
    <dgm:cxn modelId="{D539063B-6733-4B0F-8FB4-8067C8AF0C40}" srcId="{3CD6E89F-7E81-4E02-8E43-B6DABB38A827}" destId="{7203F9E0-5BDE-4748-9761-3599D17F9286}" srcOrd="1" destOrd="0" parTransId="{4933DE2D-ABE1-4FED-8A6A-738CBF4F2B7A}" sibTransId="{255335B7-07C8-4C8E-BE47-8E2806CDE88D}"/>
    <dgm:cxn modelId="{9DBC403C-6AFB-47CE-A253-2502C83D88F5}" type="presOf" srcId="{3CD6E89F-7E81-4E02-8E43-B6DABB38A827}" destId="{3ECA2321-F638-4E10-9673-1B3A047A8B37}" srcOrd="0" destOrd="0" presId="urn:microsoft.com/office/officeart/2008/layout/VerticalCurvedList"/>
    <dgm:cxn modelId="{A97700CE-C8D5-4410-89D2-4A08933FF460}" srcId="{3CD6E89F-7E81-4E02-8E43-B6DABB38A827}" destId="{29CF6761-2966-41A7-A94F-79E56876A195}" srcOrd="0" destOrd="0" parTransId="{2ADD5AC9-0C52-42A2-BB67-54709FA6B960}" sibTransId="{3EA78EF5-3728-4B72-A53C-17EEB900A6C2}"/>
    <dgm:cxn modelId="{3E3C337F-EBF0-44E3-83AB-D415A84B2193}" type="presParOf" srcId="{3ECA2321-F638-4E10-9673-1B3A047A8B37}" destId="{A8AE126F-0982-47AD-8550-1CF09DF4FA93}" srcOrd="0" destOrd="0" presId="urn:microsoft.com/office/officeart/2008/layout/VerticalCurvedList"/>
    <dgm:cxn modelId="{484901B9-0840-4588-9937-5C1F91DEDE28}" type="presParOf" srcId="{A8AE126F-0982-47AD-8550-1CF09DF4FA93}" destId="{FDAF995B-6B34-474D-8AF9-972B41E74461}" srcOrd="0" destOrd="0" presId="urn:microsoft.com/office/officeart/2008/layout/VerticalCurvedList"/>
    <dgm:cxn modelId="{7985C6B3-283B-4335-8917-6931B0800D97}" type="presParOf" srcId="{FDAF995B-6B34-474D-8AF9-972B41E74461}" destId="{1BBCCE18-2A25-4865-A4C6-922C2A4222E0}" srcOrd="0" destOrd="0" presId="urn:microsoft.com/office/officeart/2008/layout/VerticalCurvedList"/>
    <dgm:cxn modelId="{7B55E416-F4FE-4889-A0BF-6F70F7CC17B4}" type="presParOf" srcId="{FDAF995B-6B34-474D-8AF9-972B41E74461}" destId="{57D1E7B5-69B4-4000-9DFC-61D451DF3486}" srcOrd="1" destOrd="0" presId="urn:microsoft.com/office/officeart/2008/layout/VerticalCurvedList"/>
    <dgm:cxn modelId="{7742B60E-24CD-4060-865A-15AED421F721}" type="presParOf" srcId="{FDAF995B-6B34-474D-8AF9-972B41E74461}" destId="{29AF3C0E-ACB4-4420-967D-5DCB92BD5FC0}" srcOrd="2" destOrd="0" presId="urn:microsoft.com/office/officeart/2008/layout/VerticalCurvedList"/>
    <dgm:cxn modelId="{7E8DB341-497F-4162-BBDB-C87F8F46FEA6}" type="presParOf" srcId="{FDAF995B-6B34-474D-8AF9-972B41E74461}" destId="{EF744440-8D79-437B-826A-969A7D1BC698}" srcOrd="3" destOrd="0" presId="urn:microsoft.com/office/officeart/2008/layout/VerticalCurvedList"/>
    <dgm:cxn modelId="{A06B1D42-E5D5-4477-BA40-825C9E1099A0}" type="presParOf" srcId="{A8AE126F-0982-47AD-8550-1CF09DF4FA93}" destId="{0CB0B2F3-010B-4980-8EDA-971AC3CD7BF1}" srcOrd="1" destOrd="0" presId="urn:microsoft.com/office/officeart/2008/layout/VerticalCurvedList"/>
    <dgm:cxn modelId="{FBD36504-B5A1-4E8E-8E37-0EA94F0AE4CC}" type="presParOf" srcId="{A8AE126F-0982-47AD-8550-1CF09DF4FA93}" destId="{01030A6E-BC8E-4B2C-8E94-F7D5777D2D14}" srcOrd="2" destOrd="0" presId="urn:microsoft.com/office/officeart/2008/layout/VerticalCurvedList"/>
    <dgm:cxn modelId="{BF90F45E-37A4-4AC7-9AAE-17FBC05E5E33}" type="presParOf" srcId="{01030A6E-BC8E-4B2C-8E94-F7D5777D2D14}" destId="{E6600A8E-0B35-4352-93C5-CECB4BCF9DFB}" srcOrd="0" destOrd="0" presId="urn:microsoft.com/office/officeart/2008/layout/VerticalCurvedList"/>
    <dgm:cxn modelId="{5E42EF10-E646-4B39-B2E8-CF882CFB1D8E}" type="presParOf" srcId="{A8AE126F-0982-47AD-8550-1CF09DF4FA93}" destId="{5FA7182F-CA53-463A-9C40-F2380D6665B1}" srcOrd="3" destOrd="0" presId="urn:microsoft.com/office/officeart/2008/layout/VerticalCurvedList"/>
    <dgm:cxn modelId="{C6D4F696-089B-4609-ABE5-4CE920FAEFEF}" type="presParOf" srcId="{A8AE126F-0982-47AD-8550-1CF09DF4FA93}" destId="{CAB0F156-214F-48D0-9FBD-B4D4CE33791D}" srcOrd="4" destOrd="0" presId="urn:microsoft.com/office/officeart/2008/layout/VerticalCurvedList"/>
    <dgm:cxn modelId="{0F04A97D-9921-4D82-AE9C-DE83DC837AF6}" type="presParOf" srcId="{CAB0F156-214F-48D0-9FBD-B4D4CE33791D}" destId="{42DA88E8-0659-4A7B-A2A6-31EF741681AD}" srcOrd="0" destOrd="0" presId="urn:microsoft.com/office/officeart/2008/layout/VerticalCurvedList"/>
    <dgm:cxn modelId="{676E218C-53AB-432B-BDAF-C0DEFB571C90}" type="presParOf" srcId="{A8AE126F-0982-47AD-8550-1CF09DF4FA93}" destId="{0A44ED2F-E083-415B-B857-6D3BCF8017D2}" srcOrd="5" destOrd="0" presId="urn:microsoft.com/office/officeart/2008/layout/VerticalCurvedList"/>
    <dgm:cxn modelId="{5ADA5E95-0D81-428F-B5F2-6B0DC1E49FA0}" type="presParOf" srcId="{A8AE126F-0982-47AD-8550-1CF09DF4FA93}" destId="{7C021566-2832-4131-89EA-A2D9591DDDD0}" srcOrd="6" destOrd="0" presId="urn:microsoft.com/office/officeart/2008/layout/VerticalCurvedList"/>
    <dgm:cxn modelId="{165756AA-F1DF-48E7-844A-011459094A95}" type="presParOf" srcId="{7C021566-2832-4131-89EA-A2D9591DDDD0}" destId="{F9681514-9B82-4EB0-8145-99CE15A433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3D6503-35E9-4AC6-AE7A-09A4C7A82EBF}">
      <dsp:nvSpPr>
        <dsp:cNvPr id="0" name=""/>
        <dsp:cNvSpPr/>
      </dsp:nvSpPr>
      <dsp:spPr>
        <a:xfrm rot="5400000">
          <a:off x="-169194" y="169194"/>
          <a:ext cx="1127965" cy="7895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</a:rPr>
            <a:t>*</a:t>
          </a:r>
        </a:p>
      </dsp:txBody>
      <dsp:txXfrm rot="5400000">
        <a:off x="-169194" y="169194"/>
        <a:ext cx="1127965" cy="789576"/>
      </dsp:txXfrm>
    </dsp:sp>
    <dsp:sp modelId="{68315713-4888-47D0-B5BE-B55A8351D932}">
      <dsp:nvSpPr>
        <dsp:cNvPr id="0" name=""/>
        <dsp:cNvSpPr/>
      </dsp:nvSpPr>
      <dsp:spPr>
        <a:xfrm rot="5400000">
          <a:off x="2059755" y="-1256707"/>
          <a:ext cx="733177" cy="3273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Приобретено около 5 тыс. единиц сельскохозяйственной техники и оборудования</a:t>
          </a:r>
        </a:p>
      </dsp:txBody>
      <dsp:txXfrm rot="5400000">
        <a:off x="2059755" y="-1256707"/>
        <a:ext cx="733177" cy="3273536"/>
      </dsp:txXfrm>
    </dsp:sp>
    <dsp:sp modelId="{8B1B2384-BDAE-444F-8FC0-9D331AD7567D}">
      <dsp:nvSpPr>
        <dsp:cNvPr id="0" name=""/>
        <dsp:cNvSpPr/>
      </dsp:nvSpPr>
      <dsp:spPr>
        <a:xfrm rot="5400000">
          <a:off x="-292707" y="1295913"/>
          <a:ext cx="1374990" cy="789576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</a:rPr>
            <a:t>*</a:t>
          </a:r>
        </a:p>
      </dsp:txBody>
      <dsp:txXfrm rot="5400000">
        <a:off x="-292707" y="1295913"/>
        <a:ext cx="1374990" cy="789576"/>
      </dsp:txXfrm>
    </dsp:sp>
    <dsp:sp modelId="{E097ED92-A6FC-49F7-86D5-61B0661E5784}">
      <dsp:nvSpPr>
        <dsp:cNvPr id="0" name=""/>
        <dsp:cNvSpPr/>
      </dsp:nvSpPr>
      <dsp:spPr>
        <a:xfrm rot="5400000">
          <a:off x="1949496" y="-130476"/>
          <a:ext cx="953695" cy="3273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Увеличено поголовье крупного рогатого скота на более чем </a:t>
          </a:r>
          <a:br>
            <a:rPr lang="ru-RU" sz="1400" b="1" kern="1200" dirty="0">
              <a:solidFill>
                <a:schemeClr val="tx2">
                  <a:lumMod val="50000"/>
                </a:schemeClr>
              </a:solidFill>
            </a:rPr>
          </a:b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90 тыс. голов, </a:t>
          </a:r>
          <a:br>
            <a:rPr lang="ru-RU" sz="1400" b="1" kern="1200" dirty="0">
              <a:solidFill>
                <a:schemeClr val="tx2">
                  <a:lumMod val="50000"/>
                </a:schemeClr>
              </a:solidFill>
            </a:rPr>
          </a:b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овец и коз – на 30 тыс. голов, </a:t>
          </a:r>
          <a:br>
            <a:rPr lang="ru-RU" sz="1400" b="1" kern="1200" dirty="0">
              <a:solidFill>
                <a:schemeClr val="tx2">
                  <a:lumMod val="50000"/>
                </a:schemeClr>
              </a:solidFill>
            </a:rPr>
          </a:b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птицы – на 495 тыс. голов</a:t>
          </a:r>
        </a:p>
      </dsp:txBody>
      <dsp:txXfrm rot="5400000">
        <a:off x="1949496" y="-130476"/>
        <a:ext cx="953695" cy="3273536"/>
      </dsp:txXfrm>
    </dsp:sp>
    <dsp:sp modelId="{9FC73825-085E-47A0-9CBD-6AC6E35019F6}">
      <dsp:nvSpPr>
        <dsp:cNvPr id="0" name=""/>
        <dsp:cNvSpPr/>
      </dsp:nvSpPr>
      <dsp:spPr>
        <a:xfrm rot="5400000">
          <a:off x="-169194" y="2409160"/>
          <a:ext cx="1127965" cy="789576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</a:rPr>
            <a:t>*</a:t>
          </a:r>
        </a:p>
      </dsp:txBody>
      <dsp:txXfrm rot="5400000">
        <a:off x="-169194" y="2409160"/>
        <a:ext cx="1127965" cy="789576"/>
      </dsp:txXfrm>
    </dsp:sp>
    <dsp:sp modelId="{6D28B0A4-0651-4711-9340-A8C67CD4347D}">
      <dsp:nvSpPr>
        <dsp:cNvPr id="0" name=""/>
        <dsp:cNvSpPr/>
      </dsp:nvSpPr>
      <dsp:spPr>
        <a:xfrm rot="5400000">
          <a:off x="2059755" y="924871"/>
          <a:ext cx="733177" cy="3273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Произведено более 34 тыс. тонн мяса КРС</a:t>
          </a:r>
        </a:p>
      </dsp:txBody>
      <dsp:txXfrm rot="5400000">
        <a:off x="2059755" y="924871"/>
        <a:ext cx="733177" cy="3273536"/>
      </dsp:txXfrm>
    </dsp:sp>
    <dsp:sp modelId="{7AD42A50-8AEC-419E-9443-0B64B8F95FBA}">
      <dsp:nvSpPr>
        <dsp:cNvPr id="0" name=""/>
        <dsp:cNvSpPr/>
      </dsp:nvSpPr>
      <dsp:spPr>
        <a:xfrm rot="5400000">
          <a:off x="-169194" y="3398894"/>
          <a:ext cx="1127965" cy="78957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</a:rPr>
            <a:t>*</a:t>
          </a:r>
        </a:p>
      </dsp:txBody>
      <dsp:txXfrm rot="5400000">
        <a:off x="-169194" y="3398894"/>
        <a:ext cx="1127965" cy="789576"/>
      </dsp:txXfrm>
    </dsp:sp>
    <dsp:sp modelId="{D51F7DC6-F11D-4533-B29B-95C1C0BC4574}">
      <dsp:nvSpPr>
        <dsp:cNvPr id="0" name=""/>
        <dsp:cNvSpPr/>
      </dsp:nvSpPr>
      <dsp:spPr>
        <a:xfrm rot="5400000">
          <a:off x="2059755" y="1959520"/>
          <a:ext cx="733177" cy="3273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Валовый надой молока составил </a:t>
          </a:r>
          <a:br>
            <a:rPr lang="ru-RU" sz="1400" b="1" kern="1200" dirty="0">
              <a:solidFill>
                <a:schemeClr val="tx2">
                  <a:lumMod val="50000"/>
                </a:schemeClr>
              </a:solidFill>
            </a:rPr>
          </a:b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411 тыс. тонн молока</a:t>
          </a:r>
        </a:p>
      </dsp:txBody>
      <dsp:txXfrm rot="5400000">
        <a:off x="2059755" y="1959520"/>
        <a:ext cx="733177" cy="32735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F2B71E-4D06-44BE-B52C-180A9F78EEAE}">
      <dsp:nvSpPr>
        <dsp:cNvPr id="0" name=""/>
        <dsp:cNvSpPr/>
      </dsp:nvSpPr>
      <dsp:spPr>
        <a:xfrm>
          <a:off x="-3576756" y="-545946"/>
          <a:ext cx="4284104" cy="4234602"/>
        </a:xfrm>
        <a:prstGeom prst="blockArc">
          <a:avLst>
            <a:gd name="adj1" fmla="val 18900000"/>
            <a:gd name="adj2" fmla="val 2700000"/>
            <a:gd name="adj3" fmla="val 51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3207B-8B8D-4D1F-A778-741A49D6637D}">
      <dsp:nvSpPr>
        <dsp:cNvPr id="0" name=""/>
        <dsp:cNvSpPr/>
      </dsp:nvSpPr>
      <dsp:spPr>
        <a:xfrm>
          <a:off x="255721" y="165495"/>
          <a:ext cx="6763948" cy="3308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624" tIns="25400" rIns="25400" bIns="254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2">
                  <a:lumMod val="10000"/>
                </a:schemeClr>
              </a:solidFill>
              <a:latin typeface="+mn-lt"/>
            </a:rPr>
            <a:t>СЖФ - КФХ, зарегистрированное на сельской территории субъекта Российской Федерации, основанное на личном участии главы и не менее 2 состоящих в родстве членов хозяйства.</a:t>
          </a:r>
        </a:p>
      </dsp:txBody>
      <dsp:txXfrm>
        <a:off x="255721" y="165495"/>
        <a:ext cx="6763948" cy="330864"/>
      </dsp:txXfrm>
    </dsp:sp>
    <dsp:sp modelId="{094473F3-F258-4812-A068-95733BA49CEE}">
      <dsp:nvSpPr>
        <dsp:cNvPr id="0" name=""/>
        <dsp:cNvSpPr/>
      </dsp:nvSpPr>
      <dsp:spPr>
        <a:xfrm>
          <a:off x="48931" y="124137"/>
          <a:ext cx="413580" cy="4135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D7F1C2-5CA0-4FBC-A8FC-168CEE76A1AD}">
      <dsp:nvSpPr>
        <dsp:cNvPr id="0" name=""/>
        <dsp:cNvSpPr/>
      </dsp:nvSpPr>
      <dsp:spPr>
        <a:xfrm>
          <a:off x="555048" y="661729"/>
          <a:ext cx="6437453" cy="330864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62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Срок деятельности КФХ на дату подачи заявки на региональный конкурс должен превышать 24 месяца с даты регистрации</a:t>
          </a:r>
          <a:endParaRPr lang="ru-RU" sz="1000" kern="1200" dirty="0">
            <a:solidFill>
              <a:schemeClr val="bg2">
                <a:lumMod val="10000"/>
              </a:schemeClr>
            </a:solidFill>
            <a:latin typeface="+mn-lt"/>
          </a:endParaRPr>
        </a:p>
      </dsp:txBody>
      <dsp:txXfrm>
        <a:off x="555048" y="661729"/>
        <a:ext cx="6437453" cy="330864"/>
      </dsp:txXfrm>
    </dsp:sp>
    <dsp:sp modelId="{6BA514F9-A8B7-4A95-A6A8-296E7A5F55A9}">
      <dsp:nvSpPr>
        <dsp:cNvPr id="0" name=""/>
        <dsp:cNvSpPr/>
      </dsp:nvSpPr>
      <dsp:spPr>
        <a:xfrm>
          <a:off x="321090" y="620370"/>
          <a:ext cx="413580" cy="4135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E6740E-7C21-4EC0-92C8-F5C7F1510F56}">
      <dsp:nvSpPr>
        <dsp:cNvPr id="0" name=""/>
        <dsp:cNvSpPr/>
      </dsp:nvSpPr>
      <dsp:spPr>
        <a:xfrm>
          <a:off x="671274" y="1157962"/>
          <a:ext cx="6329452" cy="330864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62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КФХ должно представить бизнес-план по развитию животноводства со сроком окупаемости не более 8 лет</a:t>
          </a:r>
          <a:endParaRPr lang="ru-RU" sz="1000" kern="1200" dirty="0">
            <a:solidFill>
              <a:schemeClr val="bg2">
                <a:lumMod val="10000"/>
              </a:schemeClr>
            </a:solidFill>
            <a:latin typeface="+mn-lt"/>
          </a:endParaRPr>
        </a:p>
      </dsp:txBody>
      <dsp:txXfrm>
        <a:off x="671274" y="1157962"/>
        <a:ext cx="6329452" cy="330864"/>
      </dsp:txXfrm>
    </dsp:sp>
    <dsp:sp modelId="{9653E1FB-CE0C-4A06-9C1B-23F38556E6B8}">
      <dsp:nvSpPr>
        <dsp:cNvPr id="0" name=""/>
        <dsp:cNvSpPr/>
      </dsp:nvSpPr>
      <dsp:spPr>
        <a:xfrm>
          <a:off x="445541" y="1116604"/>
          <a:ext cx="413580" cy="4135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396A58F-023A-4100-AF80-DF3F112024FA}">
      <dsp:nvSpPr>
        <dsp:cNvPr id="0" name=""/>
        <dsp:cNvSpPr/>
      </dsp:nvSpPr>
      <dsp:spPr>
        <a:xfrm>
          <a:off x="652331" y="1653882"/>
          <a:ext cx="6367338" cy="330864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62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Грант должен быть использован хозяйством в течение 24 месяцев с даты получения средств государственной поддержки</a:t>
          </a:r>
          <a:endParaRPr lang="ru-RU" sz="1000" kern="1200" dirty="0">
            <a:solidFill>
              <a:schemeClr val="bg2">
                <a:lumMod val="10000"/>
              </a:schemeClr>
            </a:solidFill>
            <a:latin typeface="+mn-lt"/>
          </a:endParaRPr>
        </a:p>
      </dsp:txBody>
      <dsp:txXfrm>
        <a:off x="652331" y="1653882"/>
        <a:ext cx="6367338" cy="330864"/>
      </dsp:txXfrm>
    </dsp:sp>
    <dsp:sp modelId="{344119C6-1CD4-4FC0-BCFC-95B75D7C7476}">
      <dsp:nvSpPr>
        <dsp:cNvPr id="0" name=""/>
        <dsp:cNvSpPr/>
      </dsp:nvSpPr>
      <dsp:spPr>
        <a:xfrm>
          <a:off x="445541" y="1612524"/>
          <a:ext cx="413580" cy="4135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1A2356-1E26-4612-8279-3120A48A52A7}">
      <dsp:nvSpPr>
        <dsp:cNvPr id="0" name=""/>
        <dsp:cNvSpPr/>
      </dsp:nvSpPr>
      <dsp:spPr>
        <a:xfrm>
          <a:off x="527880" y="2150116"/>
          <a:ext cx="6491789" cy="330864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62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Получая грант, хозяйство принимает обязательство по созданию не менее 3 новых постоянных рабочих мест </a:t>
          </a:r>
          <a:br>
            <a:rPr lang="ru-RU" sz="1000" kern="12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</a:br>
          <a:r>
            <a:rPr lang="ru-RU" sz="1000" kern="12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в сельской местности (независимо от величины гранта).</a:t>
          </a:r>
          <a:endParaRPr lang="ru-RU" sz="1000" kern="1200" dirty="0">
            <a:solidFill>
              <a:schemeClr val="bg2">
                <a:lumMod val="10000"/>
              </a:schemeClr>
            </a:solidFill>
            <a:latin typeface="+mn-lt"/>
          </a:endParaRPr>
        </a:p>
      </dsp:txBody>
      <dsp:txXfrm>
        <a:off x="527880" y="2150116"/>
        <a:ext cx="6491789" cy="330864"/>
      </dsp:txXfrm>
    </dsp:sp>
    <dsp:sp modelId="{535ED51E-FB1D-460D-9924-8FEA2ED556E3}">
      <dsp:nvSpPr>
        <dsp:cNvPr id="0" name=""/>
        <dsp:cNvSpPr/>
      </dsp:nvSpPr>
      <dsp:spPr>
        <a:xfrm>
          <a:off x="321090" y="2108758"/>
          <a:ext cx="413580" cy="4135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6A625C-EAD6-4099-AAA6-90FA3F37EAAE}">
      <dsp:nvSpPr>
        <dsp:cNvPr id="0" name=""/>
        <dsp:cNvSpPr/>
      </dsp:nvSpPr>
      <dsp:spPr>
        <a:xfrm>
          <a:off x="255721" y="2646350"/>
          <a:ext cx="6763948" cy="33086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62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КФХ должно обеспечить не менее 40% стоимости проекта за счет собственных средств</a:t>
          </a:r>
        </a:p>
      </dsp:txBody>
      <dsp:txXfrm>
        <a:off x="255721" y="2646350"/>
        <a:ext cx="6763948" cy="330864"/>
      </dsp:txXfrm>
    </dsp:sp>
    <dsp:sp modelId="{C161DF32-A2CB-4C27-9226-1D3801A23BA8}">
      <dsp:nvSpPr>
        <dsp:cNvPr id="0" name=""/>
        <dsp:cNvSpPr/>
      </dsp:nvSpPr>
      <dsp:spPr>
        <a:xfrm>
          <a:off x="48931" y="2604992"/>
          <a:ext cx="413580" cy="4135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1E7B5-69B4-4000-9DFC-61D451DF3486}">
      <dsp:nvSpPr>
        <dsp:cNvPr id="0" name=""/>
        <dsp:cNvSpPr/>
      </dsp:nvSpPr>
      <dsp:spPr>
        <a:xfrm>
          <a:off x="-2402819" y="-371239"/>
          <a:ext cx="2869453" cy="2869453"/>
        </a:xfrm>
        <a:prstGeom prst="blockArc">
          <a:avLst>
            <a:gd name="adj1" fmla="val 18900000"/>
            <a:gd name="adj2" fmla="val 2700000"/>
            <a:gd name="adj3" fmla="val 75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0B2F3-010B-4980-8EDA-971AC3CD7BF1}">
      <dsp:nvSpPr>
        <dsp:cNvPr id="0" name=""/>
        <dsp:cNvSpPr/>
      </dsp:nvSpPr>
      <dsp:spPr>
        <a:xfrm>
          <a:off x="299982" y="214686"/>
          <a:ext cx="4898982" cy="4214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5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Изменение максимального размера гранта для КФХ в области разведения </a:t>
          </a:r>
          <a:br>
            <a:rPr lang="ru-RU" sz="1000" b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</a:br>
          <a:r>
            <a:rPr lang="ru-RU" sz="1000" b="0" u="sng" kern="12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КРС мясного и молочного направлений </a:t>
          </a:r>
          <a:r>
            <a:rPr lang="ru-RU" sz="1000" b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– с 21,6 до 30 млн. рублей</a:t>
          </a:r>
          <a:endParaRPr lang="ru-RU" sz="1000" b="0" kern="1200" dirty="0">
            <a:solidFill>
              <a:schemeClr val="bg2">
                <a:lumMod val="10000"/>
              </a:schemeClr>
            </a:solidFill>
            <a:effectLst/>
            <a:latin typeface="+mn-lt"/>
          </a:endParaRPr>
        </a:p>
      </dsp:txBody>
      <dsp:txXfrm>
        <a:off x="299982" y="214686"/>
        <a:ext cx="4898982" cy="421417"/>
      </dsp:txXfrm>
    </dsp:sp>
    <dsp:sp modelId="{E6600A8E-0B35-4352-93C5-CECB4BCF9DFB}">
      <dsp:nvSpPr>
        <dsp:cNvPr id="0" name=""/>
        <dsp:cNvSpPr/>
      </dsp:nvSpPr>
      <dsp:spPr>
        <a:xfrm>
          <a:off x="82039" y="220649"/>
          <a:ext cx="435886" cy="409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7182F-CA53-463A-9C40-F2380D6665B1}">
      <dsp:nvSpPr>
        <dsp:cNvPr id="0" name=""/>
        <dsp:cNvSpPr/>
      </dsp:nvSpPr>
      <dsp:spPr>
        <a:xfrm>
          <a:off x="430987" y="850789"/>
          <a:ext cx="4744351" cy="425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5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Увеличение планируемого количества поголовья маточного КРС </a:t>
          </a:r>
          <a:br>
            <a:rPr lang="ru-RU" sz="1000" b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</a:br>
          <a:r>
            <a:rPr lang="ru-RU" sz="1000" b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с 200 гол. до 300 гол.</a:t>
          </a:r>
          <a:endParaRPr lang="ru-RU" sz="1000" b="0" kern="1200" dirty="0">
            <a:solidFill>
              <a:schemeClr val="bg2">
                <a:lumMod val="10000"/>
              </a:schemeClr>
            </a:solidFill>
            <a:effectLst/>
            <a:latin typeface="+mn-lt"/>
          </a:endParaRPr>
        </a:p>
      </dsp:txBody>
      <dsp:txXfrm>
        <a:off x="430987" y="850789"/>
        <a:ext cx="4744351" cy="425394"/>
      </dsp:txXfrm>
    </dsp:sp>
    <dsp:sp modelId="{42DA88E8-0659-4A7B-A2A6-31EF741681AD}">
      <dsp:nvSpPr>
        <dsp:cNvPr id="0" name=""/>
        <dsp:cNvSpPr/>
      </dsp:nvSpPr>
      <dsp:spPr>
        <a:xfrm>
          <a:off x="236670" y="858741"/>
          <a:ext cx="435886" cy="409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4ED2F-E083-415B-B857-6D3BCF8017D2}">
      <dsp:nvSpPr>
        <dsp:cNvPr id="0" name=""/>
        <dsp:cNvSpPr/>
      </dsp:nvSpPr>
      <dsp:spPr>
        <a:xfrm>
          <a:off x="299982" y="1488881"/>
          <a:ext cx="4898982" cy="4253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5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Изменение «</a:t>
          </a:r>
          <a:r>
            <a:rPr lang="ru-RU" sz="1000" b="0" kern="1200" dirty="0" err="1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межгрантового</a:t>
          </a:r>
          <a:r>
            <a:rPr lang="ru-RU" sz="1000" b="0" kern="12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 panose="020B0604020202020204" pitchFamily="34" charset="0"/>
            </a:rPr>
            <a:t>» периода  для НФ и СЖФ в области разведения молочного КРС – 24 месяца после полного освоения гранта</a:t>
          </a:r>
          <a:endParaRPr lang="ru-RU" sz="1000" b="0" kern="1200" dirty="0">
            <a:solidFill>
              <a:schemeClr val="bg2">
                <a:lumMod val="10000"/>
              </a:schemeClr>
            </a:solidFill>
            <a:effectLst/>
            <a:latin typeface="+mn-lt"/>
          </a:endParaRPr>
        </a:p>
      </dsp:txBody>
      <dsp:txXfrm>
        <a:off x="299982" y="1488881"/>
        <a:ext cx="4898982" cy="425394"/>
      </dsp:txXfrm>
    </dsp:sp>
    <dsp:sp modelId="{F9681514-9B82-4EB0-8145-99CE15A43388}">
      <dsp:nvSpPr>
        <dsp:cNvPr id="0" name=""/>
        <dsp:cNvSpPr/>
      </dsp:nvSpPr>
      <dsp:spPr>
        <a:xfrm>
          <a:off x="82039" y="1496834"/>
          <a:ext cx="435886" cy="409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7787" cy="341552"/>
          </a:xfrm>
          <a:prstGeom prst="rect">
            <a:avLst/>
          </a:prstGeom>
        </p:spPr>
        <p:txBody>
          <a:bodyPr vert="horz" lIns="91165" tIns="45582" rIns="91165" bIns="455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552" y="1"/>
            <a:ext cx="4309375" cy="341552"/>
          </a:xfrm>
          <a:prstGeom prst="rect">
            <a:avLst/>
          </a:prstGeom>
        </p:spPr>
        <p:txBody>
          <a:bodyPr vert="horz" lIns="91165" tIns="45582" rIns="91165" bIns="45582" rtlCol="0"/>
          <a:lstStyle>
            <a:lvl1pPr algn="r">
              <a:defRPr sz="1200"/>
            </a:lvl1pPr>
          </a:lstStyle>
          <a:p>
            <a:fld id="{3FF6FCED-D5B6-4376-8818-BD652366F07F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68826"/>
            <a:ext cx="4307787" cy="341552"/>
          </a:xfrm>
          <a:prstGeom prst="rect">
            <a:avLst/>
          </a:prstGeom>
        </p:spPr>
        <p:txBody>
          <a:bodyPr vert="horz" lIns="91165" tIns="45582" rIns="91165" bIns="455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552" y="6468826"/>
            <a:ext cx="4309375" cy="341552"/>
          </a:xfrm>
          <a:prstGeom prst="rect">
            <a:avLst/>
          </a:prstGeom>
        </p:spPr>
        <p:txBody>
          <a:bodyPr vert="horz" lIns="91165" tIns="45582" rIns="91165" bIns="45582" rtlCol="0" anchor="b"/>
          <a:lstStyle>
            <a:lvl1pPr algn="r">
              <a:defRPr sz="1200"/>
            </a:lvl1pPr>
          </a:lstStyle>
          <a:p>
            <a:fld id="{97C4C3A9-ACE6-4543-9550-C0313279A3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8160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8422" cy="341702"/>
          </a:xfrm>
          <a:prstGeom prst="rect">
            <a:avLst/>
          </a:prstGeom>
        </p:spPr>
        <p:txBody>
          <a:bodyPr vert="horz" lIns="91155" tIns="45577" rIns="91155" bIns="455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1" y="2"/>
            <a:ext cx="4308422" cy="341702"/>
          </a:xfrm>
          <a:prstGeom prst="rect">
            <a:avLst/>
          </a:prstGeom>
        </p:spPr>
        <p:txBody>
          <a:bodyPr vert="horz" lIns="91155" tIns="45577" rIns="91155" bIns="45577" rtlCol="0"/>
          <a:lstStyle>
            <a:lvl1pPr algn="r">
              <a:defRPr sz="1200"/>
            </a:lvl1pPr>
          </a:lstStyle>
          <a:p>
            <a:fld id="{DB789E02-BD54-4F56-AF3B-5D0A7651BCE9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22637" cy="2300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5" tIns="45577" rIns="91155" bIns="4557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5" y="3277493"/>
            <a:ext cx="7954009" cy="2681585"/>
          </a:xfrm>
          <a:prstGeom prst="rect">
            <a:avLst/>
          </a:prstGeom>
        </p:spPr>
        <p:txBody>
          <a:bodyPr vert="horz" lIns="91155" tIns="45577" rIns="91155" bIns="455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68675"/>
            <a:ext cx="4308422" cy="341701"/>
          </a:xfrm>
          <a:prstGeom prst="rect">
            <a:avLst/>
          </a:prstGeom>
        </p:spPr>
        <p:txBody>
          <a:bodyPr vert="horz" lIns="91155" tIns="45577" rIns="91155" bIns="455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1" y="6468675"/>
            <a:ext cx="4308422" cy="341701"/>
          </a:xfrm>
          <a:prstGeom prst="rect">
            <a:avLst/>
          </a:prstGeom>
        </p:spPr>
        <p:txBody>
          <a:bodyPr vert="horz" lIns="91155" tIns="45577" rIns="91155" bIns="45577" rtlCol="0" anchor="b"/>
          <a:lstStyle>
            <a:lvl1pPr algn="r">
              <a:defRPr sz="1200"/>
            </a:lvl1pPr>
          </a:lstStyle>
          <a:p>
            <a:fld id="{ADFD74D4-23CF-4BF6-8698-29E09C29ED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617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814388"/>
            <a:ext cx="5856287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673366" y="5139483"/>
            <a:ext cx="5405823" cy="4868059"/>
          </a:xfrm>
          <a:noFill/>
          <a:ln/>
        </p:spPr>
        <p:txBody>
          <a:bodyPr lIns="92496" tIns="46249" rIns="92496" bIns="46249"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16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5631774" y="6468932"/>
            <a:ext cx="4308423" cy="3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0" rIns="90782" bIns="45390" anchor="b"/>
          <a:lstStyle>
            <a:lvl1pPr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C055670-2FEF-4C1E-9610-31AE6C97A71D}" type="slidenum">
              <a:rPr lang="ru-RU" altLang="ru-RU" sz="1200">
                <a:latin typeface="Arial" charset="0"/>
              </a:rPr>
              <a:pPr algn="r" eaLnBrk="1" hangingPunct="1"/>
              <a:t>2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14350"/>
            <a:ext cx="3686175" cy="25511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10"/>
            <a:ext cx="7954010" cy="3062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0" rIns="90782" bIns="45390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5631774" y="6468932"/>
            <a:ext cx="4308423" cy="3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0" rIns="90782" bIns="45390" anchor="b"/>
          <a:lstStyle>
            <a:lvl1pPr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4FC4CF3B-635D-49B2-ADA8-8B40A0600050}" type="slidenum">
              <a:rPr lang="ru-RU" altLang="ru-RU" sz="1200">
                <a:latin typeface="Arial" charset="0"/>
              </a:rPr>
              <a:pPr algn="r" eaLnBrk="1" hangingPunct="1"/>
              <a:t>3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14350"/>
            <a:ext cx="3686175" cy="25511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10"/>
            <a:ext cx="7954010" cy="3062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2" tIns="45390" rIns="90782" bIns="45390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5631774" y="6468933"/>
            <a:ext cx="4308423" cy="34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7" tIns="45442" rIns="90887" bIns="45442" anchor="b"/>
          <a:lstStyle>
            <a:lvl1pPr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AE2756D7-CCD4-458C-9FC2-FC4A0E1574D6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eaLnBrk="1" hangingPunct="1"/>
              <a:t>5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14350"/>
            <a:ext cx="3684588" cy="255111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253" y="3235010"/>
            <a:ext cx="7954010" cy="3062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7" tIns="45442" rIns="90887" bIns="45442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5631774" y="6468933"/>
            <a:ext cx="4308423" cy="34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6" tIns="45771" rIns="91546" bIns="45771" anchor="b"/>
          <a:lstStyle>
            <a:lvl1pPr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92BB4924-AB87-4DFC-9052-9E8849AF420A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eaLnBrk="1" hangingPunct="1"/>
              <a:t>9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514350"/>
            <a:ext cx="3683000" cy="25511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253" y="3235010"/>
            <a:ext cx="7954010" cy="3062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6" tIns="45771" rIns="91546" bIns="45771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814388"/>
            <a:ext cx="5856287" cy="4056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673366" y="5139483"/>
            <a:ext cx="5405823" cy="4868059"/>
          </a:xfrm>
          <a:noFill/>
          <a:ln/>
        </p:spPr>
        <p:txBody>
          <a:bodyPr lIns="92496" tIns="46249" rIns="92496" bIns="46249"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21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4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97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9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50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4"/>
            <a:ext cx="89154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559E2105-08C0-4E8E-B5E0-85F5C3B497A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2923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68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26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12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04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2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389243" y="652395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pic>
        <p:nvPicPr>
          <p:cNvPr id="6" name="Picture 16" descr="http://im4-tub-ru.yandex.net/i?id=218735633-64-72&amp;n=2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9400" y="6502447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 userDrawn="1"/>
        </p:nvSpPr>
        <p:spPr bwMode="auto">
          <a:xfrm>
            <a:off x="184562" y="6523951"/>
            <a:ext cx="375021" cy="27781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5A42790A-62D4-455E-A3FE-0066EDEE4D4C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84557" y="6498948"/>
            <a:ext cx="9547200" cy="0"/>
          </a:xfrm>
          <a:prstGeom prst="line">
            <a:avLst/>
          </a:prstGeom>
          <a:ln w="15875">
            <a:solidFill>
              <a:srgbClr val="ED7D3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817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76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8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0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chart" Target="../charts/chart2.xml"/><Relationship Id="rId5" Type="http://schemas.openxmlformats.org/officeDocument/2006/relationships/image" Target="../media/image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2.jpeg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 txBox="1">
            <a:spLocks noGrp="1"/>
          </p:cNvSpPr>
          <p:nvPr/>
        </p:nvSpPr>
        <p:spPr bwMode="auto">
          <a:xfrm>
            <a:off x="8913819" y="6526213"/>
            <a:ext cx="404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5D1BC26-FD0C-4AA9-AF07-02B3BB6C41F0}" type="slidenum">
              <a:rPr lang="ru-RU" sz="1200" b="1">
                <a:solidFill>
                  <a:srgbClr val="C0504D"/>
                </a:solidFill>
              </a:rPr>
              <a:pPr algn="r"/>
              <a:t>1</a:t>
            </a:fld>
            <a:endParaRPr lang="ru-RU" sz="1200" b="1" dirty="0">
              <a:solidFill>
                <a:srgbClr val="C0504D"/>
              </a:solidFill>
            </a:endParaRPr>
          </a:p>
        </p:txBody>
      </p:sp>
      <p:sp>
        <p:nvSpPr>
          <p:cNvPr id="2051" name="Oval 6"/>
          <p:cNvSpPr>
            <a:spLocks noChangeArrowheads="1"/>
          </p:cNvSpPr>
          <p:nvPr/>
        </p:nvSpPr>
        <p:spPr bwMode="auto">
          <a:xfrm>
            <a:off x="8948738" y="6354782"/>
            <a:ext cx="576262" cy="5032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81001" y="2980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lang="en-US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</a:t>
            </a:r>
            <a:r>
              <a:rPr lang="en-US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РАЗВИТИЯ СЕЛЬСКИХ ТЕРРИТОРИЙ 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31827" y="3715145"/>
            <a:ext cx="8569325" cy="267295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tIns="0" anchor="t"/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СЕМЕЙНЫХ ЖИВОТНОВОДЧЕСКИХ 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ФЕРМ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endParaRPr 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Заместитель ди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ректора Департамента развития сельских территорий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Владимир Игоревич </a:t>
            </a:r>
            <a:r>
              <a:rPr lang="ru-RU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Цой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48520" y="5883281"/>
            <a:ext cx="8135937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848" y="5954842"/>
            <a:ext cx="8569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</a:p>
        </p:txBody>
      </p:sp>
      <p:pic>
        <p:nvPicPr>
          <p:cNvPr id="2" name="Picture 2" descr="https://img-fotki.yandex.ru/get/4410/129117329.0/0_bcbb0_22b8d445_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386" y="888945"/>
            <a:ext cx="2386249" cy="27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0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 txBox="1">
            <a:spLocks noGrp="1"/>
          </p:cNvSpPr>
          <p:nvPr/>
        </p:nvSpPr>
        <p:spPr bwMode="auto">
          <a:xfrm>
            <a:off x="8913819" y="6526213"/>
            <a:ext cx="404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5D1BC26-FD0C-4AA9-AF07-02B3BB6C41F0}" type="slidenum">
              <a:rPr lang="ru-RU" sz="1200" b="1">
                <a:solidFill>
                  <a:srgbClr val="C0504D"/>
                </a:solidFill>
              </a:rPr>
              <a:pPr algn="r"/>
              <a:t>10</a:t>
            </a:fld>
            <a:endParaRPr lang="ru-RU" sz="1200" b="1" dirty="0">
              <a:solidFill>
                <a:srgbClr val="C0504D"/>
              </a:solidFill>
            </a:endParaRPr>
          </a:p>
        </p:txBody>
      </p:sp>
      <p:sp>
        <p:nvSpPr>
          <p:cNvPr id="2051" name="Oval 6"/>
          <p:cNvSpPr>
            <a:spLocks noChangeArrowheads="1"/>
          </p:cNvSpPr>
          <p:nvPr/>
        </p:nvSpPr>
        <p:spPr bwMode="auto">
          <a:xfrm>
            <a:off x="8948738" y="6354782"/>
            <a:ext cx="576262" cy="5032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81001" y="43656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lang="en-US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</a:t>
            </a:r>
            <a:r>
              <a:rPr lang="en-US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31827" y="4302493"/>
            <a:ext cx="8569325" cy="1942732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s://img-fotki.yandex.ru/get/4410/129117329.0/0_bcbb0_22b8d445_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386" y="1027495"/>
            <a:ext cx="2386249" cy="27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09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17"/>
          <p:cNvSpPr>
            <a:spLocks noChangeArrowheads="1"/>
          </p:cNvSpPr>
          <p:nvPr/>
        </p:nvSpPr>
        <p:spPr bwMode="auto">
          <a:xfrm>
            <a:off x="741231" y="6473764"/>
            <a:ext cx="403939" cy="4414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1600">
              <a:solidFill>
                <a:srgbClr val="000099"/>
              </a:solidFill>
            </a:endParaRPr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460905" y="355171"/>
            <a:ext cx="8937759" cy="617677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ЗНАЧЕНИЕ МАЛЫХ ФОРМ ХОЗЯЙСТВОВАНИЯ НА СЕЛЕ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0107769"/>
              </p:ext>
            </p:extLst>
          </p:nvPr>
        </p:nvGraphicFramePr>
        <p:xfrm>
          <a:off x="460905" y="4183025"/>
          <a:ext cx="8973873" cy="17683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0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4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3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ЛПХ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100" b="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предв</a:t>
                      </a: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="0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данным ВСХП 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года</a:t>
                      </a:r>
                    </a:p>
                  </a:txBody>
                  <a:tcPr marL="99041" marR="9904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КФХ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1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</a:t>
                      </a:r>
                      <a:r>
                        <a:rPr lang="ru-RU" sz="11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данным Росстата</a:t>
                      </a:r>
                      <a:r>
                        <a:rPr lang="ru-RU" sz="11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1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01.01.2017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41" marR="9904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baseline="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СПоК</a:t>
                      </a:r>
                      <a:endParaRPr lang="ru-RU" sz="1200" b="1" kern="1200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100" b="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предв</a:t>
                      </a: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данным Росстата 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01.01.2017</a:t>
                      </a:r>
                    </a:p>
                  </a:txBody>
                  <a:tcPr marL="99041" marR="99041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9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41" marR="99041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млн. граждан,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b="1" kern="1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3 млн. товарных ЛПХ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41" marR="99041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210,25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ед.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041" marR="99041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5 839</a:t>
                      </a:r>
                      <a:r>
                        <a:rPr lang="ru-RU" sz="11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41" marR="99041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3" name="Picture 6" descr="http://rielt-f.ru/site/Image/lichnoe-podsobnoe-hoziaystvo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91" b="11281"/>
          <a:stretch/>
        </p:blipFill>
        <p:spPr bwMode="auto">
          <a:xfrm>
            <a:off x="896549" y="2720037"/>
            <a:ext cx="2263047" cy="1274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0905" y="1211819"/>
            <a:ext cx="8937758" cy="118252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«…нужно сделать значительный шаг вперёд по развитию предпринимательства на селе и, прежде всего, помочь фермерам, владельцам подсобных хозяйств наладить сбыт своей продукции, сформировать систему гарантийной и кредитной поддержки, оказать содействие в организации производств…».</a:t>
            </a:r>
            <a:r>
              <a:rPr lang="ru-RU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defRPr/>
            </a:pPr>
            <a:r>
              <a:rPr lang="ru-RU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Путин</a:t>
            </a:r>
          </a:p>
          <a:p>
            <a:pPr algn="r">
              <a:defRPr/>
            </a:pPr>
            <a:r>
              <a: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Совета по стратегическому развитию и приоритетным проектам 21 сентября 2016г.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1prime.ru/images/76656/14/7665614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12" t="7723" b="8443"/>
          <a:stretch/>
        </p:blipFill>
        <p:spPr bwMode="auto">
          <a:xfrm>
            <a:off x="6764094" y="2720037"/>
            <a:ext cx="2411051" cy="1274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riakchr.ru/image/2016/07-jule/13/dsc_9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086" y="2752758"/>
            <a:ext cx="2024904" cy="124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827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2" name="Picture 96" descr="Картинки по запросу мясо кр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566" y="4459422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138914" y="3754917"/>
            <a:ext cx="283048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мяса скота и птицы - всего</a:t>
            </a:r>
          </a:p>
        </p:txBody>
      </p:sp>
      <p:pic>
        <p:nvPicPr>
          <p:cNvPr id="16390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38" t="46358" r="40623" b="50291"/>
          <a:stretch>
            <a:fillRect/>
          </a:stretch>
        </p:blipFill>
        <p:spPr bwMode="auto">
          <a:xfrm>
            <a:off x="3195414" y="6014976"/>
            <a:ext cx="375430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6" descr="Картинки по запросу моло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9125" y="1757999"/>
            <a:ext cx="2285363" cy="1358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Oval 17"/>
          <p:cNvSpPr>
            <a:spLocks noChangeArrowheads="1"/>
          </p:cNvSpPr>
          <p:nvPr/>
        </p:nvSpPr>
        <p:spPr bwMode="auto">
          <a:xfrm>
            <a:off x="741231" y="6473764"/>
            <a:ext cx="403939" cy="4414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1600">
              <a:solidFill>
                <a:srgbClr val="000099"/>
              </a:solidFill>
            </a:endParaRPr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271727" y="243853"/>
            <a:ext cx="9284594" cy="576064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ПРОИЗВОДСТВО С/Х ПРОДУКЦИИ ПО КАТЕГОРИЯМ ХОЗЯЙСТВ В 2016 ГОДУ 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(ПРЕДВАРИТЕЛЬНЫЕ ДАННЫЕ РОССТАТА)</a:t>
            </a:r>
          </a:p>
        </p:txBody>
      </p:sp>
      <p:graphicFrame>
        <p:nvGraphicFramePr>
          <p:cNvPr id="16400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2768914"/>
              </p:ext>
            </p:extLst>
          </p:nvPr>
        </p:nvGraphicFramePr>
        <p:xfrm>
          <a:off x="7138229" y="1009347"/>
          <a:ext cx="2920172" cy="2358391"/>
        </p:xfrm>
        <a:graphic>
          <a:graphicData uri="http://schemas.openxmlformats.org/presentationml/2006/ole">
            <p:oleObj spid="_x0000_s4357" r:id="rId7" imgW="2981202" imgH="2548349" progId="">
              <p:embed/>
            </p:oleObj>
          </a:graphicData>
        </a:graphic>
      </p:graphicFrame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5015555"/>
              </p:ext>
            </p:extLst>
          </p:nvPr>
        </p:nvGraphicFramePr>
        <p:xfrm>
          <a:off x="2488610" y="3927944"/>
          <a:ext cx="3077303" cy="243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67628" y="1080906"/>
            <a:ext cx="36419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Производство  продукции </a:t>
            </a:r>
            <a:br>
              <a:rPr lang="ru-RU" sz="11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 - всего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79247" y="1026294"/>
            <a:ext cx="283048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молока</a:t>
            </a:r>
          </a:p>
        </p:txBody>
      </p:sp>
      <p:pic>
        <p:nvPicPr>
          <p:cNvPr id="22564" name="Picture 36" descr="Картинки по запросу продукция сельского хозяйства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12" t="7883" r="2671" b="18224"/>
          <a:stretch/>
        </p:blipFill>
        <p:spPr bwMode="auto">
          <a:xfrm>
            <a:off x="446655" y="1758000"/>
            <a:ext cx="2336301" cy="1358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4061190"/>
              </p:ext>
            </p:extLst>
          </p:nvPr>
        </p:nvGraphicFramePr>
        <p:xfrm>
          <a:off x="2488610" y="901655"/>
          <a:ext cx="2981325" cy="2551113"/>
        </p:xfrm>
        <a:graphic>
          <a:graphicData uri="http://schemas.openxmlformats.org/presentationml/2006/ole">
            <p:oleObj spid="_x0000_s4358" r:id="rId10" imgW="2981202" imgH="2554445" progId="">
              <p:embed/>
            </p:oleObj>
          </a:graphicData>
        </a:graphic>
      </p:graphicFrame>
      <p:graphicFrame>
        <p:nvGraphicFramePr>
          <p:cNvPr id="30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1616159"/>
              </p:ext>
            </p:extLst>
          </p:nvPr>
        </p:nvGraphicFramePr>
        <p:xfrm>
          <a:off x="7345643" y="3985898"/>
          <a:ext cx="3128169" cy="244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4184" name="Picture 88" descr="Картинки по запросу мясо скота и птицы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55" y="4459422"/>
            <a:ext cx="2337580" cy="1555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200737" y="3819853"/>
            <a:ext cx="2830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мяса крупного рогатого скота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44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9" name="Picture 195" descr="Картинки по запросу корова схематич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6689" y="3716261"/>
            <a:ext cx="1315152" cy="9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" name="Picture 207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338" y="3955653"/>
            <a:ext cx="536894" cy="43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01367" y="176858"/>
            <a:ext cx="9142684" cy="672227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СОЦИАЛЬНОГО ЛИФТА ПРИ ОКАЗАНИИ ГРАНТОВОЙ 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ПОДДЕРЖКИ МАЛЫМ ФОРМАМ ХОЗЯЙСТВОВАНИЯ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90723" y="922564"/>
            <a:ext cx="6000750" cy="39189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Экспортно ориентированные кооперативы  (с 2018 г.)</a:t>
            </a:r>
          </a:p>
        </p:txBody>
      </p:sp>
      <p:sp>
        <p:nvSpPr>
          <p:cNvPr id="4" name="Штриховая стрелка вправо 3"/>
          <p:cNvSpPr/>
          <p:nvPr/>
        </p:nvSpPr>
        <p:spPr>
          <a:xfrm rot="16200000">
            <a:off x="1778969" y="2327645"/>
            <a:ext cx="5091695" cy="3130612"/>
          </a:xfrm>
          <a:prstGeom prst="striped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393528" y="4880112"/>
            <a:ext cx="4543425" cy="1717675"/>
            <a:chOff x="1835696" y="1023119"/>
            <a:chExt cx="4718935" cy="1718781"/>
          </a:xfrm>
        </p:grpSpPr>
        <p:graphicFrame>
          <p:nvGraphicFramePr>
            <p:cNvPr id="6" name="Диаграмма 23"/>
            <p:cNvGraphicFramePr>
              <a:graphicFrameLocks/>
            </p:cNvGraphicFramePr>
            <p:nvPr/>
          </p:nvGraphicFramePr>
          <p:xfrm>
            <a:off x="1782313" y="1240026"/>
            <a:ext cx="1474918" cy="1552674"/>
          </p:xfrm>
          <a:graphic>
            <a:graphicData uri="http://schemas.openxmlformats.org/presentationml/2006/ole">
              <p:oleObj spid="_x0000_s1478" r:id="rId5" imgW="1408298" imgH="1554615" progId="">
                <p:embed/>
              </p:oleObj>
            </a:graphicData>
          </a:graphic>
        </p:graphicFrame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980931" y="1023119"/>
              <a:ext cx="2160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на поддержку начинающего фермера</a:t>
              </a:r>
            </a:p>
          </p:txBody>
        </p:sp>
        <p:sp>
          <p:nvSpPr>
            <p:cNvPr id="8" name="TextBox 26"/>
            <p:cNvSpPr txBox="1">
              <a:spLocks noChangeArrowheads="1"/>
            </p:cNvSpPr>
            <p:nvPr/>
          </p:nvSpPr>
          <p:spPr bwMode="auto">
            <a:xfrm>
              <a:off x="3167843" y="2026295"/>
              <a:ext cx="123446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90% - грант</a:t>
              </a:r>
            </a:p>
          </p:txBody>
        </p:sp>
        <p:sp>
          <p:nvSpPr>
            <p:cNvPr id="9" name="TextBox 27"/>
            <p:cNvSpPr txBox="1">
              <a:spLocks noChangeArrowheads="1"/>
            </p:cNvSpPr>
            <p:nvPr/>
          </p:nvSpPr>
          <p:spPr bwMode="auto">
            <a:xfrm>
              <a:off x="3131837" y="1484784"/>
              <a:ext cx="17281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10% - собственные средства фермера</a:t>
              </a: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411136" y="1628345"/>
              <a:ext cx="756810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2447410" y="2133496"/>
              <a:ext cx="756810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авая фигурная скобка 11"/>
            <p:cNvSpPr/>
            <p:nvPr/>
          </p:nvSpPr>
          <p:spPr>
            <a:xfrm>
              <a:off x="4643644" y="1412306"/>
              <a:ext cx="206103" cy="1153267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31"/>
            <p:cNvSpPr txBox="1">
              <a:spLocks noChangeArrowheads="1"/>
            </p:cNvSpPr>
            <p:nvPr/>
          </p:nvSpPr>
          <p:spPr bwMode="auto">
            <a:xfrm>
              <a:off x="4725779" y="1700808"/>
              <a:ext cx="182885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1,5 – 3,0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млн. руб.</a:t>
              </a:r>
            </a:p>
          </p:txBody>
        </p:sp>
      </p:grpSp>
      <p:grpSp>
        <p:nvGrpSpPr>
          <p:cNvPr id="24" name="Группа 53"/>
          <p:cNvGrpSpPr>
            <a:grpSpLocks/>
          </p:cNvGrpSpPr>
          <p:nvPr/>
        </p:nvGrpSpPr>
        <p:grpSpPr bwMode="auto">
          <a:xfrm>
            <a:off x="4195325" y="1499327"/>
            <a:ext cx="4469159" cy="1982774"/>
            <a:chOff x="1502485" y="840342"/>
            <a:chExt cx="4278796" cy="1983304"/>
          </a:xfrm>
        </p:grpSpPr>
        <p:graphicFrame>
          <p:nvGraphicFramePr>
            <p:cNvPr id="25" name="Диаграмма 5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249723048"/>
                </p:ext>
              </p:extLst>
            </p:nvPr>
          </p:nvGraphicFramePr>
          <p:xfrm>
            <a:off x="1502485" y="1163593"/>
            <a:ext cx="1478246" cy="1660053"/>
          </p:xfrm>
          <a:graphic>
            <a:graphicData uri="http://schemas.openxmlformats.org/presentationml/2006/ole">
              <p:oleObj spid="_x0000_s1479" r:id="rId6" imgW="1359526" imgH="1548518" progId="">
                <p:embed/>
              </p:oleObj>
            </a:graphicData>
          </a:graphic>
        </p:graphicFrame>
        <p:sp>
          <p:nvSpPr>
            <p:cNvPr id="26" name="TextBox 58"/>
            <p:cNvSpPr txBox="1">
              <a:spLocks noChangeArrowheads="1"/>
            </p:cNvSpPr>
            <p:nvPr/>
          </p:nvSpPr>
          <p:spPr bwMode="auto">
            <a:xfrm>
              <a:off x="1594715" y="840342"/>
              <a:ext cx="3535979" cy="64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на развитие материально-</a:t>
              </a:r>
              <a:b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технической базы </a:t>
              </a:r>
            </a:p>
            <a:p>
              <a:pPr algn="ctr" eaLnBrk="1" hangingPunct="1"/>
              <a:r>
                <a:rPr lang="ru-RU" sz="12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сельхозпотребкооператива</a:t>
              </a:r>
              <a:endPara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60"/>
            <p:cNvSpPr txBox="1">
              <a:spLocks noChangeArrowheads="1"/>
            </p:cNvSpPr>
            <p:nvPr/>
          </p:nvSpPr>
          <p:spPr bwMode="auto">
            <a:xfrm>
              <a:off x="2888723" y="2118156"/>
              <a:ext cx="121409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60% - грант</a:t>
              </a:r>
            </a:p>
          </p:txBody>
        </p:sp>
        <p:sp>
          <p:nvSpPr>
            <p:cNvPr id="28" name="TextBox 61"/>
            <p:cNvSpPr txBox="1">
              <a:spLocks noChangeArrowheads="1"/>
            </p:cNvSpPr>
            <p:nvPr/>
          </p:nvSpPr>
          <p:spPr bwMode="auto">
            <a:xfrm>
              <a:off x="2744245" y="1544414"/>
              <a:ext cx="17281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40% - собственные средства </a:t>
              </a:r>
              <a:r>
                <a:rPr lang="ru-RU" sz="1100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СПоК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latin typeface="Arial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2145726" y="1759750"/>
              <a:ext cx="756901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2182203" y="2263122"/>
              <a:ext cx="756901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авая фигурная скобка 30"/>
            <p:cNvSpPr/>
            <p:nvPr/>
          </p:nvSpPr>
          <p:spPr>
            <a:xfrm>
              <a:off x="4252281" y="1542204"/>
              <a:ext cx="206704" cy="1152833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TextBox 65"/>
            <p:cNvSpPr txBox="1">
              <a:spLocks noChangeArrowheads="1"/>
            </p:cNvSpPr>
            <p:nvPr/>
          </p:nvSpPr>
          <p:spPr bwMode="auto">
            <a:xfrm>
              <a:off x="4261969" y="1740693"/>
              <a:ext cx="151931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до 70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млн. руб.</a:t>
              </a:r>
            </a:p>
          </p:txBody>
        </p:sp>
      </p:grpSp>
      <p:pic>
        <p:nvPicPr>
          <p:cNvPr id="1033" name="Picture 9" descr="Картинки по запросу экспор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1" t="47968" r="4927"/>
          <a:stretch/>
        </p:blipFill>
        <p:spPr bwMode="auto">
          <a:xfrm>
            <a:off x="7729312" y="914758"/>
            <a:ext cx="1500280" cy="624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0" descr="https://img.myloview.ru/murals/hand-draw-sprouts-plants-seeding-400-199808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65" descr="https://img.myloview.ru/murals/hand-draw-sprouts-plants-seeding-400-1998084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67" descr="https://img.myloview.ru/murals/hand-draw-sprouts-plants-seeding-400-1998084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трелка углом 32"/>
          <p:cNvSpPr/>
          <p:nvPr/>
        </p:nvSpPr>
        <p:spPr>
          <a:xfrm>
            <a:off x="947566" y="3364856"/>
            <a:ext cx="1402900" cy="1464964"/>
          </a:xfrm>
          <a:prstGeom prst="bentArrow">
            <a:avLst>
              <a:gd name="adj1" fmla="val 25000"/>
              <a:gd name="adj2" fmla="val 22228"/>
              <a:gd name="adj3" fmla="val 15931"/>
              <a:gd name="adj4" fmla="val 669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33"/>
          <p:cNvGrpSpPr>
            <a:grpSpLocks/>
          </p:cNvGrpSpPr>
          <p:nvPr/>
        </p:nvGrpSpPr>
        <p:grpSpPr bwMode="auto">
          <a:xfrm>
            <a:off x="2507125" y="3436216"/>
            <a:ext cx="4802520" cy="1770077"/>
            <a:chOff x="1784015" y="1023119"/>
            <a:chExt cx="4854039" cy="1769581"/>
          </a:xfrm>
        </p:grpSpPr>
        <p:graphicFrame>
          <p:nvGraphicFramePr>
            <p:cNvPr id="16" name="Диаграмма 42"/>
            <p:cNvGraphicFramePr>
              <a:graphicFrameLocks/>
            </p:cNvGraphicFramePr>
            <p:nvPr/>
          </p:nvGraphicFramePr>
          <p:xfrm>
            <a:off x="1784015" y="1240026"/>
            <a:ext cx="1471517" cy="1552674"/>
          </p:xfrm>
          <a:graphic>
            <a:graphicData uri="http://schemas.openxmlformats.org/presentationml/2006/ole">
              <p:oleObj spid="_x0000_s1480" r:id="rId11" imgW="1444877" imgH="1554615" progId="">
                <p:embed/>
              </p:oleObj>
            </a:graphicData>
          </a:graphic>
        </p:graphicFrame>
        <p:sp>
          <p:nvSpPr>
            <p:cNvPr id="18" name="TextBox 45"/>
            <p:cNvSpPr txBox="1">
              <a:spLocks noChangeArrowheads="1"/>
            </p:cNvSpPr>
            <p:nvPr/>
          </p:nvSpPr>
          <p:spPr bwMode="auto">
            <a:xfrm>
              <a:off x="3167844" y="2026295"/>
              <a:ext cx="10801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60% - грант</a:t>
              </a:r>
            </a:p>
          </p:txBody>
        </p:sp>
        <p:sp>
          <p:nvSpPr>
            <p:cNvPr id="19" name="TextBox 46"/>
            <p:cNvSpPr txBox="1">
              <a:spLocks noChangeArrowheads="1"/>
            </p:cNvSpPr>
            <p:nvPr/>
          </p:nvSpPr>
          <p:spPr bwMode="auto">
            <a:xfrm>
              <a:off x="3131837" y="1484784"/>
              <a:ext cx="17281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40% - собственные средства фермера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411722" y="1629374"/>
              <a:ext cx="757338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2448626" y="2132471"/>
              <a:ext cx="755733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авая фигурная скобка 21"/>
            <p:cNvSpPr/>
            <p:nvPr/>
          </p:nvSpPr>
          <p:spPr>
            <a:xfrm>
              <a:off x="4645228" y="1411948"/>
              <a:ext cx="205380" cy="1152202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" name="TextBox 51"/>
            <p:cNvSpPr txBox="1">
              <a:spLocks noChangeArrowheads="1"/>
            </p:cNvSpPr>
            <p:nvPr/>
          </p:nvSpPr>
          <p:spPr bwMode="auto">
            <a:xfrm>
              <a:off x="4854010" y="1649922"/>
              <a:ext cx="178404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21,6 - 30,0</a:t>
              </a: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млн. руб.</a:t>
              </a:r>
            </a:p>
          </p:txBody>
        </p:sp>
        <p:sp>
          <p:nvSpPr>
            <p:cNvPr id="17" name="TextBox 43"/>
            <p:cNvSpPr txBox="1">
              <a:spLocks noChangeArrowheads="1"/>
            </p:cNvSpPr>
            <p:nvPr/>
          </p:nvSpPr>
          <p:spPr bwMode="auto">
            <a:xfrm>
              <a:off x="1895785" y="1023119"/>
              <a:ext cx="31682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на развитие семейной животноводческой фермы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5943" y="3378572"/>
            <a:ext cx="18547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Через 3 года </a:t>
            </a:r>
          </a:p>
          <a:p>
            <a:pPr algn="ctr"/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с даты полного </a:t>
            </a:r>
          </a:p>
          <a:p>
            <a:pPr algn="ctr"/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освоения гранта</a:t>
            </a:r>
          </a:p>
        </p:txBody>
      </p:sp>
      <p:pic>
        <p:nvPicPr>
          <p:cNvPr id="1221" name="Picture 197" descr="Картинки по запросу свинья рисунок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9111" y="4410985"/>
            <a:ext cx="646658" cy="3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199" descr="Картинки по запросу курица рисуно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201" descr="Картинки по запросу курица рисунок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203" descr="Картинки по запросу курица рисунок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205" descr="Картинки по запросу курица рисунок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209" descr="Картинки по запросу овца рисунок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5" name="Picture 211" descr="Похожее изображени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3507" y="3898010"/>
            <a:ext cx="345805" cy="5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0" name="Picture 226" descr="Похожее изображени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9570" y="5206276"/>
            <a:ext cx="1800872" cy="912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7" name="Picture 233" descr="Картинки по запросу овощи и фрукты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892" b="3841"/>
          <a:stretch/>
        </p:blipFill>
        <p:spPr bwMode="auto">
          <a:xfrm>
            <a:off x="5502418" y="6046452"/>
            <a:ext cx="1720697" cy="469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4" name="Picture 240" descr="Картинки по запросу сельскохозяйственный кооператив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7316" y="2155711"/>
            <a:ext cx="1216248" cy="91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Диаграмма 49"/>
          <p:cNvGraphicFramePr>
            <a:graphicFrameLocks/>
          </p:cNvGraphicFramePr>
          <p:nvPr/>
        </p:nvGraphicFramePr>
        <p:xfrm>
          <a:off x="233892" y="1797051"/>
          <a:ext cx="6628077" cy="2308225"/>
        </p:xfrm>
        <a:graphic>
          <a:graphicData uri="http://schemas.openxmlformats.org/presentationml/2006/ole">
            <p:oleObj spid="_x0000_s2288" r:id="rId4" imgW="6120914" imgH="2304488" progId="">
              <p:embed/>
            </p:oleObj>
          </a:graphicData>
        </a:graphic>
      </p:graphicFrame>
      <p:sp>
        <p:nvSpPr>
          <p:cNvPr id="17411" name="Oval 17"/>
          <p:cNvSpPr>
            <a:spLocks noChangeArrowheads="1"/>
          </p:cNvSpPr>
          <p:nvPr/>
        </p:nvSpPr>
        <p:spPr bwMode="auto">
          <a:xfrm>
            <a:off x="741231" y="6473765"/>
            <a:ext cx="403939" cy="4414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16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63390" y="116633"/>
            <a:ext cx="9331676" cy="642033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РЕАЛИЗАЦИИ ГРАНТОВЫХ МЕРОПРИЯТИЙ ПОДДЕРЖКИ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КРЕСТЬЯНСКИХ (ФЕРМЕРСКИХ) ХОЗЯЙСТВ В РОССИЙСКОЙ ФЕДЕРАЦИИ В 2012-2016 ГГ.</a:t>
            </a:r>
          </a:p>
        </p:txBody>
      </p:sp>
      <p:sp>
        <p:nvSpPr>
          <p:cNvPr id="17418" name="TextBox 36"/>
          <p:cNvSpPr txBox="1">
            <a:spLocks noChangeArrowheads="1"/>
          </p:cNvSpPr>
          <p:nvPr/>
        </p:nvSpPr>
        <p:spPr bwMode="auto">
          <a:xfrm>
            <a:off x="37836" y="1198563"/>
            <a:ext cx="491516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i="1">
                <a:solidFill>
                  <a:srgbClr val="713605"/>
                </a:solidFill>
                <a:latin typeface="Arial" charset="0"/>
              </a:rPr>
              <a:t>Финансирование мероприятия </a:t>
            </a:r>
            <a:br>
              <a:rPr lang="ru-RU" altLang="ru-RU" sz="1100" b="1" i="1">
                <a:solidFill>
                  <a:srgbClr val="713605"/>
                </a:solidFill>
                <a:latin typeface="Arial" charset="0"/>
              </a:rPr>
            </a:br>
            <a:r>
              <a:rPr lang="ru-RU" altLang="ru-RU" sz="1100" b="1" i="1">
                <a:solidFill>
                  <a:srgbClr val="713605"/>
                </a:solidFill>
                <a:latin typeface="Arial" charset="0"/>
              </a:rPr>
              <a:t>в Российской Федерации, млрд. руб.</a:t>
            </a:r>
          </a:p>
        </p:txBody>
      </p:sp>
      <p:graphicFrame>
        <p:nvGraphicFramePr>
          <p:cNvPr id="17419" name="Диаграмма 37"/>
          <p:cNvGraphicFramePr>
            <a:graphicFrameLocks/>
          </p:cNvGraphicFramePr>
          <p:nvPr/>
        </p:nvGraphicFramePr>
        <p:xfrm>
          <a:off x="4989116" y="1876425"/>
          <a:ext cx="6471576" cy="2755900"/>
        </p:xfrm>
        <a:graphic>
          <a:graphicData uri="http://schemas.openxmlformats.org/presentationml/2006/ole">
            <p:oleObj spid="_x0000_s2289" r:id="rId5" imgW="5974598" imgH="2755631" progId="">
              <p:embed/>
            </p:oleObj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6115388"/>
              </p:ext>
            </p:extLst>
          </p:nvPr>
        </p:nvGraphicFramePr>
        <p:xfrm>
          <a:off x="288926" y="3989389"/>
          <a:ext cx="4629679" cy="18097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5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9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75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291">
                <a:tc rowSpan="2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2016 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291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05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субъектов РФ, участвующих в реализации</a:t>
                      </a:r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начинающих </a:t>
                      </a:r>
                    </a:p>
                    <a:p>
                      <a:pPr algn="l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фермеров, ед.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3 013</a:t>
                      </a: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2 870</a:t>
                      </a: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2 441</a:t>
                      </a: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3 508</a:t>
                      </a: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3 091</a:t>
                      </a: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3 665</a:t>
                      </a: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987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размер гранта, млн. рублей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0,96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1,27</a:t>
                      </a:r>
                    </a:p>
                  </a:txBody>
                  <a:tcPr marL="99067" marR="99067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72480" y="836712"/>
            <a:ext cx="4524503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НАЧИНАЮЩИХ ФЕРМЕРОВ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09017" y="836712"/>
            <a:ext cx="4443571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СЕМЕЙНЫХ ЖИВОТНОВОДЧЕСКИХ ФЕРМ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5167" y="5878513"/>
          <a:ext cx="4653756" cy="517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8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4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7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2012-2016 гг.</a:t>
                      </a:r>
                    </a:p>
                  </a:txBody>
                  <a:tcPr marL="99071" marR="99071" marT="45564" marB="4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12,89 млрд. руб.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федерального бюджета</a:t>
                      </a:r>
                    </a:p>
                  </a:txBody>
                  <a:tcPr marL="99071" marR="99071" marT="45564" marB="4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7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15 497 КФХ</a:t>
                      </a:r>
                    </a:p>
                  </a:txBody>
                  <a:tcPr marL="99071" marR="99071" marT="45564" marB="4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480" name="TextBox 45"/>
          <p:cNvSpPr txBox="1">
            <a:spLocks noChangeArrowheads="1"/>
          </p:cNvSpPr>
          <p:nvPr/>
        </p:nvSpPr>
        <p:spPr bwMode="auto">
          <a:xfrm>
            <a:off x="4719109" y="1198563"/>
            <a:ext cx="528836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i="1">
                <a:solidFill>
                  <a:srgbClr val="713605"/>
                </a:solidFill>
                <a:latin typeface="Arial" charset="0"/>
              </a:rPr>
              <a:t>Финансирование мероприятия </a:t>
            </a:r>
            <a:br>
              <a:rPr lang="ru-RU" altLang="ru-RU" sz="1100" b="1" i="1">
                <a:solidFill>
                  <a:srgbClr val="713605"/>
                </a:solidFill>
                <a:latin typeface="Arial" charset="0"/>
              </a:rPr>
            </a:br>
            <a:r>
              <a:rPr lang="ru-RU" altLang="ru-RU" sz="1100" b="1" i="1">
                <a:solidFill>
                  <a:srgbClr val="713605"/>
                </a:solidFill>
                <a:latin typeface="Arial" charset="0"/>
              </a:rPr>
              <a:t>в Российской Федерации, млрд. руб.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1523544"/>
              </p:ext>
            </p:extLst>
          </p:nvPr>
        </p:nvGraphicFramePr>
        <p:xfrm>
          <a:off x="5083705" y="3989388"/>
          <a:ext cx="4629679" cy="18176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5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9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75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432">
                <a:tc rowSpan="2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2016 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432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315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субъектов РФ, участвующих в реализации</a:t>
                      </a:r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54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семейных животноводческих ферм, ед.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788</a:t>
                      </a: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797</a:t>
                      </a: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742</a:t>
                      </a: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953</a:t>
                      </a: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467</a:t>
                      </a: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870</a:t>
                      </a: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53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размер гранта, млн. рублей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3,41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3,79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3,99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5,23</a:t>
                      </a:r>
                    </a:p>
                  </a:txBody>
                  <a:tcPr marL="99067" marR="99067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5066507" y="5878513"/>
          <a:ext cx="4653756" cy="517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8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4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7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2012-2016 гг.</a:t>
                      </a:r>
                    </a:p>
                  </a:txBody>
                  <a:tcPr marL="99071" marR="99071" marT="45564" marB="4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10,87 млрд. руб.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федерального бюджета</a:t>
                      </a:r>
                    </a:p>
                  </a:txBody>
                  <a:tcPr marL="99071" marR="99071" marT="45564" marB="4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7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4 150 КФХ</a:t>
                      </a:r>
                    </a:p>
                  </a:txBody>
                  <a:tcPr marL="99071" marR="99071" marT="45564" marB="4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18"/>
          <a:stretch/>
        </p:blipFill>
        <p:spPr>
          <a:xfrm>
            <a:off x="740532" y="1628800"/>
            <a:ext cx="1961301" cy="104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Рисунок 57"/>
          <p:cNvPicPr/>
          <p:nvPr/>
        </p:nvPicPr>
        <p:blipFill rotWithShape="1">
          <a:blip r:embed="rId7" cstate="print"/>
          <a:srcRect t="19903"/>
          <a:stretch/>
        </p:blipFill>
        <p:spPr bwMode="auto">
          <a:xfrm>
            <a:off x="5577069" y="1629134"/>
            <a:ext cx="2028225" cy="107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7667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16836" y="279369"/>
            <a:ext cx="8984973" cy="62868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ГРАНТОВОЙ ПОДДЕРЖКИ СЖФ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1614064"/>
              </p:ext>
            </p:extLst>
          </p:nvPr>
        </p:nvGraphicFramePr>
        <p:xfrm>
          <a:off x="1025719" y="1534362"/>
          <a:ext cx="4293707" cy="478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Российской Федерации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размер гранта, млн.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Камчатский край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15,66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автономный округ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10,04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Иркутская область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9,62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Рязанская область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Приморский край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Крым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8,51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8,32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Ивановская область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2,32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Ингушетия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Кабардино-Балкарская Республика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 область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Северная Осетия - Алания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Алтай</a:t>
                      </a:r>
                      <a:endParaRPr lang="ru-RU" sz="12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Калмыкия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Карачаево-Черкесская Республика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3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389614" y="4261662"/>
            <a:ext cx="516835" cy="20752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V="1">
            <a:off x="389614" y="2122759"/>
            <a:ext cx="516835" cy="207529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6836" y="992635"/>
            <a:ext cx="48025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Рейтинг субъектов Российской Федерации по среднему размеру гранта на развитие СЖФ в 2012-2016 гг., млн.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8840" y="978781"/>
            <a:ext cx="47894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показатели семейных ферм – грантополучателей в 2016 году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586282845"/>
              </p:ext>
            </p:extLst>
          </p:nvPr>
        </p:nvGraphicFramePr>
        <p:xfrm>
          <a:off x="5438696" y="1741603"/>
          <a:ext cx="4063113" cy="437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250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74341" y="265516"/>
            <a:ext cx="9127015" cy="62868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КФХ В 2017 ГОДУ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4341" y="1663153"/>
            <a:ext cx="3426382" cy="6281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Госпрограмма развития сельского хозяйства на 2013-2020 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4341" y="2609354"/>
            <a:ext cx="3426382" cy="11158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содействие достижению целевых показателей региональных программ развития АПК («единая субсидия»)</a:t>
            </a:r>
          </a:p>
          <a:p>
            <a:pPr algn="ctr"/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№ 9 к Госпрограмме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4341" y="4008942"/>
            <a:ext cx="3426382" cy="11386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разработке региональных программ развития сельского хозяйства</a:t>
            </a:r>
          </a:p>
          <a:p>
            <a:pPr algn="ctr"/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Минсельхоза России </a:t>
            </a:r>
            <a:b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12.04.2017 № 24-р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4341" y="5401745"/>
            <a:ext cx="3426382" cy="1007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отчетности субъектов Российской Федерации по предоставлению грантов КФХ</a:t>
            </a:r>
          </a:p>
          <a:p>
            <a:pPr algn="ctr"/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Минсельхоза России </a:t>
            </a:r>
            <a:b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31.01.2017 № 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0597" y="1097490"/>
            <a:ext cx="36419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Механизм и правовая база предоставления </a:t>
            </a:r>
            <a:r>
              <a:rPr lang="ru-RU" sz="1100" b="1" i="1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грантовой</a:t>
            </a:r>
            <a:r>
              <a:rPr lang="ru-RU" sz="11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поддержки КФХ  с 2017 года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4695" y="1056608"/>
            <a:ext cx="36419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Финансирование мероприятий </a:t>
            </a:r>
            <a:r>
              <a:rPr lang="ru-RU" sz="1100" b="1" i="1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грантовой</a:t>
            </a:r>
            <a:r>
              <a:rPr lang="ru-RU" sz="11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поддержки КФХ  в 2017 году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35039" y="1663153"/>
            <a:ext cx="3471621" cy="6281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«единая субсидия» – всего</a:t>
            </a:r>
          </a:p>
          <a:p>
            <a:pPr algn="ctr"/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млрд.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35039" y="2552363"/>
            <a:ext cx="3471621" cy="12205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начинающих фермеров</a:t>
            </a:r>
          </a:p>
          <a:p>
            <a:pPr algn="ctr"/>
            <a:endParaRPr lang="ru-RU" sz="11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	      2,9 млрд. рублей</a:t>
            </a:r>
          </a:p>
          <a:p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бюджеты           0,4 млрд. рублей</a:t>
            </a:r>
          </a:p>
          <a:p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  <a:p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	                             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 млрд рублей</a:t>
            </a:r>
            <a:endParaRPr lang="ru-R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35039" y="4008943"/>
            <a:ext cx="3471621" cy="125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семейных животноводческих ферм</a:t>
            </a:r>
          </a:p>
          <a:p>
            <a:pPr algn="ctr"/>
            <a:endParaRPr lang="ru-RU" sz="11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	      3,1 млрд. рублей</a:t>
            </a:r>
          </a:p>
          <a:p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бюджеты           0,5 млрд. рублей</a:t>
            </a:r>
          </a:p>
          <a:p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  <a:p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		    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 млрд рублей</a:t>
            </a:r>
            <a:endParaRPr lang="ru-R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29733" y="5462538"/>
            <a:ext cx="3471621" cy="946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постоянных рабочих мест</a:t>
            </a:r>
          </a:p>
          <a:p>
            <a:pPr algn="ctr"/>
            <a:endParaRPr lang="ru-RU" sz="11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3 731 единиц</a:t>
            </a:r>
            <a:endParaRPr lang="ru-R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H:\Новая папка (3)\IMG_6297.JPG"/>
          <p:cNvPicPr/>
          <p:nvPr/>
        </p:nvPicPr>
        <p:blipFill>
          <a:blip r:embed="rId2" cstate="print"/>
          <a:srcRect b="13710"/>
          <a:stretch>
            <a:fillRect/>
          </a:stretch>
        </p:blipFill>
        <p:spPr bwMode="auto">
          <a:xfrm>
            <a:off x="3918920" y="947564"/>
            <a:ext cx="1977579" cy="115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48" t="26536" r="28784" b="27864"/>
          <a:stretch/>
        </p:blipFill>
        <p:spPr bwMode="auto">
          <a:xfrm>
            <a:off x="3918920" y="2162799"/>
            <a:ext cx="1977579" cy="1304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8920" y="3530693"/>
            <a:ext cx="1977579" cy="1509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Мои документы\ФОТО 2016 год\Большеигнатовский район\Кабаев\DSC_4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8920" y="5103743"/>
            <a:ext cx="1955101" cy="132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7456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74341" y="265516"/>
            <a:ext cx="9127015" cy="62868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 ПРЕДОСТАВЛЕНИЯ ГРАНТОВ СЖФ В 2017 ГОДУ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09552668"/>
              </p:ext>
            </p:extLst>
          </p:nvPr>
        </p:nvGraphicFramePr>
        <p:xfrm>
          <a:off x="2441051" y="1042754"/>
          <a:ext cx="7060306" cy="314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30590" y="1200642"/>
            <a:ext cx="2353584" cy="27193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Основные условия предоставления гранта СЖФ</a:t>
            </a:r>
          </a:p>
        </p:txBody>
      </p:sp>
      <p:sp>
        <p:nvSpPr>
          <p:cNvPr id="30" name="Овал 29"/>
          <p:cNvSpPr/>
          <p:nvPr/>
        </p:nvSpPr>
        <p:spPr>
          <a:xfrm>
            <a:off x="2441050" y="4365266"/>
            <a:ext cx="2027570" cy="19842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Изменения в условия предоставления грантов СЖФ </a:t>
            </a:r>
            <a:br>
              <a:rPr lang="ru-RU" sz="1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с 2017 года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550825239"/>
              </p:ext>
            </p:extLst>
          </p:nvPr>
        </p:nvGraphicFramePr>
        <p:xfrm>
          <a:off x="4277796" y="4277801"/>
          <a:ext cx="5223559" cy="212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341" y="4664906"/>
            <a:ext cx="1820847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По состоянию на 09.06.2017 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гранты получили </a:t>
            </a:r>
            <a:r>
              <a:rPr lang="ru-RU" sz="2000" b="1" dirty="0">
                <a:solidFill>
                  <a:srgbClr val="C00000"/>
                </a:solidFill>
              </a:rPr>
              <a:t>104 СЖФ </a:t>
            </a:r>
            <a:endParaRPr lang="ru-RU" sz="1600" b="1" dirty="0">
              <a:solidFill>
                <a:srgbClr val="C00000"/>
              </a:solidFill>
            </a:endParaRP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 21 субъектах РФ</a:t>
            </a:r>
          </a:p>
        </p:txBody>
      </p:sp>
    </p:spTree>
    <p:extLst>
      <p:ext uri="{BB962C8B-B14F-4D97-AF65-F5344CB8AC3E}">
        <p14:creationId xmlns:p14="http://schemas.microsoft.com/office/powerpoint/2010/main" xmlns="" val="124602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7"/>
          <p:cNvSpPr>
            <a:spLocks noChangeArrowheads="1"/>
          </p:cNvSpPr>
          <p:nvPr/>
        </p:nvSpPr>
        <p:spPr bwMode="auto">
          <a:xfrm>
            <a:off x="741231" y="6473764"/>
            <a:ext cx="403939" cy="4414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1600">
              <a:solidFill>
                <a:srgbClr val="000099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90393" y="188913"/>
            <a:ext cx="9204325" cy="617537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РАЗВИТИЯ КООПЕРАЦИИ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(ЛУЧШИЕ ПРАКТИКИ РЕГИОНОВ-ГРАНТОПОЛУЧАТЕЛЕЙ 2015-2016 ГГ.)</a:t>
            </a:r>
          </a:p>
        </p:txBody>
      </p:sp>
      <p:pic>
        <p:nvPicPr>
          <p:cNvPr id="25604" name="Picture 2" descr="http://mcx.ru/v7_Spacer_1x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40" y="-136525"/>
            <a:ext cx="10319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5" t="22845" r="43563" b="19616"/>
          <a:stretch/>
        </p:blipFill>
        <p:spPr bwMode="auto">
          <a:xfrm>
            <a:off x="4198934" y="2909604"/>
            <a:ext cx="5675051" cy="3274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17047" y="3357563"/>
            <a:ext cx="4180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Интерактивная карта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размещения кооперативов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44687" y="892814"/>
            <a:ext cx="7469251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0"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МИНСЕЛЬХОЗА РОССИИ </a:t>
            </a:r>
            <a:r>
              <a:rPr lang="en-US" sz="1600" b="1" dirty="0">
                <a:ln w="0"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WWW.MCX.RU</a:t>
            </a:r>
            <a:endParaRPr lang="ru-RU" sz="1600" b="1" dirty="0">
              <a:ln w="0"/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0618" y="892815"/>
            <a:ext cx="468053" cy="3839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5493965" y="1700808"/>
            <a:ext cx="2813408" cy="792088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</a:rPr>
              <a:t>Поддержка фермеров </a:t>
            </a:r>
            <a:br>
              <a:rPr lang="ru-RU" sz="1600" b="1" dirty="0">
                <a:solidFill>
                  <a:prstClr val="white"/>
                </a:solidFill>
              </a:rPr>
            </a:br>
            <a:r>
              <a:rPr lang="ru-RU" sz="1600" b="1" dirty="0">
                <a:solidFill>
                  <a:prstClr val="white"/>
                </a:solidFill>
              </a:rPr>
              <a:t>и кооперативов</a:t>
            </a:r>
          </a:p>
        </p:txBody>
      </p:sp>
      <p:sp>
        <p:nvSpPr>
          <p:cNvPr id="12" name="Нашивка 11"/>
          <p:cNvSpPr/>
          <p:nvPr/>
        </p:nvSpPr>
        <p:spPr>
          <a:xfrm rot="5400000">
            <a:off x="5721331" y="1164683"/>
            <a:ext cx="315961" cy="543513"/>
          </a:xfrm>
          <a:prstGeom prst="chevron">
            <a:avLst/>
          </a:prstGeom>
          <a:solidFill>
            <a:srgbClr val="0066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7" t="2899" r="4673" b="18486"/>
          <a:stretch/>
        </p:blipFill>
        <p:spPr bwMode="auto">
          <a:xfrm>
            <a:off x="178859" y="1276752"/>
            <a:ext cx="4824015" cy="305703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8859" y="4500563"/>
          <a:ext cx="3682076" cy="1736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1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2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0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Количество бизнес-планов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НФ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СЖФ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СПоК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67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Животноводство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+mn-lt"/>
                        </a:rPr>
                        <a:t>30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67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Птицеводство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67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Растениеводство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х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67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Рыбоводство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9061" marR="99061" marT="45661" marB="4566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8859" y="3941763"/>
            <a:ext cx="1693995" cy="457200"/>
          </a:xfrm>
          <a:prstGeom prst="rect">
            <a:avLst/>
          </a:prstGeom>
          <a:solidFill>
            <a:srgbClr val="92D05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115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бизнес-планов</a:t>
            </a:r>
          </a:p>
        </p:txBody>
      </p:sp>
    </p:spTree>
    <p:extLst>
      <p:ext uri="{BB962C8B-B14F-4D97-AF65-F5344CB8AC3E}">
        <p14:creationId xmlns:p14="http://schemas.microsoft.com/office/powerpoint/2010/main" xmlns="" val="309663804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19206</TotalTime>
  <Words>870</Words>
  <Application>Microsoft Office PowerPoint</Application>
  <PresentationFormat>Лист A4 (210x297 мм)</PresentationFormat>
  <Paragraphs>260</Paragraphs>
  <Slides>10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Коршунов</dc:creator>
  <cp:lastModifiedBy>Asus W-PC</cp:lastModifiedBy>
  <cp:revision>2747</cp:revision>
  <cp:lastPrinted>2017-05-11T09:16:15Z</cp:lastPrinted>
  <dcterms:created xsi:type="dcterms:W3CDTF">2015-02-18T09:04:21Z</dcterms:created>
  <dcterms:modified xsi:type="dcterms:W3CDTF">2017-06-09T07:31:52Z</dcterms:modified>
</cp:coreProperties>
</file>