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0"/>
  </p:notesMasterIdLst>
  <p:sldIdLst>
    <p:sldId id="293" r:id="rId2"/>
    <p:sldId id="317" r:id="rId3"/>
    <p:sldId id="318" r:id="rId4"/>
    <p:sldId id="319" r:id="rId5"/>
    <p:sldId id="321" r:id="rId6"/>
    <p:sldId id="316" r:id="rId7"/>
    <p:sldId id="314" r:id="rId8"/>
    <p:sldId id="327" r:id="rId9"/>
    <p:sldId id="328" r:id="rId10"/>
    <p:sldId id="331" r:id="rId11"/>
    <p:sldId id="332" r:id="rId12"/>
    <p:sldId id="326" r:id="rId13"/>
    <p:sldId id="333" r:id="rId14"/>
    <p:sldId id="335" r:id="rId15"/>
    <p:sldId id="329" r:id="rId16"/>
    <p:sldId id="330" r:id="rId17"/>
    <p:sldId id="324" r:id="rId18"/>
    <p:sldId id="291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35B19D"/>
    <a:srgbClr val="B3D3EA"/>
    <a:srgbClr val="35759D"/>
    <a:srgbClr val="FFFF00"/>
    <a:srgbClr val="78ADC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049" autoAdjust="0"/>
    <p:restoredTop sz="95596" autoAdjust="0"/>
  </p:normalViewPr>
  <p:slideViewPr>
    <p:cSldViewPr>
      <p:cViewPr varScale="1">
        <p:scale>
          <a:sx n="100" d="100"/>
          <a:sy n="100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7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экспорт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6934801016088102E-2"/>
                  <c:y val="7.936507936507941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dirty="0" smtClean="0"/>
                      <a:t>,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0160880609652869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8263716188736366E-2"/>
                  <c:y val="1.2148481439820035E-2"/>
                </c:manualLayout>
              </c:layout>
              <c:showVal val="1"/>
            </c:dLbl>
            <c:dLbl>
              <c:idx val="3"/>
              <c:layout>
                <c:manualLayout>
                  <c:x val="-1.4876755985518757E-2"/>
                  <c:y val="-3.7245344331958566E-3"/>
                </c:manualLayout>
              </c:layout>
              <c:showVal val="1"/>
            </c:dLbl>
            <c:dLbl>
              <c:idx val="4"/>
              <c:layout>
                <c:manualLayout>
                  <c:x val="-1.148979578230108E-2"/>
                  <c:y val="-7.1532725076032238E-3"/>
                </c:manualLayout>
              </c:layout>
              <c:showVal val="1"/>
            </c:dLbl>
            <c:dLbl>
              <c:idx val="5"/>
              <c:layout>
                <c:manualLayout>
                  <c:x val="-1.7377772740304168E-2"/>
                  <c:y val="3.4287380744073737E-3"/>
                </c:manualLayout>
              </c:layout>
              <c:showVal val="1"/>
            </c:dLbl>
            <c:dLbl>
              <c:idx val="6"/>
              <c:layout>
                <c:manualLayout>
                  <c:x val="-1.3183275883909941E-2"/>
                  <c:y val="-2.0101653959921691E-3"/>
                </c:manualLayout>
              </c:layout>
              <c:showVal val="1"/>
            </c:dLbl>
            <c:dLbl>
              <c:idx val="7"/>
              <c:layout>
                <c:manualLayout>
                  <c:x val="-1.2298799229266549E-2"/>
                  <c:y val="-1.9893346665000237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10</c:v>
                </c:pt>
                <c:pt idx="1">
                  <c:v>8.8000000000000007</c:v>
                </c:pt>
                <c:pt idx="2">
                  <c:v>13.3</c:v>
                </c:pt>
                <c:pt idx="3">
                  <c:v>16.8</c:v>
                </c:pt>
                <c:pt idx="4">
                  <c:v>16.3</c:v>
                </c:pt>
                <c:pt idx="5" formatCode="0.0">
                  <c:v>19</c:v>
                </c:pt>
                <c:pt idx="6">
                  <c:v>16.8</c:v>
                </c:pt>
                <c:pt idx="7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импорт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7"/>
              <c:layout>
                <c:manualLayout>
                  <c:x val="1.7094017094017141E-2"/>
                  <c:y val="-1.405228667771301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30</c:v>
                </c:pt>
                <c:pt idx="1">
                  <c:v>36.4</c:v>
                </c:pt>
                <c:pt idx="2">
                  <c:v>42.5</c:v>
                </c:pt>
                <c:pt idx="3">
                  <c:v>40.700000000000003</c:v>
                </c:pt>
                <c:pt idx="4">
                  <c:v>43.3</c:v>
                </c:pt>
                <c:pt idx="5">
                  <c:v>39.9</c:v>
                </c:pt>
                <c:pt idx="6">
                  <c:v>26.5</c:v>
                </c:pt>
                <c:pt idx="7">
                  <c:v>24.9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сальдо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-20</c:v>
                </c:pt>
                <c:pt idx="1">
                  <c:v>-27.599999999999987</c:v>
                </c:pt>
                <c:pt idx="2">
                  <c:v>-29.2</c:v>
                </c:pt>
                <c:pt idx="3">
                  <c:v>-23.900000000000002</c:v>
                </c:pt>
                <c:pt idx="4" formatCode="0.0">
                  <c:v>-26.999999999999989</c:v>
                </c:pt>
                <c:pt idx="5">
                  <c:v>-20.9</c:v>
                </c:pt>
                <c:pt idx="6">
                  <c:v>-9.7000000000000011</c:v>
                </c:pt>
                <c:pt idx="7">
                  <c:v>-7.8999999999999986</c:v>
                </c:pt>
              </c:numCache>
            </c:numRef>
          </c:val>
        </c:ser>
        <c:dLbls>
          <c:showVal val="1"/>
        </c:dLbls>
        <c:gapWidth val="75"/>
        <c:axId val="58120448"/>
        <c:axId val="58208640"/>
      </c:barChart>
      <c:catAx>
        <c:axId val="58120448"/>
        <c:scaling>
          <c:orientation val="minMax"/>
        </c:scaling>
        <c:axPos val="b"/>
        <c:numFmt formatCode="General" sourceLinked="1"/>
        <c:majorTickMark val="none"/>
        <c:tickLblPos val="low"/>
        <c:txPr>
          <a:bodyPr/>
          <a:lstStyle/>
          <a:p>
            <a:pPr>
              <a:defRPr sz="1600"/>
            </a:pPr>
            <a:endParaRPr lang="ru-RU"/>
          </a:p>
        </c:txPr>
        <c:crossAx val="58208640"/>
        <c:crosses val="autoZero"/>
        <c:auto val="1"/>
        <c:lblAlgn val="ctr"/>
        <c:lblOffset val="100"/>
      </c:catAx>
      <c:valAx>
        <c:axId val="58208640"/>
        <c:scaling>
          <c:orientation val="minMax"/>
        </c:scaling>
        <c:axPos val="l"/>
        <c:numFmt formatCode="General" sourceLinked="1"/>
        <c:tickLblPos val="none"/>
        <c:crossAx val="58120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3742764372912342"/>
          <c:y val="0.91808732241803104"/>
          <c:w val="0.51837065879042854"/>
          <c:h val="7.662167229096363E-2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7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2143117526974119E-2"/>
          <c:y val="8.178651701686461E-2"/>
          <c:w val="0.89239391951006153"/>
          <c:h val="0.4898432447325299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Пороговое значение Доктрины продовольственной безопасности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</c:spPr>
          <c:dLbls>
            <c:dLbl>
              <c:idx val="1"/>
              <c:layout>
                <c:manualLayout>
                  <c:x val="-4.3940090627301882E-3"/>
                  <c:y val="-6.7393311611815112E-3"/>
                </c:manualLayout>
              </c:layout>
              <c:showVal val="1"/>
            </c:dLbl>
            <c:dLbl>
              <c:idx val="2"/>
              <c:layout>
                <c:manualLayout>
                  <c:x val="3.3869602032176138E-3"/>
                  <c:y val="1.6626463358746825E-2"/>
                </c:manualLayout>
              </c:layout>
              <c:showVal val="1"/>
            </c:dLbl>
            <c:dLbl>
              <c:idx val="4"/>
              <c:layout>
                <c:manualLayout>
                  <c:x val="-7.2774307106615926E-3"/>
                  <c:y val="1.108423947006624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Зерно</c:v>
                </c:pt>
                <c:pt idx="1">
                  <c:v>Сахар</c:v>
                </c:pt>
                <c:pt idx="2">
                  <c:v>Растительное масло</c:v>
                </c:pt>
                <c:pt idx="3">
                  <c:v>Картофель</c:v>
                </c:pt>
                <c:pt idx="4">
                  <c:v>Мясо и мясопродукты</c:v>
                </c:pt>
                <c:pt idx="5">
                  <c:v>Молоко и молокопродукты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95</c:v>
                </c:pt>
                <c:pt idx="1">
                  <c:v>80</c:v>
                </c:pt>
                <c:pt idx="2">
                  <c:v>80</c:v>
                </c:pt>
                <c:pt idx="3">
                  <c:v>95</c:v>
                </c:pt>
                <c:pt idx="4">
                  <c:v>85</c:v>
                </c:pt>
                <c:pt idx="5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Фактическое значение в 2016 г.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</c:spPr>
          <c:dLbls>
            <c:dLbl>
              <c:idx val="0"/>
              <c:layout>
                <c:manualLayout>
                  <c:x val="2.0138975557016182E-1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99,</a:t>
                    </a:r>
                    <a:r>
                      <a:rPr lang="ru-RU" sz="1400"/>
                      <a:t>2</a:t>
                    </a:r>
                    <a:endParaRPr lang="en-US" sz="140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1.3478662322362904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88,7</a:t>
                    </a:r>
                    <a:endParaRPr lang="en-US" sz="1400"/>
                  </a:p>
                </c:rich>
              </c:tx>
              <c:showVal val="1"/>
            </c:dLbl>
            <c:dLbl>
              <c:idx val="2"/>
              <c:layout>
                <c:manualLayout>
                  <c:x val="2.1970045313651132E-3"/>
                  <c:y val="-2.0217993483544666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83,</a:t>
                    </a:r>
                    <a:r>
                      <a:rPr lang="ru-RU" sz="1400"/>
                      <a:t>6</a:t>
                    </a:r>
                    <a:endParaRPr lang="en-US" sz="140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/>
                      <a:t>97,</a:t>
                    </a:r>
                    <a:r>
                      <a:rPr lang="ru-RU" sz="1400"/>
                      <a:t>4</a:t>
                    </a:r>
                    <a:endParaRPr lang="en-US" sz="140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/>
                      <a:t>8</a:t>
                    </a:r>
                    <a:r>
                      <a:rPr lang="ru-RU" sz="1400"/>
                      <a:t>9</a:t>
                    </a:r>
                    <a:r>
                      <a:rPr lang="en-US" sz="1400"/>
                      <a:t>,7</a:t>
                    </a: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/>
                      <a:t>81,</a:t>
                    </a:r>
                    <a:r>
                      <a:rPr lang="ru-RU" sz="1400"/>
                      <a:t>5</a:t>
                    </a:r>
                    <a:endParaRPr lang="en-US" sz="14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Зерно</c:v>
                </c:pt>
                <c:pt idx="1">
                  <c:v>Сахар</c:v>
                </c:pt>
                <c:pt idx="2">
                  <c:v>Растительное масло</c:v>
                </c:pt>
                <c:pt idx="3">
                  <c:v>Картофель</c:v>
                </c:pt>
                <c:pt idx="4">
                  <c:v>Мясо и мясопродукты</c:v>
                </c:pt>
                <c:pt idx="5">
                  <c:v>Молоко и молокопродукты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99.2</c:v>
                </c:pt>
                <c:pt idx="1">
                  <c:v>88.7</c:v>
                </c:pt>
                <c:pt idx="2">
                  <c:v>83.6</c:v>
                </c:pt>
                <c:pt idx="3">
                  <c:v>97.4</c:v>
                </c:pt>
                <c:pt idx="4">
                  <c:v>89.7</c:v>
                </c:pt>
                <c:pt idx="5">
                  <c:v>81.5</c:v>
                </c:pt>
              </c:numCache>
            </c:numRef>
          </c:val>
        </c:ser>
        <c:gapWidth val="75"/>
        <c:overlap val="-25"/>
        <c:axId val="58468992"/>
        <c:axId val="58483072"/>
      </c:barChart>
      <c:catAx>
        <c:axId val="584689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8483072"/>
        <c:crosses val="autoZero"/>
        <c:auto val="1"/>
        <c:lblAlgn val="ctr"/>
        <c:lblOffset val="100"/>
      </c:catAx>
      <c:valAx>
        <c:axId val="58483072"/>
        <c:scaling>
          <c:orientation val="minMax"/>
          <c:max val="100"/>
        </c:scaling>
        <c:axPos val="l"/>
        <c:majorGridlines/>
        <c:numFmt formatCode="General" sourceLinked="1"/>
        <c:majorTickMark val="none"/>
        <c:tickLblPos val="nextTo"/>
        <c:crossAx val="58468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6054763987834861"/>
          <c:w val="0.99791985611826373"/>
          <c:h val="0.15936561121349146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spPr>
    <a:ln>
      <a:noFill/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plotArea>
      <c:layout>
        <c:manualLayout>
          <c:layoutTarget val="inner"/>
          <c:xMode val="edge"/>
          <c:yMode val="edge"/>
          <c:x val="8.7261874796996264E-2"/>
          <c:y val="2.7612381785610183E-2"/>
          <c:w val="0.8929853562510387"/>
          <c:h val="0.8295635962171394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2016*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98.8</c:v>
                </c:pt>
                <c:pt idx="1">
                  <c:v>78.099999999999994</c:v>
                </c:pt>
                <c:pt idx="2" formatCode="0.0">
                  <c:v>89.074805978954458</c:v>
                </c:pt>
                <c:pt idx="3">
                  <c:v>134.80000000000001</c:v>
                </c:pt>
                <c:pt idx="4">
                  <c:v>101</c:v>
                </c:pt>
                <c:pt idx="5">
                  <c:v>103.9</c:v>
                </c:pt>
                <c:pt idx="6">
                  <c:v>94.7</c:v>
                </c:pt>
                <c:pt idx="7">
                  <c:v>88.1</c:v>
                </c:pt>
                <c:pt idx="8">
                  <c:v>110.6</c:v>
                </c:pt>
              </c:numCache>
            </c:numRef>
          </c:val>
        </c:ser>
        <c:dLbls>
          <c:showVal val="1"/>
        </c:dLbls>
        <c:gapWidth val="75"/>
        <c:axId val="58554240"/>
        <c:axId val="58555776"/>
      </c:barChart>
      <c:catAx>
        <c:axId val="58554240"/>
        <c:scaling>
          <c:orientation val="minMax"/>
        </c:scaling>
        <c:axPos val="b"/>
        <c:numFmt formatCode="General" sourceLinked="1"/>
        <c:majorTickMark val="none"/>
        <c:tickLblPos val="low"/>
        <c:crossAx val="58555776"/>
        <c:crossesAt val="100"/>
        <c:auto val="1"/>
        <c:lblAlgn val="ctr"/>
        <c:lblOffset val="100"/>
      </c:catAx>
      <c:valAx>
        <c:axId val="58555776"/>
        <c:scaling>
          <c:orientation val="minMax"/>
          <c:max val="140"/>
          <c:min val="70"/>
        </c:scaling>
        <c:axPos val="l"/>
        <c:numFmt formatCode="General" sourceLinked="1"/>
        <c:majorTickMark val="none"/>
        <c:tickLblPos val="low"/>
        <c:crossAx val="585542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/>
              <c:showVal val="1"/>
            </c:dLbl>
            <c:dLbl>
              <c:idx val="1"/>
              <c:layout>
                <c:manualLayout>
                  <c:x val="-7.7639751552795091E-3"/>
                  <c:y val="-6.2819010516495981E-3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+mj-lt"/>
                      </a:defRPr>
                    </a:pPr>
                    <a:r>
                      <a:rPr lang="en-US" sz="2000" b="0" dirty="0" smtClean="0">
                        <a:latin typeface="+mj-lt"/>
                      </a:rPr>
                      <a:t>115</a:t>
                    </a:r>
                    <a:r>
                      <a:rPr lang="ru-RU" sz="2000" b="0" dirty="0" smtClean="0">
                        <a:latin typeface="+mj-lt"/>
                      </a:rPr>
                      <a:t>,0</a:t>
                    </a:r>
                    <a:endParaRPr lang="en-US" sz="2000" b="0" dirty="0">
                      <a:latin typeface="+mj-lt"/>
                    </a:endParaRPr>
                  </a:p>
                </c:rich>
              </c:tx>
              <c:spPr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производителей в сельском хозяйстве </c:v>
                </c:pt>
                <c:pt idx="1">
                  <c:v>производителей промышленной продукции </c:v>
                </c:pt>
                <c:pt idx="2">
                  <c:v>розничных цен на продовольствие </c:v>
                </c:pt>
                <c:pt idx="3">
                  <c:v>производителей пищевой промышленности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112.6</c:v>
                </c:pt>
                <c:pt idx="1">
                  <c:v>115</c:v>
                </c:pt>
                <c:pt idx="2">
                  <c:v>127.2</c:v>
                </c:pt>
                <c:pt idx="3">
                  <c:v>127.3</c:v>
                </c:pt>
              </c:numCache>
            </c:numRef>
          </c:val>
        </c:ser>
        <c:axId val="88626304"/>
        <c:axId val="88627840"/>
      </c:barChart>
      <c:catAx>
        <c:axId val="88626304"/>
        <c:scaling>
          <c:orientation val="minMax"/>
        </c:scaling>
        <c:axPos val="b"/>
        <c:tickLblPos val="nextTo"/>
        <c:crossAx val="88627840"/>
        <c:crosses val="autoZero"/>
        <c:auto val="1"/>
        <c:lblAlgn val="ctr"/>
        <c:lblOffset val="100"/>
      </c:catAx>
      <c:valAx>
        <c:axId val="88627840"/>
        <c:scaling>
          <c:orientation val="minMax"/>
        </c:scaling>
        <c:axPos val="l"/>
        <c:majorGridlines/>
        <c:numFmt formatCode="General" sourceLinked="1"/>
        <c:tickLblPos val="nextTo"/>
        <c:crossAx val="886263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74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ОСАГО</c:v>
                </c:pt>
                <c:pt idx="1">
                  <c:v>автокаско</c:v>
                </c:pt>
                <c:pt idx="2">
                  <c:v>медицинское страхование</c:v>
                </c:pt>
                <c:pt idx="3">
                  <c:v>агростахование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</c:v>
                </c:pt>
                <c:pt idx="1">
                  <c:v>63</c:v>
                </c:pt>
                <c:pt idx="2">
                  <c:v>74</c:v>
                </c:pt>
                <c:pt idx="3">
                  <c:v>12</c:v>
                </c:pt>
              </c:numCache>
            </c:numRef>
          </c:val>
        </c:ser>
        <c:axId val="70544384"/>
        <c:axId val="70546176"/>
      </c:barChart>
      <c:catAx>
        <c:axId val="70544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70546176"/>
        <c:crosses val="autoZero"/>
        <c:auto val="1"/>
        <c:lblAlgn val="ctr"/>
        <c:lblOffset val="100"/>
      </c:catAx>
      <c:valAx>
        <c:axId val="70546176"/>
        <c:scaling>
          <c:orientation val="minMax"/>
        </c:scaling>
        <c:axPos val="l"/>
        <c:majorGridlines/>
        <c:numFmt formatCode="General" sourceLinked="1"/>
        <c:tickLblPos val="nextTo"/>
        <c:crossAx val="7054438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D2DD59-431A-4CCC-96E5-111936AD5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063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2DD59-431A-4CCC-96E5-111936AD56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7A0AC4-37BB-4DA7-BCC0-D4FF00C48627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A5503A-5D8D-402F-A8AE-8CE7C76CFBB1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C0BDC-444B-4D53-A343-196601128F95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7F5722-064F-4FCB-A1BE-1AD6C7EC4C35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A99AC-5969-41F4-B674-D0B16E52D317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D0DBCE-4C36-495D-83C7-6302950A90F3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3344C3-209A-4199-913C-36FF17F92244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780118-1AE7-4DEB-996F-258B9C3571E4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E4C174-B75D-43EA-97B9-69120E98052D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5F569-FC20-46BF-826C-712FB416957C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4ACF2-E312-4244-A716-C5B84F0FEB29}" type="datetime1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E11F51A-33E7-4B18-8669-17E7200AD510}" type="datetime1">
              <a:rPr lang="en-US" smtClean="0"/>
              <a:pPr/>
              <a:t>6/7/2017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071678"/>
            <a:ext cx="914400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14290"/>
            <a:ext cx="8001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dirty="0" smtClean="0"/>
              <a:t>РОССИЙСКАЯ АКАДЕМИЯ НАУК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ФЕДЕРАЛЬНОЕ АГЕНТСТВО НАУЧНЫХ ОРГАНИЗАЦИЙ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Федеральное государственное бюджетное научное учреждение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«Всероссийский научно-исследовательский институт</a:t>
            </a:r>
          </a:p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экономики сельского хозяйства»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1436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	8 июня 2017 г., г. Москва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1142976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1643050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Основные стратегические направления устойчивого социально-экономического развития АПК России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500166" y="3857628"/>
            <a:ext cx="7534297" cy="171609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510"/>
                </a:solidFill>
                <a:effectLst/>
                <a:uLnTx/>
                <a:uFillTx/>
                <a:latin typeface="Century Schoolbook" pitchFamily="18" charset="0"/>
                <a:ea typeface="+mn-ea"/>
                <a:cs typeface="+mn-cs"/>
              </a:rPr>
              <a:t>Ушачев Иван Григорьевич</a:t>
            </a:r>
          </a:p>
          <a:p>
            <a:pPr algn="r"/>
            <a:r>
              <a:rPr lang="ru-RU" sz="1600" i="1" dirty="0" smtClean="0"/>
              <a:t>Научный руководитель Всероссийского НИИ </a:t>
            </a:r>
          </a:p>
          <a:p>
            <a:pPr algn="r"/>
            <a:r>
              <a:rPr lang="ru-RU" sz="1600" i="1" dirty="0" smtClean="0"/>
              <a:t>экономики сельского хозяйства,</a:t>
            </a:r>
            <a:endParaRPr lang="ru-RU" sz="1600" dirty="0" smtClean="0"/>
          </a:p>
          <a:p>
            <a:pPr algn="r"/>
            <a:r>
              <a:rPr lang="ru-RU" sz="1600" i="1" dirty="0" smtClean="0"/>
              <a:t>академик РАН</a:t>
            </a:r>
            <a:endParaRPr lang="ru-RU" sz="1600" dirty="0" smtClean="0"/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510"/>
              </a:solidFill>
              <a:effectLst/>
              <a:uLnTx/>
              <a:uFillTx/>
              <a:latin typeface="Century Schoolbook" pitchFamily="18" charset="0"/>
              <a:ea typeface="+mn-ea"/>
              <a:cs typeface="+mn-cs"/>
            </a:endParaRP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510"/>
              </a:solidFill>
              <a:effectLst/>
              <a:uLnTx/>
              <a:uFillTx/>
              <a:latin typeface="Century Schoolbook" pitchFamily="18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Arial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8625" y="4857760"/>
            <a:ext cx="871537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latin typeface="+mn-lt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14282" y="5572140"/>
            <a:ext cx="8715375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00" dirty="0" smtClean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/>
              <a:t>	Доклад на Форуме «Российское село-2017»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Перспективные направления научно-технологического развития АПК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5725" indent="-85725">
              <a:spcBef>
                <a:spcPts val="180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 технологии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точного сельского хозяйства на основе электроники и робототехники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spcBef>
                <a:spcPts val="180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 развитие органического и почвосберегающего сельского хозяйства, восстановление плодородия деградированных почв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spcBef>
                <a:spcPts val="180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 технологии ускоренной селекции семеноводства и племенного дела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spcBef>
                <a:spcPts val="180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 новые технологии глубокой переработки сельскохозяйственного сырья, включая биотехнологии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spcBef>
                <a:spcPts val="180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 новое поколение технологий производства персонального и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функционального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питания, в том числе с лечебными и профилактическими свойствами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-85725">
              <a:spcBef>
                <a:spcPts val="1800"/>
              </a:spcBef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 технологии полной локальной утилизации и переработки отходов сельскохозяйственного производства и другие.</a:t>
            </a:r>
          </a:p>
          <a:p>
            <a:pPr marL="0" indent="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10</a:t>
            </a:fld>
            <a:endParaRPr kumimoji="0"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857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Основные задачи в области аграрных земельных отношений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b="1" dirty="0" smtClean="0"/>
          </a:p>
          <a:p>
            <a:r>
              <a:rPr lang="ru-RU" dirty="0" smtClean="0"/>
              <a:t>разработать и утвердить концепцию современной земельной политики;</a:t>
            </a:r>
          </a:p>
          <a:p>
            <a:r>
              <a:rPr lang="ru-RU" dirty="0" smtClean="0"/>
              <a:t>сформировать орган государственного управления земельными ресурсами, обладающий необходимыми функциями по их рациональному использованию и охране;</a:t>
            </a:r>
          </a:p>
          <a:p>
            <a:r>
              <a:rPr lang="ru-RU" dirty="0" smtClean="0"/>
              <a:t>провести сплошную инвентаризацию земель и перейти к принципу обязательности постановки земельных участков на кадастровый учет;</a:t>
            </a:r>
          </a:p>
          <a:p>
            <a:r>
              <a:rPr lang="ru-RU" dirty="0" smtClean="0"/>
              <a:t>разработать и реализовать программу по предотвращению деградации земель.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11</a:t>
            </a:fld>
            <a:endParaRPr kumimoji="0"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Приоритетные направления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в части институциональных преобразований в агропромышленном комплексе 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47800"/>
            <a:ext cx="8790844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 marL="365125" indent="-31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развитие кооперативных форм как в области производства сельскохозяйственной продукции, так и в связанных с ним сферах деятельности;</a:t>
            </a:r>
          </a:p>
          <a:p>
            <a:pPr marL="365125" indent="-3175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1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формирование вертикально-интегрированных кооперативных объединений вплоть до создания национальных кооперативных структур;</a:t>
            </a:r>
          </a:p>
          <a:p>
            <a:pPr marL="365125" indent="-3175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1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придание нового импульса роли отраслевых и функциональных союзов (ассоциаций) в развитии агропромышленного производства;</a:t>
            </a:r>
          </a:p>
          <a:p>
            <a:pPr marL="365125" indent="-3175">
              <a:buFontTx/>
              <a:buChar char="-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125" indent="-3175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формирование интегрированных территориальных аграрных кластеров.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12</a:t>
            </a:fld>
            <a:endParaRPr kumimoji="0"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2618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Индексы цен производителей и потребительских цен на продовольствие в 2015-2016 гг., %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39552" y="2060848"/>
          <a:ext cx="8178800" cy="4043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571945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034096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Уровень страхового возмещения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в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различных сферах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страхования,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в % от уплаченной страховой премии</a:t>
            </a:r>
            <a:endParaRPr lang="ru-RU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3608" y="1628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986946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Предложения по совершенствованию налоговой системы в АПК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571612"/>
            <a:ext cx="8147902" cy="4800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4200" dirty="0" smtClean="0"/>
              <a:t>- ввести налоговые каникулы по единому сельскохозяйственному налогу (ЕСХН) для первично формируемых сельхозединиц по новым инвестиционным проектам сроком на 5 лет;</a:t>
            </a:r>
          </a:p>
          <a:p>
            <a:pPr marL="0" indent="0">
              <a:buFontTx/>
              <a:buChar char="-"/>
            </a:pP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- предоставить сельскохозяйственным товаропроизводителям, применяющим ЕСХН, право добровольного перехода на уплату НДС;</a:t>
            </a:r>
          </a:p>
          <a:p>
            <a:pPr marL="0" indent="0">
              <a:buFontTx/>
              <a:buChar char="-"/>
            </a:pP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- установить дифференцированные ставки по ЕСХН в пределах от 1 до 6 процентов и предоставить это право субъектам Российской Федерации;</a:t>
            </a:r>
          </a:p>
          <a:p>
            <a:pPr marL="0" indent="0">
              <a:buFontTx/>
              <a:buChar char="-"/>
            </a:pP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- ввести нулевую ставку по акцизам на продажу топлива для сельскохозяйственных товаропроизводителей;</a:t>
            </a:r>
          </a:p>
          <a:p>
            <a:pPr marL="0" indent="0">
              <a:buFontTx/>
              <a:buChar char="-"/>
            </a:pPr>
            <a:endParaRPr lang="ru-RU" sz="4200" dirty="0" smtClean="0"/>
          </a:p>
          <a:p>
            <a:pPr marL="0" indent="0">
              <a:buNone/>
            </a:pPr>
            <a:r>
              <a:rPr lang="ru-RU" sz="4200" dirty="0" smtClean="0"/>
              <a:t>- установить для сельскохозяйственного машиностроения 50% инвестиционную льготу по налогу на прибыль;</a:t>
            </a:r>
          </a:p>
          <a:p>
            <a:pPr marL="0" indent="0">
              <a:buNone/>
            </a:pPr>
            <a:r>
              <a:rPr lang="ru-RU" sz="4200" dirty="0" smtClean="0"/>
              <a:t>- снизить налоговый документооборот.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15</a:t>
            </a:fld>
            <a:endParaRPr kumimoji="0" 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940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Основные направления углубления интеграционных процессов в ЕАЭС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00808"/>
            <a:ext cx="7498080" cy="4800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3400" b="1" dirty="0" smtClean="0"/>
              <a:t>- межгосударственная кооперация и производство, включая разработку общей схемы территориально-отраслевого разделения труда и поэтапное сближение отдельных элементов экономического механизма;</a:t>
            </a:r>
          </a:p>
          <a:p>
            <a:pPr marL="0" indent="0">
              <a:buFontTx/>
              <a:buChar char="-"/>
            </a:pPr>
            <a:endParaRPr lang="ru-RU" sz="3400" b="1" dirty="0" smtClean="0"/>
          </a:p>
          <a:p>
            <a:pPr marL="0" indent="0">
              <a:buFontTx/>
              <a:buChar char="-"/>
            </a:pPr>
            <a:r>
              <a:rPr lang="ru-RU" sz="3400" b="1" dirty="0" smtClean="0"/>
              <a:t>регулирование общего аграрного рынка и развитие инфраструктуры в аграрной сфере;</a:t>
            </a:r>
          </a:p>
          <a:p>
            <a:pPr marL="0" indent="0">
              <a:buFontTx/>
              <a:buChar char="-"/>
            </a:pPr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- научно-техническая и инновационная политика в АПК;</a:t>
            </a:r>
          </a:p>
          <a:p>
            <a:pPr marL="0" indent="0">
              <a:buFontTx/>
              <a:buChar char="-"/>
            </a:pPr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- социально-трудовая политика в АПК;</a:t>
            </a:r>
          </a:p>
          <a:p>
            <a:pPr marL="0" indent="0">
              <a:buFontTx/>
              <a:buChar char="-"/>
            </a:pPr>
            <a:endParaRPr lang="ru-RU" sz="3400" b="1" dirty="0" smtClean="0"/>
          </a:p>
          <a:p>
            <a:pPr marL="0" indent="0">
              <a:buNone/>
            </a:pPr>
            <a:r>
              <a:rPr lang="ru-RU" sz="3400" b="1" dirty="0" smtClean="0"/>
              <a:t>- нормативно-правового регулирование в АПК.</a:t>
            </a:r>
          </a:p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16</a:t>
            </a:fld>
            <a:endParaRPr kumimoji="0"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817811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Прогноз производства продукции сельского хозяйства в 2030 г.</a:t>
            </a:r>
            <a:endParaRPr lang="ru-RU" sz="3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65539029"/>
              </p:ext>
            </p:extLst>
          </p:nvPr>
        </p:nvGraphicFramePr>
        <p:xfrm>
          <a:off x="928662" y="1142984"/>
          <a:ext cx="7848873" cy="499059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84376"/>
                <a:gridCol w="2088232"/>
                <a:gridCol w="2376265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Инерционный вариант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/>
                        <a:t>Оптимистический вариант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Продукция сельского хозяйства, 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в сопоставимых ценах в % к </a:t>
                      </a:r>
                      <a:r>
                        <a:rPr lang="ru-RU" sz="1600" dirty="0" smtClean="0"/>
                        <a:t>2016 </a:t>
                      </a:r>
                      <a:r>
                        <a:rPr lang="ru-RU" sz="1600" dirty="0"/>
                        <a:t>г.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112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   продукция растениеводства, 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   в сопоставимых ценах в % к </a:t>
                      </a:r>
                      <a:r>
                        <a:rPr lang="ru-RU" sz="1600" dirty="0" smtClean="0"/>
                        <a:t>2016 </a:t>
                      </a:r>
                      <a:r>
                        <a:rPr lang="ru-RU" sz="1600" dirty="0"/>
                        <a:t>г.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105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122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   продукция животноводства, </a:t>
                      </a:r>
                      <a:br>
                        <a:rPr lang="ru-RU" sz="1600" dirty="0"/>
                      </a:br>
                      <a:r>
                        <a:rPr lang="ru-RU" sz="1600" dirty="0"/>
                        <a:t>   в сопоставимых ценах в % к </a:t>
                      </a:r>
                      <a:r>
                        <a:rPr lang="ru-RU" sz="1600" dirty="0" smtClean="0"/>
                        <a:t>2016 </a:t>
                      </a:r>
                      <a:r>
                        <a:rPr lang="ru-RU" sz="1600" dirty="0"/>
                        <a:t>г.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123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154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Зерновые и зернобобовые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116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Сахарная свекла (фабричная)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38,0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50,0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Подсолнечник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9,2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13,7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Картофель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36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Овощи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20,0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22,0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Скот и птица в живом весе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15,4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20,2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Молоко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42,6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48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Яйца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43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50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17</a:t>
            </a:fld>
            <a:endParaRPr kumimoji="0"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514600"/>
            <a:ext cx="9144000" cy="17002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solidFill>
                  <a:srgbClr val="000000"/>
                </a:solidFill>
              </a:rPr>
              <a:t>Спасибо за внимание!</a:t>
            </a:r>
            <a:endParaRPr lang="ru-RU" sz="5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285784" y="142852"/>
            <a:ext cx="95809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Темпы роста ВВП,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сельскохозяйственного и промышленного производства 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(% к предыдущему году, в сопоставимых ценах)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7144699"/>
              </p:ext>
            </p:extLst>
          </p:nvPr>
        </p:nvGraphicFramePr>
        <p:xfrm>
          <a:off x="500034" y="1500174"/>
          <a:ext cx="8352926" cy="3652231"/>
        </p:xfrm>
        <a:graphic>
          <a:graphicData uri="http://schemas.openxmlformats.org/drawingml/2006/table">
            <a:tbl>
              <a:tblPr/>
              <a:tblGrid>
                <a:gridCol w="2304255"/>
                <a:gridCol w="864096"/>
                <a:gridCol w="864096"/>
                <a:gridCol w="864096"/>
                <a:gridCol w="936104"/>
                <a:gridCol w="774779"/>
                <a:gridCol w="872750"/>
                <a:gridCol w="872750"/>
              </a:tblGrid>
              <a:tr h="11185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6301" marR="66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2012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2013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2014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2015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2016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</a:rPr>
                        <a:t>2012-2016, 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</a:rPr>
                        <a:t>Средне-годовой рост</a:t>
                      </a: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, %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5867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Индексы физического объема валового внутреннего продукта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103,5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101,3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100,7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97,2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99,8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102,4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100,5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91016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Индексы промышленного производства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103,4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100,4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101,7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96,6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101,1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103,1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100,6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79101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Индексы сельскохозяйственного производства 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95,2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105,8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</a:rPr>
                        <a:t>103,5</a:t>
                      </a: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102,6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104,8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112,1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102,3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6195" marB="361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2</a:t>
            </a:fld>
            <a:endParaRPr kumimoji="0"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501222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Динамика внешней торговли сельскохозяйственным сырьем и продовольствием,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млрд. долл США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00100" y="1428736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3</a:t>
            </a:fld>
            <a:endParaRPr kumimoji="0"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505092" cy="1228998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Удельный вес отечественной продукции в общем объеме товарных ресурсов внутреннего рынка соответствующих продуктов, 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  <a:endParaRPr lang="ru-RU" sz="2600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4</a:t>
            </a:fld>
            <a:endParaRPr kumimoji="0" lang="en-US" sz="1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28662" y="1500174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312" y="116632"/>
            <a:ext cx="893368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Индекс физического объема инвестиций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основной капитал сельского хозяйства, 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% к предыдущему году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71600" y="1268760"/>
          <a:ext cx="7715374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971600" y="6132294"/>
            <a:ext cx="5917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*без субъектов малого предпринимательства и объема инвестиций,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 наблюдаемых прямыми статистическими методами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5</a:t>
            </a:fld>
            <a:endParaRPr kumimoji="0"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6" name="TextBox 6"/>
          <p:cNvSpPr txBox="1">
            <a:spLocks noChangeArrowheads="1"/>
          </p:cNvSpPr>
          <p:nvPr/>
        </p:nvSpPr>
        <p:spPr bwMode="auto">
          <a:xfrm>
            <a:off x="8643938" y="6273800"/>
            <a:ext cx="500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600" b="1" i="1">
                <a:solidFill>
                  <a:prstClr val="white"/>
                </a:solidFill>
              </a:rPr>
              <a:t>8</a:t>
            </a: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158750" y="332656"/>
            <a:ext cx="8985250" cy="7207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ru-RU" alt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Обеспеченность основными видами техники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ru-RU" alt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ряде стран мира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kumimoji="0" lang="ru-RU" altLang="ru-RU" sz="2400" b="1" dirty="0" smtClean="0">
                <a:solidFill>
                  <a:schemeClr val="accent3">
                    <a:lumMod val="75000"/>
                  </a:schemeClr>
                </a:solidFill>
                <a:latin typeface="Calibri"/>
                <a:cs typeface="Times New Roman" pitchFamily="18" charset="0"/>
              </a:rPr>
              <a:t>(тракторов на 1000 га пашни, комбайнов на 1000 га посевов)</a:t>
            </a:r>
          </a:p>
        </p:txBody>
      </p:sp>
      <p:graphicFrame>
        <p:nvGraphicFramePr>
          <p:cNvPr id="7295" name="Object 12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89583266"/>
              </p:ext>
            </p:extLst>
          </p:nvPr>
        </p:nvGraphicFramePr>
        <p:xfrm>
          <a:off x="1071538" y="1571612"/>
          <a:ext cx="7670656" cy="4824536"/>
        </p:xfrm>
        <a:graphic>
          <a:graphicData uri="http://schemas.openxmlformats.org/presentationml/2006/ole">
            <p:oleObj spid="_x0000_s1038" name="Лист" r:id="rId4" imgW="9420157" imgH="5800725" progId="Excel.Sheet.8">
              <p:embed/>
            </p:oleObj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6</a:t>
            </a:fld>
            <a:endParaRPr kumimoji="0"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42737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26" y="357166"/>
            <a:ext cx="8786874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Доля импортной и отечественной сельскохозяйственной техники </a:t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общем ее количестве в 2016 г., %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Рисунок 4" descr="слайд - техни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1714488"/>
            <a:ext cx="7576517" cy="3752604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7</a:t>
            </a:fld>
            <a:endParaRPr kumimoji="0"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76530" cy="92869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Основные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цели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в агропромышленном комплексе </a:t>
            </a:r>
            <a:b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на долгосрочную перспективу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44824"/>
            <a:ext cx="8262278" cy="453391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Во-первых</a:t>
            </a:r>
            <a:r>
              <a:rPr lang="ru-RU" dirty="0" smtClean="0"/>
              <a:t>, обеспечить продовольственную независимость государства, а на втором этапе стать одним из лидеров на мировом рынке продовольствия</a:t>
            </a:r>
          </a:p>
          <a:p>
            <a:endParaRPr lang="ru-RU" dirty="0" smtClean="0"/>
          </a:p>
          <a:p>
            <a:r>
              <a:rPr lang="ru-RU" b="1" dirty="0" smtClean="0"/>
              <a:t>Во-вторых</a:t>
            </a:r>
            <a:r>
              <a:rPr lang="ru-RU" dirty="0" smtClean="0"/>
              <a:t>, преодолеть разрыв между уровнем жизни городского и сельского населения, обеспечить достойную и комфортную жизнь на селе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8</a:t>
            </a:fld>
            <a:endParaRPr kumimoji="0"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572528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Стратегические направления социально-экономического развития АПК</a:t>
            </a:r>
            <a:endParaRPr lang="ru-RU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28736"/>
            <a:ext cx="8319836" cy="500066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- научно-техническая и технологическая политика в АПК во взаимосвязи с научно-исследовательской сферой и образованием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- развитие социальной сферы села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- коренное изменение в системе земельных отношений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- размещение и специализация агропромышленного производства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- совершенствование экономических отношений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- развитие внешнеэкономической деятельности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8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1800"/>
              </a:spcBef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- экологизация производства и адаптацию к изменениям климата.</a:t>
            </a:r>
          </a:p>
          <a:p>
            <a:pPr>
              <a:spcBef>
                <a:spcPts val="1800"/>
              </a:spcBef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z="1600" smtClean="0"/>
              <a:pPr/>
              <a:t>9</a:t>
            </a:fld>
            <a:endParaRPr kumimoji="0" lang="en-US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3549</TotalTime>
  <Words>703</Words>
  <Application>Microsoft Office PowerPoint</Application>
  <PresentationFormat>Экран (4:3)</PresentationFormat>
  <Paragraphs>199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Лист</vt:lpstr>
      <vt:lpstr>Слайд 1</vt:lpstr>
      <vt:lpstr>Слайд 2</vt:lpstr>
      <vt:lpstr>Динамика внешней торговли сельскохозяйственным сырьем и продовольствием, млрд. долл США</vt:lpstr>
      <vt:lpstr>Удельный вес отечественной продукции в общем объеме товарных ресурсов внутреннего рынка соответствующих продуктов, %</vt:lpstr>
      <vt:lpstr>Индекс физического объема инвестиций  в основной капитал сельского хозяйства,  в % к предыдущему году</vt:lpstr>
      <vt:lpstr>Слайд 6</vt:lpstr>
      <vt:lpstr> Доля импортной и отечественной сельскохозяйственной техники  в общем ее количестве в 2016 г., %  </vt:lpstr>
      <vt:lpstr>Основные цели  в агропромышленном комплексе  на долгосрочную перспективу</vt:lpstr>
      <vt:lpstr>Стратегические направления социально-экономического развития АПК</vt:lpstr>
      <vt:lpstr>Перспективные направления научно-технологического развития АПК</vt:lpstr>
      <vt:lpstr>Основные задачи в области аграрных земельных отношений</vt:lpstr>
      <vt:lpstr>Приоритетные направления  в части институциональных преобразований в агропромышленном комплексе </vt:lpstr>
      <vt:lpstr>Индексы цен производителей и потребительских цен на продовольствие в 2015-2016 гг., %</vt:lpstr>
      <vt:lpstr>Уровень страхового возмещения  в различных сферах страхования,  в % от уплаченной страховой премии</vt:lpstr>
      <vt:lpstr>Предложения по совершенствованию налоговой системы в АПК</vt:lpstr>
      <vt:lpstr> Основные направления углубления интеграционных процессов в ЕАЭС </vt:lpstr>
      <vt:lpstr>Прогноз производства продукции сельского хозяйства в 2030 г.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Разработать методологию исследования взаимоотношений подсистем экономического механизма в регионах с благоприятными и неблагоприятными условиями ведения сельского хозяйства</dc:title>
  <dc:creator>Пользователь</dc:creator>
  <cp:lastModifiedBy>admin</cp:lastModifiedBy>
  <cp:revision>333</cp:revision>
  <dcterms:created xsi:type="dcterms:W3CDTF">2014-11-08T10:02:12Z</dcterms:created>
  <dcterms:modified xsi:type="dcterms:W3CDTF">2017-06-07T14:12:24Z</dcterms:modified>
</cp:coreProperties>
</file>