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</p:sldMasterIdLst>
  <p:notesMasterIdLst>
    <p:notesMasterId r:id="rId8"/>
  </p:notesMasterIdLst>
  <p:sldIdLst>
    <p:sldId id="301" r:id="rId2"/>
    <p:sldId id="302" r:id="rId3"/>
    <p:sldId id="303" r:id="rId4"/>
    <p:sldId id="304" r:id="rId5"/>
    <p:sldId id="305" r:id="rId6"/>
    <p:sldId id="306" r:id="rId7"/>
  </p:sldIdLst>
  <p:sldSz cx="9144000" cy="6858000" type="screen4x3"/>
  <p:notesSz cx="6805613" cy="9939338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6C6"/>
    <a:srgbClr val="66FF99"/>
    <a:srgbClr val="ABC3DF"/>
    <a:srgbClr val="E7EEFF"/>
    <a:srgbClr val="0000CC"/>
    <a:srgbClr val="4F81BD"/>
    <a:srgbClr val="C0C0C0"/>
    <a:srgbClr val="688BFC"/>
    <a:srgbClr val="726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912204517679913E-2"/>
          <c:y val="0.48565208333333332"/>
          <c:w val="0.91817559096464052"/>
          <c:h val="0.295038194444446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24</c:v>
                </c:pt>
                <c:pt idx="1">
                  <c:v>28</c:v>
                </c:pt>
                <c:pt idx="2">
                  <c:v>40</c:v>
                </c:pt>
                <c:pt idx="3">
                  <c:v>54</c:v>
                </c:pt>
                <c:pt idx="4">
                  <c:v>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8-4CF1-A47F-31ED84BD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69848"/>
        <c:axId val="169070240"/>
      </c:lineChart>
      <c:catAx>
        <c:axId val="16906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70240"/>
        <c:crosses val="autoZero"/>
        <c:auto val="1"/>
        <c:lblAlgn val="ctr"/>
        <c:lblOffset val="250"/>
        <c:noMultiLvlLbl val="0"/>
      </c:catAx>
      <c:valAx>
        <c:axId val="1690702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69069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</a:rPr>
              <a:t>Производство, млрд. руб.</a:t>
            </a:r>
          </a:p>
        </c:rich>
      </c:tx>
      <c:layout>
        <c:manualLayout>
          <c:xMode val="edge"/>
          <c:yMode val="edge"/>
          <c:x val="0.25235990643319473"/>
          <c:y val="3.27722222222224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12204517679823E-2"/>
          <c:y val="0.42391597222222493"/>
          <c:w val="0.91817559096464052"/>
          <c:h val="0.356774305555557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35.5</c:v>
                </c:pt>
                <c:pt idx="1">
                  <c:v>40.5</c:v>
                </c:pt>
                <c:pt idx="2">
                  <c:v>55.7</c:v>
                </c:pt>
                <c:pt idx="3">
                  <c:v>88.6</c:v>
                </c:pt>
                <c:pt idx="4" formatCode="0.0">
                  <c:v>99.1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8-4CF1-A47F-31ED84BD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71024"/>
        <c:axId val="169071416"/>
      </c:lineChart>
      <c:catAx>
        <c:axId val="1690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71416"/>
        <c:crosses val="autoZero"/>
        <c:auto val="1"/>
        <c:lblAlgn val="ctr"/>
        <c:lblOffset val="250"/>
        <c:noMultiLvlLbl val="0"/>
      </c:catAx>
      <c:valAx>
        <c:axId val="169071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9071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</a:rPr>
              <a:t>Рынок, млрд. руб.</a:t>
            </a:r>
          </a:p>
        </c:rich>
      </c:tx>
      <c:layout>
        <c:manualLayout>
          <c:xMode val="edge"/>
          <c:yMode val="edge"/>
          <c:x val="0.18190578291355777"/>
          <c:y val="0.1465473601017815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12204517679733E-2"/>
          <c:y val="0.48110428787205017"/>
          <c:w val="0.83087654357585061"/>
          <c:h val="0.299585977062962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124.74000000000002</c:v>
                </c:pt>
                <c:pt idx="1">
                  <c:v>126</c:v>
                </c:pt>
                <c:pt idx="2">
                  <c:v>120</c:v>
                </c:pt>
                <c:pt idx="3">
                  <c:v>150</c:v>
                </c:pt>
                <c:pt idx="4">
                  <c:v>148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8-4CF1-A47F-31ED84BD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72200"/>
        <c:axId val="169072592"/>
      </c:lineChart>
      <c:catAx>
        <c:axId val="16907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72592"/>
        <c:crosses val="autoZero"/>
        <c:auto val="1"/>
        <c:lblAlgn val="ctr"/>
        <c:lblOffset val="250"/>
        <c:noMultiLvlLbl val="0"/>
      </c:catAx>
      <c:valAx>
        <c:axId val="1690725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690722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Импорт,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млрд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руб.</a:t>
            </a:r>
          </a:p>
        </c:rich>
      </c:tx>
      <c:layout>
        <c:manualLayout>
          <c:xMode val="edge"/>
          <c:yMode val="edge"/>
          <c:x val="0.23988784940313246"/>
          <c:y val="4.596082294047181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12204517679733E-2"/>
          <c:y val="0.44656022053987832"/>
          <c:w val="0.91817559096464052"/>
          <c:h val="0.362543205575959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95</c:v>
                </c:pt>
                <c:pt idx="1">
                  <c:v>90.72</c:v>
                </c:pt>
                <c:pt idx="2">
                  <c:v>72</c:v>
                </c:pt>
                <c:pt idx="3">
                  <c:v>69</c:v>
                </c:pt>
                <c:pt idx="4">
                  <c:v>56.24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E4-44BC-AB42-49A8E8A66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73376"/>
        <c:axId val="169073768"/>
      </c:lineChart>
      <c:catAx>
        <c:axId val="1690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73768"/>
        <c:crosses val="autoZero"/>
        <c:auto val="1"/>
        <c:lblAlgn val="ctr"/>
        <c:lblOffset val="250"/>
        <c:noMultiLvlLbl val="0"/>
      </c:catAx>
      <c:valAx>
        <c:axId val="1690737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69073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Сводные</a:t>
            </a:r>
            <a:r>
              <a:rPr lang="ru-RU" sz="1400" baseline="0" dirty="0" smtClean="0">
                <a:solidFill>
                  <a:schemeClr val="tx1"/>
                </a:solidFill>
              </a:rPr>
              <a:t> индексы цен производителей</a:t>
            </a:r>
            <a:r>
              <a:rPr lang="ru-RU" sz="1400" dirty="0" smtClean="0">
                <a:solidFill>
                  <a:schemeClr val="tx1"/>
                </a:solidFill>
              </a:rPr>
              <a:t>, %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4.5632045357409987E-2"/>
          <c:y val="3.2772006271647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12204517679823E-2"/>
          <c:y val="0.42391597222222516"/>
          <c:w val="0.91817559096464052"/>
          <c:h val="0.356774305555557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100.1</c:v>
                </c:pt>
                <c:pt idx="1">
                  <c:v>105.1</c:v>
                </c:pt>
                <c:pt idx="2">
                  <c:v>117.1</c:v>
                </c:pt>
                <c:pt idx="3">
                  <c:v>110.9</c:v>
                </c:pt>
                <c:pt idx="4" formatCode="0.0">
                  <c:v>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8-4CF1-A47F-31ED84BD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983208"/>
        <c:axId val="320983600"/>
      </c:lineChart>
      <c:catAx>
        <c:axId val="32098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83600"/>
        <c:crosses val="autoZero"/>
        <c:auto val="1"/>
        <c:lblAlgn val="ctr"/>
        <c:lblOffset val="250"/>
        <c:noMultiLvlLbl val="0"/>
      </c:catAx>
      <c:valAx>
        <c:axId val="32098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20983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</a:rPr>
              <a:t>Экспорт, млрд. руб.</a:t>
            </a:r>
          </a:p>
        </c:rich>
      </c:tx>
      <c:layout>
        <c:manualLayout>
          <c:xMode val="edge"/>
          <c:yMode val="edge"/>
          <c:x val="0.29226201899460258"/>
          <c:y val="7.91305032001107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12152135988998E-2"/>
          <c:y val="0.27398541666666681"/>
          <c:w val="0.91817559096464052"/>
          <c:h val="0.515524116838947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4.2</c:v>
                </c:pt>
                <c:pt idx="1">
                  <c:v>4</c:v>
                </c:pt>
                <c:pt idx="2">
                  <c:v>5.8</c:v>
                </c:pt>
                <c:pt idx="3">
                  <c:v>6.8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8-4CF1-A47F-31ED84BD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984776"/>
        <c:axId val="320985168"/>
      </c:lineChart>
      <c:catAx>
        <c:axId val="32098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85168"/>
        <c:crosses val="autoZero"/>
        <c:auto val="1"/>
        <c:lblAlgn val="ctr"/>
        <c:lblOffset val="250"/>
        <c:noMultiLvlLbl val="0"/>
      </c:catAx>
      <c:valAx>
        <c:axId val="3209851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3209847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Доля</a:t>
            </a:r>
            <a:r>
              <a:rPr lang="ru-RU" sz="1400" baseline="0" dirty="0" smtClean="0">
                <a:solidFill>
                  <a:schemeClr val="tx1"/>
                </a:solidFill>
              </a:rPr>
              <a:t> э</a:t>
            </a:r>
            <a:r>
              <a:rPr lang="ru-RU" sz="1400" dirty="0" smtClean="0">
                <a:solidFill>
                  <a:schemeClr val="tx1"/>
                </a:solidFill>
              </a:rPr>
              <a:t>кспорта в производстве, %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4292396918127228E-2"/>
          <c:y val="7.516195293945190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12152135988998E-2"/>
          <c:y val="0.27398541666666681"/>
          <c:w val="0.91817559096464052"/>
          <c:h val="0.515524116838947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
Прогноз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11.83098591549297</c:v>
                </c:pt>
                <c:pt idx="1">
                  <c:v>9.8765432098765604</c:v>
                </c:pt>
                <c:pt idx="2">
                  <c:v>10.412926391382404</c:v>
                </c:pt>
                <c:pt idx="3">
                  <c:v>7.6749435665914083</c:v>
                </c:pt>
                <c:pt idx="4">
                  <c:v>7.2653884964682085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8-4CF1-A47F-31ED84BD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985952"/>
        <c:axId val="320986344"/>
      </c:lineChart>
      <c:catAx>
        <c:axId val="3209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86344"/>
        <c:crosses val="autoZero"/>
        <c:auto val="1"/>
        <c:lblAlgn val="ctr"/>
        <c:lblOffset val="250"/>
        <c:noMultiLvlLbl val="0"/>
      </c:catAx>
      <c:valAx>
        <c:axId val="3209863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3209859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0.17158</cdr:x>
      <cdr:y>0.63635</cdr:y>
    </cdr:from>
    <cdr:to>
      <cdr:x>0.2801</cdr:x>
      <cdr:y>0.71913</cdr:y>
    </cdr:to>
    <cdr:sp macro="" textlink="">
      <cdr:nvSpPr>
        <cdr:cNvPr id="2" name="TextBox 51"/>
        <cdr:cNvSpPr txBox="1"/>
      </cdr:nvSpPr>
      <cdr:spPr>
        <a:xfrm xmlns:a="http://schemas.openxmlformats.org/drawingml/2006/main">
          <a:off x="689872" y="1534481"/>
          <a:ext cx="436283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17%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0.35835</cdr:x>
      <cdr:y>0.59671</cdr:y>
    </cdr:from>
    <cdr:to>
      <cdr:x>0.46585</cdr:x>
      <cdr:y>0.67949</cdr:y>
    </cdr:to>
    <cdr:sp macro="" textlink="">
      <cdr:nvSpPr>
        <cdr:cNvPr id="3" name="TextBox 51"/>
        <cdr:cNvSpPr txBox="1"/>
      </cdr:nvSpPr>
      <cdr:spPr>
        <a:xfrm xmlns:a="http://schemas.openxmlformats.org/drawingml/2006/main">
          <a:off x="1440785" y="1438902"/>
          <a:ext cx="432216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+43%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0.53662</cdr:x>
      <cdr:y>0.53763</cdr:y>
    </cdr:from>
    <cdr:to>
      <cdr:x>0.64411</cdr:x>
      <cdr:y>0.62041</cdr:y>
    </cdr:to>
    <cdr:sp macro="" textlink="">
      <cdr:nvSpPr>
        <cdr:cNvPr id="4" name="TextBox 51"/>
        <cdr:cNvSpPr txBox="1"/>
      </cdr:nvSpPr>
      <cdr:spPr>
        <a:xfrm xmlns:a="http://schemas.openxmlformats.org/drawingml/2006/main">
          <a:off x="2157539" y="1296437"/>
          <a:ext cx="432175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+35%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0.7241</cdr:x>
      <cdr:y>0.49599</cdr:y>
    </cdr:from>
    <cdr:to>
      <cdr:x>0.83524</cdr:x>
      <cdr:y>0.57877</cdr:y>
    </cdr:to>
    <cdr:sp macro="" textlink="">
      <cdr:nvSpPr>
        <cdr:cNvPr id="5" name="TextBox 66"/>
        <cdr:cNvSpPr txBox="1"/>
      </cdr:nvSpPr>
      <cdr:spPr>
        <a:xfrm xmlns:a="http://schemas.openxmlformats.org/drawingml/2006/main">
          <a:off x="2911307" y="1196026"/>
          <a:ext cx="446851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+15%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0.72218</cdr:x>
      <cdr:y>0.4931</cdr:y>
    </cdr:from>
    <cdr:to>
      <cdr:x>0.83389</cdr:x>
      <cdr:y>0.60792</cdr:y>
    </cdr:to>
    <cdr:sp macro="" textlink="">
      <cdr:nvSpPr>
        <cdr:cNvPr id="2" name="TextBox 66"/>
        <cdr:cNvSpPr txBox="1"/>
      </cdr:nvSpPr>
      <cdr:spPr>
        <a:xfrm xmlns:a="http://schemas.openxmlformats.org/drawingml/2006/main">
          <a:off x="2989041" y="857321"/>
          <a:ext cx="462360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+12%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0.16019</cdr:x>
      <cdr:y>0.52568</cdr:y>
    </cdr:from>
    <cdr:to>
      <cdr:x>0.25602</cdr:x>
      <cdr:y>0.62465</cdr:y>
    </cdr:to>
    <cdr:sp macro="" textlink="">
      <cdr:nvSpPr>
        <cdr:cNvPr id="2" name="TextBox 50"/>
        <cdr:cNvSpPr txBox="1"/>
      </cdr:nvSpPr>
      <cdr:spPr>
        <a:xfrm xmlns:a="http://schemas.openxmlformats.org/drawingml/2006/main">
          <a:off x="735608" y="1060232"/>
          <a:ext cx="440061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+1%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0.16977</cdr:x>
      <cdr:y>0.43923</cdr:y>
    </cdr:from>
    <cdr:to>
      <cdr:x>0.2814</cdr:x>
      <cdr:y>0.54089</cdr:y>
    </cdr:to>
    <cdr:sp macro="" textlink="">
      <cdr:nvSpPr>
        <cdr:cNvPr id="2" name="TextBox 64"/>
        <cdr:cNvSpPr txBox="1"/>
      </cdr:nvSpPr>
      <cdr:spPr>
        <a:xfrm xmlns:a="http://schemas.openxmlformats.org/drawingml/2006/main">
          <a:off x="702637" y="862450"/>
          <a:ext cx="462021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+8%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0.35116</cdr:x>
      <cdr:y>0.47046</cdr:y>
    </cdr:from>
    <cdr:to>
      <cdr:x>0.45349</cdr:x>
      <cdr:y>0.57212</cdr:y>
    </cdr:to>
    <cdr:sp macro="" textlink="">
      <cdr:nvSpPr>
        <cdr:cNvPr id="3" name="TextBox 64"/>
        <cdr:cNvSpPr txBox="1"/>
      </cdr:nvSpPr>
      <cdr:spPr>
        <a:xfrm xmlns:a="http://schemas.openxmlformats.org/drawingml/2006/main">
          <a:off x="1453403" y="923770"/>
          <a:ext cx="423523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-21%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0.53488</cdr:x>
      <cdr:y>0.51124</cdr:y>
    </cdr:from>
    <cdr:to>
      <cdr:x>0.63953</cdr:x>
      <cdr:y>0.61275</cdr:y>
    </cdr:to>
    <cdr:sp macro="" textlink="">
      <cdr:nvSpPr>
        <cdr:cNvPr id="4" name="TextBox 64"/>
        <cdr:cNvSpPr txBox="1"/>
      </cdr:nvSpPr>
      <cdr:spPr>
        <a:xfrm xmlns:a="http://schemas.openxmlformats.org/drawingml/2006/main">
          <a:off x="2213813" y="1003855"/>
          <a:ext cx="433134" cy="19930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-4%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0.72093</cdr:x>
      <cdr:y>0.53292</cdr:y>
    </cdr:from>
    <cdr:to>
      <cdr:x>0.82558</cdr:x>
      <cdr:y>0.63726</cdr:y>
    </cdr:to>
    <cdr:sp macro="" textlink="">
      <cdr:nvSpPr>
        <cdr:cNvPr id="5" name="TextBox 64"/>
        <cdr:cNvSpPr txBox="1"/>
      </cdr:nvSpPr>
      <cdr:spPr>
        <a:xfrm xmlns:a="http://schemas.openxmlformats.org/drawingml/2006/main">
          <a:off x="2983839" y="1046426"/>
          <a:ext cx="433128" cy="204860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-18%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0.70943</cdr:x>
      <cdr:y>0.50321</cdr:y>
    </cdr:from>
    <cdr:to>
      <cdr:x>0.82114</cdr:x>
      <cdr:y>0.61803</cdr:y>
    </cdr:to>
    <cdr:sp macro="" textlink="">
      <cdr:nvSpPr>
        <cdr:cNvPr id="2" name="TextBox 66"/>
        <cdr:cNvSpPr txBox="1"/>
      </cdr:nvSpPr>
      <cdr:spPr>
        <a:xfrm xmlns:a="http://schemas.openxmlformats.org/drawingml/2006/main">
          <a:off x="2936304" y="874898"/>
          <a:ext cx="462361" cy="19962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-2%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0.17265</cdr:x>
      <cdr:y>0.58108</cdr:y>
    </cdr:from>
    <cdr:to>
      <cdr:x>0.28436</cdr:x>
      <cdr:y>0.6959</cdr:y>
    </cdr:to>
    <cdr:sp macro="" textlink="">
      <cdr:nvSpPr>
        <cdr:cNvPr id="3" name="TextBox 66"/>
        <cdr:cNvSpPr txBox="1"/>
      </cdr:nvSpPr>
      <cdr:spPr>
        <a:xfrm xmlns:a="http://schemas.openxmlformats.org/drawingml/2006/main">
          <a:off x="827284" y="1010282"/>
          <a:ext cx="535293" cy="19962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0.36325</cdr:x>
      <cdr:y>0.46525</cdr:y>
    </cdr:from>
    <cdr:to>
      <cdr:x>0.47496</cdr:x>
      <cdr:y>0.58007</cdr:y>
    </cdr:to>
    <cdr:sp macro="" textlink="">
      <cdr:nvSpPr>
        <cdr:cNvPr id="4" name="TextBox 66"/>
        <cdr:cNvSpPr txBox="1"/>
      </cdr:nvSpPr>
      <cdr:spPr>
        <a:xfrm xmlns:a="http://schemas.openxmlformats.org/drawingml/2006/main">
          <a:off x="1503485" y="808893"/>
          <a:ext cx="462361" cy="19962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+11%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0.52258</cdr:x>
      <cdr:y>0.45008</cdr:y>
    </cdr:from>
    <cdr:to>
      <cdr:x>0.63429</cdr:x>
      <cdr:y>0.5649</cdr:y>
    </cdr:to>
    <cdr:sp macro="" textlink="">
      <cdr:nvSpPr>
        <cdr:cNvPr id="5" name="TextBox 66"/>
        <cdr:cNvSpPr txBox="1"/>
      </cdr:nvSpPr>
      <cdr:spPr>
        <a:xfrm xmlns:a="http://schemas.openxmlformats.org/drawingml/2006/main">
          <a:off x="2162908" y="782515"/>
          <a:ext cx="462361" cy="19962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0.51362</cdr:x>
      <cdr:y>0.16183</cdr:y>
    </cdr:from>
    <cdr:to>
      <cdr:x>1</cdr:x>
      <cdr:y>0.39196</cdr:y>
    </cdr:to>
    <cdr:sp macro="" textlink="">
      <cdr:nvSpPr>
        <cdr:cNvPr id="6" name="TextBox 57"/>
        <cdr:cNvSpPr txBox="1"/>
      </cdr:nvSpPr>
      <cdr:spPr>
        <a:xfrm xmlns:a="http://schemas.openxmlformats.org/drawingml/2006/main">
          <a:off x="2329315" y="281353"/>
          <a:ext cx="220575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январь-март 2017</a:t>
          </a:r>
          <a:r>
            <a:rPr lang="en-US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:</a:t>
          </a: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 107,9 %  </a:t>
          </a:r>
          <a:b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</a:b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(в 1 кв. 2016 было 111,6%)</a:t>
          </a:r>
          <a:endParaRPr lang="ru-RU" sz="1000" b="1" kern="1200" dirty="0">
            <a:solidFill>
              <a:srgbClr val="00823B"/>
            </a:solidFill>
            <a:latin typeface="Arial" charset="0"/>
            <a:sym typeface="Symbol" panose="05050102010706020507" pitchFamily="18" charset="2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0.17208</cdr:x>
      <cdr:y>0.49834</cdr:y>
    </cdr:from>
    <cdr:to>
      <cdr:x>0.27929</cdr:x>
      <cdr:y>0.58861</cdr:y>
    </cdr:to>
    <cdr:sp macro="" textlink="">
      <cdr:nvSpPr>
        <cdr:cNvPr id="2" name="TextBox 80"/>
        <cdr:cNvSpPr txBox="1"/>
      </cdr:nvSpPr>
      <cdr:spPr>
        <a:xfrm xmlns:a="http://schemas.openxmlformats.org/drawingml/2006/main">
          <a:off x="589967" y="972131"/>
          <a:ext cx="367560" cy="176091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0.36792</cdr:x>
      <cdr:y>0.42889</cdr:y>
    </cdr:from>
    <cdr:to>
      <cdr:x>0.47513</cdr:x>
      <cdr:y>0.53122</cdr:y>
    </cdr:to>
    <cdr:sp macro="" textlink="">
      <cdr:nvSpPr>
        <cdr:cNvPr id="3" name="TextBox 80"/>
        <cdr:cNvSpPr txBox="1"/>
      </cdr:nvSpPr>
      <cdr:spPr>
        <a:xfrm xmlns:a="http://schemas.openxmlformats.org/drawingml/2006/main">
          <a:off x="1261395" y="836647"/>
          <a:ext cx="367560" cy="199617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+45%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0.54143</cdr:x>
      <cdr:y>0.34097</cdr:y>
    </cdr:from>
    <cdr:to>
      <cdr:x>0.64864</cdr:x>
      <cdr:y>0.4433</cdr:y>
    </cdr:to>
    <cdr:sp macro="" textlink="">
      <cdr:nvSpPr>
        <cdr:cNvPr id="4" name="TextBox 80"/>
        <cdr:cNvSpPr txBox="1"/>
      </cdr:nvSpPr>
      <cdr:spPr>
        <a:xfrm xmlns:a="http://schemas.openxmlformats.org/drawingml/2006/main">
          <a:off x="1856243" y="665131"/>
          <a:ext cx="367561" cy="19961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+17%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0.72527</cdr:x>
      <cdr:y>0.28845</cdr:y>
    </cdr:from>
    <cdr:to>
      <cdr:x>0.83248</cdr:x>
      <cdr:y>0.39078</cdr:y>
    </cdr:to>
    <cdr:sp macro="" textlink="">
      <cdr:nvSpPr>
        <cdr:cNvPr id="5" name="TextBox 80"/>
        <cdr:cNvSpPr txBox="1"/>
      </cdr:nvSpPr>
      <cdr:spPr>
        <a:xfrm xmlns:a="http://schemas.openxmlformats.org/drawingml/2006/main">
          <a:off x="2486519" y="562688"/>
          <a:ext cx="367561" cy="199617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+3%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0.16485</cdr:x>
      <cdr:y>0.33694</cdr:y>
    </cdr:from>
    <cdr:to>
      <cdr:x>0.27206</cdr:x>
      <cdr:y>0.43927</cdr:y>
    </cdr:to>
    <cdr:sp macro="" textlink="">
      <cdr:nvSpPr>
        <cdr:cNvPr id="2" name="TextBox 80"/>
        <cdr:cNvSpPr txBox="1"/>
      </cdr:nvSpPr>
      <cdr:spPr>
        <a:xfrm xmlns:a="http://schemas.openxmlformats.org/drawingml/2006/main">
          <a:off x="623048" y="657282"/>
          <a:ext cx="405203" cy="199617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-17%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0.35217</cdr:x>
      <cdr:y>0.38026</cdr:y>
    </cdr:from>
    <cdr:to>
      <cdr:x>0.45938</cdr:x>
      <cdr:y>0.48259</cdr:y>
    </cdr:to>
    <cdr:sp macro="" textlink="">
      <cdr:nvSpPr>
        <cdr:cNvPr id="3" name="TextBox 80"/>
        <cdr:cNvSpPr txBox="1"/>
      </cdr:nvSpPr>
      <cdr:spPr>
        <a:xfrm xmlns:a="http://schemas.openxmlformats.org/drawingml/2006/main">
          <a:off x="1331025" y="741774"/>
          <a:ext cx="405202" cy="199617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+5%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0.52436</cdr:x>
      <cdr:y>0.39887</cdr:y>
    </cdr:from>
    <cdr:to>
      <cdr:x>0.63157</cdr:x>
      <cdr:y>0.50121</cdr:y>
    </cdr:to>
    <cdr:sp macro="" textlink="">
      <cdr:nvSpPr>
        <cdr:cNvPr id="4" name="TextBox 80"/>
        <cdr:cNvSpPr txBox="1"/>
      </cdr:nvSpPr>
      <cdr:spPr>
        <a:xfrm xmlns:a="http://schemas.openxmlformats.org/drawingml/2006/main">
          <a:off x="1797728" y="778093"/>
          <a:ext cx="367560" cy="19961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-26%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0.7271</cdr:x>
      <cdr:y>0.46247</cdr:y>
    </cdr:from>
    <cdr:to>
      <cdr:x>0.83431</cdr:x>
      <cdr:y>0.5648</cdr:y>
    </cdr:to>
    <cdr:sp macro="" textlink="">
      <cdr:nvSpPr>
        <cdr:cNvPr id="5" name="TextBox 80"/>
        <cdr:cNvSpPr txBox="1"/>
      </cdr:nvSpPr>
      <cdr:spPr>
        <a:xfrm xmlns:a="http://schemas.openxmlformats.org/drawingml/2006/main">
          <a:off x="2748080" y="902155"/>
          <a:ext cx="405203" cy="199617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A7A9AC">
                <a:tint val="50000"/>
                <a:satMod val="300000"/>
              </a:srgbClr>
            </a:gs>
            <a:gs pos="35000">
              <a:srgbClr val="A7A9AC">
                <a:tint val="37000"/>
                <a:satMod val="300000"/>
              </a:srgbClr>
            </a:gs>
            <a:gs pos="100000">
              <a:srgbClr val="A7A9AC">
                <a:tint val="15000"/>
                <a:satMod val="350000"/>
              </a:srgbClr>
            </a:gs>
          </a:gsLst>
          <a:lin ang="2700000" scaled="1"/>
          <a:tileRect/>
        </a:gradFill>
        <a:ln xmlns:a="http://schemas.openxmlformats.org/drawingml/2006/main" w="9525" cap="flat" cmpd="sng" algn="ctr">
          <a:solidFill>
            <a:srgbClr val="A7A9AC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0"/>
        </a:effectLst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Helvetica Neue"/>
              <a:ea typeface="Helvetica Neue"/>
              <a:cs typeface="Helvetica Neue"/>
            </a:defRPr>
          </a:lvl1pPr>
          <a:lvl2pPr marL="457200" indent="0">
            <a:defRPr sz="1100">
              <a:latin typeface="Helvetica Neue"/>
              <a:ea typeface="Helvetica Neue"/>
              <a:cs typeface="Helvetica Neue"/>
            </a:defRPr>
          </a:lvl2pPr>
          <a:lvl3pPr marL="914400" indent="0">
            <a:defRPr sz="1100">
              <a:latin typeface="Helvetica Neue"/>
              <a:ea typeface="Helvetica Neue"/>
              <a:cs typeface="Helvetica Neue"/>
            </a:defRPr>
          </a:lvl3pPr>
          <a:lvl4pPr marL="1371600" indent="0">
            <a:defRPr sz="1100">
              <a:latin typeface="Helvetica Neue"/>
              <a:ea typeface="Helvetica Neue"/>
              <a:cs typeface="Helvetica Neue"/>
            </a:defRPr>
          </a:lvl4pPr>
          <a:lvl5pPr marL="1828800" indent="0">
            <a:defRPr sz="1100">
              <a:latin typeface="Helvetica Neue"/>
              <a:ea typeface="Helvetica Neue"/>
              <a:cs typeface="Helvetica Neue"/>
            </a:defRPr>
          </a:lvl5pPr>
          <a:lvl6pPr marL="2286000" indent="0">
            <a:defRPr sz="1100">
              <a:latin typeface="Helvetica Neue"/>
              <a:ea typeface="Helvetica Neue"/>
              <a:cs typeface="Helvetica Neue"/>
            </a:defRPr>
          </a:lvl6pPr>
          <a:lvl7pPr marL="2743200" indent="0">
            <a:defRPr sz="1100">
              <a:latin typeface="Helvetica Neue"/>
              <a:ea typeface="Helvetica Neue"/>
              <a:cs typeface="Helvetica Neue"/>
            </a:defRPr>
          </a:lvl7pPr>
          <a:lvl8pPr marL="3200400" indent="0">
            <a:defRPr sz="1100">
              <a:latin typeface="Helvetica Neue"/>
              <a:ea typeface="Helvetica Neue"/>
              <a:cs typeface="Helvetica Neue"/>
            </a:defRPr>
          </a:lvl8pPr>
          <a:lvl9pPr marL="3657600" indent="0">
            <a:defRPr sz="1100">
              <a:latin typeface="Helvetica Neue"/>
              <a:ea typeface="Helvetica Neue"/>
              <a:cs typeface="Helvetica Neue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700" kern="1200" dirty="0" smtClean="0">
              <a:solidFill>
                <a:srgbClr val="00642D"/>
              </a:solidFill>
              <a:latin typeface="Arial"/>
            </a:rPr>
            <a:t>-5%</a:t>
          </a:r>
          <a:endParaRPr lang="ru-RU" sz="700" kern="1200" dirty="0">
            <a:solidFill>
              <a:srgbClr val="00642D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0.54584</cdr:x>
      <cdr:y>0.13913</cdr:y>
    </cdr:from>
    <cdr:to>
      <cdr:x>0.96325</cdr:x>
      <cdr:y>0.34424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2063015" y="271411"/>
          <a:ext cx="1577609" cy="4001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>
            <a:defRPr>
              <a:latin typeface="Verdana"/>
              <a:ea typeface="Verdana"/>
              <a:cs typeface="Verdana"/>
              <a:sym typeface="Verdana"/>
            </a:defRPr>
          </a:lvl1pPr>
          <a:lvl2pPr indent="457200">
            <a:defRPr>
              <a:latin typeface="Verdana"/>
              <a:ea typeface="Verdana"/>
              <a:cs typeface="Verdana"/>
              <a:sym typeface="Verdana"/>
            </a:defRPr>
          </a:lvl2pPr>
          <a:lvl3pPr indent="914400">
            <a:defRPr>
              <a:latin typeface="Verdana"/>
              <a:ea typeface="Verdana"/>
              <a:cs typeface="Verdana"/>
              <a:sym typeface="Verdana"/>
            </a:defRPr>
          </a:lvl3pPr>
          <a:lvl4pPr indent="1371600">
            <a:defRPr>
              <a:latin typeface="Verdana"/>
              <a:ea typeface="Verdana"/>
              <a:cs typeface="Verdana"/>
              <a:sym typeface="Verdana"/>
            </a:defRPr>
          </a:lvl4pPr>
          <a:lvl5pPr indent="1828800">
            <a:defRPr>
              <a:latin typeface="Verdana"/>
              <a:ea typeface="Verdana"/>
              <a:cs typeface="Verdana"/>
              <a:sym typeface="Verdana"/>
            </a:defRPr>
          </a:lvl5pPr>
          <a:lvl6pPr indent="2286000">
            <a:defRPr>
              <a:latin typeface="Verdana"/>
              <a:ea typeface="Verdana"/>
              <a:cs typeface="Verdana"/>
              <a:sym typeface="Verdana"/>
            </a:defRPr>
          </a:lvl6pPr>
          <a:lvl7pPr indent="2743200">
            <a:defRPr>
              <a:latin typeface="Verdana"/>
              <a:ea typeface="Verdana"/>
              <a:cs typeface="Verdana"/>
              <a:sym typeface="Verdana"/>
            </a:defRPr>
          </a:lvl7pPr>
          <a:lvl8pPr indent="3200400">
            <a:defRPr>
              <a:latin typeface="Verdana"/>
              <a:ea typeface="Verdana"/>
              <a:cs typeface="Verdana"/>
              <a:sym typeface="Verdana"/>
            </a:defRPr>
          </a:lvl8pPr>
          <a:lvl9pPr indent="3657600">
            <a:defRPr>
              <a:latin typeface="Verdana"/>
              <a:ea typeface="Verdana"/>
              <a:cs typeface="Verdana"/>
              <a:sym typeface="Verdana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январь-март 2017</a:t>
          </a:r>
          <a:r>
            <a:rPr lang="en-US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:</a:t>
          </a: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 </a:t>
          </a:r>
          <a:b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</a:b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6% (+в 3 </a:t>
          </a:r>
          <a:r>
            <a:rPr lang="ru-RU" sz="1000" b="1" kern="1200" dirty="0" err="1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р</a:t>
          </a:r>
          <a:r>
            <a:rPr lang="ru-RU" sz="1000" b="1" kern="1200" dirty="0" smtClean="0">
              <a:solidFill>
                <a:srgbClr val="00823B"/>
              </a:solidFill>
              <a:latin typeface="Arial" charset="0"/>
              <a:sym typeface="Symbol" panose="05050102010706020507" pitchFamily="18" charset="2"/>
            </a:rPr>
            <a:t>) </a:t>
          </a:r>
          <a:endParaRPr lang="ru-RU" sz="1000" b="1" kern="1200" dirty="0">
            <a:solidFill>
              <a:srgbClr val="00823B"/>
            </a:solidFill>
            <a:latin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4275"/>
          </a:xfrm>
          <a:prstGeom prst="rect">
            <a:avLst/>
          </a:prstGeom>
        </p:spPr>
        <p:txBody>
          <a:bodyPr lIns="91412" tIns="45707" rIns="91412" bIns="45707"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7417" y="4721186"/>
            <a:ext cx="4990783" cy="4472702"/>
          </a:xfrm>
          <a:prstGeom prst="rect">
            <a:avLst/>
          </a:prstGeom>
        </p:spPr>
        <p:txBody>
          <a:bodyPr lIns="91412" tIns="45707" rIns="91412" bIns="45707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887463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3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92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9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560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_цвет 2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ronze_01grad.jpg"/>
          <p:cNvPicPr/>
          <p:nvPr/>
        </p:nvPicPr>
        <p:blipFill>
          <a:blip r:embed="rId2" cstate="print">
            <a:extLst/>
          </a:blip>
          <a:srcRect l="1497" r="1497"/>
          <a:stretch>
            <a:fillRect/>
          </a:stretch>
        </p:blipFill>
        <p:spPr>
          <a:xfrm>
            <a:off x="-1" y="1"/>
            <a:ext cx="9144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4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61951" y="376238"/>
            <a:ext cx="1528763" cy="2524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80576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hf hdr="0" ftr="0" dt="0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"/>
          <p:cNvSpPr/>
          <p:nvPr/>
        </p:nvSpPr>
        <p:spPr>
          <a:xfrm>
            <a:off x="480060" y="2414605"/>
            <a:ext cx="866394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defTabSz="258124">
              <a:defRPr sz="1800"/>
            </a:pPr>
            <a:r>
              <a:rPr lang="ru-RU" sz="2400" spc="44" dirty="0" smtClean="0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Рынок сельскохозяйственной техники.</a:t>
            </a:r>
          </a:p>
          <a:p>
            <a:pPr algn="l" defTabSz="258124">
              <a:defRPr sz="1800"/>
            </a:pPr>
            <a:r>
              <a:rPr lang="ru-RU" sz="2400" spc="44" dirty="0" smtClean="0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Перспективы развития</a:t>
            </a:r>
            <a:endParaRPr sz="2400" spc="69" dirty="0">
              <a:solidFill>
                <a:srgbClr val="FFFFFF"/>
              </a:solidFill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sp>
        <p:nvSpPr>
          <p:cNvPr id="6" name="Shape 14"/>
          <p:cNvSpPr/>
          <p:nvPr/>
        </p:nvSpPr>
        <p:spPr>
          <a:xfrm flipV="1">
            <a:off x="493254" y="3474720"/>
            <a:ext cx="8307846" cy="538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l" defTabSz="281589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739" dirty="0"/>
          </a:p>
        </p:txBody>
      </p:sp>
      <p:sp>
        <p:nvSpPr>
          <p:cNvPr id="7" name="Shape 11"/>
          <p:cNvSpPr/>
          <p:nvPr/>
        </p:nvSpPr>
        <p:spPr>
          <a:xfrm>
            <a:off x="502904" y="6053345"/>
            <a:ext cx="21995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defTabSz="258124">
              <a:defRPr sz="1800"/>
            </a:pPr>
            <a:r>
              <a:rPr lang="ru-RU" sz="1400" spc="44" dirty="0" smtClean="0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09.06.2017</a:t>
            </a:r>
            <a:endParaRPr sz="1400" spc="69" dirty="0">
              <a:solidFill>
                <a:srgbClr val="FFFFFF"/>
              </a:solidFill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sp>
        <p:nvSpPr>
          <p:cNvPr id="8" name="Shape 11"/>
          <p:cNvSpPr/>
          <p:nvPr/>
        </p:nvSpPr>
        <p:spPr>
          <a:xfrm>
            <a:off x="461872" y="4981363"/>
            <a:ext cx="839198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defTabSz="258124">
              <a:defRPr sz="1800"/>
            </a:pPr>
            <a:r>
              <a:rPr lang="ru-RU" sz="2000" spc="44" dirty="0" smtClean="0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Заместитель директора Департамента сельскохозяйственного, пищевого и строительно-дорожного машиностроения </a:t>
            </a:r>
          </a:p>
          <a:p>
            <a:pPr algn="l" defTabSz="258124">
              <a:defRPr sz="1800"/>
            </a:pPr>
            <a:r>
              <a:rPr lang="ru-RU" sz="2000" spc="44" dirty="0" smtClean="0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С.Н. Киселев</a:t>
            </a:r>
            <a:endParaRPr sz="2000" spc="69" dirty="0">
              <a:solidFill>
                <a:srgbClr val="FFFFFF"/>
              </a:solidFill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</p:spTree>
    <p:extLst>
      <p:ext uri="{BB962C8B-B14F-4D97-AF65-F5344CB8AC3E}">
        <p14:creationId xmlns:p14="http://schemas.microsoft.com/office/powerpoint/2010/main" val="4010003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Диаграмма 42"/>
          <p:cNvGraphicFramePr/>
          <p:nvPr>
            <p:extLst/>
          </p:nvPr>
        </p:nvGraphicFramePr>
        <p:xfrm>
          <a:off x="4600876" y="3537020"/>
          <a:ext cx="4071486" cy="241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 fontScale="70000" lnSpcReduction="20000"/>
          </a:bodyPr>
          <a:lstStyle/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</a:t>
            </a:fld>
            <a:endParaRPr dirty="0"/>
          </a:p>
        </p:txBody>
      </p:sp>
      <p:sp>
        <p:nvSpPr>
          <p:cNvPr id="9" name="Shape 168"/>
          <p:cNvSpPr>
            <a:spLocks noGrp="1"/>
          </p:cNvSpPr>
          <p:nvPr>
            <p:ph type="title" idx="4294967295"/>
          </p:nvPr>
        </p:nvSpPr>
        <p:spPr>
          <a:xfrm>
            <a:off x="320423" y="1046720"/>
            <a:ext cx="8784404" cy="6590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pc="0"/>
            </a:pPr>
            <a:r>
              <a:rPr lang="ru-RU" sz="1800" dirty="0"/>
              <a:t>Динамика развития </a:t>
            </a:r>
            <a:r>
              <a:rPr lang="ru-RU" sz="1800" dirty="0" smtClean="0"/>
              <a:t>сельскохозяйственного </a:t>
            </a:r>
            <a:r>
              <a:rPr lang="ru-RU" sz="1800" dirty="0"/>
              <a:t>машиностроения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5746" y="3811604"/>
            <a:ext cx="295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 sz="105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Рыночная доля отечественного оборудования, %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0" y="1616936"/>
            <a:ext cx="4788761" cy="1800033"/>
            <a:chOff x="640723" y="1450024"/>
            <a:chExt cx="4474842" cy="1721546"/>
          </a:xfrm>
        </p:grpSpPr>
        <p:grpSp>
          <p:nvGrpSpPr>
            <p:cNvPr id="3" name="Группа 26"/>
            <p:cNvGrpSpPr/>
            <p:nvPr/>
          </p:nvGrpSpPr>
          <p:grpSpPr>
            <a:xfrm>
              <a:off x="640723" y="1508760"/>
              <a:ext cx="3867617" cy="1662810"/>
              <a:chOff x="835566" y="-1041299"/>
              <a:chExt cx="3867617" cy="1649135"/>
            </a:xfrm>
          </p:grpSpPr>
          <p:graphicFrame>
            <p:nvGraphicFramePr>
              <p:cNvPr id="63" name="Диаграмма 62"/>
              <p:cNvGraphicFramePr/>
              <p:nvPr>
                <p:extLst/>
              </p:nvPr>
            </p:nvGraphicFramePr>
            <p:xfrm>
              <a:off x="835566" y="-1041299"/>
              <a:ext cx="3867617" cy="16491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5" name="TextBox 64"/>
              <p:cNvSpPr txBox="1"/>
              <p:nvPr/>
            </p:nvSpPr>
            <p:spPr>
              <a:xfrm>
                <a:off x="1491505" y="-26439"/>
                <a:ext cx="432048" cy="189345"/>
              </a:xfrm>
              <a:prstGeom prst="roundRect">
                <a:avLst/>
              </a:prstGeom>
              <a:gradFill flip="none" rotWithShape="1">
                <a:gsLst>
                  <a:gs pos="0">
                    <a:srgbClr val="A7A9AC">
                      <a:tint val="50000"/>
                      <a:satMod val="300000"/>
                    </a:srgbClr>
                  </a:gs>
                  <a:gs pos="35000">
                    <a:srgbClr val="A7A9AC">
                      <a:tint val="37000"/>
                      <a:satMod val="300000"/>
                    </a:srgbClr>
                  </a:gs>
                  <a:gs pos="100000">
                    <a:srgbClr val="A7A9AC">
                      <a:tint val="15000"/>
                      <a:satMod val="35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A7A9A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700" kern="1200" dirty="0" smtClean="0">
                    <a:solidFill>
                      <a:srgbClr val="00642D"/>
                    </a:solidFill>
                    <a:latin typeface="Arial"/>
                  </a:rPr>
                  <a:t>+14%</a:t>
                </a:r>
                <a:endParaRPr lang="ru-RU" sz="700" kern="1200" dirty="0">
                  <a:solidFill>
                    <a:srgbClr val="00642D"/>
                  </a:solidFill>
                  <a:latin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202327" y="-20781"/>
                <a:ext cx="432048" cy="189345"/>
              </a:xfrm>
              <a:prstGeom prst="roundRect">
                <a:avLst/>
              </a:prstGeom>
              <a:gradFill flip="none" rotWithShape="1">
                <a:gsLst>
                  <a:gs pos="0">
                    <a:srgbClr val="A7A9AC">
                      <a:tint val="50000"/>
                      <a:satMod val="300000"/>
                    </a:srgbClr>
                  </a:gs>
                  <a:gs pos="35000">
                    <a:srgbClr val="A7A9AC">
                      <a:tint val="37000"/>
                      <a:satMod val="300000"/>
                    </a:srgbClr>
                  </a:gs>
                  <a:gs pos="100000">
                    <a:srgbClr val="A7A9AC">
                      <a:tint val="15000"/>
                      <a:satMod val="35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A7A9A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700" kern="1200" dirty="0" smtClean="0">
                    <a:solidFill>
                      <a:srgbClr val="00642D"/>
                    </a:solidFill>
                    <a:latin typeface="Arial"/>
                  </a:rPr>
                  <a:t>+38%</a:t>
                </a:r>
                <a:endParaRPr lang="ru-RU" sz="700" kern="1200" dirty="0">
                  <a:solidFill>
                    <a:srgbClr val="00642D"/>
                  </a:solidFill>
                  <a:latin typeface="Arial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17930" y="-125953"/>
                <a:ext cx="432048" cy="189345"/>
              </a:xfrm>
              <a:prstGeom prst="roundRect">
                <a:avLst/>
              </a:prstGeom>
              <a:gradFill flip="none" rotWithShape="1">
                <a:gsLst>
                  <a:gs pos="0">
                    <a:srgbClr val="A7A9AC">
                      <a:tint val="50000"/>
                      <a:satMod val="300000"/>
                    </a:srgbClr>
                  </a:gs>
                  <a:gs pos="35000">
                    <a:srgbClr val="A7A9AC">
                      <a:tint val="37000"/>
                      <a:satMod val="300000"/>
                    </a:srgbClr>
                  </a:gs>
                  <a:gs pos="100000">
                    <a:srgbClr val="A7A9AC">
                      <a:tint val="15000"/>
                      <a:satMod val="35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A7A9A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700" kern="1200" dirty="0" smtClean="0">
                    <a:solidFill>
                      <a:srgbClr val="00642D"/>
                    </a:solidFill>
                    <a:latin typeface="Arial"/>
                  </a:rPr>
                  <a:t>+59%</a:t>
                </a:r>
                <a:endParaRPr lang="ru-RU" sz="700" kern="1200" dirty="0">
                  <a:solidFill>
                    <a:srgbClr val="00642D"/>
                  </a:solidFill>
                  <a:latin typeface="Arial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809338" y="1450024"/>
              <a:ext cx="1306227" cy="52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kern="1200" dirty="0" smtClean="0">
                  <a:solidFill>
                    <a:srgbClr val="00823B"/>
                  </a:solidFill>
                  <a:latin typeface="Arial" charset="0"/>
                  <a:sym typeface="Symbol" panose="05050102010706020507" pitchFamily="18" charset="2"/>
                </a:rPr>
                <a:t>январь-март 2017</a:t>
              </a:r>
              <a:r>
                <a:rPr lang="en-US" sz="1000" b="1" kern="1200" dirty="0" smtClean="0">
                  <a:solidFill>
                    <a:srgbClr val="00823B"/>
                  </a:solidFill>
                  <a:latin typeface="Arial" charset="0"/>
                  <a:sym typeface="Symbol" panose="05050102010706020507" pitchFamily="18" charset="2"/>
                </a:rPr>
                <a:t>:</a:t>
              </a:r>
              <a:r>
                <a:rPr lang="ru-RU" sz="1000" b="1" kern="1200" dirty="0" smtClean="0">
                  <a:solidFill>
                    <a:srgbClr val="00823B"/>
                  </a:solidFill>
                  <a:latin typeface="Arial" charset="0"/>
                  <a:sym typeface="Symbol" panose="05050102010706020507" pitchFamily="18" charset="2"/>
                </a:rPr>
                <a:t> </a:t>
              </a:r>
              <a:br>
                <a:rPr lang="ru-RU" sz="1000" b="1" kern="1200" dirty="0" smtClean="0">
                  <a:solidFill>
                    <a:srgbClr val="00823B"/>
                  </a:solidFill>
                  <a:latin typeface="Arial" charset="0"/>
                  <a:sym typeface="Symbol" panose="05050102010706020507" pitchFamily="18" charset="2"/>
                </a:rPr>
              </a:br>
              <a:r>
                <a:rPr lang="ru-RU" sz="1000" b="1" kern="1200" dirty="0" smtClean="0">
                  <a:solidFill>
                    <a:srgbClr val="00823B"/>
                  </a:solidFill>
                  <a:latin typeface="Arial" charset="0"/>
                  <a:sym typeface="Symbol" panose="05050102010706020507" pitchFamily="18" charset="2"/>
                </a:rPr>
                <a:t>23,4 млрд руб. (+42%) </a:t>
              </a:r>
              <a:endParaRPr lang="ru-RU" sz="1000" b="1" kern="1200" dirty="0">
                <a:solidFill>
                  <a:srgbClr val="00823B"/>
                </a:solidFill>
                <a:latin typeface="Arial" charset="0"/>
              </a:endParaRPr>
            </a:p>
          </p:txBody>
        </p:sp>
      </p:grpSp>
      <p:grpSp>
        <p:nvGrpSpPr>
          <p:cNvPr id="4" name="Группа 26"/>
          <p:cNvGrpSpPr/>
          <p:nvPr/>
        </p:nvGrpSpPr>
        <p:grpSpPr>
          <a:xfrm>
            <a:off x="4551903" y="1448218"/>
            <a:ext cx="4592097" cy="2016877"/>
            <a:chOff x="835568" y="-1857243"/>
            <a:chExt cx="3867617" cy="1365886"/>
          </a:xfrm>
        </p:grpSpPr>
        <p:graphicFrame>
          <p:nvGraphicFramePr>
            <p:cNvPr id="49" name="Диаграмма 48"/>
            <p:cNvGraphicFramePr/>
            <p:nvPr>
              <p:extLst/>
            </p:nvPr>
          </p:nvGraphicFramePr>
          <p:xfrm>
            <a:off x="835568" y="-1857243"/>
            <a:ext cx="3867617" cy="1365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2095558" y="-1104377"/>
              <a:ext cx="370632" cy="154533"/>
            </a:xfrm>
            <a:prstGeom prst="roundRect">
              <a:avLst/>
            </a:prstGeom>
            <a:gradFill flip="none" rotWithShape="1">
              <a:gsLst>
                <a:gs pos="0">
                  <a:srgbClr val="A7A9AC">
                    <a:tint val="50000"/>
                    <a:satMod val="300000"/>
                  </a:srgbClr>
                </a:gs>
                <a:gs pos="35000">
                  <a:srgbClr val="A7A9AC">
                    <a:tint val="37000"/>
                    <a:satMod val="300000"/>
                  </a:srgbClr>
                </a:gs>
                <a:gs pos="100000">
                  <a:srgbClr val="A7A9AC">
                    <a:tint val="15000"/>
                    <a:satMod val="35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rgbClr val="A7A9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0"/>
            </a:effectLst>
          </p:spPr>
          <p:txBody>
            <a:bodyPr wrap="square" lIns="36000" tIns="36000" rIns="36000" bIns="36000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kern="1200" dirty="0" smtClean="0">
                  <a:solidFill>
                    <a:srgbClr val="00642D"/>
                  </a:solidFill>
                  <a:latin typeface="Arial"/>
                </a:rPr>
                <a:t>-5%</a:t>
              </a:r>
              <a:endParaRPr lang="ru-RU" sz="700" kern="1200" dirty="0">
                <a:solidFill>
                  <a:srgbClr val="00642D"/>
                </a:solidFill>
                <a:latin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43705" y="-1132899"/>
              <a:ext cx="376617" cy="135188"/>
            </a:xfrm>
            <a:prstGeom prst="roundRect">
              <a:avLst/>
            </a:prstGeom>
            <a:gradFill flip="none" rotWithShape="1">
              <a:gsLst>
                <a:gs pos="0">
                  <a:srgbClr val="A7A9AC">
                    <a:tint val="50000"/>
                    <a:satMod val="300000"/>
                  </a:srgbClr>
                </a:gs>
                <a:gs pos="35000">
                  <a:srgbClr val="A7A9AC">
                    <a:tint val="37000"/>
                    <a:satMod val="300000"/>
                  </a:srgbClr>
                </a:gs>
                <a:gs pos="100000">
                  <a:srgbClr val="A7A9AC">
                    <a:tint val="15000"/>
                    <a:satMod val="35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rgbClr val="A7A9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0"/>
            </a:effectLst>
          </p:spPr>
          <p:txBody>
            <a:bodyPr wrap="square" lIns="36000" tIns="36000" rIns="36000" bIns="36000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kern="1200" dirty="0" smtClean="0">
                  <a:solidFill>
                    <a:srgbClr val="00642D"/>
                  </a:solidFill>
                  <a:latin typeface="Arial"/>
                </a:rPr>
                <a:t>+25%</a:t>
              </a:r>
              <a:endParaRPr lang="ru-RU" sz="700" kern="1200" dirty="0">
                <a:solidFill>
                  <a:srgbClr val="00642D"/>
                </a:solidFill>
                <a:latin typeface="Arial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305152" y="3992292"/>
            <a:ext cx="183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январь-март 2017</a:t>
            </a:r>
            <a:r>
              <a:rPr lang="en-US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:</a:t>
            </a:r>
            <a: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 40 %  </a:t>
            </a:r>
            <a:b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</a:br>
            <a:r>
              <a:rPr lang="ru-RU" sz="1000" b="1" i="1" kern="1200" dirty="0" smtClean="0">
                <a:solidFill>
                  <a:srgbClr val="0070C0"/>
                </a:solidFill>
                <a:latin typeface="Arial" charset="0"/>
                <a:sym typeface="Symbol" panose="05050102010706020507" pitchFamily="18" charset="2"/>
              </a:rPr>
              <a:t>(в 1 кв. 2016 было 44%)*</a:t>
            </a:r>
            <a:endParaRPr lang="ru-RU" sz="1000" b="1" i="1" kern="1200" dirty="0">
              <a:solidFill>
                <a:srgbClr val="0070C0"/>
              </a:solidFill>
              <a:latin typeface="Arial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97521" y="1579638"/>
            <a:ext cx="1346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январь-март 2017</a:t>
            </a:r>
            <a:r>
              <a:rPr lang="en-US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:</a:t>
            </a:r>
            <a: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 55,2 млрд руб. (+30%) </a:t>
            </a:r>
            <a:endParaRPr lang="ru-RU" sz="1000" b="1" kern="1200" dirty="0">
              <a:solidFill>
                <a:srgbClr val="00823B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0816" y="2454869"/>
            <a:ext cx="462357" cy="199619"/>
          </a:xfrm>
          <a:prstGeom prst="roundRect">
            <a:avLst/>
          </a:prstGeom>
          <a:gradFill flip="none" rotWithShape="1">
            <a:gsLst>
              <a:gs pos="0">
                <a:srgbClr val="A7A9AC">
                  <a:tint val="50000"/>
                  <a:satMod val="300000"/>
                </a:srgbClr>
              </a:gs>
              <a:gs pos="35000">
                <a:srgbClr val="A7A9AC">
                  <a:tint val="37000"/>
                  <a:satMod val="300000"/>
                </a:srgbClr>
              </a:gs>
              <a:gs pos="100000">
                <a:srgbClr val="A7A9AC">
                  <a:tint val="15000"/>
                  <a:satMod val="35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A7A9A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700" kern="1200" dirty="0" smtClean="0">
                <a:solidFill>
                  <a:srgbClr val="00642D"/>
                </a:solidFill>
                <a:latin typeface="Arial"/>
              </a:rPr>
              <a:t>-1%</a:t>
            </a:r>
            <a:endParaRPr lang="ru-RU" sz="700" kern="1200" dirty="0">
              <a:solidFill>
                <a:srgbClr val="00642D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654" y="6067988"/>
            <a:ext cx="874834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*Спад доли российской сельхозтехники на российском рынке в начале  2017  года  обусловлен  укреплением валютного  курса  рубля , возможностью  льготного  кредитования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 приобретение   зарубежной  техники  в  рамках   приказа   Минсельхоза  России  от  24  января  2017  г.  №  24,  а  также   сроками   доведения  денежных  средств  в  рамках </a:t>
            </a:r>
            <a:br>
              <a:rPr lang="ru-RU" sz="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реализации  постановления Правительства Российской Федерации от 27 декабря </a:t>
            </a:r>
            <a:r>
              <a:rPr lang="ru-RU" sz="9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2012 г. </a:t>
            </a:r>
            <a:r>
              <a:rPr lang="ru-RU" sz="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1432.</a:t>
            </a:r>
            <a:endParaRPr kumimoji="0" lang="ru-RU" sz="9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Verdana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00541667"/>
              </p:ext>
            </p:extLst>
          </p:nvPr>
        </p:nvGraphicFramePr>
        <p:xfrm>
          <a:off x="0" y="3830854"/>
          <a:ext cx="4138863" cy="196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27333" y="4026447"/>
            <a:ext cx="135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январь-март 2017</a:t>
            </a:r>
            <a:r>
              <a:rPr lang="en-US" sz="9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:</a:t>
            </a:r>
            <a:r>
              <a:rPr lang="ru-RU" sz="9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 33 млрд руб. (+37%)*</a:t>
            </a:r>
            <a:endParaRPr lang="ru-RU" sz="900" b="1" kern="12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855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9684" y="260181"/>
            <a:ext cx="3576642" cy="3231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3" tIns="45713" rIns="45713" bIns="45713" spcCol="38095">
            <a:spAutoFit/>
          </a:bodyPr>
          <a:lstStyle/>
          <a:p>
            <a:pPr defTabSz="914294" latinLnBrk="1">
              <a:defRPr/>
            </a:pPr>
            <a:endParaRPr lang="ru-RU" sz="1500" dirty="0"/>
          </a:p>
        </p:txBody>
      </p:sp>
      <p:sp>
        <p:nvSpPr>
          <p:cNvPr id="30" name="Заголовок 3"/>
          <p:cNvSpPr>
            <a:spLocks noGrp="1"/>
          </p:cNvSpPr>
          <p:nvPr>
            <p:ph type="title"/>
          </p:nvPr>
        </p:nvSpPr>
        <p:spPr>
          <a:xfrm>
            <a:off x="501407" y="741756"/>
            <a:ext cx="8428281" cy="557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Меры поддержки </a:t>
            </a:r>
            <a:r>
              <a:rPr lang="ru-RU" sz="1800" dirty="0" smtClean="0">
                <a:solidFill>
                  <a:schemeClr val="tx1"/>
                </a:solidFill>
              </a:rPr>
              <a:t>сельскохозяйственного машиностроения по стимулированию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внутреннего спроса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hape 174"/>
          <p:cNvSpPr>
            <a:spLocks noGrp="1"/>
          </p:cNvSpPr>
          <p:nvPr>
            <p:ph type="sldNum" sz="quarter" idx="2"/>
          </p:nvPr>
        </p:nvSpPr>
        <p:spPr>
          <a:xfrm>
            <a:off x="8586004" y="358579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70000" lnSpcReduction="20000"/>
          </a:bodyPr>
          <a:lstStyle/>
          <a:p>
            <a:pPr>
              <a:defRPr sz="1800"/>
            </a:pPr>
            <a:r>
              <a:rPr lang="ru-RU" dirty="0" smtClean="0"/>
              <a:t>2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295422" y="1713297"/>
            <a:ext cx="8624236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 27 декабря 2012 г. № 1432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субсидировании 15% от цены сельскохозяйственной техники.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09.06.17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 России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заключения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производителям сельскохозяйственной техники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которых 56 производителей опубликованы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Минсельхоза России;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 заключены соглашения)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Общая сумма субсидий на 2017 год составляет 13,7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информации производителей сельхозтехники, бюджетные средства по Постановлению № 1432 будут израсходованы до конца лета 2017 года).</a:t>
            </a:r>
          </a:p>
          <a:p>
            <a:pPr algn="just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: за 2016 год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Минпромторгом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России было выдано положительных заключений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производителям сельскохозяйственной техники.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2016 году сельхозпроизводителями было приобретено сельскохозяйственной техники по которой выделены субсидии в количестве 13383 единиц, в том числе 1092 тракторов, 3120 зерноуборочных комбайнов, 260 кормоуборочных комбайнов, 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8911 единиц прицепной, навесной и прочей самоходной сельскохозяйственной техники (при сумме субсидий 11,16 млрд. рублей).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53388705"/>
              </p:ext>
            </p:extLst>
          </p:nvPr>
        </p:nvGraphicFramePr>
        <p:xfrm>
          <a:off x="4565027" y="1741794"/>
          <a:ext cx="4485373" cy="173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233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8"/>
          <p:cNvSpPr>
            <a:spLocks noGrp="1"/>
          </p:cNvSpPr>
          <p:nvPr>
            <p:ph type="title" idx="4294967295"/>
          </p:nvPr>
        </p:nvSpPr>
        <p:spPr>
          <a:xfrm>
            <a:off x="352473" y="679276"/>
            <a:ext cx="8791527" cy="48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800" dirty="0" smtClean="0"/>
              <a:t>Государственная поддержка</a:t>
            </a:r>
            <a:r>
              <a:rPr lang="ru-RU" sz="1800" dirty="0" smtClean="0">
                <a:solidFill>
                  <a:schemeClr val="tx1"/>
                </a:solidFill>
              </a:rPr>
              <a:t> новых видов продукции в сельхозмашиностроении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Постановление Правительства Российской Федерации  от 30 декабря 2014 г. № 1312</a:t>
            </a:r>
            <a:br>
              <a:rPr lang="ru-RU" sz="1800" dirty="0" smtClean="0"/>
            </a:br>
            <a:endParaRPr sz="1800" dirty="0"/>
          </a:p>
        </p:txBody>
      </p:sp>
      <p:sp>
        <p:nvSpPr>
          <p:cNvPr id="15" name="Shape 174"/>
          <p:cNvSpPr>
            <a:spLocks noGrp="1"/>
          </p:cNvSpPr>
          <p:nvPr>
            <p:ph type="sldNum" sz="quarter" idx="2"/>
          </p:nvPr>
        </p:nvSpPr>
        <p:spPr>
          <a:xfrm>
            <a:off x="8587613" y="378203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 fontScale="70000" lnSpcReduction="20000"/>
          </a:bodyPr>
          <a:lstStyle/>
          <a:p>
            <a:pPr>
              <a:defRPr sz="1800"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94" y="1222131"/>
            <a:ext cx="8458200" cy="5509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Кормоуборочный комбайн производительностью 200 т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 с системой автоматического </a:t>
            </a:r>
          </a:p>
          <a:p>
            <a:pPr marL="228600" indent="-228600"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kzidenz-Grotesk Pro Regular"/>
              </a:rPr>
              <a:t>Двигатель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kzidenz-Grotesk Pro Regular"/>
              </a:rPr>
              <a:t>Mercedes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kzidenz-Grotesk Pro Regular"/>
              </a:rPr>
              <a:t>632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kzidenz-Grotesk Pro Regular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kzidenz-Grotesk Pro Regular"/>
              </a:rPr>
              <a:t>653 л.с., дизель. Двигатель ЯМЗ-65801 (на испытаниях)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проекта – 214 млн. руб. Объём субсидии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 млн. руб.</a:t>
            </a:r>
          </a:p>
          <a:p>
            <a:pPr marL="228600" indent="-228600"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«КЗ «Ростсельмаш» </a:t>
            </a:r>
          </a:p>
          <a:p>
            <a:pPr marL="228600" indent="-228600"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Серийный выпуск с 2018 года.</a:t>
            </a:r>
          </a:p>
          <a:p>
            <a:pPr algn="l" rtl="0" latinLnBrk="1" hangingPunct="0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Автоматизированная трансмиссия для сельскохозяйственной,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дорожной и коммунальной техники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проекта – 266 млн. руб. Объем субсидии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млн. руб.</a:t>
            </a:r>
          </a:p>
          <a:p>
            <a:pPr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«Петербургский тракторный завод»</a:t>
            </a:r>
          </a:p>
          <a:p>
            <a:pPr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Серийный выпуск первой модели с декабря 2017 года, второй - с 2018 года.</a:t>
            </a:r>
          </a:p>
          <a:p>
            <a:pPr algn="l" rtl="0" latinLnBrk="1" hangingPunct="0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Семейство широкозахватных специализированных адаптеров для уборки кукурузы, </a:t>
            </a: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сои и подсолнечника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проекта – 104 млн. руб. Объем субсидии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 млн. 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«Клевер»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Серийный выпуск с 2019 года.</a:t>
            </a:r>
          </a:p>
          <a:p>
            <a:pPr algn="l" rtl="0" latinLnBrk="1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Унифицированная линейка тракторов сельскохозяйственного назначения класса </a:t>
            </a: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и 4 шарнирно-сочлененной компоновки с системой автоматического управления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проекта –  838 млн. руб. Объем субсидии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млн. руб.</a:t>
            </a:r>
          </a:p>
          <a:p>
            <a:pPr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«Петербургский тракторный завод»</a:t>
            </a:r>
          </a:p>
          <a:p>
            <a:pPr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Серийный выпуск с декабря 2017 года.</a:t>
            </a:r>
          </a:p>
          <a:p>
            <a:pPr algn="l" rtl="0" latinLnBrk="1" hangingPunct="0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latinLnBrk="1" hangingPunct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Рулонные пресс-подборщики высокой плотности прессования с расширенным набором функций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проекта – 76 млн. руб. Объем субсидии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млн. руб.</a:t>
            </a:r>
          </a:p>
          <a:p>
            <a:pPr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«Навигатор – Новое машиностроение»</a:t>
            </a:r>
          </a:p>
          <a:p>
            <a:pPr algn="l" rtl="0" latinLnBrk="1" hangingPunct="0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Серийный выпуск с 2019 года.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3985" y="1444200"/>
            <a:ext cx="1771049" cy="1154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b="6079"/>
          <a:stretch/>
        </p:blipFill>
        <p:spPr>
          <a:xfrm>
            <a:off x="7419887" y="4798243"/>
            <a:ext cx="1479015" cy="1037211"/>
          </a:xfrm>
          <a:prstGeom prst="rect">
            <a:avLst/>
          </a:prstGeom>
        </p:spPr>
      </p:pic>
      <p:pic>
        <p:nvPicPr>
          <p:cNvPr id="7" name="Рисунок 6" descr="жа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920" y="3704731"/>
            <a:ext cx="1685014" cy="1060657"/>
          </a:xfrm>
          <a:prstGeom prst="rect">
            <a:avLst/>
          </a:prstGeom>
        </p:spPr>
      </p:pic>
      <p:pic>
        <p:nvPicPr>
          <p:cNvPr id="8" name="Рисунок 7" descr="пресс-подборщ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0614" y="5915317"/>
            <a:ext cx="1696824" cy="8861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802" y="2754260"/>
            <a:ext cx="1740144" cy="7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450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8"/>
          <p:cNvSpPr>
            <a:spLocks noGrp="1"/>
          </p:cNvSpPr>
          <p:nvPr>
            <p:ph type="title" idx="4294967295"/>
          </p:nvPr>
        </p:nvSpPr>
        <p:spPr>
          <a:xfrm>
            <a:off x="343680" y="732030"/>
            <a:ext cx="8608521" cy="38459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pc="0"/>
            </a:pPr>
            <a:r>
              <a:rPr lang="ru-RU" sz="1800" dirty="0" smtClean="0"/>
              <a:t>Государственная поддержка модернизации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sz="1400" dirty="0"/>
          </a:p>
        </p:txBody>
      </p:sp>
      <p:sp>
        <p:nvSpPr>
          <p:cNvPr id="15" name="Shape 174"/>
          <p:cNvSpPr>
            <a:spLocks noGrp="1"/>
          </p:cNvSpPr>
          <p:nvPr>
            <p:ph type="sldNum" sz="quarter" idx="2"/>
          </p:nvPr>
        </p:nvSpPr>
        <p:spPr>
          <a:xfrm>
            <a:off x="8587613" y="368776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 fontScale="70000" lnSpcReduction="20000"/>
          </a:bodyPr>
          <a:lstStyle/>
          <a:p>
            <a:pPr>
              <a:defRPr sz="1800"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" y="1107832"/>
            <a:ext cx="8484577" cy="3816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Фонд развития промышленности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Verdana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АО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Евротехника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локализация производства широкозахватных сеялок.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Стоимость проекта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148,8 млн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Сумма займа – 71 млн. руб.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 ООО «КЗ «Ростсельмаш»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расширение промышленного производства выпуска 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высокотехнологичного зерноуборочного комбайна РСМ-161.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Стоимость проекта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560 млн.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Сумма займа – 300 млн. руб.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3. «Ростовский прессово-раскройный завод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»: увеличение производственных мощностей ЦГТ. 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Стоимость проекта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263,8 млн.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Сумма займа – 206 млн. руб.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ООО «КЗ «Ростсельмаш»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создание и производство зерноуборочного комбайна повышенной производительности.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kzidenz-Grotesk Pro Regular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Стоимость проекта – 264 млн. руб.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Сумма займа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kzidenz-Grotesk Pro Regular"/>
              </a:rPr>
              <a:t>–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185 млн. руб.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423471" y="5813658"/>
            <a:ext cx="8470271" cy="895149"/>
            <a:chOff x="-43570" y="2282028"/>
            <a:chExt cx="5803569" cy="21916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8114" y="2282028"/>
              <a:ext cx="5651885" cy="219160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-43570" y="2611948"/>
              <a:ext cx="5783785" cy="170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723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Субсидирование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на компенсацию части затрат на уплату процентов по кредитам, полученным в российских кредитных организациях в 2014 - 2016 годах на реализацию новых комплексных инвестиционных проектов </a:t>
              </a:r>
              <a:endParaRPr lang="ru-RU" sz="14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Times New Roman" pitchFamily="18" charset="0"/>
                  <a:cs typeface="Times New Roman" pitchFamily="18" charset="0"/>
                </a:rPr>
                <a:t>(постановление Правительства Российской Федерации от 3 января 2014 г. № 3) 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01889" y="5467150"/>
            <a:ext cx="801270" cy="1130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C:\Users\baynov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663" y="1864944"/>
            <a:ext cx="1063137" cy="1063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450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9684" y="260181"/>
            <a:ext cx="3576642" cy="3231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3" tIns="45713" rIns="45713" bIns="45713" spcCol="38095">
            <a:spAutoFit/>
          </a:bodyPr>
          <a:lstStyle/>
          <a:p>
            <a:pPr defTabSz="914294" latinLnBrk="1">
              <a:defRPr/>
            </a:pPr>
            <a:endParaRPr lang="ru-RU" sz="1500" dirty="0"/>
          </a:p>
        </p:txBody>
      </p:sp>
      <p:sp>
        <p:nvSpPr>
          <p:cNvPr id="30" name="Заголовок 3"/>
          <p:cNvSpPr>
            <a:spLocks noGrp="1"/>
          </p:cNvSpPr>
          <p:nvPr>
            <p:ph type="title"/>
          </p:nvPr>
        </p:nvSpPr>
        <p:spPr>
          <a:xfrm>
            <a:off x="224659" y="641290"/>
            <a:ext cx="8428281" cy="37254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Меры поддержки </a:t>
            </a:r>
            <a:r>
              <a:rPr lang="ru-RU" sz="1800" dirty="0" smtClean="0">
                <a:solidFill>
                  <a:schemeClr val="tx1"/>
                </a:solidFill>
              </a:rPr>
              <a:t>продвижения высокотехнологичной продукции сельхозмашиностроения на экспорт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hape 174"/>
          <p:cNvSpPr>
            <a:spLocks noGrp="1"/>
          </p:cNvSpPr>
          <p:nvPr>
            <p:ph type="sldNum" sz="quarter" idx="2"/>
          </p:nvPr>
        </p:nvSpPr>
        <p:spPr>
          <a:xfrm>
            <a:off x="8586004" y="386860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70000" lnSpcReduction="20000"/>
          </a:bodyPr>
          <a:lstStyle/>
          <a:p>
            <a:pPr>
              <a:defRPr sz="1800"/>
            </a:pPr>
            <a:r>
              <a:rPr lang="ru-RU" dirty="0" smtClean="0"/>
              <a:t>5</a:t>
            </a:r>
            <a:endParaRPr dirty="0"/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5715586" y="1137923"/>
          <a:ext cx="3428414" cy="1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467452" y="2105535"/>
            <a:ext cx="1505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январь-март 2017</a:t>
            </a:r>
            <a:r>
              <a:rPr lang="en-US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:</a:t>
            </a:r>
            <a:r>
              <a:rPr lang="ru-RU" sz="1000" b="1" kern="1200" dirty="0" smtClean="0">
                <a:solidFill>
                  <a:srgbClr val="00823B"/>
                </a:solidFill>
                <a:latin typeface="Arial" charset="0"/>
                <a:sym typeface="Symbol" panose="05050102010706020507" pitchFamily="18" charset="2"/>
              </a:rPr>
              <a:t> 1,3 млрд руб. (+62%) </a:t>
            </a:r>
            <a:endParaRPr lang="ru-RU" sz="1000" b="1" kern="1200" dirty="0">
              <a:solidFill>
                <a:srgbClr val="00823B"/>
              </a:solidFill>
              <a:latin typeface="Arial" charset="0"/>
            </a:endParaRPr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5503376" y="3199724"/>
          <a:ext cx="3779520" cy="1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68939" y="1248539"/>
            <a:ext cx="5197033" cy="769439"/>
          </a:xfrm>
          <a:prstGeom prst="rect">
            <a:avLst/>
          </a:prstGeom>
          <a:noFill/>
          <a:ln w="12700" cap="flat">
            <a:solidFill>
              <a:srgbClr val="CCFF9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8775"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Субсидирование части затрат на сертификацию продукции на внешних рынках при реализации инвестиционных проектов</a:t>
            </a:r>
          </a:p>
          <a:p>
            <a:pPr marL="358775"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 17 декабря 2016 г. № 1388)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440" y="2224268"/>
            <a:ext cx="5195104" cy="600162"/>
          </a:xfrm>
          <a:prstGeom prst="rect">
            <a:avLst/>
          </a:prstGeom>
          <a:noFill/>
          <a:ln w="12700" cap="flat">
            <a:solidFill>
              <a:srgbClr val="CCFF9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8775"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Субсидирование части затрат на транспортировку продукции</a:t>
            </a:r>
          </a:p>
          <a:p>
            <a:pPr marL="358775"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 26 апреля 2017 г. № 496)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295" y="2908701"/>
            <a:ext cx="5218253" cy="769439"/>
          </a:xfrm>
          <a:prstGeom prst="rect">
            <a:avLst/>
          </a:prstGeom>
          <a:noFill/>
          <a:ln w="12700" cap="flat">
            <a:solidFill>
              <a:srgbClr val="CCFF9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8775"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Субсидирование части затрат, связанных с участием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конгрессно-выставочных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мероприятиях по продвижению продукции на внешние рынки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8775"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 24 апреля 2017 г. № 488)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3442" y="3927017"/>
            <a:ext cx="5195105" cy="600162"/>
          </a:xfrm>
          <a:prstGeom prst="rect">
            <a:avLst/>
          </a:prstGeom>
          <a:noFill/>
          <a:ln w="12700" cap="flat">
            <a:solidFill>
              <a:srgbClr val="CCFF9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8775"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Комплексная поддержка АО «Российский экспортный центр,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Росэксимбанк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 Российского агентства по страхованию экспортных кредитов и инвестиций (ЭКСАР)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010" y="4808476"/>
            <a:ext cx="5206680" cy="261608"/>
          </a:xfrm>
          <a:prstGeom prst="rect">
            <a:avLst/>
          </a:prstGeom>
          <a:noFill/>
          <a:ln w="12700" cap="flat">
            <a:solidFill>
              <a:srgbClr val="CCFF9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indent="358775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Субсидирование экспортных кредитов 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омологации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6844" y="3718987"/>
            <a:ext cx="558231" cy="705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рямоугольник 32"/>
          <p:cNvSpPr/>
          <p:nvPr/>
        </p:nvSpPr>
        <p:spPr>
          <a:xfrm>
            <a:off x="293984" y="2868311"/>
            <a:ext cx="558231" cy="705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33"/>
          <p:cNvSpPr/>
          <p:nvPr/>
        </p:nvSpPr>
        <p:spPr>
          <a:xfrm>
            <a:off x="294319" y="2042586"/>
            <a:ext cx="558231" cy="705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279078" y="1194339"/>
            <a:ext cx="558231" cy="705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рямоугольник 35"/>
          <p:cNvSpPr/>
          <p:nvPr/>
        </p:nvSpPr>
        <p:spPr>
          <a:xfrm>
            <a:off x="305214" y="4604515"/>
            <a:ext cx="576867" cy="423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54155"/>
              <a:satOff val="-2468"/>
              <a:lumOff val="111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xtBox 36"/>
          <p:cNvSpPr txBox="1"/>
          <p:nvPr/>
        </p:nvSpPr>
        <p:spPr>
          <a:xfrm>
            <a:off x="311500" y="5412416"/>
            <a:ext cx="4742822" cy="769439"/>
          </a:xfrm>
          <a:prstGeom prst="rect">
            <a:avLst/>
          </a:prstGeom>
          <a:noFill/>
          <a:ln w="12700" cap="flat">
            <a:solidFill>
              <a:srgbClr val="CCFF9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8775"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Субсидирование части затрат, на транспортировку,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омологацию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подтверждение соответствия продукции международным стандартам </a:t>
            </a:r>
          </a:p>
          <a:p>
            <a:pPr marL="358775"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 23 сентября 2016 г. № 957)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7648" y="5298254"/>
            <a:ext cx="558231" cy="705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/>
          <p:cNvSpPr txBox="1"/>
          <p:nvPr/>
        </p:nvSpPr>
        <p:spPr>
          <a:xfrm>
            <a:off x="5707464" y="5275385"/>
            <a:ext cx="3436536" cy="1277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 рамках реализации данной меры предприятия 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сельскохозяйственного машиностроения 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ООО «КЛААС», ООО «ЛИЛИАНИ», 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Мельинвест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», АО «Петербургский тракторный 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завод», АО «КЛЕВЕР». ООО «КЗ «Ростсельмаш») 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 совокупности получили поддержку на сумму 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176 млн. рублей.</a:t>
            </a:r>
            <a:endParaRPr kumimoji="0" lang="ru-RU" sz="11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Verdana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164043" y="5374997"/>
            <a:ext cx="427703" cy="8148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accent3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1155561"/>
            <a:ext cx="307775" cy="4009292"/>
          </a:xfrm>
          <a:prstGeom prst="rect">
            <a:avLst/>
          </a:prstGeom>
          <a:noFill/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Verdana"/>
              </a:rPr>
              <a:t>2  0  1  7         г  о  д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9273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Кировец-ПТЗ">
    <a:dk1>
      <a:sysClr val="windowText" lastClr="000000"/>
    </a:dk1>
    <a:lt1>
      <a:sysClr val="window" lastClr="FFFFFF"/>
    </a:lt1>
    <a:dk2>
      <a:srgbClr val="525457"/>
    </a:dk2>
    <a:lt2>
      <a:srgbClr val="E7444A"/>
    </a:lt2>
    <a:accent1>
      <a:srgbClr val="D71920"/>
    </a:accent1>
    <a:accent2>
      <a:srgbClr val="A7A9AC"/>
    </a:accent2>
    <a:accent3>
      <a:srgbClr val="EB535A"/>
    </a:accent3>
    <a:accent4>
      <a:srgbClr val="F5ADB0"/>
    </a:accent4>
    <a:accent5>
      <a:srgbClr val="BEC0C2"/>
    </a:accent5>
    <a:accent6>
      <a:srgbClr val="777C84"/>
    </a:accent6>
    <a:hlink>
      <a:srgbClr val="6E83B3"/>
    </a:hlink>
    <a:folHlink>
      <a:srgbClr val="3B435B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885</Words>
  <Application>Microsoft Office PowerPoint</Application>
  <PresentationFormat>Экран (4:3)</PresentationFormat>
  <Paragraphs>140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Akzidenz-Grotesk Pro Med</vt:lpstr>
      <vt:lpstr>Akzidenz-Grotesk Pro Regular</vt:lpstr>
      <vt:lpstr>Arial</vt:lpstr>
      <vt:lpstr>Helvetica</vt:lpstr>
      <vt:lpstr>Helvetica Neue</vt:lpstr>
      <vt:lpstr>Symbol</vt:lpstr>
      <vt:lpstr>Times New Roman</vt:lpstr>
      <vt:lpstr>Verdana</vt:lpstr>
      <vt:lpstr>Default</vt:lpstr>
      <vt:lpstr>Презентация PowerPoint</vt:lpstr>
      <vt:lpstr>Динамика развития сельскохозяйственного машиностроения</vt:lpstr>
      <vt:lpstr>Меры поддержки сельскохозяйственного машиностроения по стимулированию  внутреннего спроса</vt:lpstr>
      <vt:lpstr>Государственная поддержка новых видов продукции в сельхозмашиностроении Постановление Правительства Российской Федерации  от 30 декабря 2014 г. № 1312 </vt:lpstr>
      <vt:lpstr>Государственная поддержка модернизации  </vt:lpstr>
      <vt:lpstr>Меры поддержки продвижения высокотехнологичной продукции сельхозмашиностроения на экспорт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Костюков Алексей Васильевич</dc:creator>
  <cp:lastModifiedBy>Киселев Сергей Николаевич</cp:lastModifiedBy>
  <cp:revision>534</cp:revision>
  <cp:lastPrinted>2017-06-08T16:05:26Z</cp:lastPrinted>
  <dcterms:modified xsi:type="dcterms:W3CDTF">2017-06-08T16:06:27Z</dcterms:modified>
</cp:coreProperties>
</file>