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 СПК по годам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СПК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A2-41E9-9867-E6BFB8C1970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СПК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A2-41E9-9867-E6BFB8C1970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СПК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A2-41E9-9867-E6BFB8C1970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Количество СПК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A2-41E9-9867-E6BFB8C197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247432"/>
        <c:axId val="231246648"/>
      </c:barChart>
      <c:catAx>
        <c:axId val="231247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246648"/>
        <c:crosses val="autoZero"/>
        <c:auto val="1"/>
        <c:lblAlgn val="ctr"/>
        <c:lblOffset val="100"/>
        <c:noMultiLvlLbl val="0"/>
      </c:catAx>
      <c:valAx>
        <c:axId val="23124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124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0F3EC5-E0D0-4BEB-A9C6-B5267C977083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4FF892-A701-40EB-878B-5D9D7EFB07A7}">
      <dgm:prSet phldrT="[Текст]"/>
      <dgm:spPr/>
      <dgm:t>
        <a:bodyPr/>
        <a:lstStyle/>
        <a:p>
          <a:r>
            <a:rPr lang="ru-RU" dirty="0"/>
            <a:t>133</a:t>
          </a:r>
        </a:p>
      </dgm:t>
    </dgm:pt>
    <dgm:pt modelId="{39E914B4-E9E9-4F41-9290-F2D67D8991A6}" type="parTrans" cxnId="{A03EADF3-57BA-4ABC-9451-222D2D452559}">
      <dgm:prSet/>
      <dgm:spPr/>
      <dgm:t>
        <a:bodyPr/>
        <a:lstStyle/>
        <a:p>
          <a:endParaRPr lang="ru-RU"/>
        </a:p>
      </dgm:t>
    </dgm:pt>
    <dgm:pt modelId="{BCE59A15-56B1-4E8D-9F9F-CA5274E5A8F5}" type="sibTrans" cxnId="{A03EADF3-57BA-4ABC-9451-222D2D452559}">
      <dgm:prSet/>
      <dgm:spPr/>
      <dgm:t>
        <a:bodyPr/>
        <a:lstStyle/>
        <a:p>
          <a:endParaRPr lang="ru-RU"/>
        </a:p>
      </dgm:t>
    </dgm:pt>
    <dgm:pt modelId="{D18DD5A5-977A-4CB3-B4C3-C3E8139F729E}">
      <dgm:prSet phldrT="[Текст]"/>
      <dgm:spPr/>
      <dgm:t>
        <a:bodyPr/>
        <a:lstStyle/>
        <a:p>
          <a:r>
            <a:rPr lang="ru-RU" dirty="0"/>
            <a:t>1306</a:t>
          </a:r>
        </a:p>
      </dgm:t>
    </dgm:pt>
    <dgm:pt modelId="{F63684DD-35B8-42D3-A037-0E96D91E0561}" type="parTrans" cxnId="{A2D48A30-1473-481B-A25D-02520C702E7D}">
      <dgm:prSet/>
      <dgm:spPr/>
      <dgm:t>
        <a:bodyPr/>
        <a:lstStyle/>
        <a:p>
          <a:endParaRPr lang="ru-RU"/>
        </a:p>
      </dgm:t>
    </dgm:pt>
    <dgm:pt modelId="{F348FD64-6D58-4824-9D51-9E738DB127D2}" type="sibTrans" cxnId="{A2D48A30-1473-481B-A25D-02520C702E7D}">
      <dgm:prSet/>
      <dgm:spPr/>
      <dgm:t>
        <a:bodyPr/>
        <a:lstStyle/>
        <a:p>
          <a:endParaRPr lang="ru-RU"/>
        </a:p>
      </dgm:t>
    </dgm:pt>
    <dgm:pt modelId="{18AC0860-B787-4B10-B200-9E30959C8212}" type="pres">
      <dgm:prSet presAssocID="{FD0F3EC5-E0D0-4BEB-A9C6-B5267C977083}" presName="compositeShape" presStyleCnt="0">
        <dgm:presLayoutVars>
          <dgm:chMax val="2"/>
          <dgm:dir/>
          <dgm:resizeHandles val="exact"/>
        </dgm:presLayoutVars>
      </dgm:prSet>
      <dgm:spPr/>
    </dgm:pt>
    <dgm:pt modelId="{4E7EFEA2-2692-4A86-9E75-6179AC0DF3CE}" type="pres">
      <dgm:prSet presAssocID="{624FF892-A701-40EB-878B-5D9D7EFB07A7}" presName="upArrow" presStyleLbl="node1" presStyleIdx="0" presStyleCnt="2" custScaleX="38525" custScaleY="52852" custLinFactNeighborX="-2053" custLinFactNeighborY="-11640"/>
      <dgm:spPr>
        <a:solidFill>
          <a:srgbClr val="92D050"/>
        </a:solidFill>
      </dgm:spPr>
    </dgm:pt>
    <dgm:pt modelId="{6EAC38F7-B4B7-41F8-AFE6-030E74354ED9}" type="pres">
      <dgm:prSet presAssocID="{624FF892-A701-40EB-878B-5D9D7EFB07A7}" presName="upArrowText" presStyleLbl="revTx" presStyleIdx="0" presStyleCnt="2" custLinFactNeighborX="-31081">
        <dgm:presLayoutVars>
          <dgm:chMax val="0"/>
          <dgm:bulletEnabled val="1"/>
        </dgm:presLayoutVars>
      </dgm:prSet>
      <dgm:spPr/>
    </dgm:pt>
    <dgm:pt modelId="{41A2026C-A606-4BB3-83B8-96E416E489C9}" type="pres">
      <dgm:prSet presAssocID="{D18DD5A5-977A-4CB3-B4C3-C3E8139F729E}" presName="downArrow" presStyleLbl="node1" presStyleIdx="1" presStyleCnt="2" custScaleX="130889" custScaleY="136165" custLinFactNeighborX="10078" custLinFactNeighborY="-18681"/>
      <dgm:spPr>
        <a:solidFill>
          <a:srgbClr val="FF0000"/>
        </a:solidFill>
      </dgm:spPr>
    </dgm:pt>
    <dgm:pt modelId="{533F5900-8B60-43A2-9A97-E33E26517A6E}" type="pres">
      <dgm:prSet presAssocID="{D18DD5A5-977A-4CB3-B4C3-C3E8139F729E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1F40F903-3ACB-4F2F-A9D6-F75C08DF8B0B}" type="presOf" srcId="{FD0F3EC5-E0D0-4BEB-A9C6-B5267C977083}" destId="{18AC0860-B787-4B10-B200-9E30959C8212}" srcOrd="0" destOrd="0" presId="urn:microsoft.com/office/officeart/2005/8/layout/arrow4"/>
    <dgm:cxn modelId="{A2D48A30-1473-481B-A25D-02520C702E7D}" srcId="{FD0F3EC5-E0D0-4BEB-A9C6-B5267C977083}" destId="{D18DD5A5-977A-4CB3-B4C3-C3E8139F729E}" srcOrd="1" destOrd="0" parTransId="{F63684DD-35B8-42D3-A037-0E96D91E0561}" sibTransId="{F348FD64-6D58-4824-9D51-9E738DB127D2}"/>
    <dgm:cxn modelId="{D4364332-F97B-433F-83D4-34ABA99F1A49}" type="presOf" srcId="{624FF892-A701-40EB-878B-5D9D7EFB07A7}" destId="{6EAC38F7-B4B7-41F8-AFE6-030E74354ED9}" srcOrd="0" destOrd="0" presId="urn:microsoft.com/office/officeart/2005/8/layout/arrow4"/>
    <dgm:cxn modelId="{F0E819F2-1170-4A6A-9B70-F05165BF9CF6}" type="presOf" srcId="{D18DD5A5-977A-4CB3-B4C3-C3E8139F729E}" destId="{533F5900-8B60-43A2-9A97-E33E26517A6E}" srcOrd="0" destOrd="0" presId="urn:microsoft.com/office/officeart/2005/8/layout/arrow4"/>
    <dgm:cxn modelId="{A03EADF3-57BA-4ABC-9451-222D2D452559}" srcId="{FD0F3EC5-E0D0-4BEB-A9C6-B5267C977083}" destId="{624FF892-A701-40EB-878B-5D9D7EFB07A7}" srcOrd="0" destOrd="0" parTransId="{39E914B4-E9E9-4F41-9290-F2D67D8991A6}" sibTransId="{BCE59A15-56B1-4E8D-9F9F-CA5274E5A8F5}"/>
    <dgm:cxn modelId="{037EAFB0-83EF-4C9C-A977-BC0E47E747FA}" type="presParOf" srcId="{18AC0860-B787-4B10-B200-9E30959C8212}" destId="{4E7EFEA2-2692-4A86-9E75-6179AC0DF3CE}" srcOrd="0" destOrd="0" presId="urn:microsoft.com/office/officeart/2005/8/layout/arrow4"/>
    <dgm:cxn modelId="{7945C0D1-C01C-4B43-9F5A-2315EBC0D537}" type="presParOf" srcId="{18AC0860-B787-4B10-B200-9E30959C8212}" destId="{6EAC38F7-B4B7-41F8-AFE6-030E74354ED9}" srcOrd="1" destOrd="0" presId="urn:microsoft.com/office/officeart/2005/8/layout/arrow4"/>
    <dgm:cxn modelId="{81E1DDC9-4ADA-4F4A-9AFF-2A22D466636F}" type="presParOf" srcId="{18AC0860-B787-4B10-B200-9E30959C8212}" destId="{41A2026C-A606-4BB3-83B8-96E416E489C9}" srcOrd="2" destOrd="0" presId="urn:microsoft.com/office/officeart/2005/8/layout/arrow4"/>
    <dgm:cxn modelId="{5A7CA98C-14C6-499D-841E-B486B9F654CD}" type="presParOf" srcId="{18AC0860-B787-4B10-B200-9E30959C8212}" destId="{533F5900-8B60-43A2-9A97-E33E26517A6E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EFEA2-2692-4A86-9E75-6179AC0DF3CE}">
      <dsp:nvSpPr>
        <dsp:cNvPr id="0" name=""/>
        <dsp:cNvSpPr/>
      </dsp:nvSpPr>
      <dsp:spPr>
        <a:xfrm>
          <a:off x="368889" y="60419"/>
          <a:ext cx="658749" cy="1103889"/>
        </a:xfrm>
        <a:prstGeom prst="upArrow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C38F7-B4B7-41F8-AFE6-030E74354ED9}">
      <dsp:nvSpPr>
        <dsp:cNvPr id="0" name=""/>
        <dsp:cNvSpPr/>
      </dsp:nvSpPr>
      <dsp:spPr>
        <a:xfrm>
          <a:off x="737755" y="-188839"/>
          <a:ext cx="2901696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133</a:t>
          </a:r>
        </a:p>
      </dsp:txBody>
      <dsp:txXfrm>
        <a:off x="737755" y="-188839"/>
        <a:ext cx="2901696" cy="2088642"/>
      </dsp:txXfrm>
    </dsp:sp>
    <dsp:sp modelId="{41A2026C-A606-4BB3-83B8-96E416E489C9}">
      <dsp:nvSpPr>
        <dsp:cNvPr id="0" name=""/>
        <dsp:cNvSpPr/>
      </dsp:nvSpPr>
      <dsp:spPr>
        <a:xfrm>
          <a:off x="299620" y="1305998"/>
          <a:ext cx="2238107" cy="2843999"/>
        </a:xfrm>
        <a:prstGeom prst="downArrow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F5900-8B60-43A2-9A97-E33E26517A6E}">
      <dsp:nvSpPr>
        <dsp:cNvPr id="0" name=""/>
        <dsp:cNvSpPr/>
      </dsp:nvSpPr>
      <dsp:spPr>
        <a:xfrm>
          <a:off x="2152609" y="2073856"/>
          <a:ext cx="2901696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0" rIns="462280" bIns="46228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/>
            <a:t>1306</a:t>
          </a:r>
        </a:p>
      </dsp:txBody>
      <dsp:txXfrm>
        <a:off x="2152609" y="2073856"/>
        <a:ext cx="2901696" cy="208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1ECE4-F7ED-4C56-BE16-E270F212B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94F891-58A9-49E0-B6BF-FF318B77E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7ABC6-26F1-4AC4-8EAB-5D2EE7605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F17755-6047-4B4B-AAFA-B0CF0785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151D08-2BAB-4384-96BE-6BA295B9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5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43936-F0C6-41BA-8A36-2FD99F40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5CAAC7-0076-4160-BAE4-262CF2FD1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427F9-259A-42B8-BF93-ABC51F61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BCC975-BC19-4D42-A451-3A4BB72D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447DAD-5C74-4206-96EC-204045F04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08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1DD871-6E21-48BB-BE5B-5719D5E72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75E170-D56F-461E-A4CB-E7FF1D570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D2B1FF-7700-420A-936E-82198A1B1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C2E3D3-C3C1-41BB-A300-3FB3926B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81C46-283B-4153-BF70-017421C3A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22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02967-DA39-435F-80DD-4EE6D435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35713E-6597-4F9A-ADF2-EF9EDD6FC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4FE10-3692-4A8E-9D62-75964A9E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2CBE1D-8715-4F8F-945C-6CD92AB1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5F08B2-1A9C-4C84-BCAB-CDDAE1A2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2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40F7-8324-425B-9762-FBB053C51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31DFA5-19FB-4966-ABFF-EFCB878BD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67D234-1CD1-4422-90B0-F3CAD6B0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795AC1-99D6-42F9-BB3F-D4CB89A1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DB6A75-B229-4B32-940B-EE6B7145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7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9F378-9E75-4EDD-A17F-8D4A55840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764E1-838E-4DAA-9406-025652520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214457-CC3E-4D5E-9D0D-CC017A8D4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DFDF0-A5F9-46D9-9AFA-C330FA50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7C0C75-ED7D-4DFD-8974-E0F43B8C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3E4CF3-A580-4CA0-91CC-3CBE4B08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7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924D0-CD79-4220-BFC2-2F24F4FC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E3D9D5-4D58-4EE5-92BE-7FDCF0574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2DA350-A511-4F1B-B748-6BDE25A12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F8C3D7D-026B-4A75-BA61-DFFC76EE8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EE2C86-B526-4B7E-86E5-A42B54AD8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DB93D2-F860-402A-81FB-4F89D641E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685AAB-E237-4CFB-8872-8C6FD306B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FA1D69-43CD-4F3C-8B8D-D8D23F836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0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5BBE6-14A9-4A35-A006-CBE8E4D3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6EAF7F-7BF6-4DD8-A85E-7AE4F8965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870A48-0746-4A38-9996-68C1F7769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9A6649-DD13-496D-B05C-5A29105D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3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428D54-78F5-45A2-BF5A-5FE52FEB9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F16CB0-21FF-4E3D-92EF-C4EDB02E2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26944F-3553-48D4-9ACE-8051DA21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42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CF77A-C09C-4D06-AFBF-5778C772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78C2A-B36F-4E7A-9AB4-7908C5DD4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96E057-6E53-4F0C-9B81-60ADD2042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CD1B31-38C1-46EB-999D-73EDA3930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F9CFFB-294B-4F01-9B25-077E2200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B2174B-04DF-4ACA-9D4B-5E9DF21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81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00A02-BEBF-49FD-9F9D-4C80D800C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654B81-CBA3-4892-B121-922B1FDD8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696B22-C521-4D2C-9B6A-D9F8F0F2B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41B67-F69F-44AF-B37F-1166446C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B59EBC-4564-4D5D-8A27-2FC0C8EA3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1369D0-2E33-4D5D-9A1B-FEDE4B05E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21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ACBCD-6B93-44BD-B31B-35262C9F5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0D6B3A-A89E-4794-B543-592504EC3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80001-4323-4948-9F4F-7CE0882A3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EC0F-72B3-4B12-A1C9-E8830FF92B91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07024E-7897-4C24-AFC8-933F56CEFC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8D49F-1B02-4B9D-9CA5-FEDC70107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91430-BC18-4D75-BAC2-E4766BE52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535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3FD4F3-6BBF-46AC-972F-20F6C3B3E6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Риски и противоречия кооперативного строительства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F8CA8F-C328-4BD1-BDC9-6F938E337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РСО «Агроконтроль»</a:t>
            </a:r>
          </a:p>
          <a:p>
            <a:r>
              <a:rPr lang="en-US" dirty="0"/>
              <a:t>VI </a:t>
            </a:r>
            <a:r>
              <a:rPr lang="ru-RU" dirty="0"/>
              <a:t>Всероссийский Съезд сельскохозяйственных кооперативов</a:t>
            </a:r>
          </a:p>
          <a:p>
            <a:r>
              <a:rPr lang="ru-RU" dirty="0"/>
              <a:t>Москва, 16 ноября 2018 г.</a:t>
            </a:r>
          </a:p>
        </p:txBody>
      </p:sp>
    </p:spTree>
    <p:extLst>
      <p:ext uri="{BB962C8B-B14F-4D97-AF65-F5344CB8AC3E}">
        <p14:creationId xmlns:p14="http://schemas.microsoft.com/office/powerpoint/2010/main" val="86971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Необходим пересмотр концепции государственной аграрной политики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Было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354" y="3132944"/>
            <a:ext cx="3508324" cy="224164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Стало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560" y="2802927"/>
            <a:ext cx="3527583" cy="240839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Необходимо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692" y="2715635"/>
            <a:ext cx="3988427" cy="2658951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601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C2E7C-7F33-4D2C-A7E7-E9EEC46DF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Сельскохозяйственные производственные кооперативы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01707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бъект 4">
            <a:extLst>
              <a:ext uri="{FF2B5EF4-FFF2-40B4-BE49-F238E27FC236}">
                <a16:creationId xmlns:a16="http://schemas.microsoft.com/office/drawing/2014/main" id="{4A899680-84AF-452D-8EA6-586E6FB2C2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Не имеют никаких преимуществ от государства по сравнению с иными сельскохозяйственными товаропроизводителями,</a:t>
            </a:r>
          </a:p>
          <a:p>
            <a:r>
              <a:rPr lang="ru-RU" dirty="0"/>
              <a:t>Действует ряд дискриминирующих норм права (выплата пая, распределение прибыли между членами и т.д.)</a:t>
            </a:r>
          </a:p>
        </p:txBody>
      </p:sp>
    </p:spTree>
    <p:extLst>
      <p:ext uri="{BB962C8B-B14F-4D97-AF65-F5344CB8AC3E}">
        <p14:creationId xmlns:p14="http://schemas.microsoft.com/office/powerpoint/2010/main" val="128024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75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842A29-369C-4FC3-BDC0-BFDFB99E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700">
                <a:solidFill>
                  <a:srgbClr val="FFFFFF"/>
                </a:solidFill>
              </a:rPr>
              <a:t>Необходима государственная политика в отношении СПК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7" r="1" b="441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E0108A-0F32-4C25-9C6C-4DB10BEE7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Исключение СПК из сферы действия Закона «О производственных кооперативах»,</a:t>
            </a:r>
          </a:p>
          <a:p>
            <a:r>
              <a:rPr lang="en-US" sz="2000">
                <a:solidFill>
                  <a:srgbClr val="FFFFFF"/>
                </a:solidFill>
              </a:rPr>
              <a:t>Исключение кооперативных выплат из базы для обложения страховыми взносами,</a:t>
            </a:r>
          </a:p>
          <a:p>
            <a:r>
              <a:rPr lang="en-US" sz="2000">
                <a:solidFill>
                  <a:srgbClr val="FFFFFF"/>
                </a:solidFill>
              </a:rPr>
              <a:t>Специальные меры государственной поддержки (например, гранты)</a:t>
            </a:r>
          </a:p>
        </p:txBody>
      </p:sp>
    </p:spTree>
    <p:extLst>
      <p:ext uri="{BB962C8B-B14F-4D97-AF65-F5344CB8AC3E}">
        <p14:creationId xmlns:p14="http://schemas.microsoft.com/office/powerpoint/2010/main" val="180927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D2FC6-5D0B-4B85-BE2E-6666C902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Сельскохозяйственные потребительские кредитные кооперативы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EEB1EE-F531-42BE-98AD-D788A20781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Подвержены беспрецедентному административному воздействию со стороны государственного регулятора,</a:t>
            </a:r>
          </a:p>
          <a:p>
            <a:r>
              <a:rPr lang="ru-RU" dirty="0"/>
              <a:t>Не имеют мер поддержки на федеральном уровне,</a:t>
            </a:r>
          </a:p>
          <a:p>
            <a:r>
              <a:rPr lang="ru-RU" dirty="0"/>
              <a:t>Члены кооперативов с 2017 г. не получают субсидий по уплаченным процентам</a:t>
            </a:r>
          </a:p>
        </p:txBody>
      </p:sp>
      <p:graphicFrame>
        <p:nvGraphicFramePr>
          <p:cNvPr id="7" name="Объект 17">
            <a:extLst>
              <a:ext uri="{FF2B5EF4-FFF2-40B4-BE49-F238E27FC236}">
                <a16:creationId xmlns:a16="http://schemas.microsoft.com/office/drawing/2014/main" id="{8DCA8E30-526A-4E5C-841E-9BA8B1940F4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421194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44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842A29-369C-4FC3-BDC0-BFDFB99E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Необходимо срочное дерегулирование и меры по восстановлению СПКК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E0108A-0F32-4C25-9C6C-4DB10BEE7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15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Прекращение государственного регулирования деятельности СПКК Банком России (при недостатке политической воли – хотя бы «малых» СПКК),</a:t>
            </a:r>
          </a:p>
          <a:p>
            <a:r>
              <a:rPr lang="en-US" sz="1700"/>
              <a:t>На переходный к дерегулированию период – исключение обязанности СПКК по членству в СРО в сфере финансового рынка,</a:t>
            </a:r>
          </a:p>
          <a:p>
            <a:r>
              <a:rPr lang="en-US" sz="1700"/>
              <a:t>Специальные меры государственной поддержки СПКК (гранты, возмещение процентных расходов, обучение специалистов и т.д.),</a:t>
            </a:r>
          </a:p>
          <a:p>
            <a:r>
              <a:rPr lang="en-US" sz="1700"/>
              <a:t>Восстановление субсидирования процентов , уплаченных в СПКК по займам,</a:t>
            </a:r>
          </a:p>
          <a:p>
            <a:r>
              <a:rPr lang="en-US" sz="1700"/>
              <a:t>Концептуальный пересмотр Госпрограммы с признанием СПКК основным институтом финансирования (кредитором) МФХ, в т.ч. СПоК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5" r="-1" b="2083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7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D2FC6-5D0B-4B85-BE2E-6666C902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Сельскохозяйственные потребительские сбытовые и перерабатывающие кооперативы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EEB1EE-F531-42BE-98AD-D788A2078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90150" y="1825625"/>
            <a:ext cx="3963649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 наличии специальных мер государственной поддержки развиваются относительно медленно,</a:t>
            </a:r>
          </a:p>
          <a:p>
            <a:r>
              <a:rPr lang="ru-RU" dirty="0"/>
              <a:t>Во многих случаях являются кооперативами только формально</a:t>
            </a:r>
          </a:p>
        </p:txBody>
      </p:sp>
      <p:graphicFrame>
        <p:nvGraphicFramePr>
          <p:cNvPr id="6" name="Объект 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74323819"/>
              </p:ext>
            </p:extLst>
          </p:nvPr>
        </p:nvGraphicFramePr>
        <p:xfrm>
          <a:off x="494675" y="1825625"/>
          <a:ext cx="689547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art" r:id="rId3" imgW="10620152" imgH="4456562" progId="Excel.Chart.8">
                  <p:embed/>
                </p:oleObj>
              </mc:Choice>
              <mc:Fallback>
                <p:oleObj name="Chart" r:id="rId3" imgW="10620152" imgH="44565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75" y="1825625"/>
                        <a:ext cx="6895475" cy="435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56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842A29-369C-4FC3-BDC0-BFDFB99E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Необходим акцент на «качестве» создаваемых кооперативов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65F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E0108A-0F32-4C25-9C6C-4DB10BEE7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Продолжение оказания адресной поддержки (гранты),</a:t>
            </a:r>
          </a:p>
          <a:p>
            <a:r>
              <a:rPr lang="en-US" sz="2000"/>
              <a:t>Дополнение новыми мерами поддержки (субсидии на оказание услуг и другие),</a:t>
            </a:r>
          </a:p>
          <a:p>
            <a:r>
              <a:rPr lang="en-US" sz="2000"/>
              <a:t>Информационная, разъяснительная работа с будущими членами кооперативов (в т.ч., на этапе, предшествующем созданию кооператива),</a:t>
            </a:r>
          </a:p>
          <a:p>
            <a:r>
              <a:rPr lang="en-US" sz="2000"/>
              <a:t>Углублённый анализ существа деятельности на этапе оказания государственной поддержки,</a:t>
            </a:r>
          </a:p>
          <a:p>
            <a:r>
              <a:rPr lang="en-US" sz="2000"/>
              <a:t>Мониторинг деятельности кооперативов в долгосрочной перспективе,</a:t>
            </a:r>
          </a:p>
          <a:p>
            <a:r>
              <a:rPr lang="en-US" sz="2000"/>
              <a:t>Распространение опыта реальной кооперации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254820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Top Corners Rounded 9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D2FC6-5D0B-4B85-BE2E-6666C902C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Сельскохозяйственные потребительские кооперативы (иных видов)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4">
            <a:extLst>
              <a:ext uri="{FF2B5EF4-FFF2-40B4-BE49-F238E27FC236}">
                <a16:creationId xmlns:a16="http://schemas.microsoft.com/office/drawing/2014/main" id="{B0EEB1EE-F531-42BE-98AD-D788A2078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733" y="2834809"/>
            <a:ext cx="4092951" cy="30420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Мер поддержки не предусмотрено,</a:t>
            </a:r>
          </a:p>
          <a:p>
            <a:r>
              <a:rPr lang="en-US" sz="2000">
                <a:solidFill>
                  <a:schemeClr val="bg1"/>
                </a:solidFill>
              </a:rPr>
              <a:t>Роль в обслуживании АПК крайне мала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5096866"/>
              </p:ext>
            </p:extLst>
          </p:nvPr>
        </p:nvGraphicFramePr>
        <p:xfrm>
          <a:off x="5203767" y="1031166"/>
          <a:ext cx="6542118" cy="464716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80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9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5228">
                <a:tc>
                  <a:txBody>
                    <a:bodyPr/>
                    <a:lstStyle/>
                    <a:p>
                      <a:r>
                        <a:rPr lang="ru-RU" sz="1500" b="1">
                          <a:solidFill>
                            <a:srgbClr val="FFFFFF"/>
                          </a:solidFill>
                        </a:rPr>
                        <a:t>Показатель</a:t>
                      </a:r>
                    </a:p>
                  </a:txBody>
                  <a:tcPr marL="221308" marR="132785" marT="132785" marB="13278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rgbClr val="FFFFFF"/>
                          </a:solidFill>
                        </a:rPr>
                        <a:t>Данные по РФ на 31.12.2016 г.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>
                          <a:solidFill>
                            <a:srgbClr val="FFFFFF"/>
                          </a:solidFill>
                        </a:rPr>
                        <a:t>Данные по РФ (без Липецкой и Пензенской областей) на 31.12.2016 г.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104">
                <a:tc>
                  <a:txBody>
                    <a:bodyPr/>
                    <a:lstStyle/>
                    <a:p>
                      <a:r>
                        <a:rPr lang="ru-RU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Количество </a:t>
                      </a:r>
                      <a:r>
                        <a:rPr lang="ru-RU" sz="150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СПоК</a:t>
                      </a:r>
                      <a:endParaRPr lang="ru-RU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21308" marR="132785" marT="132785" marB="13278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1266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643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166">
                <a:tc>
                  <a:txBody>
                    <a:bodyPr/>
                    <a:lstStyle/>
                    <a:p>
                      <a:r>
                        <a:rPr lang="ru-RU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Количество членов</a:t>
                      </a:r>
                      <a:r>
                        <a:rPr lang="ru-RU" sz="15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(ед.)</a:t>
                      </a:r>
                      <a:r>
                        <a:rPr lang="ru-RU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,</a:t>
                      </a:r>
                      <a:r>
                        <a:rPr lang="ru-RU" sz="15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в </a:t>
                      </a:r>
                      <a:r>
                        <a:rPr lang="ru-RU" sz="1500" baseline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т.ч</a:t>
                      </a:r>
                      <a:r>
                        <a:rPr lang="ru-RU" sz="1500" baseline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</a:t>
                      </a:r>
                      <a:endParaRPr lang="ru-RU" sz="15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221308" marR="132785" marT="132785" marB="132785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33 694</a:t>
                      </a:r>
                    </a:p>
                  </a:txBody>
                  <a:tcPr marL="221308" marR="132785" marT="132785" marB="1327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15501</a:t>
                      </a:r>
                    </a:p>
                  </a:txBody>
                  <a:tcPr marL="221308" marR="132785" marT="132785" marB="132785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042">
                <a:tc>
                  <a:txBody>
                    <a:bodyPr/>
                    <a:lstStyle/>
                    <a:p>
                      <a:pPr algn="r"/>
                      <a:r>
                        <a:rPr lang="ru-RU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ЛПХ</a:t>
                      </a:r>
                    </a:p>
                  </a:txBody>
                  <a:tcPr marL="221308" marR="132785" marT="132785" marB="13278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30320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13060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042">
                <a:tc>
                  <a:txBody>
                    <a:bodyPr/>
                    <a:lstStyle/>
                    <a:p>
                      <a:pPr algn="r"/>
                      <a:r>
                        <a:rPr lang="ru-RU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КФХ и ИП</a:t>
                      </a:r>
                    </a:p>
                  </a:txBody>
                  <a:tcPr marL="221308" marR="132785" marT="132785" marB="132785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1127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939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042">
                <a:tc>
                  <a:txBody>
                    <a:bodyPr/>
                    <a:lstStyle/>
                    <a:p>
                      <a:pPr algn="r"/>
                      <a:r>
                        <a:rPr lang="ru-RU" sz="15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СХО</a:t>
                      </a:r>
                    </a:p>
                  </a:txBody>
                  <a:tcPr marL="221308" marR="132785" marT="132785" marB="132785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610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558</a:t>
                      </a:r>
                    </a:p>
                  </a:txBody>
                  <a:tcPr marL="221308" marR="132785" marT="132785" marB="132785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76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1A842A29-369C-4FC3-BDC0-BFDFB99E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rgbClr val="000000"/>
                </a:solidFill>
              </a:rPr>
              <a:t>Необходимы «первые шаги» по развитию</a:t>
            </a:r>
          </a:p>
        </p:txBody>
      </p:sp>
      <p:sp>
        <p:nvSpPr>
          <p:cNvPr id="1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" r="-3" b="-3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90E0108A-0F32-4C25-9C6C-4DB10BEE7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0574" y="2421682"/>
            <a:ext cx="497757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Разработка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специальных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новых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мер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поддержки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субсидии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на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оказание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услуг</a:t>
            </a:r>
            <a:r>
              <a:rPr lang="en-US" dirty="0">
                <a:solidFill>
                  <a:srgbClr val="000000"/>
                </a:solidFill>
              </a:rPr>
              <a:t> и </a:t>
            </a:r>
            <a:r>
              <a:rPr lang="en-US" dirty="0" err="1">
                <a:solidFill>
                  <a:srgbClr val="000000"/>
                </a:solidFill>
              </a:rPr>
              <a:t>другие</a:t>
            </a:r>
            <a:r>
              <a:rPr lang="en-US" dirty="0">
                <a:solidFill>
                  <a:srgbClr val="000000"/>
                </a:solidFill>
              </a:rPr>
              <a:t>),</a:t>
            </a:r>
          </a:p>
          <a:p>
            <a:r>
              <a:rPr lang="en-US" dirty="0" err="1">
                <a:solidFill>
                  <a:srgbClr val="000000"/>
                </a:solidFill>
              </a:rPr>
              <a:t>Пропаганда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обучение</a:t>
            </a:r>
            <a:r>
              <a:rPr lang="en-US" dirty="0">
                <a:solidFill>
                  <a:srgbClr val="000000"/>
                </a:solidFill>
              </a:rPr>
              <a:t> и </a:t>
            </a:r>
            <a:r>
              <a:rPr lang="en-US" dirty="0" err="1">
                <a:solidFill>
                  <a:srgbClr val="000000"/>
                </a:solidFill>
              </a:rPr>
              <a:t>распространение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опыта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реальной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кооперации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 err="1">
                <a:solidFill>
                  <a:srgbClr val="000000"/>
                </a:solidFill>
              </a:rPr>
              <a:t>бухучёт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водоснабжение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механизированная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обработка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почвы</a:t>
            </a:r>
            <a:r>
              <a:rPr lang="en-US" dirty="0">
                <a:solidFill>
                  <a:srgbClr val="000000"/>
                </a:solidFill>
              </a:rPr>
              <a:t> и </a:t>
            </a:r>
            <a:r>
              <a:rPr lang="en-US" dirty="0" err="1">
                <a:solidFill>
                  <a:srgbClr val="000000"/>
                </a:solidFill>
              </a:rPr>
              <a:t>т.д</a:t>
            </a:r>
            <a:r>
              <a:rPr lang="en-US" dirty="0">
                <a:solidFill>
                  <a:srgbClr val="000000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2441123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Широкоэкранный</PresentationFormat>
  <Paragraphs>62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Chart</vt:lpstr>
      <vt:lpstr>Риски и противоречия кооперативного строительства</vt:lpstr>
      <vt:lpstr>Сельскохозяйственные производственные кооперативы</vt:lpstr>
      <vt:lpstr>Необходима государственная политика в отношении СПК</vt:lpstr>
      <vt:lpstr>Сельскохозяйственные потребительские кредитные кооперативы</vt:lpstr>
      <vt:lpstr>Необходимо срочное дерегулирование и меры по восстановлению СПКК</vt:lpstr>
      <vt:lpstr>Сельскохозяйственные потребительские сбытовые и перерабатывающие кооперативы</vt:lpstr>
      <vt:lpstr>Необходим акцент на «качестве» создаваемых кооперативов</vt:lpstr>
      <vt:lpstr>Сельскохозяйственные потребительские кооперативы (иных видов)</vt:lpstr>
      <vt:lpstr>Необходимы «первые шаги» по развитию</vt:lpstr>
      <vt:lpstr>Необходим пересмотр концепции государственной аграрной политики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Риски и противоречия кооперативного строительства</dc:title>
  <dc:creator>euser519</dc:creator>
  <cp:lastModifiedBy>euser519</cp:lastModifiedBy>
  <cp:revision>1</cp:revision>
  <dcterms:created xsi:type="dcterms:W3CDTF">2018-11-16T05:14:52Z</dcterms:created>
  <dcterms:modified xsi:type="dcterms:W3CDTF">2018-11-16T05:15:50Z</dcterms:modified>
</cp:coreProperties>
</file>