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4" r:id="rId2"/>
  </p:sldMasterIdLst>
  <p:notesMasterIdLst>
    <p:notesMasterId r:id="rId13"/>
  </p:notesMasterIdLst>
  <p:sldIdLst>
    <p:sldId id="271" r:id="rId3"/>
    <p:sldId id="266" r:id="rId4"/>
    <p:sldId id="267" r:id="rId5"/>
    <p:sldId id="268" r:id="rId6"/>
    <p:sldId id="265" r:id="rId7"/>
    <p:sldId id="269" r:id="rId8"/>
    <p:sldId id="257" r:id="rId9"/>
    <p:sldId id="262" r:id="rId10"/>
    <p:sldId id="264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229885057471264E-2"/>
          <c:y val="4.6594982078853063E-2"/>
          <c:w val="0.86436781609195401"/>
          <c:h val="0.85663082437275984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3.3965806860314945E-2"/>
                  <c:y val="-0.302939255978942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563594932630301E-3"/>
                  <c:y val="-0.383608527843851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765224138654849E-3"/>
                  <c:y val="-0.40380492336573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8823928267562864E-2"/>
                  <c:y val="-0.407866747425802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739752733205179E-2"/>
                  <c:y val="-0.414893761356753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4769697365701074E-2"/>
                  <c:y val="-0.442123319200484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503167395141584E-2"/>
                  <c:y val="-0.471049303452453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3360019923093329E-2"/>
                  <c:y val="-0.4404734100545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531195755320788E-2"/>
                  <c:y val="-0.424615384615384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8390554481917027E-2"/>
                  <c:y val="-0.44923076923076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504">
                <a:noFill/>
              </a:ln>
            </c:spPr>
            <c:txPr>
              <a:bodyPr/>
              <a:lstStyle/>
              <a:p>
                <a:pPr>
                  <a:defRPr sz="1015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269.60000000000002</c:v>
                </c:pt>
                <c:pt idx="1">
                  <c:v>384.7</c:v>
                </c:pt>
                <c:pt idx="2">
                  <c:v>397.1</c:v>
                </c:pt>
                <c:pt idx="3">
                  <c:v>445.5</c:v>
                </c:pt>
                <c:pt idx="4">
                  <c:v>467.4</c:v>
                </c:pt>
                <c:pt idx="5">
                  <c:v>485.3</c:v>
                </c:pt>
                <c:pt idx="6">
                  <c:v>507.5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3454">
              <a:noFill/>
            </a:ln>
          </c:spPr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689088"/>
        <c:axId val="107690624"/>
      </c:areaChart>
      <c:catAx>
        <c:axId val="10768908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07690624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07690624"/>
        <c:scaling>
          <c:orientation val="minMax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07689088"/>
        <c:crosses val="max"/>
        <c:crossBetween val="midCat"/>
        <c:majorUnit val="80"/>
      </c:valAx>
      <c:spPr>
        <a:noFill/>
        <a:ln w="23454">
          <a:noFill/>
        </a:ln>
      </c:spPr>
    </c:plotArea>
    <c:plotVisOnly val="1"/>
    <c:dispBlanksAs val="zero"/>
    <c:showDLblsOverMax val="0"/>
  </c:chart>
  <c:txPr>
    <a:bodyPr/>
    <a:lstStyle/>
    <a:p>
      <a:pPr>
        <a:defRPr sz="1729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29885057471264E-2"/>
          <c:y val="4.66786355475763E-2"/>
          <c:w val="0.87701149425287594"/>
          <c:h val="0.8563734290843806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D2B0F"/>
            </a:solidFill>
          </c:spPr>
          <c:dLbls>
            <c:dLbl>
              <c:idx val="0"/>
              <c:layout>
                <c:manualLayout>
                  <c:x val="-8.0481471480277366E-4"/>
                  <c:y val="-0.459981320575202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3908903875969768E-3"/>
                  <c:y val="-0.42813844303065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821567775309356E-2"/>
                  <c:y val="-0.40900607988069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632066610235822E-4"/>
                  <c:y val="-0.404023544222034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8872357450164091E-3"/>
                  <c:y val="-0.31936191240067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3629667819634207E-2"/>
                  <c:y val="-0.19835822871421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3798539114426E-2"/>
                  <c:y val="-0.263315266542945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9215265617571002E-2"/>
                  <c:y val="-0.213329505635347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8291605301914583E-2"/>
                  <c:y val="-0.166281795513640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400589101620032E-2"/>
                  <c:y val="-0.160123210494616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058">
                <a:noFill/>
              </a:ln>
            </c:spPr>
            <c:txPr>
              <a:bodyPr/>
              <a:lstStyle/>
              <a:p>
                <a:pPr>
                  <a:defRPr sz="110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0</c:formatCode>
                <c:ptCount val="7"/>
                <c:pt idx="0">
                  <c:v>853.9</c:v>
                </c:pt>
                <c:pt idx="1">
                  <c:v>559.1</c:v>
                </c:pt>
                <c:pt idx="2">
                  <c:v>463.2</c:v>
                </c:pt>
                <c:pt idx="3">
                  <c:v>421.5</c:v>
                </c:pt>
                <c:pt idx="4">
                  <c:v>456</c:v>
                </c:pt>
                <c:pt idx="5">
                  <c:v>443.9</c:v>
                </c:pt>
                <c:pt idx="6">
                  <c:v>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716096"/>
        <c:axId val="117717632"/>
      </c:areaChart>
      <c:catAx>
        <c:axId val="11771609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42" b="1"/>
            </a:pPr>
            <a:endParaRPr lang="ru-RU"/>
          </a:p>
        </c:txPr>
        <c:crossAx val="117717632"/>
        <c:crossesAt val="300"/>
        <c:auto val="0"/>
        <c:lblAlgn val="ctr"/>
        <c:lblOffset val="100"/>
        <c:tickLblSkip val="1"/>
        <c:tickMarkSkip val="1"/>
        <c:noMultiLvlLbl val="0"/>
      </c:catAx>
      <c:valAx>
        <c:axId val="117717632"/>
        <c:scaling>
          <c:orientation val="minMax"/>
          <c:max val="900"/>
          <c:min val="300"/>
        </c:scaling>
        <c:delete val="0"/>
        <c:axPos val="r"/>
        <c:numFmt formatCode="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42" b="1"/>
            </a:pPr>
            <a:endParaRPr lang="ru-RU"/>
          </a:p>
        </c:txPr>
        <c:crossAx val="117716096"/>
        <c:crosses val="max"/>
        <c:crossBetween val="midCat"/>
        <c:majorUnit val="50"/>
        <c:minorUnit val="10"/>
      </c:valAx>
      <c:spPr>
        <a:noFill/>
        <a:ln w="23444">
          <a:noFill/>
        </a:ln>
      </c:spPr>
    </c:plotArea>
    <c:plotVisOnly val="1"/>
    <c:dispBlanksAs val="zero"/>
    <c:showDLblsOverMax val="0"/>
  </c:chart>
  <c:txPr>
    <a:bodyPr/>
    <a:lstStyle/>
    <a:p>
      <a:pPr>
        <a:defRPr sz="1697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76179516685849E-2"/>
          <c:y val="4.6762589928057742E-2"/>
          <c:w val="0.87686996547756069"/>
          <c:h val="0.85611510791366907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-1.9769253442250201E-3"/>
                  <c:y val="-0.27707100695870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322083516823321E-3"/>
                  <c:y val="-0.3494714168375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010399643440799E-4"/>
                  <c:y val="-0.360322470868488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4873468356562383E-3"/>
                  <c:y val="-0.354175340601053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0576094533901641E-2"/>
                  <c:y val="-0.333320346879143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9982315044843994E-2"/>
                  <c:y val="-0.372611568114343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2709507102613625E-2"/>
                  <c:y val="-0.366740908504171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2607910585922767E-2"/>
                  <c:y val="-0.396846169191593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7735849056603772E-2"/>
                  <c:y val="-0.411326378539493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0638606676342628E-2"/>
                  <c:y val="-0.435171385991058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605">
                <a:noFill/>
              </a:ln>
            </c:spPr>
            <c:txPr>
              <a:bodyPr/>
              <a:lstStyle/>
              <a:p>
                <a:pPr>
                  <a:defRPr sz="1015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6249.6</c:v>
                </c:pt>
                <c:pt idx="1">
                  <c:v>8336.2999999999993</c:v>
                </c:pt>
                <c:pt idx="2">
                  <c:v>8552.7999999999993</c:v>
                </c:pt>
                <c:pt idx="3">
                  <c:v>8786.7000000000007</c:v>
                </c:pt>
                <c:pt idx="4">
                  <c:v>8937.7999999999993</c:v>
                </c:pt>
                <c:pt idx="5">
                  <c:v>9130.6</c:v>
                </c:pt>
                <c:pt idx="6">
                  <c:v>9050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868800"/>
        <c:axId val="117874688"/>
      </c:areaChart>
      <c:catAx>
        <c:axId val="1178688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1787468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7874688"/>
        <c:scaling>
          <c:orientation val="minMax"/>
          <c:max val="12000"/>
          <c:min val="0"/>
        </c:scaling>
        <c:delete val="0"/>
        <c:axPos val="r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17868800"/>
        <c:crosses val="max"/>
        <c:crossBetween val="midCat"/>
        <c:majorUnit val="4000"/>
        <c:minorUnit val="100"/>
      </c:valAx>
      <c:spPr>
        <a:noFill/>
        <a:ln w="23432">
          <a:noFill/>
        </a:ln>
      </c:spPr>
    </c:plotArea>
    <c:plotVisOnly val="1"/>
    <c:dispBlanksAs val="zero"/>
    <c:showDLblsOverMax val="0"/>
  </c:chart>
  <c:txPr>
    <a:bodyPr/>
    <a:lstStyle/>
    <a:p>
      <a:pPr>
        <a:defRPr sz="1735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8855721393035E-2"/>
          <c:y val="6.3492063492063489E-2"/>
          <c:w val="0.83582089552238803"/>
          <c:h val="0.8095238095238095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dLbls>
            <c:dLbl>
              <c:idx val="0"/>
              <c:layout>
                <c:manualLayout>
                  <c:x val="-8.9342074918459437E-3"/>
                  <c:y val="-0.202091132051116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585609330214475E-3"/>
                  <c:y val="-0.312085616719668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153500386659254E-2"/>
                  <c:y val="-0.350216506096201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0931672399013827E-3"/>
                  <c:y val="-0.3375852236056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84371051760849E-2"/>
                  <c:y val="-0.3567912505720689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832886919093339E-2"/>
                  <c:y val="-0.37856014644965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8806057248454557E-2"/>
                  <c:y val="-0.39853691164908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4497427980472917E-2"/>
                  <c:y val="-0.3540528298344227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392127176381529E-2"/>
                  <c:y val="-0.34575260804768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5420136260408785E-2"/>
                  <c:y val="-0.3874813710879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/>
              <a:lstStyle/>
              <a:p>
                <a:pPr>
                  <a:defRPr sz="1101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529.70000000000005</c:v>
                </c:pt>
                <c:pt idx="1">
                  <c:v>979</c:v>
                </c:pt>
                <c:pt idx="2">
                  <c:v>1040</c:v>
                </c:pt>
                <c:pt idx="3">
                  <c:v>1086.0999999999999</c:v>
                </c:pt>
                <c:pt idx="4">
                  <c:v>1138.9000000000001</c:v>
                </c:pt>
                <c:pt idx="5">
                  <c:v>1187.7</c:v>
                </c:pt>
                <c:pt idx="6">
                  <c:v>1240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890432"/>
        <c:axId val="119092352"/>
      </c:areaChart>
      <c:catAx>
        <c:axId val="1178904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009" b="1">
                <a:solidFill>
                  <a:schemeClr val="tx1"/>
                </a:solidFill>
              </a:defRPr>
            </a:pPr>
            <a:endParaRPr lang="ru-RU"/>
          </a:p>
        </c:txPr>
        <c:crossAx val="119092352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9092352"/>
        <c:scaling>
          <c:orientation val="minMax"/>
          <c:max val="1500"/>
          <c:min val="0"/>
        </c:scaling>
        <c:delete val="0"/>
        <c:axPos val="r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01" b="1">
                <a:solidFill>
                  <a:schemeClr val="tx1"/>
                </a:solidFill>
              </a:defRPr>
            </a:pPr>
            <a:endParaRPr lang="ru-RU"/>
          </a:p>
        </c:txPr>
        <c:crossAx val="117890432"/>
        <c:crosses val="max"/>
        <c:crossBetween val="midCat"/>
        <c:majorUnit val="300"/>
        <c:minorUnit val="100"/>
      </c:valAx>
      <c:spPr>
        <a:noFill/>
        <a:ln w="23426">
          <a:noFill/>
        </a:ln>
      </c:spPr>
    </c:plotArea>
    <c:plotVisOnly val="1"/>
    <c:dispBlanksAs val="zero"/>
    <c:showDLblsOverMax val="0"/>
  </c:chart>
  <c:txPr>
    <a:bodyPr/>
    <a:lstStyle/>
    <a:p>
      <a:pPr>
        <a:defRPr sz="1654">
          <a:solidFill>
            <a:srgbClr val="FF0000"/>
          </a:solidFill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view3D>
      <c:rotX val="40"/>
      <c:rotY val="210"/>
      <c:rAngAx val="0"/>
      <c:perspective val="1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431855248124138E-2"/>
          <c:y val="4.8793282027865328E-2"/>
          <c:w val="0.59409254952171964"/>
          <c:h val="0.53852387263473256"/>
        </c:manualLayout>
      </c:layout>
      <c:pie3DChart>
        <c:varyColors val="1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explosion val="2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1.0857963812031034E-2"/>
                  <c:y val="-3.6775106082036775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4.3431855248124134E-3"/>
                  <c:y val="3.111739745403116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994663353534276E-2"/>
                  <c:y val="-8.486562942008486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Сельхозпредприятия</c:v>
                </c:pt>
                <c:pt idx="1">
                  <c:v>Хозяйства населения</c:v>
                </c:pt>
                <c:pt idx="2">
                  <c:v>КФХ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10865.4</c:v>
                </c:pt>
                <c:pt idx="1">
                  <c:v>3246.4</c:v>
                </c:pt>
                <c:pt idx="2">
                  <c:v>507.5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664719072842744"/>
          <c:y val="0.38314916081034422"/>
          <c:w val="0.37249489919451229"/>
          <c:h val="0.32321776609606967"/>
        </c:manualLayout>
      </c:layout>
      <c:overlay val="0"/>
      <c:txPr>
        <a:bodyPr/>
        <a:lstStyle/>
        <a:p>
          <a:pPr>
            <a:defRPr sz="1400">
              <a:latin typeface="Arial Rounded MT Bold" panose="020F0704030504030204" pitchFamily="34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view3D>
      <c:rotX val="40"/>
      <c:rotY val="230"/>
      <c:rAngAx val="0"/>
      <c:perspective val="1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423379328634217E-2"/>
          <c:y val="0.15012415243409297"/>
          <c:w val="0.81753252108604957"/>
          <c:h val="0.56935019412842791"/>
        </c:manualLayout>
      </c:layout>
      <c:pie3DChart>
        <c:varyColors val="1"/>
        <c:ser>
          <c:idx val="1"/>
          <c:order val="0"/>
          <c:tx>
            <c:strRef>
              <c:f>Sheet1!$A$2</c:f>
              <c:strCache>
                <c:ptCount val="1"/>
              </c:strCache>
            </c:strRef>
          </c:tx>
          <c:explosion val="2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5.6446758064651568E-2"/>
                  <c:y val="-6.106870928180268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9.4077930107753713E-3"/>
                  <c:y val="8.724101325971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6.8990482079018547E-2"/>
                  <c:y val="-1.7448202651943568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Sheet1!$B$1:$D$1</c:f>
              <c:strCache>
                <c:ptCount val="3"/>
                <c:pt idx="0">
                  <c:v>Сельхозпредприятия</c:v>
                </c:pt>
                <c:pt idx="1">
                  <c:v>Хозяйства населения</c:v>
                </c:pt>
                <c:pt idx="2">
                  <c:v>КФХ</c:v>
                </c:pt>
              </c:strCache>
            </c:strRef>
          </c:cat>
          <c:val>
            <c:numRef>
              <c:f>Sheet1!$B$2:$D$2</c:f>
              <c:numCache>
                <c:formatCode>0.0</c:formatCode>
                <c:ptCount val="3"/>
                <c:pt idx="0">
                  <c:v>15673.6</c:v>
                </c:pt>
                <c:pt idx="1">
                  <c:v>13118.8</c:v>
                </c:pt>
                <c:pt idx="2">
                  <c:v>2391.1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i="1" u="none" baseline="0"/>
            </a:pPr>
            <a:r>
              <a:rPr lang="ru-RU" sz="1800" i="1" u="none" baseline="0" dirty="0" smtClean="0">
                <a:solidFill>
                  <a:schemeClr val="accent6">
                    <a:lumMod val="50000"/>
                  </a:schemeClr>
                </a:solidFill>
              </a:rPr>
              <a:t>Наличие </a:t>
            </a:r>
            <a:r>
              <a:rPr lang="ru-RU" sz="1800" i="1" u="none" baseline="0" dirty="0">
                <a:solidFill>
                  <a:schemeClr val="accent6">
                    <a:lumMod val="50000"/>
                  </a:schemeClr>
                </a:solidFill>
              </a:rPr>
              <a:t>племенных стад</a:t>
            </a:r>
          </a:p>
        </c:rich>
      </c:tx>
      <c:layout>
        <c:manualLayout>
          <c:xMode val="edge"/>
          <c:yMode val="edge"/>
          <c:x val="0.42174459571832085"/>
          <c:y val="7.5746110370134567E-2"/>
        </c:manualLayout>
      </c:layout>
      <c:overlay val="0"/>
    </c:title>
    <c:autoTitleDeleted val="0"/>
    <c:view3D>
      <c:rotX val="30"/>
      <c:rotY val="55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46299821413318"/>
          <c:y val="0.27025300492137511"/>
          <c:w val="0.7614806116083318"/>
          <c:h val="0.6963798316703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племенных стад</c:v>
                </c:pt>
              </c:strCache>
            </c:strRef>
          </c:tx>
          <c:spPr>
            <a:effectLst/>
          </c:spPr>
          <c:explosion val="16"/>
          <c:dPt>
            <c:idx val="0"/>
            <c:bubble3D val="0"/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1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2"/>
            <c:bubble3D val="0"/>
            <c:spPr>
              <a:gradFill>
                <a:gsLst>
                  <a:gs pos="0">
                    <a:schemeClr val="accent3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3"/>
            <c:bubble3D val="0"/>
            <c:spPr>
              <a:gradFill>
                <a:gsLst>
                  <a:gs pos="0">
                    <a:schemeClr val="accent4">
                      <a:lumMod val="75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4"/>
            <c:bubble3D val="0"/>
            <c:spPr>
              <a:gradFill>
                <a:gsLst>
                  <a:gs pos="0">
                    <a:schemeClr val="accent5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5"/>
            <c:bubble3D val="0"/>
            <c:spPr>
              <a:gradFill>
                <a:gsLst>
                  <a:gs pos="0">
                    <a:schemeClr val="accent6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6"/>
            <c:bubble3D val="0"/>
            <c:spPr>
              <a:gradFill>
                <a:gsLst>
                  <a:gs pos="0">
                    <a:schemeClr val="bg2">
                      <a:lumMod val="50000"/>
                    </a:schemeClr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7"/>
            <c:bubble3D val="0"/>
            <c:spPr>
              <a:gradFill>
                <a:gsLst>
                  <a:gs pos="0">
                    <a:srgbClr val="FF0000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Pt>
            <c:idx val="8"/>
            <c:bubble3D val="0"/>
            <c:spPr>
              <a:gradFill>
                <a:gsLst>
                  <a:gs pos="0">
                    <a:srgbClr val="006600"/>
                  </a:gs>
                  <a:gs pos="10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effectLst/>
            </c:spPr>
          </c:dPt>
          <c:dLbls>
            <c:dLbl>
              <c:idx val="0"/>
              <c:layout>
                <c:manualLayout>
                  <c:x val="2.3028086175704437E-2"/>
                  <c:y val="-9.22795379387863E-3"/>
                </c:manualLayout>
              </c:layout>
              <c:tx>
                <c:rich>
                  <a:bodyPr anchor="t" anchorCtr="0"/>
                  <a:lstStyle/>
                  <a:p>
                    <a:pPr>
                      <a:defRPr sz="1300" b="1" i="0" baseline="0"/>
                    </a:pPr>
                    <a:r>
                      <a:rPr lang="ru-RU" sz="1300" b="1" i="0" baseline="0" dirty="0" smtClean="0"/>
                      <a:t>Молочный скот (1230)</a:t>
                    </a:r>
                    <a:endParaRPr lang="ru-RU" dirty="0"/>
                  </a:p>
                </c:rich>
              </c:tx>
              <c:spPr/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Мясной скот (320)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Свиньи (127)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Лошади</a:t>
                    </a:r>
                  </a:p>
                  <a:p>
                    <a:r>
                      <a:rPr lang="ru-RU" sz="1300" baseline="0" smtClean="0"/>
                      <a:t>(194)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Овцы  </a:t>
                    </a:r>
                  </a:p>
                  <a:p>
                    <a:r>
                      <a:rPr lang="ru-RU" sz="1300" baseline="0" smtClean="0"/>
                      <a:t>(234)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Козы </a:t>
                    </a:r>
                  </a:p>
                  <a:p>
                    <a:r>
                      <a:rPr lang="ru-RU" sz="1300" baseline="0" smtClean="0"/>
                      <a:t>(15)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Звери </a:t>
                    </a:r>
                  </a:p>
                  <a:p>
                    <a:r>
                      <a:rPr lang="ru-RU" sz="1300" baseline="0" smtClean="0"/>
                      <a:t>(141)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Рыба </a:t>
                    </a:r>
                  </a:p>
                  <a:p>
                    <a:r>
                      <a:rPr lang="ru-RU" sz="1300" baseline="0" smtClean="0"/>
                      <a:t>(40)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Птица </a:t>
                    </a:r>
                  </a:p>
                  <a:p>
                    <a:r>
                      <a:rPr lang="ru-RU" sz="1300" baseline="0" smtClean="0"/>
                      <a:t>(130)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Пчелы</a:t>
                    </a:r>
                  </a:p>
                  <a:p>
                    <a:r>
                      <a:rPr lang="ru-RU" sz="1300" baseline="0" smtClean="0"/>
                      <a:t>(23)</a:t>
                    </a:r>
                    <a:endParaRPr lang="ru-RU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Олени </a:t>
                    </a:r>
                  </a:p>
                  <a:p>
                    <a:r>
                      <a:rPr lang="ru-RU" sz="1300" baseline="0" smtClean="0"/>
                      <a:t>(38)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7120490126350133E-2"/>
                  <c:y val="-0.13064439611736572"/>
                </c:manualLayout>
              </c:layout>
              <c:tx>
                <c:rich>
                  <a:bodyPr/>
                  <a:lstStyle/>
                  <a:p>
                    <a:r>
                      <a:rPr lang="ru-RU" sz="1300" baseline="0" smtClean="0"/>
                      <a:t>Верблюды </a:t>
                    </a:r>
                  </a:p>
                  <a:p>
                    <a:r>
                      <a:rPr lang="ru-RU" sz="1300" baseline="0" smtClean="0"/>
                      <a:t>(7)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Тутовый шелкопряд</a:t>
                    </a:r>
                  </a:p>
                  <a:p>
                    <a:r>
                      <a:rPr lang="ru-RU" sz="1300" baseline="0" smtClean="0"/>
                      <a:t>(4)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ru-RU" sz="1300" baseline="0" smtClean="0"/>
                      <a:t>Яки </a:t>
                    </a:r>
                  </a:p>
                  <a:p>
                    <a:r>
                      <a:rPr lang="ru-RU" sz="1300" baseline="0" smtClean="0"/>
                      <a:t>(14)</a:t>
                    </a:r>
                    <a:endParaRPr lang="ru-RU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00" b="1" i="0" baseline="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Лист1!$A$2:$A$15</c:f>
              <c:strCache>
                <c:ptCount val="14"/>
                <c:pt idx="0">
                  <c:v>молочный скот</c:v>
                </c:pt>
                <c:pt idx="1">
                  <c:v>мясной скот</c:v>
                </c:pt>
                <c:pt idx="2">
                  <c:v>свиньи</c:v>
                </c:pt>
                <c:pt idx="3">
                  <c:v>лошади</c:v>
                </c:pt>
                <c:pt idx="4">
                  <c:v>овцы</c:v>
                </c:pt>
                <c:pt idx="5">
                  <c:v>козы</c:v>
                </c:pt>
                <c:pt idx="6">
                  <c:v>звери</c:v>
                </c:pt>
                <c:pt idx="7">
                  <c:v>рыба</c:v>
                </c:pt>
                <c:pt idx="8">
                  <c:v>птица</c:v>
                </c:pt>
                <c:pt idx="9">
                  <c:v>пчелы</c:v>
                </c:pt>
                <c:pt idx="10">
                  <c:v>олени</c:v>
                </c:pt>
                <c:pt idx="11">
                  <c:v>верблюды</c:v>
                </c:pt>
                <c:pt idx="12">
                  <c:v>тут. шелкопряд</c:v>
                </c:pt>
                <c:pt idx="13">
                  <c:v>яки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1230</c:v>
                </c:pt>
                <c:pt idx="1">
                  <c:v>320</c:v>
                </c:pt>
                <c:pt idx="2">
                  <c:v>127</c:v>
                </c:pt>
                <c:pt idx="3">
                  <c:v>194</c:v>
                </c:pt>
                <c:pt idx="4">
                  <c:v>234</c:v>
                </c:pt>
                <c:pt idx="5">
                  <c:v>15</c:v>
                </c:pt>
                <c:pt idx="6">
                  <c:v>141</c:v>
                </c:pt>
                <c:pt idx="7">
                  <c:v>40</c:v>
                </c:pt>
                <c:pt idx="8">
                  <c:v>130</c:v>
                </c:pt>
                <c:pt idx="9">
                  <c:v>23</c:v>
                </c:pt>
                <c:pt idx="10">
                  <c:v>38</c:v>
                </c:pt>
                <c:pt idx="11">
                  <c:v>7</c:v>
                </c:pt>
                <c:pt idx="12">
                  <c:v>4</c:v>
                </c:pt>
                <c:pt idx="1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4.6575342465753428E-2"/>
          <c:y val="0.1111111111111111"/>
          <c:w val="0.83835616438356164"/>
          <c:h val="0.6666666666666666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D2B0F"/>
            </a:solidFill>
          </c:spPr>
          <c:dLbls>
            <c:dLbl>
              <c:idx val="0"/>
              <c:layout>
                <c:manualLayout>
                  <c:x val="-8.4781351328735496E-19"/>
                  <c:y val="-0.283076923076923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98370454715472E-2"/>
                  <c:y val="-0.289230769230769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71771863660166E-2"/>
                  <c:y val="-0.313846153846153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798370454715472E-2"/>
                  <c:y val="-0.36307692307692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596740909430944E-3"/>
                  <c:y val="-0.381538461538461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8790222728292838E-3"/>
                  <c:y val="-0.350769230769230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596740909430944E-2"/>
                  <c:y val="-0.39384615384615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2556422587492181E-2"/>
                  <c:y val="-0.3692307692307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3677398245448858E-2"/>
                  <c:y val="-0.3446153846153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3677398245448858E-2"/>
                  <c:y val="-0.387692307692307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2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110.8</c:v>
                </c:pt>
                <c:pt idx="1">
                  <c:v>165.4</c:v>
                </c:pt>
                <c:pt idx="2">
                  <c:v>183.1</c:v>
                </c:pt>
                <c:pt idx="3">
                  <c:v>212.6</c:v>
                </c:pt>
                <c:pt idx="4">
                  <c:v>228.7</c:v>
                </c:pt>
                <c:pt idx="5">
                  <c:v>237.5</c:v>
                </c:pt>
                <c:pt idx="6">
                  <c:v>253.5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3463">
              <a:noFill/>
            </a:ln>
          </c:spPr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283200"/>
        <c:axId val="111330048"/>
      </c:areaChart>
      <c:catAx>
        <c:axId val="1112832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32" b="1"/>
            </a:pPr>
            <a:endParaRPr lang="ru-RU"/>
          </a:p>
        </c:txPr>
        <c:crossAx val="11133004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1330048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32" b="1"/>
            </a:pPr>
            <a:endParaRPr lang="ru-RU"/>
          </a:p>
        </c:txPr>
        <c:crossAx val="111283200"/>
        <c:crosses val="max"/>
        <c:crossBetween val="midCat"/>
        <c:majorUnit val="40"/>
        <c:minorUnit val="10"/>
      </c:valAx>
      <c:spPr>
        <a:noFill/>
        <a:ln w="23463">
          <a:noFill/>
        </a:ln>
      </c:spPr>
    </c:plotArea>
    <c:plotVisOnly val="1"/>
    <c:dispBlanksAs val="zero"/>
    <c:showDLblsOverMax val="0"/>
  </c:chart>
  <c:txPr>
    <a:bodyPr/>
    <a:lstStyle/>
    <a:p>
      <a:pPr>
        <a:defRPr sz="2036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576407506702415E-2"/>
          <c:y val="9.6774193548387094E-2"/>
          <c:w val="0.8418230563002681"/>
          <c:h val="0.70967741935483875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4F81BD"/>
            </a:solidFill>
          </c:spPr>
          <c:dLbls>
            <c:dLbl>
              <c:idx val="0"/>
              <c:layout>
                <c:manualLayout>
                  <c:x val="-1.5546078568282648E-3"/>
                  <c:y val="-0.23646757799799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327281906951265E-3"/>
                  <c:y val="-0.29334935466998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722615505258295E-4"/>
                  <c:y val="-0.3181684784913555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9889570420340894E-3"/>
                  <c:y val="-0.34898146708322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051201501366733E-2"/>
                  <c:y val="-0.37758633851199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8.3041433292341043E-4"/>
                  <c:y val="-0.395775456254682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415982328633792E-2"/>
                  <c:y val="-0.373813031001286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4.3096219190217805E-2"/>
                  <c:y val="-0.379573926688248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3293856402664583E-2"/>
                  <c:y val="-0.35906642728904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0333086602516765E-2"/>
                  <c:y val="-0.366247755834829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8262">
                <a:noFill/>
              </a:ln>
            </c:spPr>
            <c:txPr>
              <a:bodyPr/>
              <a:lstStyle/>
              <a:p>
                <a:pPr>
                  <a:defRPr sz="1016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0.0</c:formatCode>
                <c:ptCount val="7"/>
                <c:pt idx="0" formatCode="General">
                  <c:v>38.5</c:v>
                </c:pt>
                <c:pt idx="1">
                  <c:v>81</c:v>
                </c:pt>
                <c:pt idx="2" formatCode="General">
                  <c:v>84.1</c:v>
                </c:pt>
                <c:pt idx="3" formatCode="General">
                  <c:v>96.1</c:v>
                </c:pt>
                <c:pt idx="4" formatCode="General">
                  <c:v>96.2</c:v>
                </c:pt>
                <c:pt idx="5" formatCode="General">
                  <c:v>101.8</c:v>
                </c:pt>
                <c:pt idx="6" formatCode="General">
                  <c:v>110.3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3424">
              <a:noFill/>
            </a:ln>
          </c:spPr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051328"/>
        <c:axId val="112052864"/>
      </c:areaChart>
      <c:catAx>
        <c:axId val="11205132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05" b="1"/>
            </a:pPr>
            <a:endParaRPr lang="ru-RU"/>
          </a:p>
        </c:txPr>
        <c:crossAx val="112052864"/>
        <c:crossesAt val="20"/>
        <c:auto val="0"/>
        <c:lblAlgn val="ctr"/>
        <c:lblOffset val="100"/>
        <c:tickLblSkip val="1"/>
        <c:tickMarkSkip val="1"/>
        <c:noMultiLvlLbl val="0"/>
      </c:catAx>
      <c:valAx>
        <c:axId val="112052864"/>
        <c:scaling>
          <c:orientation val="minMax"/>
          <c:max val="120"/>
          <c:min val="20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105" b="1"/>
            </a:pPr>
            <a:endParaRPr lang="ru-RU"/>
          </a:p>
        </c:txPr>
        <c:crossAx val="112051328"/>
        <c:crosses val="max"/>
        <c:crossBetween val="midCat"/>
        <c:majorUnit val="20"/>
        <c:minorUnit val="5"/>
      </c:valAx>
      <c:spPr>
        <a:noFill/>
        <a:ln w="23424">
          <a:noFill/>
        </a:ln>
      </c:spPr>
    </c:plotArea>
    <c:plotVisOnly val="1"/>
    <c:dispBlanksAs val="zero"/>
    <c:showDLblsOverMax val="0"/>
  </c:chart>
  <c:txPr>
    <a:bodyPr/>
    <a:lstStyle/>
    <a:p>
      <a:pPr>
        <a:defRPr sz="1993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4.0137614678899092E-2"/>
          <c:y val="4.6511627906976945E-2"/>
          <c:w val="0.87729357798165142"/>
          <c:h val="0.85688729874776359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2.2483791078832532E-4"/>
                  <c:y val="-0.304134269553707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627235165183055E-4"/>
                  <c:y val="-0.340113177176217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328833895763182E-3"/>
                  <c:y val="-0.368758640062908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4225436946852979E-2"/>
                  <c:y val="-0.33173698834860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3733395501036103E-2"/>
                  <c:y val="-0.390575317470565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4.1142825257703408E-2"/>
                  <c:y val="-0.384217634899670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777788294870353E-2"/>
                  <c:y val="-0.41369937375422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4743872643267448E-2"/>
                  <c:y val="-0.416246200822742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073628850488355E-2"/>
                  <c:y val="-0.438061041292639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8084147257700868E-2"/>
                  <c:y val="-0.3877917414721723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711">
                <a:noFill/>
              </a:ln>
            </c:spPr>
            <c:txPr>
              <a:bodyPr/>
              <a:lstStyle/>
              <a:p>
                <a:pPr>
                  <a:defRPr sz="101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21.8</c:v>
                </c:pt>
                <c:pt idx="1">
                  <c:v>42.9</c:v>
                </c:pt>
                <c:pt idx="2">
                  <c:v>46.6</c:v>
                </c:pt>
                <c:pt idx="3">
                  <c:v>59.9</c:v>
                </c:pt>
                <c:pt idx="4">
                  <c:v>67.900000000000006</c:v>
                </c:pt>
                <c:pt idx="5">
                  <c:v>66.7</c:v>
                </c:pt>
                <c:pt idx="6">
                  <c:v>65.599999999999994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ln w="23446">
              <a:noFill/>
            </a:ln>
          </c:spPr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094208"/>
        <c:axId val="112112384"/>
      </c:areaChart>
      <c:catAx>
        <c:axId val="112094208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014" b="1"/>
            </a:pPr>
            <a:endParaRPr lang="ru-RU"/>
          </a:p>
        </c:txPr>
        <c:crossAx val="112112384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2112384"/>
        <c:scaling>
          <c:orientation val="minMax"/>
          <c:max val="80"/>
          <c:min val="0"/>
        </c:scaling>
        <c:delete val="0"/>
        <c:axPos val="r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014" b="1"/>
            </a:pPr>
            <a:endParaRPr lang="ru-RU"/>
          </a:p>
        </c:txPr>
        <c:crossAx val="112094208"/>
        <c:crosses val="max"/>
        <c:crossBetween val="midCat"/>
        <c:majorUnit val="10"/>
        <c:minorUnit val="1"/>
      </c:valAx>
      <c:spPr>
        <a:noFill/>
        <a:ln w="23446">
          <a:noFill/>
        </a:ln>
      </c:spPr>
    </c:plotArea>
    <c:plotVisOnly val="1"/>
    <c:dispBlanksAs val="zero"/>
    <c:showDLblsOverMax val="0"/>
  </c:chart>
  <c:txPr>
    <a:bodyPr/>
    <a:lstStyle/>
    <a:p>
      <a:pPr>
        <a:defRPr sz="1824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29885057471264E-2"/>
          <c:y val="4.6594982078853063E-2"/>
          <c:w val="0.86436781609195401"/>
          <c:h val="0.85663082437275984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5.9084194977843431E-3"/>
                  <c:y val="-0.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771048744460856E-2"/>
                  <c:y val="-0.305882352941176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4117647058823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9084194977843431E-3"/>
                  <c:y val="-0.38823529411764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9084194977843431E-3"/>
                  <c:y val="-0.41176470588235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6587887740029542E-2"/>
                  <c:y val="-0.424942366312636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0221565731166914E-2"/>
                  <c:y val="-0.429411764705882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0221565731166914E-2"/>
                  <c:y val="-0.411764705882352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1358936484490398E-2"/>
                  <c:y val="-0.388235294117647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7267355982274745E-2"/>
                  <c:y val="-0.42941176470588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12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1283.7</c:v>
                </c:pt>
                <c:pt idx="1">
                  <c:v>1719.4</c:v>
                </c:pt>
                <c:pt idx="2">
                  <c:v>1804</c:v>
                </c:pt>
                <c:pt idx="3">
                  <c:v>1918.3</c:v>
                </c:pt>
                <c:pt idx="4">
                  <c:v>2034.8</c:v>
                </c:pt>
                <c:pt idx="5">
                  <c:v>2194.8000000000002</c:v>
                </c:pt>
                <c:pt idx="6">
                  <c:v>2391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2679552"/>
        <c:axId val="113381760"/>
      </c:areaChart>
      <c:catAx>
        <c:axId val="11267955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90" b="1"/>
            </a:pPr>
            <a:endParaRPr lang="ru-RU"/>
          </a:p>
        </c:txPr>
        <c:crossAx val="113381760"/>
        <c:crossesAt val="600"/>
        <c:auto val="0"/>
        <c:lblAlgn val="ctr"/>
        <c:lblOffset val="100"/>
        <c:tickLblSkip val="1"/>
        <c:tickMarkSkip val="1"/>
        <c:noMultiLvlLbl val="0"/>
      </c:catAx>
      <c:valAx>
        <c:axId val="113381760"/>
        <c:scaling>
          <c:orientation val="minMax"/>
          <c:max val="2400"/>
          <c:min val="600"/>
        </c:scaling>
        <c:delete val="0"/>
        <c:axPos val="r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90" b="1"/>
            </a:pPr>
            <a:endParaRPr lang="ru-RU"/>
          </a:p>
        </c:txPr>
        <c:crossAx val="112679552"/>
        <c:crosses val="max"/>
        <c:crossBetween val="midCat"/>
        <c:majorUnit val="300"/>
        <c:minorUnit val="100"/>
      </c:valAx>
      <c:spPr>
        <a:noFill/>
        <a:ln w="23445">
          <a:noFill/>
        </a:ln>
      </c:spPr>
    </c:plotArea>
    <c:plotVisOnly val="1"/>
    <c:dispBlanksAs val="zero"/>
    <c:showDLblsOverMax val="0"/>
  </c:chart>
  <c:txPr>
    <a:bodyPr/>
    <a:lstStyle/>
    <a:p>
      <a:pPr>
        <a:defRPr sz="1783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29885057471264E-2"/>
          <c:y val="4.66786355475763E-2"/>
          <c:w val="0.87701149425287594"/>
          <c:h val="0.85637342908438063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D2B0F"/>
            </a:solidFill>
          </c:spPr>
          <c:dLbls>
            <c:dLbl>
              <c:idx val="0"/>
              <c:layout>
                <c:manualLayout>
                  <c:x val="6.6599268602009461E-3"/>
                  <c:y val="-0.37319412829835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534009450484464E-3"/>
                  <c:y val="-0.425352799845396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5646634316424892E-3"/>
                  <c:y val="-0.431703606088721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555669355120257E-3"/>
                  <c:y val="-0.4216412508897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5.0231323619895282E-2"/>
                  <c:y val="-0.435989404619373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9814772611970826E-2"/>
                  <c:y val="-0.413101290106546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5358101287345444E-2"/>
                  <c:y val="-0.444363245952548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963177780731731E-2"/>
                  <c:y val="-0.415153125700114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3.9260102818190527E-2"/>
                  <c:y val="-0.4064666112555658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530011863637369E-2"/>
                  <c:y val="-0.431100951331660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819">
                <a:noFill/>
              </a:ln>
            </c:spPr>
            <c:txPr>
              <a:bodyPr/>
              <a:lstStyle/>
              <a:p>
                <a:pPr>
                  <a:defRPr sz="1014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0</c:formatCode>
                <c:ptCount val="7"/>
                <c:pt idx="0">
                  <c:v>314.2</c:v>
                </c:pt>
                <c:pt idx="1">
                  <c:v>333.4</c:v>
                </c:pt>
                <c:pt idx="2">
                  <c:v>300.2</c:v>
                </c:pt>
                <c:pt idx="3">
                  <c:v>320.60000000000002</c:v>
                </c:pt>
                <c:pt idx="4">
                  <c:v>368.5</c:v>
                </c:pt>
                <c:pt idx="5">
                  <c:v>444.5</c:v>
                </c:pt>
                <c:pt idx="6">
                  <c:v>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70240"/>
        <c:axId val="117272576"/>
      </c:areaChart>
      <c:catAx>
        <c:axId val="11537024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72" b="1"/>
            </a:pPr>
            <a:endParaRPr lang="ru-RU"/>
          </a:p>
        </c:txPr>
        <c:crossAx val="117272576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17272576"/>
        <c:scaling>
          <c:orientation val="minMax"/>
          <c:max val="500"/>
          <c:min val="0"/>
        </c:scaling>
        <c:delete val="0"/>
        <c:axPos val="r"/>
        <c:numFmt formatCode="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72" b="1"/>
            </a:pPr>
            <a:endParaRPr lang="ru-RU"/>
          </a:p>
        </c:txPr>
        <c:crossAx val="115370240"/>
        <c:crosses val="max"/>
        <c:crossBetween val="midCat"/>
        <c:majorUnit val="100"/>
        <c:minorUnit val="10"/>
      </c:valAx>
      <c:spPr>
        <a:noFill/>
        <a:ln w="23425">
          <a:noFill/>
        </a:ln>
      </c:spPr>
    </c:plotArea>
    <c:plotVisOnly val="1"/>
    <c:dispBlanksAs val="zero"/>
    <c:showDLblsOverMax val="0"/>
  </c:chart>
  <c:txPr>
    <a:bodyPr/>
    <a:lstStyle/>
    <a:p>
      <a:pPr>
        <a:defRPr sz="175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276179516685849E-2"/>
          <c:y val="4.6762589928057742E-2"/>
          <c:w val="0.87686996547756069"/>
          <c:h val="0.85611510791366907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0"/>
                  <c:y val="-0.16867016622922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3194239757463468E-3"/>
                  <c:y val="-0.305387868183143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8194029222283046E-3"/>
                  <c:y val="-0.349797317002041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81231500634264E-2"/>
                  <c:y val="-0.376477107028288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0179308138006698E-2"/>
                  <c:y val="-0.403910761154855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859783569834521E-2"/>
                  <c:y val="-0.41424662195003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9789163543057818E-2"/>
                  <c:y val="-0.447002527461845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5.2876358524850578E-2"/>
                  <c:y val="-0.441318168562263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3541364296081277E-2"/>
                  <c:y val="-0.42592592592592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9346879535558885E-2"/>
                  <c:y val="-0.43827160493827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4622">
                <a:noFill/>
              </a:ln>
            </c:spPr>
            <c:txPr>
              <a:bodyPr/>
              <a:lstStyle/>
              <a:p>
                <a:pPr>
                  <a:defRPr sz="1015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12036</c:v>
                </c:pt>
                <c:pt idx="1">
                  <c:v>16695</c:v>
                </c:pt>
                <c:pt idx="2">
                  <c:v>17820</c:v>
                </c:pt>
                <c:pt idx="3">
                  <c:v>18685</c:v>
                </c:pt>
                <c:pt idx="4">
                  <c:v>18805</c:v>
                </c:pt>
                <c:pt idx="5">
                  <c:v>20666</c:v>
                </c:pt>
                <c:pt idx="6">
                  <c:v>20824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5356032"/>
        <c:axId val="115357568"/>
      </c:areaChart>
      <c:catAx>
        <c:axId val="11535603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15357568"/>
        <c:crossesAt val="10000"/>
        <c:auto val="0"/>
        <c:lblAlgn val="ctr"/>
        <c:lblOffset val="100"/>
        <c:tickLblSkip val="1"/>
        <c:tickMarkSkip val="1"/>
        <c:noMultiLvlLbl val="0"/>
      </c:catAx>
      <c:valAx>
        <c:axId val="115357568"/>
        <c:scaling>
          <c:orientation val="minMax"/>
          <c:max val="22000"/>
          <c:min val="10000"/>
        </c:scaling>
        <c:delete val="0"/>
        <c:axPos val="r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62" b="1"/>
            </a:pPr>
            <a:endParaRPr lang="ru-RU"/>
          </a:p>
        </c:txPr>
        <c:crossAx val="115356032"/>
        <c:crosses val="max"/>
        <c:crossBetween val="midCat"/>
        <c:majorUnit val="3000"/>
        <c:minorUnit val="500"/>
      </c:valAx>
      <c:spPr>
        <a:noFill/>
        <a:ln w="23432">
          <a:noFill/>
        </a:ln>
      </c:spPr>
    </c:plotArea>
    <c:plotVisOnly val="1"/>
    <c:dispBlanksAs val="zero"/>
    <c:showDLblsOverMax val="0"/>
  </c:chart>
  <c:txPr>
    <a:bodyPr/>
    <a:lstStyle/>
    <a:p>
      <a:pPr>
        <a:defRPr sz="1736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137614678899092E-2"/>
          <c:y val="4.6511627906976945E-2"/>
          <c:w val="0.87729357798165142"/>
          <c:h val="0.85688729874776359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9.0751039428394308E-3"/>
                  <c:y val="-0.266134620599325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07320371913593E-2"/>
                  <c:y val="-0.37117478370759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3573329790799693E-3"/>
                  <c:y val="-0.384423544279187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889482564310749E-3"/>
                  <c:y val="-0.432415184213084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5357050033104979E-3"/>
                  <c:y val="-0.3451171381355108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3035395794249722E-2"/>
                  <c:y val="-0.416470788373675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7046039638709873E-2"/>
                  <c:y val="-0.387321376494604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7263732676274252"/>
                  <c:y val="-0.422438514630115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215280891098052E-2"/>
                  <c:y val="-0.27160493827160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3661">
                <a:noFill/>
              </a:ln>
            </c:spPr>
            <c:txPr>
              <a:bodyPr/>
              <a:lstStyle/>
              <a:p>
                <a:pPr>
                  <a:defRPr sz="1015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1821</c:v>
                </c:pt>
                <c:pt idx="1">
                  <c:v>2886</c:v>
                </c:pt>
                <c:pt idx="2">
                  <c:v>2938</c:v>
                </c:pt>
                <c:pt idx="3">
                  <c:v>3013</c:v>
                </c:pt>
                <c:pt idx="4">
                  <c:v>2453</c:v>
                </c:pt>
                <c:pt idx="5">
                  <c:v>2717</c:v>
                </c:pt>
                <c:pt idx="6">
                  <c:v>2587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265920"/>
        <c:axId val="117267456"/>
      </c:areaChart>
      <c:catAx>
        <c:axId val="11726592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30" b="1"/>
            </a:pPr>
            <a:endParaRPr lang="ru-RU"/>
          </a:p>
        </c:txPr>
        <c:crossAx val="117267456"/>
        <c:crossesAt val="1500"/>
        <c:auto val="0"/>
        <c:lblAlgn val="ctr"/>
        <c:lblOffset val="100"/>
        <c:tickLblSkip val="1"/>
        <c:tickMarkSkip val="1"/>
        <c:noMultiLvlLbl val="0"/>
      </c:catAx>
      <c:valAx>
        <c:axId val="117267456"/>
        <c:scaling>
          <c:orientation val="minMax"/>
          <c:max val="3200"/>
          <c:min val="1500"/>
        </c:scaling>
        <c:delete val="0"/>
        <c:axPos val="r"/>
        <c:numFmt formatCode="#,##0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930" b="1"/>
            </a:pPr>
            <a:endParaRPr lang="ru-RU"/>
          </a:p>
        </c:txPr>
        <c:crossAx val="117265920"/>
        <c:crosses val="max"/>
        <c:crossBetween val="midCat"/>
        <c:majorUnit val="250"/>
        <c:minorUnit val="50"/>
      </c:valAx>
      <c:spPr>
        <a:noFill/>
        <a:ln w="23433">
          <a:noFill/>
        </a:ln>
      </c:spPr>
    </c:plotArea>
    <c:plotVisOnly val="1"/>
    <c:dispBlanksAs val="zero"/>
    <c:showDLblsOverMax val="0"/>
  </c:chart>
  <c:txPr>
    <a:bodyPr/>
    <a:lstStyle/>
    <a:p>
      <a:pPr>
        <a:defRPr sz="1678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092838196286469E-2"/>
          <c:y val="6.7796610169491525E-2"/>
          <c:w val="0.82228116710875332"/>
          <c:h val="0.79661016949152541"/>
        </c:manualLayout>
      </c:layout>
      <c:areaChart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dLbl>
              <c:idx val="0"/>
              <c:layout>
                <c:manualLayout>
                  <c:x val="2.1567422938362158E-2"/>
                  <c:y val="-0.225442810706783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07828352903362E-3"/>
                  <c:y val="-0.270394874262177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674170564930344E-3"/>
                  <c:y val="-0.294053064529377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772505654282283E-3"/>
                  <c:y val="-0.339006536254503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6986642787742381E-2"/>
                  <c:y val="-0.400401328373446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8624355282467611E-2"/>
                  <c:y val="-0.424152927232829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1576028527797446E-2"/>
                  <c:y val="-0.403049156858373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3675865568294725E-2"/>
                  <c:y val="-0.39384160437471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6493612802656945E-2"/>
                  <c:y val="-0.411326378539493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995741868437964E-2"/>
                  <c:y val="-0.423248882265275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spPr>
              <a:noFill/>
              <a:ln w="26699">
                <a:noFill/>
              </a:ln>
            </c:spPr>
            <c:txPr>
              <a:bodyPr/>
              <a:lstStyle/>
              <a:p>
                <a:pPr>
                  <a:defRPr sz="1108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2007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</c:numCache>
            </c:numRef>
          </c:cat>
          <c:val>
            <c:numRef>
              <c:f>Sheet1!$B$2:$H$2</c:f>
              <c:numCache>
                <c:formatCode>#,##0</c:formatCode>
                <c:ptCount val="7"/>
                <c:pt idx="0">
                  <c:v>1223.4000000000001</c:v>
                </c:pt>
                <c:pt idx="1">
                  <c:v>1930.3</c:v>
                </c:pt>
                <c:pt idx="2">
                  <c:v>2048.5</c:v>
                </c:pt>
                <c:pt idx="3">
                  <c:v>2145.1</c:v>
                </c:pt>
                <c:pt idx="4">
                  <c:v>2243.1999999999998</c:v>
                </c:pt>
                <c:pt idx="5">
                  <c:v>2379.8000000000002</c:v>
                </c:pt>
                <c:pt idx="6">
                  <c:v>2501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7625216"/>
        <c:axId val="117626752"/>
      </c:areaChart>
      <c:catAx>
        <c:axId val="11762521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txPr>
          <a:bodyPr rot="0" vert="horz"/>
          <a:lstStyle/>
          <a:p>
            <a:pPr>
              <a:defRPr sz="1048" b="1"/>
            </a:pPr>
            <a:endParaRPr lang="ru-RU"/>
          </a:p>
        </c:txPr>
        <c:crossAx val="117626752"/>
        <c:crossesAt val="1000"/>
        <c:auto val="0"/>
        <c:lblAlgn val="ctr"/>
        <c:lblOffset val="100"/>
        <c:tickLblSkip val="1"/>
        <c:tickMarkSkip val="1"/>
        <c:noMultiLvlLbl val="0"/>
      </c:catAx>
      <c:valAx>
        <c:axId val="117626752"/>
        <c:scaling>
          <c:orientation val="minMax"/>
          <c:max val="2600"/>
          <c:min val="1000"/>
        </c:scaling>
        <c:delete val="0"/>
        <c:axPos val="r"/>
        <c:numFmt formatCode="0" sourceLinked="0"/>
        <c:majorTickMark val="cross"/>
        <c:minorTickMark val="none"/>
        <c:tickLblPos val="nextTo"/>
        <c:txPr>
          <a:bodyPr rot="0" vert="horz"/>
          <a:lstStyle/>
          <a:p>
            <a:pPr>
              <a:defRPr sz="1048" b="1"/>
            </a:pPr>
            <a:endParaRPr lang="ru-RU"/>
          </a:p>
        </c:txPr>
        <c:crossAx val="117625216"/>
        <c:crosses val="max"/>
        <c:crossBetween val="midCat"/>
        <c:majorUnit val="200"/>
        <c:minorUnit val="100"/>
      </c:valAx>
      <c:spPr>
        <a:noFill/>
        <a:ln w="23450">
          <a:noFill/>
        </a:ln>
      </c:spPr>
    </c:plotArea>
    <c:plotVisOnly val="1"/>
    <c:dispBlanksAs val="zero"/>
    <c:showDLblsOverMax val="0"/>
  </c:chart>
  <c:txPr>
    <a:bodyPr/>
    <a:lstStyle/>
    <a:p>
      <a:pPr>
        <a:defRPr sz="1882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E7E88A-9439-4108-9D2B-61C2C81AC5C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11CBDB-99FD-459C-B55A-A4CC8C947958}">
      <dgm:prSet phldrT="[Текст]"/>
      <dgm:spPr/>
      <dgm:t>
        <a:bodyPr/>
        <a:lstStyle/>
        <a:p>
          <a:r>
            <a:rPr lang="ru-RU" dirty="0" smtClean="0"/>
            <a:t>ФГУП, ФГБУ, ГБУ</a:t>
          </a:r>
          <a:endParaRPr lang="ru-RU" dirty="0"/>
        </a:p>
      </dgm:t>
    </dgm:pt>
    <dgm:pt modelId="{19A02A0B-65B6-47EF-9F69-AA357CCFBA53}" type="parTrans" cxnId="{A7C7A9C9-33A1-4363-ACEA-92912BA26044}">
      <dgm:prSet/>
      <dgm:spPr/>
      <dgm:t>
        <a:bodyPr/>
        <a:lstStyle/>
        <a:p>
          <a:endParaRPr lang="ru-RU"/>
        </a:p>
      </dgm:t>
    </dgm:pt>
    <dgm:pt modelId="{FB7E4962-BC15-4D81-AEC8-B829ECB6E86B}" type="sibTrans" cxnId="{A7C7A9C9-33A1-4363-ACEA-92912BA26044}">
      <dgm:prSet/>
      <dgm:spPr/>
      <dgm:t>
        <a:bodyPr/>
        <a:lstStyle/>
        <a:p>
          <a:endParaRPr lang="ru-RU"/>
        </a:p>
      </dgm:t>
    </dgm:pt>
    <dgm:pt modelId="{B937B27F-D368-4946-A7C8-22F083E8FA2D}">
      <dgm:prSet phldrT="[Текст]"/>
      <dgm:spPr/>
      <dgm:t>
        <a:bodyPr/>
        <a:lstStyle/>
        <a:p>
          <a:r>
            <a:rPr lang="ru-RU" dirty="0" smtClean="0"/>
            <a:t>АО,</a:t>
          </a:r>
        </a:p>
        <a:p>
          <a:r>
            <a:rPr lang="ru-RU" dirty="0" smtClean="0"/>
            <a:t>СПК,</a:t>
          </a:r>
        </a:p>
        <a:p>
          <a:r>
            <a:rPr lang="ru-RU" dirty="0" smtClean="0"/>
            <a:t>ООО</a:t>
          </a:r>
          <a:endParaRPr lang="ru-RU" dirty="0"/>
        </a:p>
      </dgm:t>
    </dgm:pt>
    <dgm:pt modelId="{B6051DF7-B371-45C0-B818-0852384AFB9F}" type="parTrans" cxnId="{399F8007-EC5D-438D-94F4-8CBEFDF36476}">
      <dgm:prSet/>
      <dgm:spPr/>
      <dgm:t>
        <a:bodyPr/>
        <a:lstStyle/>
        <a:p>
          <a:endParaRPr lang="ru-RU"/>
        </a:p>
      </dgm:t>
    </dgm:pt>
    <dgm:pt modelId="{29204F8C-85B8-45ED-BD2C-EEBC1D169CEE}" type="sibTrans" cxnId="{399F8007-EC5D-438D-94F4-8CBEFDF36476}">
      <dgm:prSet/>
      <dgm:spPr/>
      <dgm:t>
        <a:bodyPr/>
        <a:lstStyle/>
        <a:p>
          <a:endParaRPr lang="ru-RU"/>
        </a:p>
      </dgm:t>
    </dgm:pt>
    <dgm:pt modelId="{BB8FA49A-75D5-48C6-B0D5-CAA1E95A6C16}">
      <dgm:prSet phldrT="[Текст]"/>
      <dgm:spPr/>
      <dgm:t>
        <a:bodyPr/>
        <a:lstStyle/>
        <a:p>
          <a:r>
            <a:rPr lang="ru-RU" dirty="0" smtClean="0"/>
            <a:t>КФХ</a:t>
          </a:r>
          <a:endParaRPr lang="ru-RU" dirty="0"/>
        </a:p>
      </dgm:t>
    </dgm:pt>
    <dgm:pt modelId="{3416C5BA-454F-47E2-B11C-5731142D42EF}" type="parTrans" cxnId="{9602CCBE-D5EC-448B-8095-0F9F6EF006BE}">
      <dgm:prSet/>
      <dgm:spPr/>
      <dgm:t>
        <a:bodyPr/>
        <a:lstStyle/>
        <a:p>
          <a:endParaRPr lang="ru-RU"/>
        </a:p>
      </dgm:t>
    </dgm:pt>
    <dgm:pt modelId="{55FAC02A-6791-4DF2-8ADF-110AEC920D38}" type="sibTrans" cxnId="{9602CCBE-D5EC-448B-8095-0F9F6EF006BE}">
      <dgm:prSet/>
      <dgm:spPr/>
      <dgm:t>
        <a:bodyPr/>
        <a:lstStyle/>
        <a:p>
          <a:endParaRPr lang="ru-RU"/>
        </a:p>
      </dgm:t>
    </dgm:pt>
    <dgm:pt modelId="{74840C22-5E33-4955-8995-420B379A171C}">
      <dgm:prSet phldrT="[Текст]" custT="1"/>
      <dgm:spPr/>
      <dgm:t>
        <a:bodyPr/>
        <a:lstStyle/>
        <a:p>
          <a:r>
            <a:rPr lang="ru-RU" sz="1800" b="1" i="1" dirty="0" smtClean="0"/>
            <a:t>Юридические лица</a:t>
          </a:r>
          <a:endParaRPr lang="ru-RU" sz="1800" b="1" i="1" dirty="0"/>
        </a:p>
      </dgm:t>
    </dgm:pt>
    <dgm:pt modelId="{01C2D759-4D57-40E7-AB52-89038467ED7B}" type="parTrans" cxnId="{5C0BF193-EFBE-4A9B-A8FB-F0883C7412FC}">
      <dgm:prSet/>
      <dgm:spPr/>
      <dgm:t>
        <a:bodyPr/>
        <a:lstStyle/>
        <a:p>
          <a:endParaRPr lang="ru-RU"/>
        </a:p>
      </dgm:t>
    </dgm:pt>
    <dgm:pt modelId="{C51C457C-FB13-486C-B328-0731D5F273AC}" type="sibTrans" cxnId="{5C0BF193-EFBE-4A9B-A8FB-F0883C7412FC}">
      <dgm:prSet/>
      <dgm:spPr/>
      <dgm:t>
        <a:bodyPr/>
        <a:lstStyle/>
        <a:p>
          <a:endParaRPr lang="ru-RU"/>
        </a:p>
      </dgm:t>
    </dgm:pt>
    <dgm:pt modelId="{C5470740-9BCE-40B1-8D80-A5520E69A6EF}" type="pres">
      <dgm:prSet presAssocID="{8FE7E88A-9439-4108-9D2B-61C2C81AC5C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263870-FF41-4FFC-910C-04500E5184EC}" type="pres">
      <dgm:prSet presAssocID="{8FE7E88A-9439-4108-9D2B-61C2C81AC5C0}" presName="ellipse" presStyleLbl="trBgShp" presStyleIdx="0" presStyleCnt="1" custScaleX="79431" custScaleY="64528" custLinFactY="100000" custLinFactNeighborX="-27983" custLinFactNeighborY="148505"/>
      <dgm:spPr/>
    </dgm:pt>
    <dgm:pt modelId="{76C3E00D-810F-4914-8FAE-1ABCF4CFB3D2}" type="pres">
      <dgm:prSet presAssocID="{8FE7E88A-9439-4108-9D2B-61C2C81AC5C0}" presName="arrow1" presStyleLbl="fgShp" presStyleIdx="0" presStyleCnt="1" custLinFactX="-46504" custLinFactNeighborX="-100000" custLinFactNeighborY="-59884"/>
      <dgm:spPr/>
    </dgm:pt>
    <dgm:pt modelId="{EA97BB8D-300F-4602-80BB-7B651F728291}" type="pres">
      <dgm:prSet presAssocID="{8FE7E88A-9439-4108-9D2B-61C2C81AC5C0}" presName="rectangle" presStyleLbl="revTx" presStyleIdx="0" presStyleCnt="1" custLinFactNeighborX="-28738" custLinFactNeighborY="-17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805D33-950A-4176-9260-6BE939C80DD9}" type="pres">
      <dgm:prSet presAssocID="{B937B27F-D368-4946-A7C8-22F083E8FA2D}" presName="item1" presStyleLbl="node1" presStyleIdx="0" presStyleCnt="3" custLinFactNeighborX="-38114" custLinFactNeighborY="-73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F5F43-235B-4ED6-A820-9C4229D7846E}" type="pres">
      <dgm:prSet presAssocID="{BB8FA49A-75D5-48C6-B0D5-CAA1E95A6C16}" presName="item2" presStyleLbl="node1" presStyleIdx="1" presStyleCnt="3" custLinFactNeighborX="-61057" custLinFactNeighborY="-50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D3ABC1-1D28-4473-A8FA-2C76C9DFD6E6}" type="pres">
      <dgm:prSet presAssocID="{74840C22-5E33-4955-8995-420B379A171C}" presName="item3" presStyleLbl="node1" presStyleIdx="2" presStyleCnt="3" custLinFactX="-15076" custLinFactNeighborX="-100000" custLinFactNeighborY="96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514814-5F9D-46E1-ACD9-8AA84069CC2A}" type="pres">
      <dgm:prSet presAssocID="{8FE7E88A-9439-4108-9D2B-61C2C81AC5C0}" presName="funnel" presStyleLbl="trAlignAcc1" presStyleIdx="0" presStyleCnt="1" custScaleX="74176" custScaleY="67061" custLinFactNeighborX="-26494" custLinFactNeighborY="10405"/>
      <dgm:spPr/>
    </dgm:pt>
  </dgm:ptLst>
  <dgm:cxnLst>
    <dgm:cxn modelId="{E07342B1-25A2-4823-93A7-0BFBBD2440D0}" type="presOf" srcId="{8FE7E88A-9439-4108-9D2B-61C2C81AC5C0}" destId="{C5470740-9BCE-40B1-8D80-A5520E69A6EF}" srcOrd="0" destOrd="0" presId="urn:microsoft.com/office/officeart/2005/8/layout/funnel1"/>
    <dgm:cxn modelId="{5C0BF193-EFBE-4A9B-A8FB-F0883C7412FC}" srcId="{8FE7E88A-9439-4108-9D2B-61C2C81AC5C0}" destId="{74840C22-5E33-4955-8995-420B379A171C}" srcOrd="3" destOrd="0" parTransId="{01C2D759-4D57-40E7-AB52-89038467ED7B}" sibTransId="{C51C457C-FB13-486C-B328-0731D5F273AC}"/>
    <dgm:cxn modelId="{9602CCBE-D5EC-448B-8095-0F9F6EF006BE}" srcId="{8FE7E88A-9439-4108-9D2B-61C2C81AC5C0}" destId="{BB8FA49A-75D5-48C6-B0D5-CAA1E95A6C16}" srcOrd="2" destOrd="0" parTransId="{3416C5BA-454F-47E2-B11C-5731142D42EF}" sibTransId="{55FAC02A-6791-4DF2-8ADF-110AEC920D38}"/>
    <dgm:cxn modelId="{65976DD9-EB82-4070-A4B8-2368389A29A1}" type="presOf" srcId="{74840C22-5E33-4955-8995-420B379A171C}" destId="{EA97BB8D-300F-4602-80BB-7B651F728291}" srcOrd="0" destOrd="0" presId="urn:microsoft.com/office/officeart/2005/8/layout/funnel1"/>
    <dgm:cxn modelId="{A7C7A9C9-33A1-4363-ACEA-92912BA26044}" srcId="{8FE7E88A-9439-4108-9D2B-61C2C81AC5C0}" destId="{6911CBDB-99FD-459C-B55A-A4CC8C947958}" srcOrd="0" destOrd="0" parTransId="{19A02A0B-65B6-47EF-9F69-AA357CCFBA53}" sibTransId="{FB7E4962-BC15-4D81-AEC8-B829ECB6E86B}"/>
    <dgm:cxn modelId="{399F8007-EC5D-438D-94F4-8CBEFDF36476}" srcId="{8FE7E88A-9439-4108-9D2B-61C2C81AC5C0}" destId="{B937B27F-D368-4946-A7C8-22F083E8FA2D}" srcOrd="1" destOrd="0" parTransId="{B6051DF7-B371-45C0-B818-0852384AFB9F}" sibTransId="{29204F8C-85B8-45ED-BD2C-EEBC1D169CEE}"/>
    <dgm:cxn modelId="{6F01470D-830F-42EF-824F-763A7D4B4F61}" type="presOf" srcId="{B937B27F-D368-4946-A7C8-22F083E8FA2D}" destId="{FB6F5F43-235B-4ED6-A820-9C4229D7846E}" srcOrd="0" destOrd="0" presId="urn:microsoft.com/office/officeart/2005/8/layout/funnel1"/>
    <dgm:cxn modelId="{F5206E63-05C0-429F-82B3-51BBE658BE3D}" type="presOf" srcId="{BB8FA49A-75D5-48C6-B0D5-CAA1E95A6C16}" destId="{63805D33-950A-4176-9260-6BE939C80DD9}" srcOrd="0" destOrd="0" presId="urn:microsoft.com/office/officeart/2005/8/layout/funnel1"/>
    <dgm:cxn modelId="{0CD284EE-E130-439E-B1EB-37AE5F70AE07}" type="presOf" srcId="{6911CBDB-99FD-459C-B55A-A4CC8C947958}" destId="{EFD3ABC1-1D28-4473-A8FA-2C76C9DFD6E6}" srcOrd="0" destOrd="0" presId="urn:microsoft.com/office/officeart/2005/8/layout/funnel1"/>
    <dgm:cxn modelId="{9295AB1E-919F-4EE6-87A2-FC14DE109DA3}" type="presParOf" srcId="{C5470740-9BCE-40B1-8D80-A5520E69A6EF}" destId="{80263870-FF41-4FFC-910C-04500E5184EC}" srcOrd="0" destOrd="0" presId="urn:microsoft.com/office/officeart/2005/8/layout/funnel1"/>
    <dgm:cxn modelId="{FBE32C90-04BC-4823-A7FF-846464FD6D70}" type="presParOf" srcId="{C5470740-9BCE-40B1-8D80-A5520E69A6EF}" destId="{76C3E00D-810F-4914-8FAE-1ABCF4CFB3D2}" srcOrd="1" destOrd="0" presId="urn:microsoft.com/office/officeart/2005/8/layout/funnel1"/>
    <dgm:cxn modelId="{F0648D2B-648A-4CEE-9A41-5011AEA9B3C5}" type="presParOf" srcId="{C5470740-9BCE-40B1-8D80-A5520E69A6EF}" destId="{EA97BB8D-300F-4602-80BB-7B651F728291}" srcOrd="2" destOrd="0" presId="urn:microsoft.com/office/officeart/2005/8/layout/funnel1"/>
    <dgm:cxn modelId="{20643260-3089-4FAC-91D4-486EB139FDB2}" type="presParOf" srcId="{C5470740-9BCE-40B1-8D80-A5520E69A6EF}" destId="{63805D33-950A-4176-9260-6BE939C80DD9}" srcOrd="3" destOrd="0" presId="urn:microsoft.com/office/officeart/2005/8/layout/funnel1"/>
    <dgm:cxn modelId="{CD656813-F0CF-4891-B703-220932DB2960}" type="presParOf" srcId="{C5470740-9BCE-40B1-8D80-A5520E69A6EF}" destId="{FB6F5F43-235B-4ED6-A820-9C4229D7846E}" srcOrd="4" destOrd="0" presId="urn:microsoft.com/office/officeart/2005/8/layout/funnel1"/>
    <dgm:cxn modelId="{E5E14DAD-9672-4157-843E-6852FACEE207}" type="presParOf" srcId="{C5470740-9BCE-40B1-8D80-A5520E69A6EF}" destId="{EFD3ABC1-1D28-4473-A8FA-2C76C9DFD6E6}" srcOrd="5" destOrd="0" presId="urn:microsoft.com/office/officeart/2005/8/layout/funnel1"/>
    <dgm:cxn modelId="{2CCB60E7-9516-4EF3-B721-BA4727DD0DD1}" type="presParOf" srcId="{C5470740-9BCE-40B1-8D80-A5520E69A6EF}" destId="{EE514814-5F9D-46E1-ACD9-8AA84069CC2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263870-FF41-4FFC-910C-04500E5184EC}">
      <dsp:nvSpPr>
        <dsp:cNvPr id="0" name=""/>
        <dsp:cNvSpPr/>
      </dsp:nvSpPr>
      <dsp:spPr>
        <a:xfrm>
          <a:off x="864104" y="3024332"/>
          <a:ext cx="2556521" cy="72126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C3E00D-810F-4914-8FAE-1ABCF4CFB3D2}">
      <dsp:nvSpPr>
        <dsp:cNvPr id="0" name=""/>
        <dsp:cNvSpPr/>
      </dsp:nvSpPr>
      <dsp:spPr>
        <a:xfrm>
          <a:off x="1822308" y="2546355"/>
          <a:ext cx="623748" cy="3991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97BB8D-300F-4602-80BB-7B651F728291}">
      <dsp:nvSpPr>
        <dsp:cNvPr id="0" name=""/>
        <dsp:cNvSpPr/>
      </dsp:nvSpPr>
      <dsp:spPr>
        <a:xfrm>
          <a:off x="690589" y="2970753"/>
          <a:ext cx="2993994" cy="748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Юридические лица</a:t>
          </a:r>
          <a:endParaRPr lang="ru-RU" sz="1800" b="1" i="1" kern="1200" dirty="0"/>
        </a:p>
      </dsp:txBody>
      <dsp:txXfrm>
        <a:off x="690589" y="2970753"/>
        <a:ext cx="2993994" cy="748498"/>
      </dsp:txXfrm>
    </dsp:sp>
    <dsp:sp modelId="{63805D33-950A-4176-9260-6BE939C80DD9}">
      <dsp:nvSpPr>
        <dsp:cNvPr id="0" name=""/>
        <dsp:cNvSpPr/>
      </dsp:nvSpPr>
      <dsp:spPr>
        <a:xfrm>
          <a:off x="2175966" y="424393"/>
          <a:ext cx="1122747" cy="1122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КФХ</a:t>
          </a:r>
          <a:endParaRPr lang="ru-RU" sz="1400" kern="1200" dirty="0"/>
        </a:p>
      </dsp:txBody>
      <dsp:txXfrm>
        <a:off x="2340388" y="588815"/>
        <a:ext cx="793903" cy="793903"/>
      </dsp:txXfrm>
    </dsp:sp>
    <dsp:sp modelId="{FB6F5F43-235B-4ED6-A820-9C4229D7846E}">
      <dsp:nvSpPr>
        <dsp:cNvPr id="0" name=""/>
        <dsp:cNvSpPr/>
      </dsp:nvSpPr>
      <dsp:spPr>
        <a:xfrm>
          <a:off x="1114986" y="353658"/>
          <a:ext cx="1122747" cy="1122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АО,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СПК,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ООО</a:t>
          </a:r>
          <a:endParaRPr lang="ru-RU" sz="1400" kern="1200" dirty="0"/>
        </a:p>
      </dsp:txBody>
      <dsp:txXfrm>
        <a:off x="1279408" y="518080"/>
        <a:ext cx="793903" cy="793903"/>
      </dsp:txXfrm>
    </dsp:sp>
    <dsp:sp modelId="{EFD3ABC1-1D28-4473-A8FA-2C76C9DFD6E6}">
      <dsp:nvSpPr>
        <dsp:cNvPr id="0" name=""/>
        <dsp:cNvSpPr/>
      </dsp:nvSpPr>
      <dsp:spPr>
        <a:xfrm>
          <a:off x="1656186" y="1224138"/>
          <a:ext cx="1122747" cy="11227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ФГУП, ФГБУ, ГБУ</a:t>
          </a:r>
          <a:endParaRPr lang="ru-RU" sz="1400" kern="1200" dirty="0"/>
        </a:p>
      </dsp:txBody>
      <dsp:txXfrm>
        <a:off x="1820608" y="1388560"/>
        <a:ext cx="793903" cy="793903"/>
      </dsp:txXfrm>
    </dsp:sp>
    <dsp:sp modelId="{EE514814-5F9D-46E1-ACD9-8AA84069CC2A}">
      <dsp:nvSpPr>
        <dsp:cNvPr id="0" name=""/>
        <dsp:cNvSpPr/>
      </dsp:nvSpPr>
      <dsp:spPr>
        <a:xfrm>
          <a:off x="827085" y="662157"/>
          <a:ext cx="2590962" cy="1873948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A3EB7-06D9-41D7-AD2F-1387E6B11F99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5A1C4-EE8E-40F7-AB29-5EBC3044A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15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962193D9-5E53-4C1C-BA58-CF5C01932815}" type="slidenum">
              <a:rPr lang="ru-RU" smtClean="0"/>
              <a:pPr eaLnBrk="1" hangingPunct="1">
                <a:defRPr/>
              </a:pPr>
              <a:t>2</a:t>
            </a:fld>
            <a:endParaRPr lang="ru-RU" smtClean="0"/>
          </a:p>
        </p:txBody>
      </p:sp>
      <p:sp>
        <p:nvSpPr>
          <p:cNvPr id="2969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2575" y="7894638"/>
            <a:ext cx="1666875" cy="1249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42088" y="1280249"/>
            <a:ext cx="5573825" cy="6583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85" tIns="45993" rIns="91985" bIns="45993" numCol="1" anchor="t" anchorCtr="0" compatLnSpc="1">
            <a:prstTxWarp prst="textNoShape">
              <a:avLst/>
            </a:prstTxWarp>
          </a:bodyPr>
          <a:lstStyle/>
          <a:p>
            <a:pPr indent="358775" eaLnBrk="1" hangingPunct="1"/>
            <a:r>
              <a:rPr lang="ru-RU" altLang="ru-RU" b="1" dirty="0" smtClean="0">
                <a:cs typeface="Arial" charset="0"/>
              </a:rPr>
              <a:t>Теперь о ситуации в животноводстве.</a:t>
            </a:r>
          </a:p>
          <a:p>
            <a:pPr indent="358775" eaLnBrk="1" hangingPunct="1"/>
            <a:endParaRPr lang="ru-RU" altLang="ru-RU" dirty="0" smtClean="0">
              <a:cs typeface="Arial" charset="0"/>
            </a:endParaRPr>
          </a:p>
          <a:p>
            <a:pPr indent="358775" eaLnBrk="1" hangingPunct="1"/>
            <a:r>
              <a:rPr lang="ru-RU" altLang="ru-RU" dirty="0" smtClean="0">
                <a:cs typeface="Arial" charset="0"/>
              </a:rPr>
              <a:t>За 5 лет (с 2006 по 2010 год) </a:t>
            </a:r>
            <a:r>
              <a:rPr lang="ru-RU" altLang="ru-RU" b="1" dirty="0" smtClean="0">
                <a:cs typeface="Arial" charset="0"/>
              </a:rPr>
              <a:t>мясное животноводство стало одной из наиболее динамично развивающихся отраслей сельского хозяйства</a:t>
            </a:r>
            <a:r>
              <a:rPr lang="ru-RU" altLang="ru-RU" dirty="0" smtClean="0">
                <a:cs typeface="Arial" charset="0"/>
              </a:rPr>
              <a:t>.  Рост составил </a:t>
            </a:r>
            <a:r>
              <a:rPr lang="ru-RU" altLang="ru-RU" b="1" dirty="0" smtClean="0">
                <a:cs typeface="Arial" charset="0"/>
              </a:rPr>
              <a:t>44%</a:t>
            </a:r>
            <a:r>
              <a:rPr lang="ru-RU" altLang="ru-RU" dirty="0" smtClean="0">
                <a:cs typeface="Arial" charset="0"/>
              </a:rPr>
              <a:t>. При этом </a:t>
            </a:r>
            <a:r>
              <a:rPr lang="ru-RU" altLang="ru-RU" b="1" dirty="0" smtClean="0">
                <a:cs typeface="Arial" charset="0"/>
              </a:rPr>
              <a:t>производство птицы </a:t>
            </a:r>
            <a:r>
              <a:rPr lang="ru-RU" altLang="ru-RU" dirty="0" smtClean="0">
                <a:cs typeface="Arial" charset="0"/>
              </a:rPr>
              <a:t>выросло </a:t>
            </a:r>
            <a:r>
              <a:rPr lang="ru-RU" altLang="ru-RU" b="1" dirty="0" smtClean="0">
                <a:cs typeface="Arial" charset="0"/>
              </a:rPr>
              <a:t>в 2 раза</a:t>
            </a:r>
            <a:r>
              <a:rPr lang="ru-RU" altLang="ru-RU" dirty="0" smtClean="0">
                <a:cs typeface="Arial" charset="0"/>
              </a:rPr>
              <a:t>, </a:t>
            </a:r>
            <a:r>
              <a:rPr lang="ru-RU" altLang="ru-RU" b="1" dirty="0" smtClean="0">
                <a:cs typeface="Arial" charset="0"/>
              </a:rPr>
              <a:t>свинины</a:t>
            </a:r>
            <a:r>
              <a:rPr lang="ru-RU" altLang="ru-RU" dirty="0" smtClean="0">
                <a:cs typeface="Arial" charset="0"/>
              </a:rPr>
              <a:t> – </a:t>
            </a:r>
            <a:r>
              <a:rPr lang="ru-RU" altLang="ru-RU" b="1" dirty="0" smtClean="0">
                <a:cs typeface="Arial" charset="0"/>
              </a:rPr>
              <a:t>на 50%</a:t>
            </a:r>
            <a:r>
              <a:rPr lang="ru-RU" altLang="ru-RU" dirty="0" smtClean="0">
                <a:cs typeface="Arial" charset="0"/>
              </a:rPr>
              <a:t>.</a:t>
            </a:r>
          </a:p>
          <a:p>
            <a:pPr indent="358775" eaLnBrk="1" hangingPunct="1"/>
            <a:endParaRPr lang="ru-RU" altLang="ru-RU" dirty="0" smtClean="0">
              <a:cs typeface="Arial" charset="0"/>
            </a:endParaRPr>
          </a:p>
          <a:p>
            <a:pPr indent="358775" eaLnBrk="1" hangingPunct="1"/>
            <a:endParaRPr lang="ru-RU" altLang="ru-RU" dirty="0" smtClean="0"/>
          </a:p>
        </p:txBody>
      </p:sp>
      <p:sp>
        <p:nvSpPr>
          <p:cNvPr id="29701" name="Номер слайда 3"/>
          <p:cNvSpPr txBox="1">
            <a:spLocks noGrp="1"/>
          </p:cNvSpPr>
          <p:nvPr/>
        </p:nvSpPr>
        <p:spPr bwMode="auto">
          <a:xfrm>
            <a:off x="3884545" y="8685404"/>
            <a:ext cx="2971853" cy="45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85" tIns="45993" rIns="91985" bIns="45993" anchor="b"/>
          <a:lstStyle>
            <a:lvl1pPr defTabSz="919163">
              <a:defRPr sz="10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/>
            <a:fld id="{E6AE6746-BFC7-472A-9B99-4A03F51976BD}" type="slidenum">
              <a:rPr lang="ru-RU" altLang="ru-RU" sz="1200">
                <a:latin typeface="Calibri" pitchFamily="34" charset="0"/>
              </a:rPr>
              <a:pPr algn="r"/>
              <a:t>2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3587FCA7-CDD4-4A70-916F-695E20CE219E}" type="slidenum">
              <a:rPr lang="ru-RU" smtClean="0"/>
              <a:pPr eaLnBrk="1" hangingPunct="1">
                <a:defRPr/>
              </a:pPr>
              <a:t>3</a:t>
            </a:fld>
            <a:endParaRPr lang="ru-RU" smtClean="0"/>
          </a:p>
        </p:txBody>
      </p:sp>
      <p:sp>
        <p:nvSpPr>
          <p:cNvPr id="3072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2575" y="7894638"/>
            <a:ext cx="1666875" cy="1249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42088" y="1280249"/>
            <a:ext cx="5573825" cy="6583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85" tIns="45993" rIns="91985" bIns="45993" numCol="1" anchor="t" anchorCtr="0" compatLnSpc="1">
            <a:prstTxWarp prst="textNoShape">
              <a:avLst/>
            </a:prstTxWarp>
          </a:bodyPr>
          <a:lstStyle/>
          <a:p>
            <a:pPr indent="358775" eaLnBrk="1" hangingPunct="1"/>
            <a:r>
              <a:rPr lang="ru-RU" altLang="ru-RU" b="1" smtClean="0">
                <a:cs typeface="Arial" charset="0"/>
              </a:rPr>
              <a:t>Теперь о ситуации в животноводстве.</a:t>
            </a:r>
          </a:p>
          <a:p>
            <a:pPr indent="358775" eaLnBrk="1" hangingPunct="1"/>
            <a:endParaRPr lang="ru-RU" altLang="ru-RU" smtClean="0">
              <a:cs typeface="Arial" charset="0"/>
            </a:endParaRPr>
          </a:p>
          <a:p>
            <a:pPr indent="358775" eaLnBrk="1" hangingPunct="1"/>
            <a:r>
              <a:rPr lang="ru-RU" altLang="ru-RU" smtClean="0">
                <a:cs typeface="Arial" charset="0"/>
              </a:rPr>
              <a:t>За 5 лет (с 2006 по 2010 год) </a:t>
            </a:r>
            <a:r>
              <a:rPr lang="ru-RU" altLang="ru-RU" b="1" smtClean="0">
                <a:cs typeface="Arial" charset="0"/>
              </a:rPr>
              <a:t>мясное животноводство стало одной из наиболее динамично развивающихся отраслей сельского хозяйства</a:t>
            </a:r>
            <a:r>
              <a:rPr lang="ru-RU" altLang="ru-RU" smtClean="0">
                <a:cs typeface="Arial" charset="0"/>
              </a:rPr>
              <a:t>.  Рост составил </a:t>
            </a:r>
            <a:r>
              <a:rPr lang="ru-RU" altLang="ru-RU" b="1" smtClean="0">
                <a:cs typeface="Arial" charset="0"/>
              </a:rPr>
              <a:t>44%</a:t>
            </a:r>
            <a:r>
              <a:rPr lang="ru-RU" altLang="ru-RU" smtClean="0">
                <a:cs typeface="Arial" charset="0"/>
              </a:rPr>
              <a:t>. При этом </a:t>
            </a:r>
            <a:r>
              <a:rPr lang="ru-RU" altLang="ru-RU" b="1" smtClean="0">
                <a:cs typeface="Arial" charset="0"/>
              </a:rPr>
              <a:t>производство птицы </a:t>
            </a:r>
            <a:r>
              <a:rPr lang="ru-RU" altLang="ru-RU" smtClean="0">
                <a:cs typeface="Arial" charset="0"/>
              </a:rPr>
              <a:t>выросло </a:t>
            </a:r>
            <a:r>
              <a:rPr lang="ru-RU" altLang="ru-RU" b="1" smtClean="0">
                <a:cs typeface="Arial" charset="0"/>
              </a:rPr>
              <a:t>в 2 раза</a:t>
            </a:r>
            <a:r>
              <a:rPr lang="ru-RU" altLang="ru-RU" smtClean="0">
                <a:cs typeface="Arial" charset="0"/>
              </a:rPr>
              <a:t>, </a:t>
            </a:r>
            <a:r>
              <a:rPr lang="ru-RU" altLang="ru-RU" b="1" smtClean="0">
                <a:cs typeface="Arial" charset="0"/>
              </a:rPr>
              <a:t>свинины</a:t>
            </a:r>
            <a:r>
              <a:rPr lang="ru-RU" altLang="ru-RU" smtClean="0">
                <a:cs typeface="Arial" charset="0"/>
              </a:rPr>
              <a:t> – </a:t>
            </a:r>
            <a:r>
              <a:rPr lang="ru-RU" altLang="ru-RU" b="1" smtClean="0">
                <a:cs typeface="Arial" charset="0"/>
              </a:rPr>
              <a:t>на 50%</a:t>
            </a:r>
            <a:r>
              <a:rPr lang="ru-RU" altLang="ru-RU" smtClean="0">
                <a:cs typeface="Arial" charset="0"/>
              </a:rPr>
              <a:t>.</a:t>
            </a:r>
          </a:p>
          <a:p>
            <a:pPr indent="358775" eaLnBrk="1" hangingPunct="1"/>
            <a:endParaRPr lang="ru-RU" altLang="ru-RU" smtClean="0">
              <a:cs typeface="Arial" charset="0"/>
            </a:endParaRPr>
          </a:p>
          <a:p>
            <a:pPr indent="358775" eaLnBrk="1" hangingPunct="1"/>
            <a:endParaRPr lang="ru-RU" altLang="ru-RU" smtClean="0"/>
          </a:p>
        </p:txBody>
      </p:sp>
      <p:sp>
        <p:nvSpPr>
          <p:cNvPr id="30725" name="Номер слайда 3"/>
          <p:cNvSpPr txBox="1">
            <a:spLocks noGrp="1"/>
          </p:cNvSpPr>
          <p:nvPr/>
        </p:nvSpPr>
        <p:spPr bwMode="auto">
          <a:xfrm>
            <a:off x="3884545" y="8685404"/>
            <a:ext cx="2971853" cy="45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85" tIns="45993" rIns="91985" bIns="45993" anchor="b"/>
          <a:lstStyle>
            <a:lvl1pPr defTabSz="919163">
              <a:defRPr sz="10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/>
            <a:fld id="{4806A718-B29D-46D8-BC23-64C40C5C243D}" type="slidenum">
              <a:rPr lang="ru-RU" altLang="ru-RU" sz="1200">
                <a:latin typeface="Calibri" pitchFamily="34" charset="0"/>
              </a:rPr>
              <a:pPr algn="r"/>
              <a:t>3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FF0E1FF7-5DBB-456E-86FF-B83B37DB06A9}" type="slidenum">
              <a:rPr lang="ru-RU" smtClean="0"/>
              <a:pPr eaLnBrk="1" hangingPunct="1">
                <a:defRPr/>
              </a:pPr>
              <a:t>4</a:t>
            </a:fld>
            <a:endParaRPr lang="ru-RU" smtClean="0"/>
          </a:p>
        </p:txBody>
      </p:sp>
      <p:sp>
        <p:nvSpPr>
          <p:cNvPr id="3174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2575" y="7894638"/>
            <a:ext cx="1666875" cy="12493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8" name="Заметки 2"/>
          <p:cNvSpPr>
            <a:spLocks noGrp="1"/>
          </p:cNvSpPr>
          <p:nvPr>
            <p:ph type="body" idx="1"/>
          </p:nvPr>
        </p:nvSpPr>
        <p:spPr bwMode="auto">
          <a:xfrm>
            <a:off x="642088" y="1280249"/>
            <a:ext cx="5573825" cy="658350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985" tIns="45993" rIns="91985" bIns="45993" numCol="1" anchor="t" anchorCtr="0" compatLnSpc="1">
            <a:prstTxWarp prst="textNoShape">
              <a:avLst/>
            </a:prstTxWarp>
          </a:bodyPr>
          <a:lstStyle/>
          <a:p>
            <a:pPr indent="358775" eaLnBrk="1" hangingPunct="1"/>
            <a:r>
              <a:rPr lang="ru-RU" altLang="ru-RU" b="1" smtClean="0">
                <a:cs typeface="Arial" charset="0"/>
              </a:rPr>
              <a:t>Теперь о ситуации в животноводстве.</a:t>
            </a:r>
          </a:p>
          <a:p>
            <a:pPr indent="358775" eaLnBrk="1" hangingPunct="1"/>
            <a:endParaRPr lang="ru-RU" altLang="ru-RU" smtClean="0">
              <a:cs typeface="Arial" charset="0"/>
            </a:endParaRPr>
          </a:p>
          <a:p>
            <a:pPr indent="358775" eaLnBrk="1" hangingPunct="1"/>
            <a:r>
              <a:rPr lang="ru-RU" altLang="ru-RU" smtClean="0">
                <a:cs typeface="Arial" charset="0"/>
              </a:rPr>
              <a:t>За 5 лет (с 2006 по 2010 год) </a:t>
            </a:r>
            <a:r>
              <a:rPr lang="ru-RU" altLang="ru-RU" b="1" smtClean="0">
                <a:cs typeface="Arial" charset="0"/>
              </a:rPr>
              <a:t>мясное животноводство стало одной из наиболее динамично развивающихся отраслей сельского хозяйства</a:t>
            </a:r>
            <a:r>
              <a:rPr lang="ru-RU" altLang="ru-RU" smtClean="0">
                <a:cs typeface="Arial" charset="0"/>
              </a:rPr>
              <a:t>.  Рост составил </a:t>
            </a:r>
            <a:r>
              <a:rPr lang="ru-RU" altLang="ru-RU" b="1" smtClean="0">
                <a:cs typeface="Arial" charset="0"/>
              </a:rPr>
              <a:t>44%</a:t>
            </a:r>
            <a:r>
              <a:rPr lang="ru-RU" altLang="ru-RU" smtClean="0">
                <a:cs typeface="Arial" charset="0"/>
              </a:rPr>
              <a:t>. При этом </a:t>
            </a:r>
            <a:r>
              <a:rPr lang="ru-RU" altLang="ru-RU" b="1" smtClean="0">
                <a:cs typeface="Arial" charset="0"/>
              </a:rPr>
              <a:t>производство птицы </a:t>
            </a:r>
            <a:r>
              <a:rPr lang="ru-RU" altLang="ru-RU" smtClean="0">
                <a:cs typeface="Arial" charset="0"/>
              </a:rPr>
              <a:t>выросло </a:t>
            </a:r>
            <a:r>
              <a:rPr lang="ru-RU" altLang="ru-RU" b="1" smtClean="0">
                <a:cs typeface="Arial" charset="0"/>
              </a:rPr>
              <a:t>в 2 раза</a:t>
            </a:r>
            <a:r>
              <a:rPr lang="ru-RU" altLang="ru-RU" smtClean="0">
                <a:cs typeface="Arial" charset="0"/>
              </a:rPr>
              <a:t>, </a:t>
            </a:r>
            <a:r>
              <a:rPr lang="ru-RU" altLang="ru-RU" b="1" smtClean="0">
                <a:cs typeface="Arial" charset="0"/>
              </a:rPr>
              <a:t>свинины</a:t>
            </a:r>
            <a:r>
              <a:rPr lang="ru-RU" altLang="ru-RU" smtClean="0">
                <a:cs typeface="Arial" charset="0"/>
              </a:rPr>
              <a:t> – </a:t>
            </a:r>
            <a:r>
              <a:rPr lang="ru-RU" altLang="ru-RU" b="1" smtClean="0">
                <a:cs typeface="Arial" charset="0"/>
              </a:rPr>
              <a:t>на 50%</a:t>
            </a:r>
            <a:r>
              <a:rPr lang="ru-RU" altLang="ru-RU" smtClean="0">
                <a:cs typeface="Arial" charset="0"/>
              </a:rPr>
              <a:t>.</a:t>
            </a:r>
          </a:p>
          <a:p>
            <a:pPr indent="358775" eaLnBrk="1" hangingPunct="1"/>
            <a:endParaRPr lang="ru-RU" altLang="ru-RU" smtClean="0">
              <a:cs typeface="Arial" charset="0"/>
            </a:endParaRPr>
          </a:p>
          <a:p>
            <a:pPr indent="358775" eaLnBrk="1" hangingPunct="1"/>
            <a:endParaRPr lang="ru-RU" altLang="ru-RU" smtClean="0"/>
          </a:p>
        </p:txBody>
      </p:sp>
      <p:sp>
        <p:nvSpPr>
          <p:cNvPr id="31749" name="Номер слайда 3"/>
          <p:cNvSpPr txBox="1">
            <a:spLocks noGrp="1"/>
          </p:cNvSpPr>
          <p:nvPr/>
        </p:nvSpPr>
        <p:spPr bwMode="auto">
          <a:xfrm>
            <a:off x="3884545" y="8685404"/>
            <a:ext cx="2971853" cy="45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985" tIns="45993" rIns="91985" bIns="45993" anchor="b"/>
          <a:lstStyle>
            <a:lvl1pPr defTabSz="919163">
              <a:defRPr sz="1000"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 defTabSz="919163">
              <a:defRPr sz="1000"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defTabSz="919163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algn="r"/>
            <a:fld id="{14F730D9-BA07-4626-8498-3CC063D82C08}" type="slidenum">
              <a:rPr lang="ru-RU" altLang="ru-RU" sz="1200">
                <a:latin typeface="Calibri" pitchFamily="34" charset="0"/>
              </a:rPr>
              <a:pPr algn="r"/>
              <a:t>4</a:t>
            </a:fld>
            <a:endParaRPr lang="ru-RU" alt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14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46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39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393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687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529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09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078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042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496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031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79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067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6585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07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2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111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554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29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3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42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10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5A6F-2C85-4866-8CF2-0A8499429160}" type="datetimeFigureOut">
              <a:rPr lang="ru-RU" smtClean="0"/>
              <a:t>30.10.2018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9DA8-20C7-4611-ABF5-4185A0E10D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6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A5A6F-2C85-4866-8CF2-0A849942916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69DA8-20C7-4611-ABF5-4185A0E10DC1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28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6" Type="http://schemas.openxmlformats.org/officeDocument/2006/relationships/chart" Target="../charts/chart12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15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484784"/>
            <a:ext cx="1838900" cy="1862097"/>
          </a:xfrm>
          <a:prstGeom prst="flowChartConnector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2000"/>
                </a:schemeClr>
              </a:gs>
              <a:gs pos="5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 w="9525">
            <a:gradFill>
              <a:gsLst>
                <a:gs pos="0">
                  <a:schemeClr val="accent1">
                    <a:tint val="66000"/>
                    <a:satMod val="160000"/>
                    <a:alpha val="2000"/>
                  </a:schemeClr>
                </a:gs>
                <a:gs pos="50000">
                  <a:schemeClr val="accent1">
                    <a:tint val="44500"/>
                    <a:satMod val="160000"/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/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35927" y="212151"/>
            <a:ext cx="877325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3275">
              <a:defRPr sz="34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defTabSz="803275">
              <a:defRPr sz="29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defTabSz="803275">
              <a:defRPr sz="25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defTabSz="803275">
              <a:defRPr sz="21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defTabSz="803275">
              <a:defRPr sz="19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C00000"/>
                </a:solidFill>
                <a:latin typeface="Arial" charset="0"/>
              </a:rPr>
              <a:t>МИНИСТЕРСТВО СЕЛЬСКОГО ХОЗЯЙСТВА РОССИЙСКОЙ ФЕДЕРАЦИИ</a:t>
            </a:r>
            <a:endParaRPr lang="ru-RU" altLang="ru-RU" sz="1800" b="1" dirty="0">
              <a:solidFill>
                <a:srgbClr val="C00000"/>
              </a:solidFill>
              <a:latin typeface="Arial" charset="0"/>
            </a:endParaRPr>
          </a:p>
          <a:p>
            <a:pPr algn="ctr"/>
            <a:r>
              <a:rPr lang="ru-RU" altLang="ru-RU" sz="1800" b="1" dirty="0" smtClean="0">
                <a:solidFill>
                  <a:srgbClr val="C00000"/>
                </a:solidFill>
                <a:latin typeface="Arial" charset="0"/>
              </a:rPr>
              <a:t>Департамент </a:t>
            </a:r>
            <a:r>
              <a:rPr lang="ru-RU" altLang="ru-RU" sz="1800" b="1" dirty="0">
                <a:solidFill>
                  <a:srgbClr val="C00000"/>
                </a:solidFill>
                <a:latin typeface="Arial" charset="0"/>
              </a:rPr>
              <a:t>животноводства и племенного дела </a:t>
            </a:r>
            <a:endParaRPr lang="ru-RU" altLang="ru-RU" sz="1200" b="1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7164" y="3861048"/>
            <a:ext cx="8901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ФЕРМЕРСКИЕ ХОЗЯЙСТВА 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КАК СУБЪЕКТ ПЛЕМЕННОГО ЖИВОТНОВОДСТВА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67544" y="980728"/>
            <a:ext cx="828092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63935" y="5877272"/>
            <a:ext cx="49388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Ласточкина Ольга Викторовна</a:t>
            </a:r>
          </a:p>
          <a:p>
            <a:r>
              <a:rPr lang="ru-RU" sz="1600" dirty="0" smtClean="0"/>
              <a:t>заместитель начальника отдела племенных ресурсов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32902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49289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СПАСИБО   ЗА   ВНИМАНИЕ!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87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-142142" y="3584853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eaLnBrk="0" hangingPunct="0"/>
            <a:endParaRPr lang="ru-RU" altLang="ru-RU">
              <a:solidFill>
                <a:schemeClr val="bg1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419943"/>
              </p:ext>
            </p:extLst>
          </p:nvPr>
        </p:nvGraphicFramePr>
        <p:xfrm>
          <a:off x="182276" y="1521103"/>
          <a:ext cx="4300415" cy="206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662690"/>
              </p:ext>
            </p:extLst>
          </p:nvPr>
        </p:nvGraphicFramePr>
        <p:xfrm>
          <a:off x="4662365" y="1676400"/>
          <a:ext cx="4291623" cy="2063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424131"/>
              </p:ext>
            </p:extLst>
          </p:nvPr>
        </p:nvGraphicFramePr>
        <p:xfrm>
          <a:off x="232508" y="4346576"/>
          <a:ext cx="4288692" cy="176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7410736"/>
              </p:ext>
            </p:extLst>
          </p:nvPr>
        </p:nvGraphicFramePr>
        <p:xfrm>
          <a:off x="4718051" y="4346576"/>
          <a:ext cx="4225680" cy="1768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272" name="Rectangle 40"/>
          <p:cNvSpPr>
            <a:spLocks noChangeArrowheads="1"/>
          </p:cNvSpPr>
          <p:nvPr/>
        </p:nvSpPr>
        <p:spPr bwMode="auto">
          <a:xfrm>
            <a:off x="361152" y="3886200"/>
            <a:ext cx="396093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 dirty="0"/>
              <a:t>Производство овец и коз на убой в живом весе</a:t>
            </a:r>
          </a:p>
        </p:txBody>
      </p:sp>
      <p:sp>
        <p:nvSpPr>
          <p:cNvPr id="11273" name="Rectangle 41"/>
          <p:cNvSpPr>
            <a:spLocks noChangeArrowheads="1"/>
          </p:cNvSpPr>
          <p:nvPr/>
        </p:nvSpPr>
        <p:spPr bwMode="auto">
          <a:xfrm>
            <a:off x="4876800" y="3903306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птицы на убой в живом весе</a:t>
            </a:r>
          </a:p>
        </p:txBody>
      </p:sp>
      <p:sp>
        <p:nvSpPr>
          <p:cNvPr id="11274" name="Rectangle 42"/>
          <p:cNvSpPr>
            <a:spLocks noChangeArrowheads="1"/>
          </p:cNvSpPr>
          <p:nvPr/>
        </p:nvSpPr>
        <p:spPr bwMode="auto">
          <a:xfrm>
            <a:off x="217108" y="1052736"/>
            <a:ext cx="434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 dirty="0"/>
              <a:t>Производство скота и птицы  тыс. тонн в живом весе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>
            <a:off x="4936881" y="3214688"/>
            <a:ext cx="3450980" cy="0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кругленный прямоугольник 85"/>
          <p:cNvSpPr/>
          <p:nvPr/>
        </p:nvSpPr>
        <p:spPr>
          <a:xfrm>
            <a:off x="6301154" y="2708275"/>
            <a:ext cx="1008185" cy="35718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+ в 2,3 раза</a:t>
            </a: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834662" y="2708275"/>
            <a:ext cx="772258" cy="357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376092"/>
                </a:solidFill>
                <a:latin typeface="Calibri" pitchFamily="34" charset="0"/>
                <a:cs typeface="Arial" charset="0"/>
              </a:rPr>
              <a:t>+</a:t>
            </a:r>
            <a:r>
              <a:rPr lang="ru-RU" sz="1400" b="1" dirty="0" smtClean="0">
                <a:solidFill>
                  <a:srgbClr val="376092"/>
                </a:solidFill>
                <a:latin typeface="Calibri" pitchFamily="34" charset="0"/>
              </a:rPr>
              <a:t>88</a:t>
            </a:r>
            <a:r>
              <a:rPr lang="ru-RU" sz="1400" b="1" dirty="0" smtClean="0">
                <a:solidFill>
                  <a:srgbClr val="376092"/>
                </a:solidFill>
                <a:latin typeface="Calibri" pitchFamily="34" charset="0"/>
                <a:cs typeface="Arial" charset="0"/>
              </a:rPr>
              <a:t>%</a:t>
            </a:r>
            <a:endParaRPr lang="ru-RU" sz="1400" b="1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4936882" y="5661025"/>
            <a:ext cx="3666392" cy="158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6705600" y="5257800"/>
            <a:ext cx="1291004" cy="35718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+ в </a:t>
            </a:r>
            <a:r>
              <a:rPr lang="ru-RU" sz="1400" b="1" dirty="0">
                <a:solidFill>
                  <a:srgbClr val="4F6228"/>
                </a:solidFill>
              </a:rPr>
              <a:t>3 </a:t>
            </a:r>
            <a:r>
              <a:rPr lang="ru-RU" sz="1400" b="1" dirty="0">
                <a:solidFill>
                  <a:srgbClr val="4F6228"/>
                </a:solidFill>
                <a:latin typeface="Calibri" pitchFamily="34" charset="0"/>
                <a:cs typeface="Arial" charset="0"/>
              </a:rPr>
              <a:t>раза</a:t>
            </a: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509954" y="5588000"/>
            <a:ext cx="3557954" cy="158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кругленный прямоугольник 95"/>
          <p:cNvSpPr/>
          <p:nvPr/>
        </p:nvSpPr>
        <p:spPr>
          <a:xfrm>
            <a:off x="1907931" y="5159375"/>
            <a:ext cx="1151792" cy="3571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+ в </a:t>
            </a:r>
            <a:r>
              <a:rPr lang="ru-RU" sz="1400" b="1" dirty="0" smtClean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2,9 </a:t>
            </a:r>
            <a:r>
              <a:rPr lang="ru-RU" sz="1400" b="1" dirty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раза</a:t>
            </a:r>
          </a:p>
        </p:txBody>
      </p:sp>
      <p:cxnSp>
        <p:nvCxnSpPr>
          <p:cNvPr id="2" name="Прямая со стрелкой 94"/>
          <p:cNvCxnSpPr/>
          <p:nvPr/>
        </p:nvCxnSpPr>
        <p:spPr>
          <a:xfrm>
            <a:off x="323851" y="3141664"/>
            <a:ext cx="3744057" cy="1587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11286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11287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11289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28" name="Овал 27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 smtClean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1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1292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30" name="Прямая соединительная линия 29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294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27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  <p:sp>
        <p:nvSpPr>
          <p:cNvPr id="11288" name="Rectangle 42"/>
          <p:cNvSpPr>
            <a:spLocks noChangeArrowheads="1"/>
          </p:cNvSpPr>
          <p:nvPr/>
        </p:nvSpPr>
        <p:spPr bwMode="auto">
          <a:xfrm>
            <a:off x="4636477" y="1052736"/>
            <a:ext cx="434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крупного рогатого скота тыс. тонн в живом весе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97895" y="116631"/>
            <a:ext cx="66112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ДИНАМИКА ПРОИЗВОДСТВА ПРОДУКЦИИ ЖИВОТНОВОДСТВА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КРЕСТЬЯНСКИХ (ФЕРМЕРСКИХ) ХОЗЯЙСТВАХ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78243" y="79426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01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-142142" y="3584853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eaLnBrk="0" hangingPunct="0"/>
            <a:endParaRPr lang="ru-RU" altLang="ru-RU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69374"/>
              </p:ext>
            </p:extLst>
          </p:nvPr>
        </p:nvGraphicFramePr>
        <p:xfrm>
          <a:off x="275004" y="1219200"/>
          <a:ext cx="4298950" cy="215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064967"/>
              </p:ext>
            </p:extLst>
          </p:nvPr>
        </p:nvGraphicFramePr>
        <p:xfrm>
          <a:off x="4757735" y="1268413"/>
          <a:ext cx="4205165" cy="2062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48224"/>
              </p:ext>
            </p:extLst>
          </p:nvPr>
        </p:nvGraphicFramePr>
        <p:xfrm>
          <a:off x="231043" y="3984625"/>
          <a:ext cx="4376615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726679"/>
              </p:ext>
            </p:extLst>
          </p:nvPr>
        </p:nvGraphicFramePr>
        <p:xfrm>
          <a:off x="4767874" y="3984625"/>
          <a:ext cx="4216888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296" name="Rectangle 40"/>
          <p:cNvSpPr>
            <a:spLocks noChangeArrowheads="1"/>
          </p:cNvSpPr>
          <p:nvPr/>
        </p:nvSpPr>
        <p:spPr bwMode="auto">
          <a:xfrm>
            <a:off x="457200" y="3657600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шерсти, тонн</a:t>
            </a:r>
          </a:p>
        </p:txBody>
      </p:sp>
      <p:sp>
        <p:nvSpPr>
          <p:cNvPr id="12297" name="Rectangle 41"/>
          <p:cNvSpPr>
            <a:spLocks noChangeArrowheads="1"/>
          </p:cNvSpPr>
          <p:nvPr/>
        </p:nvSpPr>
        <p:spPr bwMode="auto">
          <a:xfrm>
            <a:off x="4876800" y="3657600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мёда, тонн</a:t>
            </a:r>
          </a:p>
        </p:txBody>
      </p:sp>
      <p:sp>
        <p:nvSpPr>
          <p:cNvPr id="12298" name="Rectangle 42"/>
          <p:cNvSpPr>
            <a:spLocks noChangeArrowheads="1"/>
          </p:cNvSpPr>
          <p:nvPr/>
        </p:nvSpPr>
        <p:spPr bwMode="auto">
          <a:xfrm>
            <a:off x="228600" y="914400"/>
            <a:ext cx="434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молока, тыс. тонн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6516567" y="2106614"/>
            <a:ext cx="757603" cy="357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+48%</a:t>
            </a:r>
            <a:endParaRPr lang="ru-RU" sz="14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943101" y="2105025"/>
            <a:ext cx="772258" cy="357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376092"/>
                </a:solidFill>
                <a:latin typeface="Calibri" pitchFamily="34" charset="0"/>
              </a:rPr>
              <a:t>+</a:t>
            </a:r>
            <a:r>
              <a:rPr lang="ru-RU" sz="1400" b="1" dirty="0" smtClean="0">
                <a:solidFill>
                  <a:srgbClr val="376092"/>
                </a:solidFill>
                <a:latin typeface="Calibri" pitchFamily="34" charset="0"/>
              </a:rPr>
              <a:t>86</a:t>
            </a:r>
            <a:r>
              <a:rPr lang="ru-RU" sz="1400" b="1" dirty="0" smtClean="0">
                <a:solidFill>
                  <a:srgbClr val="376092"/>
                </a:solidFill>
                <a:latin typeface="Calibri" pitchFamily="34" charset="0"/>
                <a:cs typeface="Arial" charset="0"/>
              </a:rPr>
              <a:t>%</a:t>
            </a:r>
            <a:endParaRPr lang="ru-RU" sz="1400" b="1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92" name="Прямая со стрелкой 91"/>
          <p:cNvCxnSpPr/>
          <p:nvPr/>
        </p:nvCxnSpPr>
        <p:spPr>
          <a:xfrm>
            <a:off x="5057043" y="5495925"/>
            <a:ext cx="3562350" cy="158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Скругленный прямоугольник 92"/>
          <p:cNvSpPr/>
          <p:nvPr/>
        </p:nvSpPr>
        <p:spPr>
          <a:xfrm>
            <a:off x="6497515" y="5053013"/>
            <a:ext cx="762000" cy="355600"/>
          </a:xfrm>
          <a:prstGeom prst="roundRect">
            <a:avLst/>
          </a:prstGeom>
          <a:solidFill>
            <a:srgbClr val="D0D8E8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4F6228"/>
                </a:solidFill>
                <a:latin typeface="Calibri" pitchFamily="34" charset="0"/>
              </a:rPr>
              <a:t>+</a:t>
            </a:r>
            <a:r>
              <a:rPr lang="ru-RU" sz="1400" b="1" dirty="0" smtClean="0">
                <a:solidFill>
                  <a:srgbClr val="4F6228"/>
                </a:solidFill>
                <a:latin typeface="Calibri" pitchFamily="34" charset="0"/>
              </a:rPr>
              <a:t>42%</a:t>
            </a:r>
            <a:endParaRPr lang="ru-RU" sz="1400" b="1" dirty="0">
              <a:solidFill>
                <a:srgbClr val="4F6228"/>
              </a:solidFill>
              <a:latin typeface="Calibri" pitchFamily="34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507023" y="5494339"/>
            <a:ext cx="3598985" cy="1587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кругленный прямоугольник 95"/>
          <p:cNvSpPr/>
          <p:nvPr/>
        </p:nvSpPr>
        <p:spPr>
          <a:xfrm>
            <a:off x="1893277" y="5051425"/>
            <a:ext cx="1014046" cy="3571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+</a:t>
            </a:r>
            <a:r>
              <a:rPr lang="ru-RU" sz="1400" b="1" dirty="0" smtClean="0">
                <a:solidFill>
                  <a:srgbClr val="984807"/>
                </a:solidFill>
                <a:latin typeface="Calibri" pitchFamily="34" charset="0"/>
              </a:rPr>
              <a:t>73</a:t>
            </a:r>
            <a:r>
              <a:rPr lang="ru-RU" sz="1400" b="1" dirty="0" smtClean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%</a:t>
            </a:r>
            <a:endParaRPr lang="ru-RU" sz="1400" b="1" dirty="0">
              <a:solidFill>
                <a:srgbClr val="984807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3" name="Прямая со стрелкой 94"/>
          <p:cNvCxnSpPr/>
          <p:nvPr/>
        </p:nvCxnSpPr>
        <p:spPr>
          <a:xfrm>
            <a:off x="474785" y="2490789"/>
            <a:ext cx="3670789" cy="1587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94"/>
          <p:cNvCxnSpPr/>
          <p:nvPr/>
        </p:nvCxnSpPr>
        <p:spPr>
          <a:xfrm flipV="1">
            <a:off x="4954466" y="2497139"/>
            <a:ext cx="3679580" cy="28575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9" name="Rectangle 42"/>
          <p:cNvSpPr>
            <a:spLocks noChangeArrowheads="1"/>
          </p:cNvSpPr>
          <p:nvPr/>
        </p:nvSpPr>
        <p:spPr bwMode="auto">
          <a:xfrm>
            <a:off x="4876800" y="963613"/>
            <a:ext cx="40005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Производство яиц, млн. штук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94613" y="116631"/>
            <a:ext cx="64178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ДИНАМИКА ПРОИЗВОДСТВА ПРОДУКТОВ ЖИВОТНОВОДСТВА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КРЕСТЬЯНСКИХ (ФЕРМЕРСКИХ) ХОЗЯЙСТВАХ 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78243" y="79426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Группа 39"/>
          <p:cNvGrpSpPr/>
          <p:nvPr/>
        </p:nvGrpSpPr>
        <p:grpSpPr>
          <a:xfrm>
            <a:off x="-5528" y="6453188"/>
            <a:ext cx="9144000" cy="404812"/>
            <a:chOff x="0" y="6462713"/>
            <a:chExt cx="9144000" cy="404812"/>
          </a:xfrm>
        </p:grpSpPr>
        <p:sp>
          <p:nvSpPr>
            <p:cNvPr id="41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42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43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45" name="Овал 44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 smtClean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2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6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47" name="Прямая соединительная линия 46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44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344721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-142142" y="3584853"/>
            <a:ext cx="914400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eaLnBrk="0" hangingPunct="0"/>
            <a:endParaRPr lang="ru-RU" altLang="ru-RU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200693"/>
              </p:ext>
            </p:extLst>
          </p:nvPr>
        </p:nvGraphicFramePr>
        <p:xfrm>
          <a:off x="229578" y="1319214"/>
          <a:ext cx="4098192" cy="213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037537"/>
              </p:ext>
            </p:extLst>
          </p:nvPr>
        </p:nvGraphicFramePr>
        <p:xfrm>
          <a:off x="4572000" y="4077072"/>
          <a:ext cx="4310673" cy="206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04906"/>
              </p:ext>
            </p:extLst>
          </p:nvPr>
        </p:nvGraphicFramePr>
        <p:xfrm>
          <a:off x="231043" y="3984626"/>
          <a:ext cx="4376615" cy="213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459713"/>
              </p:ext>
            </p:extLst>
          </p:nvPr>
        </p:nvGraphicFramePr>
        <p:xfrm>
          <a:off x="4586166" y="1370014"/>
          <a:ext cx="4194908" cy="2130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320" name="Rectangle 40"/>
          <p:cNvSpPr>
            <a:spLocks noChangeArrowheads="1"/>
          </p:cNvSpPr>
          <p:nvPr/>
        </p:nvSpPr>
        <p:spPr bwMode="auto">
          <a:xfrm>
            <a:off x="457200" y="3657600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Поголовье овец и коз, тыс. голов</a:t>
            </a:r>
          </a:p>
        </p:txBody>
      </p:sp>
      <p:sp>
        <p:nvSpPr>
          <p:cNvPr id="13321" name="Rectangle 41"/>
          <p:cNvSpPr>
            <a:spLocks noChangeArrowheads="1"/>
          </p:cNvSpPr>
          <p:nvPr/>
        </p:nvSpPr>
        <p:spPr bwMode="auto">
          <a:xfrm>
            <a:off x="4870206" y="3675743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Поголовье свиней, тыс. голов</a:t>
            </a:r>
          </a:p>
        </p:txBody>
      </p:sp>
      <p:sp>
        <p:nvSpPr>
          <p:cNvPr id="13322" name="Rectangle 42"/>
          <p:cNvSpPr>
            <a:spLocks noChangeArrowheads="1"/>
          </p:cNvSpPr>
          <p:nvPr/>
        </p:nvSpPr>
        <p:spPr bwMode="auto">
          <a:xfrm>
            <a:off x="228600" y="914400"/>
            <a:ext cx="4343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Поголовье крупного рогатого скота, тыс. голов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 flipV="1">
            <a:off x="4859216" y="2790825"/>
            <a:ext cx="3336681" cy="0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Скругленный прямоугольник 85"/>
          <p:cNvSpPr/>
          <p:nvPr/>
        </p:nvSpPr>
        <p:spPr>
          <a:xfrm>
            <a:off x="4991100" y="5338764"/>
            <a:ext cx="757604" cy="3571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-</a:t>
            </a:r>
            <a:r>
              <a:rPr lang="ru-RU" sz="1400" b="1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51%</a:t>
            </a:r>
            <a:endParaRPr lang="ru-RU" sz="1400" b="1" dirty="0">
              <a:solidFill>
                <a:srgbClr val="C00000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1834662" y="2514600"/>
            <a:ext cx="952500" cy="35718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376092"/>
                </a:solidFill>
                <a:latin typeface="Calibri" pitchFamily="34" charset="0"/>
              </a:rPr>
              <a:t>в 2 раза</a:t>
            </a:r>
            <a:endParaRPr lang="ru-RU" sz="1400" b="1" dirty="0">
              <a:solidFill>
                <a:srgbClr val="376092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>
            <a:off x="461596" y="5337175"/>
            <a:ext cx="3597519" cy="158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Скругленный прямоугольник 95"/>
          <p:cNvSpPr/>
          <p:nvPr/>
        </p:nvSpPr>
        <p:spPr>
          <a:xfrm>
            <a:off x="1938704" y="4833939"/>
            <a:ext cx="826477" cy="35718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+ </a:t>
            </a:r>
            <a:r>
              <a:rPr lang="ru-RU" sz="1400" b="1" dirty="0">
                <a:solidFill>
                  <a:srgbClr val="984807"/>
                </a:solidFill>
                <a:latin typeface="Calibri" pitchFamily="34" charset="0"/>
              </a:rPr>
              <a:t>45 </a:t>
            </a:r>
            <a:r>
              <a:rPr lang="ru-RU" sz="1400" b="1" dirty="0">
                <a:solidFill>
                  <a:srgbClr val="984807"/>
                </a:solidFill>
                <a:latin typeface="Calibri" pitchFamily="34" charset="0"/>
                <a:cs typeface="Arial" charset="0"/>
              </a:rPr>
              <a:t>%</a:t>
            </a:r>
          </a:p>
        </p:txBody>
      </p:sp>
      <p:cxnSp>
        <p:nvCxnSpPr>
          <p:cNvPr id="3" name="Прямая со стрелкой 94"/>
          <p:cNvCxnSpPr/>
          <p:nvPr/>
        </p:nvCxnSpPr>
        <p:spPr>
          <a:xfrm>
            <a:off x="470389" y="2927350"/>
            <a:ext cx="3238500" cy="1588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94"/>
          <p:cNvCxnSpPr/>
          <p:nvPr/>
        </p:nvCxnSpPr>
        <p:spPr>
          <a:xfrm>
            <a:off x="4763966" y="5753100"/>
            <a:ext cx="3870080" cy="0"/>
          </a:xfrm>
          <a:prstGeom prst="straightConnector1">
            <a:avLst/>
          </a:prstGeom>
          <a:ln w="15875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32" name="Rectangle 41"/>
          <p:cNvSpPr>
            <a:spLocks noChangeArrowheads="1"/>
          </p:cNvSpPr>
          <p:nvPr/>
        </p:nvSpPr>
        <p:spPr bwMode="auto">
          <a:xfrm>
            <a:off x="4763966" y="914400"/>
            <a:ext cx="3657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ru-RU" altLang="ru-RU" sz="1200" b="1"/>
              <a:t>в том числе, поголовье коров, тыс. голов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387612" y="2300289"/>
            <a:ext cx="1041888" cy="357187"/>
          </a:xfrm>
          <a:prstGeom prst="roundRect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Arial" charset="0"/>
              </a:rPr>
              <a:t>в 2,3 раза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58900" y="116631"/>
            <a:ext cx="76892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ДИНАМИКА ПОГОЛОВЬЯ СЕЛЬСКОХОЗЯЙСТВЕННЫХ ЖИВОТНЫХ И ПТИЦЫ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КРЕСТЬЯНСКИХ (ФЕРМЕРСКИХ) ХОЗЯЙСТВАХ в 2017 году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78243" y="79426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35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36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37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39" name="Овал 38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 smtClean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40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2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06411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30419349"/>
              </p:ext>
            </p:extLst>
          </p:nvPr>
        </p:nvGraphicFramePr>
        <p:xfrm>
          <a:off x="235926" y="2996952"/>
          <a:ext cx="5848242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46" name="Text Box 78"/>
          <p:cNvSpPr txBox="1">
            <a:spLocks noChangeArrowheads="1"/>
          </p:cNvSpPr>
          <p:nvPr/>
        </p:nvSpPr>
        <p:spPr bwMode="auto">
          <a:xfrm>
            <a:off x="1043607" y="2442158"/>
            <a:ext cx="33247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3275">
              <a:defRPr sz="34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defTabSz="803275">
              <a:defRPr sz="29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defTabSz="803275">
              <a:defRPr sz="25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defTabSz="803275">
              <a:defRPr sz="21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defTabSz="803275">
              <a:defRPr sz="19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solidFill>
                  <a:schemeClr val="accent2"/>
                </a:solidFill>
                <a:latin typeface="Arial Unicode MS" pitchFamily="34" charset="-128"/>
              </a:rPr>
              <a:t>Всего по РФ: 14 619 тыс</a:t>
            </a:r>
            <a:r>
              <a:rPr lang="ru-RU" altLang="ru-RU" sz="1600" b="1" dirty="0">
                <a:solidFill>
                  <a:schemeClr val="accent2"/>
                </a:solidFill>
                <a:latin typeface="Arial Unicode MS" pitchFamily="34" charset="-128"/>
              </a:rPr>
              <a:t>. тонн</a:t>
            </a:r>
          </a:p>
        </p:txBody>
      </p:sp>
      <p:sp>
        <p:nvSpPr>
          <p:cNvPr id="6160" name="Rectangle 81"/>
          <p:cNvSpPr>
            <a:spLocks noChangeArrowheads="1"/>
          </p:cNvSpPr>
          <p:nvPr/>
        </p:nvSpPr>
        <p:spPr bwMode="auto">
          <a:xfrm>
            <a:off x="423496" y="1124744"/>
            <a:ext cx="39448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latin typeface="Arial Unicode MS" pitchFamily="34" charset="-128"/>
              </a:rPr>
              <a:t>Производство </a:t>
            </a:r>
            <a:r>
              <a:rPr lang="ru-RU" sz="1600" b="1" dirty="0">
                <a:latin typeface="Arial Unicode MS" pitchFamily="34" charset="-128"/>
              </a:rPr>
              <a:t>скота и птицы на убой </a:t>
            </a:r>
            <a:endParaRPr lang="ru-RU" sz="1600" b="1" dirty="0" smtClean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/>
              <a:t>в КФХ: </a:t>
            </a:r>
            <a:r>
              <a:rPr lang="ru-RU" sz="1600" dirty="0" smtClean="0"/>
              <a:t>507,5</a:t>
            </a:r>
            <a:r>
              <a:rPr lang="ru-RU" sz="1600" dirty="0" smtClean="0">
                <a:latin typeface="Arial Unicode MS" pitchFamily="34" charset="-128"/>
              </a:rPr>
              <a:t>  </a:t>
            </a:r>
            <a:r>
              <a:rPr lang="ru-RU" sz="1600" dirty="0">
                <a:latin typeface="Arial Unicode MS" pitchFamily="34" charset="-128"/>
              </a:rPr>
              <a:t>тыс. </a:t>
            </a:r>
            <a:r>
              <a:rPr lang="ru-RU" sz="1600" dirty="0" smtClean="0">
                <a:latin typeface="Arial Unicode MS" pitchFamily="34" charset="-128"/>
              </a:rPr>
              <a:t>тонн</a:t>
            </a:r>
            <a:endParaRPr lang="ru-RU" sz="1600" dirty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  <a:defRPr/>
            </a:pPr>
            <a:endParaRPr lang="ru-RU" sz="1600" dirty="0" smtClean="0">
              <a:latin typeface="Arial Unicode MS" pitchFamily="34" charset="-128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latin typeface="Arial Unicode MS" pitchFamily="34" charset="-128"/>
              </a:rPr>
              <a:t>+ </a:t>
            </a:r>
            <a:r>
              <a:rPr lang="ru-RU" sz="1600" dirty="0" smtClean="0"/>
              <a:t>22,2 </a:t>
            </a:r>
            <a:r>
              <a:rPr lang="ru-RU" sz="1600" dirty="0" smtClean="0">
                <a:latin typeface="Arial Unicode MS" pitchFamily="34" charset="-128"/>
              </a:rPr>
              <a:t>тыс. тонн (</a:t>
            </a:r>
            <a:r>
              <a:rPr lang="ru-RU" sz="1600" dirty="0" smtClean="0"/>
              <a:t>4,6</a:t>
            </a:r>
            <a:r>
              <a:rPr lang="ru-RU" sz="1600" dirty="0" smtClean="0">
                <a:latin typeface="Arial Unicode MS" pitchFamily="34" charset="-128"/>
              </a:rPr>
              <a:t>%) к 2016 году</a:t>
            </a:r>
            <a:endParaRPr lang="ru-RU" sz="1600" dirty="0">
              <a:latin typeface="Arial Unicode MS" pitchFamily="34" charset="-128"/>
            </a:endParaRPr>
          </a:p>
        </p:txBody>
      </p:sp>
      <p:graphicFrame>
        <p:nvGraphicFramePr>
          <p:cNvPr id="3" name="Object 8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4695228"/>
              </p:ext>
            </p:extLst>
          </p:nvPr>
        </p:nvGraphicFramePr>
        <p:xfrm>
          <a:off x="5220072" y="2633526"/>
          <a:ext cx="4049834" cy="4367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70" name="Rectangle 94"/>
          <p:cNvSpPr>
            <a:spLocks noChangeArrowheads="1"/>
          </p:cNvSpPr>
          <p:nvPr/>
        </p:nvSpPr>
        <p:spPr bwMode="auto">
          <a:xfrm>
            <a:off x="4834479" y="1093790"/>
            <a:ext cx="394481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Производства </a:t>
            </a:r>
            <a:r>
              <a:rPr lang="ru-RU" sz="16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молока </a:t>
            </a:r>
            <a:endParaRPr lang="ru-RU" sz="1600" b="1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 КФХ : </a:t>
            </a: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23 91,1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тыс. </a:t>
            </a: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тонн</a:t>
            </a:r>
          </a:p>
          <a:p>
            <a:pPr algn="ctr">
              <a:buFont typeface="Wingdings" pitchFamily="2" charset="2"/>
              <a:buNone/>
              <a:defRPr/>
            </a:pPr>
            <a:endParaRPr lang="ru-RU" sz="16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+ 196,2 </a:t>
            </a:r>
            <a:r>
              <a:rPr lang="ru-RU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тыс. тонн </a:t>
            </a:r>
            <a:r>
              <a:rPr lang="ru-RU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(8,9%)  к 2016 году</a:t>
            </a:r>
          </a:p>
        </p:txBody>
      </p:sp>
      <p:sp>
        <p:nvSpPr>
          <p:cNvPr id="14358" name="Text Box 78"/>
          <p:cNvSpPr txBox="1">
            <a:spLocks noChangeArrowheads="1"/>
          </p:cNvSpPr>
          <p:nvPr/>
        </p:nvSpPr>
        <p:spPr bwMode="auto">
          <a:xfrm>
            <a:off x="5310209" y="2463370"/>
            <a:ext cx="32227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803275">
              <a:defRPr sz="34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defTabSz="803275">
              <a:defRPr sz="29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defTabSz="803275">
              <a:defRPr sz="25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defTabSz="803275">
              <a:defRPr sz="21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defTabSz="803275">
              <a:defRPr sz="1900"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defTabSz="803275" eaLnBrk="0" fontAlgn="base" hangingPunct="0">
              <a:spcAft>
                <a:spcPct val="0"/>
              </a:spcAft>
              <a:buFont typeface="Wingdings 2" pitchFamily="18" charset="2"/>
              <a:buChar char=""/>
              <a:defRPr sz="1900"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solidFill>
                  <a:schemeClr val="accent2"/>
                </a:solidFill>
                <a:latin typeface="Arial Unicode MS" pitchFamily="34" charset="-128"/>
              </a:rPr>
              <a:t>Всего по РФ: 31 184 </a:t>
            </a:r>
            <a:r>
              <a:rPr lang="ru-RU" altLang="ru-RU" sz="1600" b="1" dirty="0">
                <a:solidFill>
                  <a:schemeClr val="accent2"/>
                </a:solidFill>
                <a:latin typeface="Arial Unicode MS" pitchFamily="34" charset="-128"/>
              </a:rPr>
              <a:t>тыс. тонн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808673" y="116631"/>
            <a:ext cx="5989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ПРОИЗВОДСТВО И УДЕЛЬНЫЙ ВЕС МЯСА И МОЛОКА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В КРЕСТЬЯНСКИХ (ФЕРМЕРСКИХ) ХОЗЯЙСТВАХ в 2017 году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78243" y="79426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Группа 17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19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20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21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23" name="Овал 22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 smtClean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4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4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25" name="Прямая соединительная линия 24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6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41457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8640"/>
            <a:ext cx="797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ПЛЕМЕННОЕ      ЖИВОТНОВОДСТВО </a:t>
            </a: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705330" y="63165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655990185"/>
              </p:ext>
            </p:extLst>
          </p:nvPr>
        </p:nvGraphicFramePr>
        <p:xfrm>
          <a:off x="-252536" y="2132856"/>
          <a:ext cx="6096000" cy="3991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833638935"/>
              </p:ext>
            </p:extLst>
          </p:nvPr>
        </p:nvGraphicFramePr>
        <p:xfrm>
          <a:off x="4211960" y="445314"/>
          <a:ext cx="4752528" cy="40239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908720"/>
            <a:ext cx="49485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/>
              <a:t>15</a:t>
            </a:r>
            <a:r>
              <a:rPr lang="ru-RU" i="1" dirty="0" smtClean="0"/>
              <a:t>        видов сельскохозяйственных животных</a:t>
            </a:r>
          </a:p>
          <a:p>
            <a:r>
              <a:rPr lang="ru-RU" b="1" i="1" dirty="0" smtClean="0"/>
              <a:t>336 </a:t>
            </a:r>
            <a:r>
              <a:rPr lang="ru-RU" i="1" dirty="0" smtClean="0"/>
              <a:t>     пород</a:t>
            </a:r>
          </a:p>
          <a:p>
            <a:r>
              <a:rPr lang="ru-RU" b="1" i="1" dirty="0" smtClean="0"/>
              <a:t>2 500</a:t>
            </a:r>
            <a:r>
              <a:rPr lang="ru-RU" i="1" dirty="0" smtClean="0"/>
              <a:t>   племенных стад</a:t>
            </a:r>
            <a:endParaRPr lang="ru-RU" i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21715"/>
              </p:ext>
            </p:extLst>
          </p:nvPr>
        </p:nvGraphicFramePr>
        <p:xfrm>
          <a:off x="3275856" y="4208864"/>
          <a:ext cx="5760640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500"/>
                <a:gridCol w="4948140"/>
              </a:tblGrid>
              <a:tr h="31266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>
                          <a:solidFill>
                            <a:schemeClr val="tx1"/>
                          </a:solidFill>
                        </a:rPr>
                        <a:t>КРЕСТЬЯНСКИЕ </a:t>
                      </a:r>
                      <a:r>
                        <a:rPr lang="ru-RU" sz="1600" b="1" i="1" baseline="0" dirty="0" smtClean="0">
                          <a:solidFill>
                            <a:schemeClr val="tx1"/>
                          </a:solidFill>
                        </a:rPr>
                        <a:t>(ФЕРМЕРСКИЕ) ХОЗЯЙСТВА</a:t>
                      </a:r>
                      <a:endParaRPr lang="ru-RU" sz="1600" b="1" i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21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12666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21</a:t>
                      </a:r>
                      <a:endParaRPr lang="ru-RU" sz="16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/>
                        <a:t>субъект Российской Федерации</a:t>
                      </a:r>
                      <a:endParaRPr lang="ru-RU" sz="1600" i="1" dirty="0"/>
                    </a:p>
                  </a:txBody>
                  <a:tcPr>
                    <a:noFill/>
                  </a:tcPr>
                </a:tc>
              </a:tr>
              <a:tr h="7674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i="1" dirty="0" smtClean="0"/>
                        <a:t>30</a:t>
                      </a:r>
                    </a:p>
                    <a:p>
                      <a:pPr algn="ctr"/>
                      <a:endParaRPr lang="ru-RU" sz="16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baseline="0" dirty="0" smtClean="0"/>
                        <a:t>племенных заводов и репродукторов, </a:t>
                      </a:r>
                      <a:r>
                        <a:rPr lang="ru-RU" sz="1600" i="1" baseline="0" dirty="0" err="1" smtClean="0"/>
                        <a:t>генофондных</a:t>
                      </a:r>
                      <a:r>
                        <a:rPr lang="ru-RU" sz="1600" i="1" baseline="0" dirty="0" smtClean="0"/>
                        <a:t> хозяйств, ипподром и организация по трансплантации эмбрионов </a:t>
                      </a:r>
                      <a:endParaRPr lang="ru-RU" sz="1600" i="1" dirty="0" smtClean="0"/>
                    </a:p>
                  </a:txBody>
                  <a:tcPr>
                    <a:noFill/>
                  </a:tcPr>
                </a:tc>
              </a:tr>
              <a:tr h="666720">
                <a:tc>
                  <a:txBody>
                    <a:bodyPr/>
                    <a:lstStyle/>
                    <a:p>
                      <a:pPr algn="ctr"/>
                      <a:r>
                        <a:rPr lang="ru-RU" sz="1600" b="1" i="1" dirty="0" smtClean="0"/>
                        <a:t>5</a:t>
                      </a:r>
                      <a:endParaRPr lang="ru-RU" sz="1600" b="1" i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i="1" dirty="0" err="1" smtClean="0"/>
                        <a:t>подотраслей</a:t>
                      </a:r>
                      <a:r>
                        <a:rPr lang="ru-RU" sz="1600" i="1" dirty="0" smtClean="0"/>
                        <a:t> животноводства: молочное и мясное скотоводство, коневодство, овцеводство, пчеловодство</a:t>
                      </a:r>
                      <a:endParaRPr lang="ru-RU" sz="1600" i="1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9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10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11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13" name="Овал 12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5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4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168871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o.lastochkina\Desktop\фон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964" y="1189253"/>
            <a:ext cx="2974617" cy="1859136"/>
          </a:xfrm>
          <a:prstGeom prst="rect">
            <a:avLst/>
          </a:prstGeom>
          <a:noFill/>
          <a:effectLst>
            <a:softEdge rad="215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30088" y="3257879"/>
            <a:ext cx="7724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Средняя ставка на 1 условную голову маточного поголовья 7 250 рублей </a:t>
            </a:r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64144" y="980728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705330" y="260648"/>
            <a:ext cx="7940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ГОСУДАРСТВЕННАЯ ПОДДЕРЖКА ПЛЕМЕННОГО ЖИВОТНОВОДСТВА 2018 ГОД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12,0 млрд. рублей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283836" y="980728"/>
            <a:ext cx="358214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ru-RU" sz="1400" i="1" dirty="0">
                <a:solidFill>
                  <a:prstClr val="black"/>
                </a:solidFill>
              </a:rPr>
              <a:t>(предварительные </a:t>
            </a:r>
            <a:r>
              <a:rPr lang="ru-RU" sz="1400" i="1" dirty="0" smtClean="0">
                <a:solidFill>
                  <a:prstClr val="black"/>
                </a:solidFill>
              </a:rPr>
              <a:t>данные)</a:t>
            </a:r>
            <a:endParaRPr lang="ru-RU" sz="1400" i="1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66" y="1134616"/>
            <a:ext cx="53478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u="sng" dirty="0" smtClean="0"/>
              <a:t>НАПРАВЛЕНИЯ ИСПОЛЬЗОВАНИЯ:</a:t>
            </a:r>
          </a:p>
          <a:p>
            <a:pPr marL="400050" indent="-400050">
              <a:buAutoNum type="romanUcPeriod"/>
            </a:pPr>
            <a:endParaRPr lang="ru-RU" dirty="0"/>
          </a:p>
          <a:p>
            <a:pPr marL="400050" indent="-400050">
              <a:buAutoNum type="romanUcPeriod"/>
              <a:tabLst>
                <a:tab pos="1081088" algn="l"/>
              </a:tabLst>
            </a:pPr>
            <a:r>
              <a:rPr lang="ru-RU" dirty="0" smtClean="0"/>
              <a:t>74,8 % 	на племенное маточное поголовье </a:t>
            </a:r>
          </a:p>
          <a:p>
            <a:pPr marL="400050" indent="-400050">
              <a:buAutoNum type="romanUcPeriod"/>
              <a:tabLst>
                <a:tab pos="1081088" algn="l"/>
              </a:tabLst>
            </a:pPr>
            <a:r>
              <a:rPr lang="ru-RU" dirty="0" smtClean="0"/>
              <a:t>3,1 % 	на быков-производителей</a:t>
            </a:r>
          </a:p>
          <a:p>
            <a:pPr marL="400050" indent="-400050">
              <a:buAutoNum type="romanUcPeriod"/>
              <a:tabLst>
                <a:tab pos="1081088" algn="l"/>
              </a:tabLst>
            </a:pPr>
            <a:r>
              <a:rPr lang="ru-RU" dirty="0" smtClean="0"/>
              <a:t>22,2 % 	на приобретение племенного молодняка</a:t>
            </a:r>
            <a:endParaRPr lang="ru-RU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454049" y="3994215"/>
            <a:ext cx="8227051" cy="2242813"/>
            <a:chOff x="850334" y="3232958"/>
            <a:chExt cx="6477575" cy="2435713"/>
          </a:xfrm>
        </p:grpSpPr>
        <p:sp>
          <p:nvSpPr>
            <p:cNvPr id="14" name="TextBox 13"/>
            <p:cNvSpPr txBox="1"/>
            <p:nvPr/>
          </p:nvSpPr>
          <p:spPr>
            <a:xfrm>
              <a:off x="4914620" y="3233688"/>
              <a:ext cx="2413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u="sng" dirty="0" smtClean="0"/>
                <a:t>НАИВЫСШАЯ СТАВКА:</a:t>
              </a:r>
              <a:endParaRPr lang="ru-RU" b="1" u="sng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76379" y="3232958"/>
              <a:ext cx="24894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>
                  <a:solidFill>
                    <a:srgbClr val="0070C0"/>
                  </a:solidFill>
                </a:rPr>
                <a:t>81</a:t>
              </a:r>
              <a:r>
                <a:rPr lang="ru-RU" dirty="0" smtClean="0"/>
                <a:t> субъект </a:t>
              </a:r>
            </a:p>
            <a:p>
              <a:r>
                <a:rPr lang="ru-RU" dirty="0" smtClean="0"/>
                <a:t>Российской Федерации</a:t>
              </a:r>
              <a:endParaRPr lang="ru-RU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50334" y="4365104"/>
              <a:ext cx="3312368" cy="1303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ПРОСУБСИДИРОВАНО:</a:t>
              </a:r>
            </a:p>
            <a:p>
              <a:endParaRPr lang="ru-RU" b="1" dirty="0" smtClean="0"/>
            </a:p>
            <a:p>
              <a:r>
                <a:rPr lang="ru-RU" b="1" dirty="0" smtClean="0">
                  <a:solidFill>
                    <a:srgbClr val="0070C0"/>
                  </a:solidFill>
                </a:rPr>
                <a:t>1 185 850 </a:t>
              </a:r>
              <a:r>
                <a:rPr lang="ru-RU" dirty="0" smtClean="0"/>
                <a:t>голов племенного</a:t>
              </a:r>
            </a:p>
            <a:p>
              <a:r>
                <a:rPr lang="ru-RU" dirty="0" smtClean="0"/>
                <a:t>маточного условного поголовья</a:t>
              </a:r>
              <a:endParaRPr lang="ru-RU" dirty="0"/>
            </a:p>
          </p:txBody>
        </p:sp>
      </p:grp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21776"/>
              </p:ext>
            </p:extLst>
          </p:nvPr>
        </p:nvGraphicFramePr>
        <p:xfrm>
          <a:off x="5099529" y="4462500"/>
          <a:ext cx="3528393" cy="18321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1"/>
                <a:gridCol w="1008112"/>
              </a:tblGrid>
              <a:tr h="369151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Белгородская область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41 654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Республика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Крым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27 524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Санкт-Петербург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26 984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Республика Ингушетия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20 680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5350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Ханты-Мансийский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а.о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18 700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pSp>
        <p:nvGrpSpPr>
          <p:cNvPr id="15" name="Группа 14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16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21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22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24" name="Овал 23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6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25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26" name="Прямая соединительная линия 25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23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386421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608012" y="2009776"/>
            <a:ext cx="8064501" cy="1512887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664144" y="980728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22"/>
          <p:cNvSpPr txBox="1">
            <a:spLocks noChangeArrowheads="1"/>
          </p:cNvSpPr>
          <p:nvPr/>
        </p:nvSpPr>
        <p:spPr bwMode="auto">
          <a:xfrm>
            <a:off x="593889" y="2924944"/>
            <a:ext cx="8092745" cy="2856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400" b="1" dirty="0" smtClean="0">
                <a:solidFill>
                  <a:srgbClr val="000000"/>
                </a:solidFill>
                <a:cs typeface="Arial" pitchFamily="34" charset="0"/>
              </a:rPr>
              <a:t>                                             УСЛОВИЯ ВКЛЮЧЕНИЯ В ПЕРЕЧЕНЬ: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14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800" b="1" dirty="0" smtClean="0">
              <a:solidFill>
                <a:srgbClr val="000000"/>
              </a:solidFill>
              <a:cs typeface="Arial" pitchFamily="34" charset="0"/>
            </a:endParaRP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а) </a:t>
            </a:r>
            <a:r>
              <a:rPr lang="ru-RU" altLang="ru-RU" sz="1400" b="1" dirty="0" smtClean="0">
                <a:solidFill>
                  <a:srgbClr val="000000"/>
                </a:solidFill>
                <a:cs typeface="Arial" pitchFamily="34" charset="0"/>
              </a:rPr>
              <a:t>регистрация в государственном племенном регистре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б) уровень воспроизводства животных должен обеспечивать качественный ремонт 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     собственного стада и реализацию </a:t>
            </a:r>
            <a:r>
              <a:rPr lang="ru-RU" altLang="ru-RU" sz="1400" dirty="0" err="1" smtClean="0">
                <a:solidFill>
                  <a:srgbClr val="000000"/>
                </a:solidFill>
                <a:cs typeface="Arial" pitchFamily="34" charset="0"/>
              </a:rPr>
              <a:t>сверхремонтного</a:t>
            </a: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 племенного молодняка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в) наличие планов (программ) селекционно-племенной работы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г) обеспечение стабильной численности и продуктивности племенного маточного поголовья 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д) ежегодная реализация племенного молодняка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е) обеспечение автоматизированного племенного учета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ж) участие в выставках, выводках и аукционах сельскохозяйственных животных </a:t>
            </a:r>
          </a:p>
          <a:p>
            <a:pPr eaLnBrk="1" fontAlgn="base" hangingPunct="1">
              <a:lnSpc>
                <a:spcPct val="114000"/>
              </a:lnSpc>
              <a:spcBef>
                <a:spcPct val="0"/>
              </a:spcBef>
              <a:buFontTx/>
              <a:buNone/>
            </a:pPr>
            <a:r>
              <a:rPr lang="ru-RU" altLang="ru-RU" sz="1400" dirty="0" smtClean="0">
                <a:solidFill>
                  <a:srgbClr val="000000"/>
                </a:solidFill>
                <a:cs typeface="Arial" pitchFamily="34" charset="0"/>
              </a:rPr>
              <a:t>з) ветеринарное благополучие организации.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919546" y="1268760"/>
            <a:ext cx="734536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cs typeface="Arial" pitchFamily="34" charset="0"/>
              </a:rPr>
              <a:t>Предоставляются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cs typeface="Arial" pitchFamily="34" charset="0"/>
              </a:rPr>
              <a:t>сельскохозяйственным товаропроизводителям,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b="1" dirty="0" smtClean="0">
                <a:solidFill>
                  <a:srgbClr val="000000"/>
                </a:solidFill>
                <a:cs typeface="Arial" pitchFamily="34" charset="0"/>
              </a:rPr>
              <a:t>включенным в Перечень</a:t>
            </a:r>
            <a:r>
              <a:rPr lang="ru-RU" altLang="ru-RU" sz="1600" dirty="0" smtClean="0">
                <a:solidFill>
                  <a:srgbClr val="000000"/>
                </a:solidFill>
                <a:cs typeface="Arial" pitchFamily="34" charset="0"/>
              </a:rPr>
              <a:t>, утвержденный Минсельхозом России,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cs typeface="Arial" pitchFamily="34" charset="0"/>
              </a:rPr>
              <a:t>по представлению высших исполнительных органов власти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1600" dirty="0" smtClean="0">
                <a:solidFill>
                  <a:srgbClr val="000000"/>
                </a:solidFill>
                <a:cs typeface="Arial" pitchFamily="34" charset="0"/>
              </a:rPr>
              <a:t>субъектов Российской Федерации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16544" y="597714"/>
            <a:ext cx="794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ГОСУДАРСТВЕННАЯ ПОДДЕРЖКА ПЛЕМЕННОГО ЖИВОТНОВОДСТВА 2018 ГОД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9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10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11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13" name="Овал 12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7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4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15" name="Прямая соединительная линия 14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293841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306225"/>
            <a:ext cx="2382837" cy="341788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3"/>
          <p:cNvSpPr>
            <a:spLocks noChangeArrowheads="1"/>
          </p:cNvSpPr>
          <p:nvPr/>
        </p:nvSpPr>
        <p:spPr bwMode="auto">
          <a:xfrm>
            <a:off x="2895600" y="5224463"/>
            <a:ext cx="2808288" cy="914400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УВЕДОМЛЕНИЕ</a:t>
            </a:r>
            <a:r>
              <a:rPr lang="ru-RU" altLang="ru-RU" sz="1000"/>
              <a:t> заявителя </a:t>
            </a:r>
            <a:r>
              <a:rPr lang="ru-RU" altLang="ru-RU" sz="1000" b="1"/>
              <a:t>ОБ ОТКАЗЕ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в предоставлении государственной услуги</a:t>
            </a:r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3594100" y="1808163"/>
            <a:ext cx="1295400" cy="792162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ЗАЯВИТЕЛЬ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(юридическое лицо)</a:t>
            </a:r>
          </a:p>
        </p:txBody>
      </p:sp>
      <p:sp>
        <p:nvSpPr>
          <p:cNvPr id="5125" name="Rectangle 21"/>
          <p:cNvSpPr>
            <a:spLocks noChangeArrowheads="1"/>
          </p:cNvSpPr>
          <p:nvPr/>
        </p:nvSpPr>
        <p:spPr bwMode="auto">
          <a:xfrm>
            <a:off x="6297613" y="3328988"/>
            <a:ext cx="1601787" cy="300037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МИНСЕЛЬХОЗ РОССИИ</a:t>
            </a:r>
          </a:p>
        </p:txBody>
      </p:sp>
      <p:sp>
        <p:nvSpPr>
          <p:cNvPr id="5126" name="Rectangle 25"/>
          <p:cNvSpPr>
            <a:spLocks noChangeArrowheads="1"/>
          </p:cNvSpPr>
          <p:nvPr/>
        </p:nvSpPr>
        <p:spPr bwMode="auto">
          <a:xfrm>
            <a:off x="5181600" y="2212975"/>
            <a:ext cx="3886200" cy="720725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ПОДГОТОВКА ДОКУМЕНТОВ</a:t>
            </a:r>
            <a:r>
              <a:rPr lang="ru-RU" altLang="ru-RU" sz="1000"/>
              <a:t>, необходимых для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определения вида организации по племенному животноводству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(приказ Минсельхоза России от 17 ноября 2011 г. № 430)</a:t>
            </a:r>
          </a:p>
        </p:txBody>
      </p:sp>
      <p:sp>
        <p:nvSpPr>
          <p:cNvPr id="5127" name="Line 26"/>
          <p:cNvSpPr>
            <a:spLocks noChangeShapeType="1"/>
          </p:cNvSpPr>
          <p:nvPr/>
        </p:nvSpPr>
        <p:spPr bwMode="auto">
          <a:xfrm>
            <a:off x="4902200" y="2205038"/>
            <a:ext cx="2794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8" name="Line 27"/>
          <p:cNvSpPr>
            <a:spLocks noChangeShapeType="1"/>
          </p:cNvSpPr>
          <p:nvPr/>
        </p:nvSpPr>
        <p:spPr bwMode="auto">
          <a:xfrm flipH="1">
            <a:off x="4902200" y="2855913"/>
            <a:ext cx="279400" cy="180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Line 29"/>
          <p:cNvSpPr>
            <a:spLocks noChangeShapeType="1"/>
          </p:cNvSpPr>
          <p:nvPr/>
        </p:nvSpPr>
        <p:spPr bwMode="auto">
          <a:xfrm>
            <a:off x="7097713" y="29686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0" name="Rectangle 30"/>
          <p:cNvSpPr>
            <a:spLocks noChangeArrowheads="1"/>
          </p:cNvSpPr>
          <p:nvPr/>
        </p:nvSpPr>
        <p:spPr bwMode="auto">
          <a:xfrm>
            <a:off x="6184900" y="5224463"/>
            <a:ext cx="2663825" cy="914400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ПРИКАЗ</a:t>
            </a:r>
            <a:r>
              <a:rPr lang="ru-RU" altLang="ru-RU" sz="1000"/>
              <a:t> Минсельхоза России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О ПРИСВОЕНИИ </a:t>
            </a:r>
            <a:r>
              <a:rPr lang="ru-RU" altLang="ru-RU" sz="1000"/>
              <a:t>юридическому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лицу </a:t>
            </a:r>
            <a:r>
              <a:rPr lang="ru-RU" altLang="ru-RU" sz="1000" b="1"/>
              <a:t>ПЛЕМЕННОГО СТАТУСА</a:t>
            </a:r>
          </a:p>
        </p:txBody>
      </p:sp>
      <p:sp>
        <p:nvSpPr>
          <p:cNvPr id="5131" name="Line 31"/>
          <p:cNvSpPr>
            <a:spLocks noChangeShapeType="1"/>
          </p:cNvSpPr>
          <p:nvPr/>
        </p:nvSpPr>
        <p:spPr bwMode="auto">
          <a:xfrm>
            <a:off x="7097713" y="3629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2" name="Line 34"/>
          <p:cNvSpPr>
            <a:spLocks noChangeShapeType="1"/>
          </p:cNvSpPr>
          <p:nvPr/>
        </p:nvSpPr>
        <p:spPr bwMode="auto">
          <a:xfrm flipH="1">
            <a:off x="4579938" y="4748213"/>
            <a:ext cx="48260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Rectangle 20"/>
          <p:cNvSpPr>
            <a:spLocks noChangeArrowheads="1"/>
          </p:cNvSpPr>
          <p:nvPr/>
        </p:nvSpPr>
        <p:spPr bwMode="auto">
          <a:xfrm>
            <a:off x="3057525" y="2716213"/>
            <a:ext cx="1831975" cy="650875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ОРГАН АПК СУБЪЕКТА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/>
              <a:t>РОССИЙСКОЙ ФЕДЕРАЦИИ</a:t>
            </a:r>
          </a:p>
        </p:txBody>
      </p:sp>
      <p:sp>
        <p:nvSpPr>
          <p:cNvPr id="5134" name="Rectangle 33"/>
          <p:cNvSpPr>
            <a:spLocks noChangeArrowheads="1"/>
          </p:cNvSpPr>
          <p:nvPr/>
        </p:nvSpPr>
        <p:spPr bwMode="auto">
          <a:xfrm>
            <a:off x="3505200" y="4013200"/>
            <a:ext cx="5357813" cy="706438"/>
          </a:xfrm>
          <a:prstGeom prst="rect">
            <a:avLst/>
          </a:prstGeom>
          <a:solidFill>
            <a:srgbClr val="EFEFE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Комиссионное </a:t>
            </a:r>
            <a:r>
              <a:rPr lang="ru-RU" altLang="ru-RU" sz="1000" b="1"/>
              <a:t>РАССМОТРЕНИЕ ДОКУМЕНТОВ </a:t>
            </a:r>
            <a:r>
              <a:rPr lang="ru-RU" altLang="ru-RU" sz="1000"/>
              <a:t>о соответствии заявителя требованиям,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установленным Правилами в области племенного животноводства «Виды организаций,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осуществляющих деятельность в области племенного животноводства»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/>
              <a:t>или о несоответствии таким требованиям.</a:t>
            </a:r>
          </a:p>
        </p:txBody>
      </p:sp>
      <p:sp>
        <p:nvSpPr>
          <p:cNvPr id="5135" name="Line 34"/>
          <p:cNvSpPr>
            <a:spLocks noChangeShapeType="1"/>
          </p:cNvSpPr>
          <p:nvPr/>
        </p:nvSpPr>
        <p:spPr bwMode="auto">
          <a:xfrm>
            <a:off x="6777038" y="4786313"/>
            <a:ext cx="312737" cy="328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3075" y="5334000"/>
            <a:ext cx="1971675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Срок рассмотрения </a:t>
            </a:r>
          </a:p>
          <a:p>
            <a:pPr>
              <a:defRPr/>
            </a:pPr>
            <a:r>
              <a:rPr lang="ru-RU" sz="1400" dirty="0">
                <a:latin typeface="Arial" charset="0"/>
                <a:cs typeface="Arial" charset="0"/>
              </a:rPr>
              <a:t>документов в </a:t>
            </a:r>
          </a:p>
          <a:p>
            <a:pPr>
              <a:defRPr/>
            </a:pPr>
            <a:r>
              <a:rPr lang="ru-RU" sz="1400" dirty="0">
                <a:latin typeface="Arial" charset="0"/>
                <a:cs typeface="Arial" charset="0"/>
              </a:rPr>
              <a:t>Минсельхозе России </a:t>
            </a:r>
          </a:p>
          <a:p>
            <a:pPr>
              <a:defRPr/>
            </a:pP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30 дней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97613" y="1066800"/>
            <a:ext cx="2592387" cy="9540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Методы подачи документов: 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Arial" charset="0"/>
                <a:cs typeface="Arial" charset="0"/>
              </a:rPr>
              <a:t>Лично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Arial" charset="0"/>
                <a:cs typeface="Arial" charset="0"/>
              </a:rPr>
              <a:t>Почтой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latin typeface="Arial" charset="0"/>
                <a:cs typeface="Arial" charset="0"/>
              </a:rPr>
              <a:t>В электронном виде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778244" y="585483"/>
            <a:ext cx="7856169" cy="0"/>
          </a:xfrm>
          <a:prstGeom prst="line">
            <a:avLst/>
          </a:prstGeom>
          <a:ln w="254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415702" y="188640"/>
            <a:ext cx="6483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РЕГИСТРАЦИЯ В ГОСУДАРСТВЕННОМ ПЛЕМЕННОМ РЕГИСТРЕ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0" y="6462713"/>
            <a:ext cx="9144000" cy="404812"/>
            <a:chOff x="0" y="6462713"/>
            <a:chExt cx="9144000" cy="404812"/>
          </a:xfrm>
        </p:grpSpPr>
        <p:sp>
          <p:nvSpPr>
            <p:cNvPr id="25" name="Прямоугольник 7"/>
            <p:cNvSpPr>
              <a:spLocks noChangeArrowheads="1"/>
            </p:cNvSpPr>
            <p:nvPr/>
          </p:nvSpPr>
          <p:spPr bwMode="auto">
            <a:xfrm>
              <a:off x="329712" y="6478589"/>
              <a:ext cx="835855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alt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Департамент животноводства и племенного дела</a:t>
              </a:r>
            </a:p>
          </p:txBody>
        </p:sp>
        <p:grpSp>
          <p:nvGrpSpPr>
            <p:cNvPr id="27" name="Группа 19"/>
            <p:cNvGrpSpPr>
              <a:grpSpLocks/>
            </p:cNvGrpSpPr>
            <p:nvPr/>
          </p:nvGrpSpPr>
          <p:grpSpPr bwMode="auto">
            <a:xfrm>
              <a:off x="0" y="6462713"/>
              <a:ext cx="9144000" cy="404812"/>
              <a:chOff x="0" y="6463277"/>
              <a:chExt cx="9906000" cy="404248"/>
            </a:xfrm>
          </p:grpSpPr>
          <p:grpSp>
            <p:nvGrpSpPr>
              <p:cNvPr id="28" name="Группа 26"/>
              <p:cNvGrpSpPr>
                <a:grpSpLocks/>
              </p:cNvGrpSpPr>
              <p:nvPr/>
            </p:nvGrpSpPr>
            <p:grpSpPr bwMode="auto">
              <a:xfrm>
                <a:off x="0" y="6499738"/>
                <a:ext cx="9906000" cy="348447"/>
                <a:chOff x="0" y="6499738"/>
                <a:chExt cx="9906000" cy="348447"/>
              </a:xfrm>
            </p:grpSpPr>
            <p:sp>
              <p:nvSpPr>
                <p:cNvPr id="31" name="Овал 30"/>
                <p:cNvSpPr/>
                <p:nvPr/>
              </p:nvSpPr>
              <p:spPr bwMode="auto">
                <a:xfrm>
                  <a:off x="255588" y="6515591"/>
                  <a:ext cx="406400" cy="277426"/>
                </a:xfrm>
                <a:prstGeom prst="ellipse">
                  <a:avLst/>
                </a:prstGeom>
                <a:solidFill>
                  <a:srgbClr val="C25552"/>
                </a:solidFill>
                <a:ln w="28575"/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anchor="ctr"/>
                <a:lstStyle/>
                <a:p>
                  <a:pPr algn="ctr">
                    <a:defRPr/>
                  </a:pPr>
                  <a:r>
                    <a:rPr lang="ru-RU" sz="1000" b="1" dirty="0" smtClean="0">
                      <a:solidFill>
                        <a:prstClr val="white"/>
                      </a:solidFill>
                      <a:latin typeface="Arial" pitchFamily="34" charset="0"/>
                      <a:cs typeface="Arial" pitchFamily="34" charset="0"/>
                    </a:rPr>
                    <a:t>8</a:t>
                  </a:r>
                  <a:endParaRPr lang="ru-RU" sz="1000" b="1" dirty="0">
                    <a:solidFill>
                      <a:prstClr val="white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32" name="Группа 30"/>
                <p:cNvGrpSpPr>
                  <a:grpSpLocks/>
                </p:cNvGrpSpPr>
                <p:nvPr/>
              </p:nvGrpSpPr>
              <p:grpSpPr bwMode="auto">
                <a:xfrm>
                  <a:off x="0" y="6499738"/>
                  <a:ext cx="9906000" cy="348447"/>
                  <a:chOff x="0" y="6499738"/>
                  <a:chExt cx="9906000" cy="348447"/>
                </a:xfrm>
              </p:grpSpPr>
              <p:cxnSp>
                <p:nvCxnSpPr>
                  <p:cNvPr id="33" name="Прямая соединительная линия 32"/>
                  <p:cNvCxnSpPr/>
                  <p:nvPr/>
                </p:nvCxnSpPr>
                <p:spPr>
                  <a:xfrm>
                    <a:off x="661987" y="6499738"/>
                    <a:ext cx="8691959" cy="0"/>
                  </a:xfrm>
                  <a:prstGeom prst="line">
                    <a:avLst/>
                  </a:prstGeom>
                  <a:ln w="12700">
                    <a:solidFill>
                      <a:schemeClr val="accent2">
                        <a:lumMod val="75000"/>
                      </a:schemeClr>
                    </a:solidFill>
                  </a:ln>
                  <a:effectLst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4" name="Прямоугольник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40408"/>
                    <a:ext cx="9906000" cy="30777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algn="ctr"/>
                    <a:endParaRPr lang="ru-RU" altLang="ru-RU" sz="1400" b="1">
                      <a:solidFill>
                        <a:schemeClr val="accent2"/>
                      </a:solidFill>
                      <a:latin typeface="Cambria" pitchFamily="18" charset="0"/>
                    </a:endParaRPr>
                  </a:p>
                </p:txBody>
              </p:sp>
            </p:grpSp>
          </p:grpSp>
          <p:pic>
            <p:nvPicPr>
              <p:cNvPr id="29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9353550" y="6463277"/>
                <a:ext cx="428013" cy="404248"/>
              </a:xfrm>
              <a:prstGeom prst="ellips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ffectLst>
                <a:softEdge rad="112500"/>
              </a:effectLst>
            </p:spPr>
          </p:pic>
        </p:grpSp>
      </p:grpSp>
    </p:spTree>
    <p:extLst>
      <p:ext uri="{BB962C8B-B14F-4D97-AF65-F5344CB8AC3E}">
        <p14:creationId xmlns:p14="http://schemas.microsoft.com/office/powerpoint/2010/main" val="8886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1003</Words>
  <Application>Microsoft Office PowerPoint</Application>
  <PresentationFormat>Экран (4:3)</PresentationFormat>
  <Paragraphs>283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Ласточкина Ольга Викторовна</dc:creator>
  <cp:lastModifiedBy>Ласточкина Ольга Викторовна</cp:lastModifiedBy>
  <cp:revision>52</cp:revision>
  <dcterms:created xsi:type="dcterms:W3CDTF">2018-10-15T12:32:46Z</dcterms:created>
  <dcterms:modified xsi:type="dcterms:W3CDTF">2018-10-30T14:21:31Z</dcterms:modified>
</cp:coreProperties>
</file>