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3"/>
  </p:notesMasterIdLst>
  <p:handoutMasterIdLst>
    <p:handoutMasterId r:id="rId34"/>
  </p:handoutMasterIdLst>
  <p:sldIdLst>
    <p:sldId id="317" r:id="rId2"/>
    <p:sldId id="357" r:id="rId3"/>
    <p:sldId id="322" r:id="rId4"/>
    <p:sldId id="320" r:id="rId5"/>
    <p:sldId id="358" r:id="rId6"/>
    <p:sldId id="327" r:id="rId7"/>
    <p:sldId id="328" r:id="rId8"/>
    <p:sldId id="325" r:id="rId9"/>
    <p:sldId id="326" r:id="rId10"/>
    <p:sldId id="330" r:id="rId11"/>
    <p:sldId id="336" r:id="rId12"/>
    <p:sldId id="335" r:id="rId13"/>
    <p:sldId id="352" r:id="rId14"/>
    <p:sldId id="353" r:id="rId15"/>
    <p:sldId id="333" r:id="rId16"/>
    <p:sldId id="332" r:id="rId17"/>
    <p:sldId id="338" r:id="rId18"/>
    <p:sldId id="337" r:id="rId19"/>
    <p:sldId id="339" r:id="rId20"/>
    <p:sldId id="341" r:id="rId21"/>
    <p:sldId id="342" r:id="rId22"/>
    <p:sldId id="349" r:id="rId23"/>
    <p:sldId id="347" r:id="rId24"/>
    <p:sldId id="354" r:id="rId25"/>
    <p:sldId id="355" r:id="rId26"/>
    <p:sldId id="348" r:id="rId27"/>
    <p:sldId id="350" r:id="rId28"/>
    <p:sldId id="343" r:id="rId29"/>
    <p:sldId id="351" r:id="rId30"/>
    <p:sldId id="345" r:id="rId31"/>
    <p:sldId id="356" r:id="rId32"/>
  </p:sldIdLst>
  <p:sldSz cx="9144000" cy="6858000" type="screen4x3"/>
  <p:notesSz cx="6805613" cy="994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D5EFFF"/>
    <a:srgbClr val="CCFFCC"/>
    <a:srgbClr val="CCFF99"/>
    <a:srgbClr val="FFFFCC"/>
    <a:srgbClr val="CCFFFF"/>
    <a:srgbClr val="FF99CC"/>
    <a:srgbClr val="FF9999"/>
    <a:srgbClr val="FFCC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7" autoAdjust="0"/>
    <p:restoredTop sz="94361" autoAdjust="0"/>
  </p:normalViewPr>
  <p:slideViewPr>
    <p:cSldViewPr>
      <p:cViewPr>
        <p:scale>
          <a:sx n="75" d="100"/>
          <a:sy n="75" d="100"/>
        </p:scale>
        <p:origin x="-2652" y="-11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\\192.168.0.101\office$\Gesch&#228;ftsf&#252;hrung\Linker\Praesentationen\Hilfsdokumente%20Vorstellung%20HVL\Tabellen_bis_2016.xlsx" TargetMode="External"/><Relationship Id="rId4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'Mitglieder MLP, SKR  11-16'!$A$2</c:f>
              <c:strCache>
                <c:ptCount val="1"/>
                <c:pt idx="0">
                  <c:v>MLP (Stand: 30.09.)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numRef>
              <c:f>'Mitglieder MLP, SKR  11-16'!$B$1:$F$1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'Mitglieder MLP, SKR  11-16'!$B$2:$F$2</c:f>
              <c:numCache>
                <c:formatCode>#,##0</c:formatCode>
                <c:ptCount val="5"/>
                <c:pt idx="0">
                  <c:v>2241</c:v>
                </c:pt>
                <c:pt idx="1">
                  <c:v>2113</c:v>
                </c:pt>
                <c:pt idx="2">
                  <c:v>2043</c:v>
                </c:pt>
                <c:pt idx="3">
                  <c:v>1944</c:v>
                </c:pt>
                <c:pt idx="4">
                  <c:v>1811</c:v>
                </c:pt>
              </c:numCache>
            </c:numRef>
          </c:val>
        </c:ser>
        <c:ser>
          <c:idx val="1"/>
          <c:order val="1"/>
          <c:tx>
            <c:strRef>
              <c:f>'Mitglieder MLP, SKR  11-16'!$A$3</c:f>
              <c:strCache>
                <c:ptCount val="1"/>
                <c:pt idx="0">
                  <c:v>SKR (Stand: 30.06.)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cat>
            <c:numRef>
              <c:f>'Mitglieder MLP, SKR  11-16'!$B$1:$F$1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'Mitglieder MLP, SKR  11-16'!$B$3:$F$3</c:f>
              <c:numCache>
                <c:formatCode>#,##0</c:formatCode>
                <c:ptCount val="5"/>
                <c:pt idx="0">
                  <c:v>274</c:v>
                </c:pt>
                <c:pt idx="1">
                  <c:v>271</c:v>
                </c:pt>
                <c:pt idx="2">
                  <c:v>264</c:v>
                </c:pt>
                <c:pt idx="3">
                  <c:v>256</c:v>
                </c:pt>
                <c:pt idx="4">
                  <c:v>239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990592"/>
        <c:axId val="104992128"/>
        <c:axId val="0"/>
      </c:bar3DChart>
      <c:catAx>
        <c:axId val="10499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4992128"/>
        <c:crosses val="autoZero"/>
        <c:auto val="1"/>
        <c:lblAlgn val="ctr"/>
        <c:lblOffset val="100"/>
        <c:noMultiLvlLbl val="0"/>
      </c:catAx>
      <c:valAx>
        <c:axId val="104992128"/>
        <c:scaling>
          <c:orientation val="minMax"/>
          <c:max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4990592"/>
        <c:crosses val="autoZero"/>
        <c:crossBetween val="between"/>
        <c:majorUnit val="500"/>
        <c:minorUnit val="1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724540169489363"/>
          <c:y val="0.92531153945857869"/>
          <c:w val="0.42646559307617909"/>
          <c:h val="7.46884605414213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62970712577011"/>
          <c:y val="0.16884783171583387"/>
          <c:w val="0.77138740524567295"/>
          <c:h val="0.645377460335498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Tabelle1!$A$3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FFCC"/>
            </a:solidFill>
          </c:spPr>
          <c:invertIfNegative val="0"/>
          <c:dLbls>
            <c:dLbl>
              <c:idx val="0"/>
              <c:layout>
                <c:manualLayout>
                  <c:x val="8.5251491901108273E-3"/>
                  <c:y val="-9.2807424593967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345268542199489E-2"/>
                  <c:y val="-1.5467904098994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1150895140664966E-3"/>
                  <c:y val="-3.09358081979891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2160062160062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Tabelle1!$B$2:$E$2</c:f>
              <c:strCache>
                <c:ptCount val="4"/>
                <c:pt idx="0">
                  <c:v>1 - 39,9</c:v>
                </c:pt>
                <c:pt idx="1">
                  <c:v>40,0 - 79,9</c:v>
                </c:pt>
                <c:pt idx="2">
                  <c:v>80,0 - 199,9</c:v>
                </c:pt>
                <c:pt idx="3">
                  <c:v>&gt; 200</c:v>
                </c:pt>
              </c:strCache>
            </c:strRef>
          </c:cat>
          <c:val>
            <c:numRef>
              <c:f>Tabelle1!$B$3:$E$3</c:f>
              <c:numCache>
                <c:formatCode>General</c:formatCode>
                <c:ptCount val="4"/>
                <c:pt idx="0">
                  <c:v>15.9</c:v>
                </c:pt>
                <c:pt idx="1">
                  <c:v>30.7</c:v>
                </c:pt>
                <c:pt idx="2" formatCode="0.0">
                  <c:v>44</c:v>
                </c:pt>
                <c:pt idx="3">
                  <c:v>9.4</c:v>
                </c:pt>
              </c:numCache>
            </c:numRef>
          </c:val>
        </c:ser>
        <c:ser>
          <c:idx val="1"/>
          <c:order val="1"/>
          <c:tx>
            <c:strRef>
              <c:f>Tabelle1!$A$4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358726619829431E-3"/>
                  <c:y val="-7.4923542589610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230179028132993E-2"/>
                  <c:y val="-6.1871616395978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8201193520886615E-3"/>
                  <c:y val="-3.09358081979891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8201193520886615E-3"/>
                  <c:y val="-9.2807424593967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Tabelle1!$B$2:$E$2</c:f>
              <c:strCache>
                <c:ptCount val="4"/>
                <c:pt idx="0">
                  <c:v>1 - 39,9</c:v>
                </c:pt>
                <c:pt idx="1">
                  <c:v>40,0 - 79,9</c:v>
                </c:pt>
                <c:pt idx="2">
                  <c:v>80,0 - 199,9</c:v>
                </c:pt>
                <c:pt idx="3">
                  <c:v>&gt; 200</c:v>
                </c:pt>
              </c:strCache>
            </c:strRef>
          </c:cat>
          <c:val>
            <c:numRef>
              <c:f>Tabelle1!$B$4:$E$4</c:f>
              <c:numCache>
                <c:formatCode>General</c:formatCode>
                <c:ptCount val="4"/>
                <c:pt idx="0">
                  <c:v>14.6</c:v>
                </c:pt>
                <c:pt idx="1">
                  <c:v>29.5</c:v>
                </c:pt>
                <c:pt idx="2">
                  <c:v>44.8</c:v>
                </c:pt>
                <c:pt idx="3">
                  <c:v>11.2</c:v>
                </c:pt>
              </c:numCache>
            </c:numRef>
          </c:val>
        </c:ser>
        <c:ser>
          <c:idx val="2"/>
          <c:order val="2"/>
          <c:tx>
            <c:strRef>
              <c:f>Tabelle1!$A$5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9999"/>
            </a:solidFill>
          </c:spPr>
          <c:invertIfNegative val="0"/>
          <c:dLbls>
            <c:dLbl>
              <c:idx val="0"/>
              <c:layout>
                <c:manualLayout>
                  <c:x val="1.3640238704177323E-2"/>
                  <c:y val="-9.2807424593967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640238704177323E-2"/>
                  <c:y val="-9.2807424593967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230179028132993E-2"/>
                  <c:y val="-1.237432327919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9853226388659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Tabelle1!$B$2:$E$2</c:f>
              <c:strCache>
                <c:ptCount val="4"/>
                <c:pt idx="0">
                  <c:v>1 - 39,9</c:v>
                </c:pt>
                <c:pt idx="1">
                  <c:v>40,0 - 79,9</c:v>
                </c:pt>
                <c:pt idx="2">
                  <c:v>80,0 - 199,9</c:v>
                </c:pt>
                <c:pt idx="3">
                  <c:v>&gt; 200</c:v>
                </c:pt>
              </c:strCache>
            </c:strRef>
          </c:cat>
          <c:val>
            <c:numRef>
              <c:f>Tabelle1!$B$5:$E$5</c:f>
              <c:numCache>
                <c:formatCode>0.0</c:formatCode>
                <c:ptCount val="4"/>
                <c:pt idx="0" formatCode="General">
                  <c:v>12.9</c:v>
                </c:pt>
                <c:pt idx="1">
                  <c:v>28</c:v>
                </c:pt>
                <c:pt idx="2" formatCode="General">
                  <c:v>45.2</c:v>
                </c:pt>
                <c:pt idx="3" formatCode="General">
                  <c:v>13.8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4192"/>
        <c:axId val="67066112"/>
        <c:axId val="0"/>
      </c:bar3DChart>
      <c:catAx>
        <c:axId val="67064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1600" dirty="0" smtClean="0"/>
                  <a:t>Поголовье коров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39594173105984132"/>
              <c:y val="0.8902348226596327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de-DE"/>
          </a:p>
        </c:txPr>
        <c:crossAx val="67066112"/>
        <c:crosses val="autoZero"/>
        <c:auto val="1"/>
        <c:lblAlgn val="ctr"/>
        <c:lblOffset val="100"/>
        <c:noMultiLvlLbl val="0"/>
      </c:catAx>
      <c:valAx>
        <c:axId val="670661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ru-RU" sz="1600" dirty="0" smtClean="0"/>
                  <a:t>%</a:t>
                </a:r>
                <a:r>
                  <a:rPr lang="ru-RU" sz="1600" baseline="0" dirty="0" smtClean="0"/>
                  <a:t> коров</a:t>
                </a:r>
                <a:endParaRPr lang="de-DE" sz="1600" dirty="0"/>
              </a:p>
            </c:rich>
          </c:tx>
          <c:layout>
            <c:manualLayout>
              <c:xMode val="edge"/>
              <c:yMode val="edge"/>
              <c:x val="4.0353331739034645E-2"/>
              <c:y val="0.357928248024063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de-DE"/>
          </a:p>
        </c:txPr>
        <c:crossAx val="67064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316177908607031"/>
          <c:y val="0.38572473428878279"/>
          <c:w val="9.8092636171738495E-2"/>
          <c:h val="0.17446376328556087"/>
        </c:manualLayout>
      </c:layout>
      <c:overlay val="0"/>
      <c:spPr>
        <a:ln>
          <a:solidFill>
            <a:schemeClr val="accent1"/>
          </a:solidFill>
        </a:ln>
      </c:spPr>
      <c:txPr>
        <a:bodyPr/>
        <a:lstStyle/>
        <a:p>
          <a:pPr>
            <a:defRPr sz="1500" b="1"/>
          </a:pPr>
          <a:endParaRPr lang="de-DE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0.05738</cdr:x>
      <cdr:y>0.74242</cdr:y>
    </cdr:from>
    <cdr:to>
      <cdr:x>0.19672</cdr:x>
      <cdr:y>0.83333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3528392"/>
          <a:ext cx="1224136" cy="4320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dirty="0" smtClean="0"/>
            <a:t>Контроль молочной </a:t>
          </a:r>
        </a:p>
        <a:p xmlns:a="http://schemas.openxmlformats.org/drawingml/2006/main">
          <a:r>
            <a:rPr lang="ru-RU" sz="900" dirty="0" smtClean="0"/>
            <a:t>продуктивности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0.05738</cdr:x>
      <cdr:y>0.92424</cdr:y>
    </cdr:from>
    <cdr:to>
      <cdr:x>0.16146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439248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0.04918</cdr:x>
      <cdr:y>0.90909</cdr:y>
    </cdr:from>
    <cdr:to>
      <cdr:x>0.17213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2048" y="4320480"/>
          <a:ext cx="108012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Контроль свиней</a:t>
          </a:r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893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31A1F5E-0474-4AC6-8848-C3869613B81D}" type="datetimeFigureOut">
              <a:rPr lang="de-DE" smtClean="0"/>
              <a:t>16.10.2017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08076C39-694F-4359-97B7-5C64F0B661D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5921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4C229F2B-7F84-4FC0-9F86-54D5564C1AB5}" type="datetimeFigureOut">
              <a:rPr lang="de-DE" smtClean="0"/>
              <a:t>16.10.2017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40" y="9445169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45EAF5B4-32F2-45A8-B31D-98A40C37B31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7682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F5B4-32F2-45A8-B31D-98A40C37B31F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9064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A4CB-3BB1-4045-A098-C09F5C3A3376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281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F5B4-32F2-45A8-B31D-98A40C37B31F}" type="slidenum">
              <a:rPr lang="de-DE" smtClean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9558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041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748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938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A2C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Textmasterformate durch Klicken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pic>
        <p:nvPicPr>
          <p:cNvPr id="102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0" y="188913"/>
            <a:ext cx="7473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600" b="1" dirty="0">
                <a:solidFill>
                  <a:srgbClr val="62242E"/>
                </a:solidFill>
              </a:rPr>
              <a:t>H</a:t>
            </a:r>
            <a:r>
              <a:rPr lang="de-DE" sz="1200" b="1" dirty="0">
                <a:solidFill>
                  <a:srgbClr val="0E0E52"/>
                </a:solidFill>
              </a:rPr>
              <a:t>ESSISCHER</a:t>
            </a:r>
            <a:r>
              <a:rPr lang="de-DE" sz="1200" b="1" dirty="0">
                <a:solidFill>
                  <a:srgbClr val="000000"/>
                </a:solidFill>
              </a:rPr>
              <a:t> </a:t>
            </a:r>
            <a:r>
              <a:rPr lang="de-DE" sz="1600" b="1" dirty="0">
                <a:solidFill>
                  <a:srgbClr val="62242E"/>
                </a:solidFill>
              </a:rPr>
              <a:t>V</a:t>
            </a:r>
            <a:r>
              <a:rPr lang="de-DE" sz="1200" b="1" dirty="0">
                <a:solidFill>
                  <a:srgbClr val="0E0E52"/>
                </a:solidFill>
              </a:rPr>
              <a:t>ERBAND</a:t>
            </a:r>
            <a:r>
              <a:rPr lang="de-DE" sz="1200" b="1" dirty="0">
                <a:solidFill>
                  <a:srgbClr val="000000"/>
                </a:solidFill>
              </a:rPr>
              <a:t> </a:t>
            </a:r>
            <a:r>
              <a:rPr lang="de-DE" sz="1200" b="1" dirty="0">
                <a:solidFill>
                  <a:srgbClr val="0E0E52"/>
                </a:solidFill>
              </a:rPr>
              <a:t>FÜR</a:t>
            </a:r>
            <a:r>
              <a:rPr lang="de-DE" sz="1600" b="1" dirty="0">
                <a:solidFill>
                  <a:srgbClr val="000000"/>
                </a:solidFill>
              </a:rPr>
              <a:t> </a:t>
            </a:r>
            <a:r>
              <a:rPr lang="de-DE" sz="1600" b="1" dirty="0">
                <a:solidFill>
                  <a:srgbClr val="62242E"/>
                </a:solidFill>
              </a:rPr>
              <a:t>L</a:t>
            </a:r>
            <a:r>
              <a:rPr lang="de-DE" sz="1200" b="1" dirty="0">
                <a:solidFill>
                  <a:srgbClr val="0E0E52"/>
                </a:solidFill>
              </a:rPr>
              <a:t>EISTUNGS- UND QUALITÄTSPRÜFUNGEN IN DER TIERZUCHT E.V.</a:t>
            </a:r>
          </a:p>
        </p:txBody>
      </p:sp>
      <p:sp>
        <p:nvSpPr>
          <p:cNvPr id="1032" name="Line 11"/>
          <p:cNvSpPr>
            <a:spLocks noChangeShapeType="1"/>
          </p:cNvSpPr>
          <p:nvPr/>
        </p:nvSpPr>
        <p:spPr bwMode="auto">
          <a:xfrm>
            <a:off x="0" y="620713"/>
            <a:ext cx="7451725" cy="0"/>
          </a:xfrm>
          <a:prstGeom prst="line">
            <a:avLst/>
          </a:prstGeom>
          <a:noFill/>
          <a:ln w="57150">
            <a:solidFill>
              <a:srgbClr val="62242E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000" b="1" dirty="0">
              <a:solidFill>
                <a:srgbClr val="62242E"/>
              </a:solidFill>
            </a:endParaRPr>
          </a:p>
        </p:txBody>
      </p:sp>
      <p:sp>
        <p:nvSpPr>
          <p:cNvPr id="1033" name="Text Box 15"/>
          <p:cNvSpPr txBox="1">
            <a:spLocks noChangeArrowheads="1"/>
          </p:cNvSpPr>
          <p:nvPr/>
        </p:nvSpPr>
        <p:spPr bwMode="auto">
          <a:xfrm>
            <a:off x="395288" y="765175"/>
            <a:ext cx="7272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de-DE" sz="1600" b="1" dirty="0">
              <a:solidFill>
                <a:srgbClr val="6224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7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2242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2242E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2242E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2242E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2242E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2242E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2242E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2242E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2242E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jpeg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Excel_Worksheet5.xlsx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7.emf"/><Relationship Id="rId4" Type="http://schemas.openxmlformats.org/officeDocument/2006/relationships/package" Target="../embeddings/Microsoft_Excel_Worksheet6.xlsx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8881160" cy="290386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691680" y="5301208"/>
            <a:ext cx="56166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/>
              <a:t>Гессенский союз проверки </a:t>
            </a:r>
            <a:r>
              <a:rPr lang="ru-RU" sz="1600" b="1" dirty="0" smtClean="0"/>
              <a:t>производительности </a:t>
            </a:r>
            <a:r>
              <a:rPr lang="ru-RU" sz="1600" b="1" dirty="0"/>
              <a:t>и качества </a:t>
            </a:r>
            <a:r>
              <a:rPr lang="ru-RU" sz="1600" b="1" dirty="0" smtClean="0"/>
              <a:t>животноводства </a:t>
            </a:r>
            <a:r>
              <a:rPr lang="de-DE" sz="1500" b="1" dirty="0" smtClean="0"/>
              <a:t>(HVL)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500" b="1" dirty="0" smtClean="0"/>
              <a:t>An der Hessenhalle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500" b="1" dirty="0" smtClean="0"/>
              <a:t>36304 Alsfeld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500" b="1" dirty="0" smtClean="0"/>
              <a:t>Tel. 06631/784-10, Fax: 06631/784-78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500" b="1" dirty="0"/>
              <a:t>E-Mail</a:t>
            </a:r>
            <a:r>
              <a:rPr lang="de-DE" sz="1500" b="1" dirty="0" smtClean="0"/>
              <a:t>: kontakt@hvl-alsfeld.de</a:t>
            </a:r>
            <a:endParaRPr lang="de-DE" sz="15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379732" y="1250092"/>
            <a:ext cx="6336704" cy="4770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</a:rPr>
              <a:t>Визит АККОР в Альсфельд 1</a:t>
            </a:r>
            <a:r>
              <a:rPr lang="de-DE" sz="2500" b="1" dirty="0" smtClean="0">
                <a:solidFill>
                  <a:schemeClr val="accent6">
                    <a:lumMod val="50000"/>
                  </a:schemeClr>
                </a:solidFill>
              </a:rPr>
              <a:t>8.10.2017</a:t>
            </a:r>
            <a:endParaRPr lang="de-DE" sz="25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6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79512" y="2642136"/>
            <a:ext cx="622803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500" b="1" dirty="0" smtClean="0">
                <a:solidFill>
                  <a:srgbClr val="0000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молочной продуктивности</a:t>
            </a:r>
            <a:endParaRPr lang="de-DE" sz="5500" b="1" dirty="0">
              <a:solidFill>
                <a:srgbClr val="0000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user\Documents\HVL\Flyer\Fotos Herr Ellersiek\2012_06_14\IMG_39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98748" y="2453618"/>
            <a:ext cx="3652764" cy="243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6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7113" y="1747044"/>
            <a:ext cx="8713788" cy="81786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900" b="1" dirty="0" smtClean="0">
                <a:solidFill>
                  <a:prstClr val="black"/>
                </a:solidFill>
                <a:latin typeface="Arial" pitchFamily="34" charset="0"/>
              </a:rPr>
              <a:t>В целом учитываются предписания Союза немецких заводчиков КРС</a:t>
            </a:r>
          </a:p>
          <a:p>
            <a:pPr algn="ctr"/>
            <a:r>
              <a:rPr lang="ru-RU" sz="1900" b="1" dirty="0" smtClean="0">
                <a:solidFill>
                  <a:prstClr val="black"/>
                </a:solidFill>
                <a:latin typeface="Arial" pitchFamily="34" charset="0"/>
              </a:rPr>
              <a:t> и </a:t>
            </a:r>
            <a:r>
              <a:rPr lang="de-DE" sz="1900" b="1" dirty="0" smtClean="0">
                <a:solidFill>
                  <a:prstClr val="black"/>
                </a:solidFill>
                <a:latin typeface="Arial" pitchFamily="34" charset="0"/>
              </a:rPr>
              <a:t>ICAR (</a:t>
            </a:r>
            <a:r>
              <a:rPr lang="ru-RU" sz="1900" b="1" dirty="0" smtClean="0">
                <a:solidFill>
                  <a:prstClr val="black"/>
                </a:solidFill>
                <a:latin typeface="Arial" pitchFamily="34" charset="0"/>
              </a:rPr>
              <a:t>международного комитета по регистрации животных</a:t>
            </a:r>
            <a:r>
              <a:rPr lang="de-DE" sz="1900" b="1" dirty="0" smtClean="0">
                <a:solidFill>
                  <a:prstClr val="black"/>
                </a:solidFill>
                <a:latin typeface="Arial" pitchFamily="34" charset="0"/>
              </a:rPr>
              <a:t>)</a:t>
            </a:r>
            <a:endParaRPr lang="de-DE" sz="19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0825" y="2884264"/>
            <a:ext cx="8713788" cy="4318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</a:rPr>
              <a:t>Регулярное обучение сотрудников контроля</a:t>
            </a:r>
            <a:endParaRPr lang="de-DE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0825" y="3604989"/>
            <a:ext cx="8713788" cy="43338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</a:rPr>
              <a:t>Контроль деятельности за счет внешних ревизий</a:t>
            </a:r>
            <a:endParaRPr lang="de-DE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0825" y="4324127"/>
            <a:ext cx="8713788" cy="4318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</a:rPr>
              <a:t>Проведение дополнительного контроля стада</a:t>
            </a:r>
            <a:endParaRPr lang="de-DE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0825" y="5044852"/>
            <a:ext cx="8713788" cy="4318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</a:rPr>
              <a:t>Различные тесты на достоверность</a:t>
            </a:r>
            <a:endParaRPr lang="de-DE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0825" y="5837014"/>
            <a:ext cx="8713788" cy="358775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</a:rPr>
              <a:t>Аккредитованная лаборатория</a:t>
            </a:r>
            <a:endParaRPr lang="de-DE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691680" y="951111"/>
            <a:ext cx="5328592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</a:rPr>
              <a:t>Меры по обеспечению качества</a:t>
            </a:r>
            <a:endParaRPr lang="de-DE" sz="25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7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A2C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/>
        </p:nvGrpSpPr>
        <p:grpSpPr>
          <a:xfrm>
            <a:off x="539552" y="2505217"/>
            <a:ext cx="7632848" cy="2376264"/>
            <a:chOff x="539552" y="4221088"/>
            <a:chExt cx="7633823" cy="2376264"/>
          </a:xfrm>
          <a:gradFill>
            <a:gsLst>
              <a:gs pos="79795">
                <a:srgbClr val="CCDCF7"/>
              </a:gs>
              <a:gs pos="48000">
                <a:schemeClr val="bg1"/>
              </a:gs>
              <a:gs pos="100000">
                <a:srgbClr val="A2C0F0"/>
              </a:gs>
            </a:gsLst>
            <a:lin ang="5400000" scaled="1"/>
          </a:gradFill>
        </p:grpSpPr>
        <p:sp>
          <p:nvSpPr>
            <p:cNvPr id="19" name="Rectangle 1037"/>
            <p:cNvSpPr>
              <a:spLocks noChangeArrowheads="1"/>
            </p:cNvSpPr>
            <p:nvPr/>
          </p:nvSpPr>
          <p:spPr bwMode="auto">
            <a:xfrm>
              <a:off x="539552" y="4221088"/>
              <a:ext cx="7633823" cy="2376264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de-DE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graphicFrame>
          <p:nvGraphicFramePr>
            <p:cNvPr id="12" name="Objek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0474163"/>
                </p:ext>
              </p:extLst>
            </p:nvPr>
          </p:nvGraphicFramePr>
          <p:xfrm>
            <a:off x="755678" y="4386046"/>
            <a:ext cx="6414319" cy="1352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99" name="Worksheet" r:id="rId3" imgW="2567810" imgH="541159" progId="Excel.Sheet.12">
                    <p:embed/>
                  </p:oleObj>
                </mc:Choice>
                <mc:Fallback>
                  <p:oleObj name="Worksheet" r:id="rId3" imgW="2567810" imgH="541159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55678" y="4386046"/>
                          <a:ext cx="6414319" cy="1352550"/>
                        </a:xfrm>
                        <a:prstGeom prst="rect">
                          <a:avLst/>
                        </a:prstGeom>
                        <a:gradFill>
                          <a:gsLst>
                            <a:gs pos="79795">
                              <a:srgbClr val="CCDCF7"/>
                            </a:gs>
                            <a:gs pos="48000">
                              <a:schemeClr val="bg1"/>
                            </a:gs>
                            <a:gs pos="100000">
                              <a:srgbClr val="A2C0F0"/>
                            </a:gs>
                          </a:gsLst>
                          <a:lin ang="5400000" scaled="1"/>
                        </a:gra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feld 13"/>
          <p:cNvSpPr txBox="1"/>
          <p:nvPr/>
        </p:nvSpPr>
        <p:spPr>
          <a:xfrm>
            <a:off x="2483768" y="908720"/>
            <a:ext cx="3454251" cy="113877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</a:rPr>
              <a:t>Контроль молочной производительности</a:t>
            </a:r>
            <a:r>
              <a:rPr lang="de-DE" sz="2400" b="1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</a:p>
          <a:p>
            <a:pPr algn="ctr"/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</a:rPr>
              <a:t>(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</a:rPr>
              <a:t>на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</a:rPr>
              <a:t>30.09.2016)</a:t>
            </a:r>
            <a:endParaRPr lang="de-DE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211" name="Picture 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24744"/>
            <a:ext cx="2313474" cy="2313474"/>
          </a:xfrm>
          <a:prstGeom prst="rect">
            <a:avLst/>
          </a:prstGeom>
          <a:noFill/>
          <a:ln>
            <a:noFill/>
          </a:ln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3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97509" y="692696"/>
            <a:ext cx="7632848" cy="116955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</a:rPr>
              <a:t>Поголовье коров в земле Гессен, прошедших проверку молочной производительности </a:t>
            </a:r>
            <a:r>
              <a:rPr lang="de-DE" sz="2500" b="1" dirty="0" smtClean="0">
                <a:solidFill>
                  <a:schemeClr val="accent6">
                    <a:lumMod val="50000"/>
                  </a:schemeClr>
                </a:solidFill>
              </a:rPr>
              <a:t>MLP</a:t>
            </a:r>
          </a:p>
          <a:p>
            <a:pPr algn="ctr"/>
            <a:r>
              <a:rPr lang="de-DE" sz="20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на</a:t>
            </a:r>
            <a:r>
              <a:rPr lang="de-DE" sz="2000" b="1" dirty="0" smtClean="0">
                <a:solidFill>
                  <a:schemeClr val="accent6">
                    <a:lumMod val="50000"/>
                  </a:schemeClr>
                </a:solidFill>
              </a:rPr>
              <a:t> 30.09.)</a:t>
            </a:r>
            <a:endParaRPr lang="de-DE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712732"/>
              </p:ext>
            </p:extLst>
          </p:nvPr>
        </p:nvGraphicFramePr>
        <p:xfrm>
          <a:off x="175435" y="2348880"/>
          <a:ext cx="8712968" cy="4264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0" name="Worksheet" r:id="rId3" imgW="6305443" imgH="3086100" progId="Excel.Sheet.8">
                  <p:embed/>
                </p:oleObj>
              </mc:Choice>
              <mc:Fallback>
                <p:oleObj name="Worksheet" r:id="rId3" imgW="6305443" imgH="308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435" y="2348880"/>
                        <a:ext cx="8712968" cy="4264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96" y="1700808"/>
            <a:ext cx="2816846" cy="92438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4602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327577" y="764703"/>
            <a:ext cx="6336704" cy="109260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</a:rPr>
              <a:t>Размеры стад в земле Гессен</a:t>
            </a:r>
            <a:r>
              <a:rPr lang="de-DE" sz="2500" b="1" dirty="0" smtClean="0">
                <a:solidFill>
                  <a:schemeClr val="accent6">
                    <a:lumMod val="50000"/>
                  </a:schemeClr>
                </a:solidFill>
              </a:rPr>
              <a:t> (MLP)</a:t>
            </a:r>
          </a:p>
          <a:p>
            <a:pPr algn="ctr"/>
            <a:r>
              <a:rPr lang="de-DE" sz="2000" b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коровы, проходящие круглогодичный контроль</a:t>
            </a:r>
            <a:r>
              <a:rPr lang="de-DE" sz="2000" b="1" dirty="0" smtClean="0">
                <a:solidFill>
                  <a:schemeClr val="accent6">
                    <a:lumMod val="50000"/>
                  </a:schemeClr>
                </a:solidFill>
              </a:rPr>
              <a:t> -</a:t>
            </a:r>
            <a:endParaRPr lang="de-DE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531342"/>
              </p:ext>
            </p:extLst>
          </p:nvPr>
        </p:nvGraphicFramePr>
        <p:xfrm>
          <a:off x="107504" y="1556792"/>
          <a:ext cx="8496944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36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123728" y="1052736"/>
            <a:ext cx="4752528" cy="4770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</a:rPr>
              <a:t>Годовые результаты</a:t>
            </a:r>
            <a:endParaRPr lang="de-DE" sz="25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873389"/>
              </p:ext>
            </p:extLst>
          </p:nvPr>
        </p:nvGraphicFramePr>
        <p:xfrm>
          <a:off x="34925" y="1989138"/>
          <a:ext cx="9232900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6" name="Worksheet" r:id="rId3" imgW="6484646" imgH="1051560" progId="Excel.Sheet.12">
                  <p:embed/>
                </p:oleObj>
              </mc:Choice>
              <mc:Fallback>
                <p:oleObj name="Worksheet" r:id="rId3" imgW="6484646" imgH="10515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25" y="1989138"/>
                        <a:ext cx="9232900" cy="149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552080"/>
              </p:ext>
            </p:extLst>
          </p:nvPr>
        </p:nvGraphicFramePr>
        <p:xfrm>
          <a:off x="323850" y="3929063"/>
          <a:ext cx="8609013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" name="Worksheet" r:id="rId5" imgW="4450288" imgH="1066939" progId="Excel.Sheet.12">
                  <p:embed/>
                </p:oleObj>
              </mc:Choice>
              <mc:Fallback>
                <p:oleObj name="Worksheet" r:id="rId5" imgW="4450288" imgH="10669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850" y="3929063"/>
                        <a:ext cx="8609013" cy="206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98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-36512" y="3066345"/>
            <a:ext cx="64442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500" b="1" dirty="0" smtClean="0">
                <a:solidFill>
                  <a:srgbClr val="0000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качества</a:t>
            </a:r>
            <a:endParaRPr lang="de-DE" sz="3200" b="1" dirty="0">
              <a:solidFill>
                <a:srgbClr val="000042"/>
              </a:solidFill>
              <a:latin typeface="+mn-lt"/>
            </a:endParaRPr>
          </a:p>
        </p:txBody>
      </p:sp>
      <p:pic>
        <p:nvPicPr>
          <p:cNvPr id="7" name="Picture 2" descr="C:\Users\user\Documents\HVL\Flyer\Fotos Herr Ellersiek\2012_06_14\IMG_39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04753" y="2329246"/>
            <a:ext cx="3652764" cy="243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64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23528" y="764704"/>
            <a:ext cx="7920880" cy="4770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</a:rPr>
              <a:t>Центральная лаборатория в Альсфельде</a:t>
            </a:r>
            <a:endParaRPr lang="de-DE" sz="25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-22543" y="3645024"/>
            <a:ext cx="9244906" cy="295465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Лаборатория</a:t>
            </a:r>
            <a:r>
              <a:rPr lang="de-DE" sz="2000" b="1" dirty="0" smtClean="0"/>
              <a:t> HVL</a:t>
            </a:r>
            <a:r>
              <a:rPr lang="ru-RU" sz="2000" b="1" dirty="0" smtClean="0"/>
              <a:t> в Альсфельде – это:</a:t>
            </a:r>
            <a:endParaRPr lang="de-DE" sz="2000" b="1" dirty="0" smtClean="0"/>
          </a:p>
          <a:p>
            <a:endParaRPr lang="de-DE" b="1" dirty="0"/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 smtClean="0"/>
              <a:t> </a:t>
            </a:r>
            <a:r>
              <a:rPr lang="ru-RU" b="1" dirty="0" smtClean="0"/>
              <a:t>независимая лаборатория с международной аккредитацией</a:t>
            </a:r>
            <a:endParaRPr lang="de-DE" b="1" dirty="0" smtClean="0"/>
          </a:p>
          <a:p>
            <a:endParaRPr lang="de-DE" sz="500" b="1" dirty="0"/>
          </a:p>
          <a:p>
            <a:endParaRPr lang="de-DE" sz="5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 smtClean="0"/>
              <a:t> </a:t>
            </a:r>
            <a:r>
              <a:rPr lang="ru-RU" b="1" dirty="0" smtClean="0"/>
              <a:t>с сертифицированным конролем качества</a:t>
            </a:r>
            <a:endParaRPr lang="de-DE" b="1" dirty="0" smtClean="0"/>
          </a:p>
          <a:p>
            <a:endParaRPr lang="de-DE" sz="500" b="1" dirty="0" smtClean="0"/>
          </a:p>
          <a:p>
            <a:endParaRPr lang="de-DE" sz="5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 smtClean="0"/>
              <a:t> </a:t>
            </a:r>
            <a:r>
              <a:rPr lang="ru-RU" b="1" dirty="0" smtClean="0"/>
              <a:t>исследования молочной продуктивности и проб молока</a:t>
            </a:r>
            <a:endParaRPr lang="de-DE" b="1" dirty="0" smtClean="0"/>
          </a:p>
          <a:p>
            <a:endParaRPr lang="de-DE" sz="500" b="1" dirty="0" smtClean="0"/>
          </a:p>
          <a:p>
            <a:endParaRPr lang="de-DE" sz="5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 smtClean="0"/>
              <a:t> </a:t>
            </a:r>
            <a:r>
              <a:rPr lang="ru-RU" b="1" dirty="0" smtClean="0"/>
              <a:t>Организация проверок на вирус</a:t>
            </a:r>
            <a:r>
              <a:rPr lang="de-DE" b="1" dirty="0" smtClean="0"/>
              <a:t> BHV1-,</a:t>
            </a:r>
            <a:r>
              <a:rPr lang="ru-RU" b="1" dirty="0" smtClean="0"/>
              <a:t> лейкоз и бруцеллез</a:t>
            </a:r>
            <a:endParaRPr lang="de-DE" b="1" dirty="0" smtClean="0"/>
          </a:p>
          <a:p>
            <a:endParaRPr lang="de-DE" sz="500" b="1" dirty="0" smtClean="0"/>
          </a:p>
          <a:p>
            <a:endParaRPr lang="de-DE" sz="5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 smtClean="0"/>
              <a:t> </a:t>
            </a:r>
            <a:r>
              <a:rPr lang="ru-RU" b="1" dirty="0" smtClean="0"/>
              <a:t>поддержка органов надзора</a:t>
            </a:r>
            <a:r>
              <a:rPr lang="de-DE" b="1" dirty="0" smtClean="0"/>
              <a:t> (</a:t>
            </a:r>
            <a:r>
              <a:rPr lang="ru-RU" b="1" dirty="0" smtClean="0"/>
              <a:t>в соответствии с нормами гигиены ЕС</a:t>
            </a:r>
            <a:r>
              <a:rPr lang="de-DE" b="1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de-DE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33086"/>
            <a:ext cx="5094312" cy="16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403648" y="1071772"/>
            <a:ext cx="5976664" cy="86177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</a:rPr>
              <a:t>Объем лабораторных исследований в</a:t>
            </a:r>
            <a:r>
              <a:rPr lang="de-DE" sz="2500" b="1" dirty="0" smtClean="0">
                <a:solidFill>
                  <a:schemeClr val="accent6">
                    <a:lumMod val="50000"/>
                  </a:schemeClr>
                </a:solidFill>
              </a:rPr>
              <a:t> 2016</a:t>
            </a: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</a:rPr>
              <a:t> году</a:t>
            </a:r>
            <a:endParaRPr lang="de-DE" sz="25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843808" y="4437112"/>
            <a:ext cx="3672408" cy="1368152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  <a:headEnd/>
            <a:tailEnd/>
          </a:ln>
          <a:effectLst>
            <a:softEdge rad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defTabSz="896938"/>
            <a:r>
              <a:rPr lang="de-DE" sz="1500" b="1" dirty="0">
                <a:sym typeface="Marlett" pitchFamily="2" charset="2"/>
              </a:rPr>
              <a:t> </a:t>
            </a:r>
            <a:r>
              <a:rPr lang="de-DE" sz="1500" b="1" dirty="0" smtClean="0">
                <a:sym typeface="Marlett" pitchFamily="2" charset="2"/>
              </a:rPr>
              <a:t>     </a:t>
            </a:r>
            <a:r>
              <a:rPr lang="ru-RU" sz="2000" b="1" u="sng" dirty="0" smtClean="0">
                <a:sym typeface="Marlett" pitchFamily="2" charset="2"/>
              </a:rPr>
              <a:t>Клиенты </a:t>
            </a:r>
            <a:r>
              <a:rPr lang="de-DE" sz="2000" b="1" u="sng" dirty="0" smtClean="0">
                <a:sym typeface="Marlett" pitchFamily="2" charset="2"/>
              </a:rPr>
              <a:t>(</a:t>
            </a:r>
            <a:r>
              <a:rPr lang="ru-RU" sz="2000" b="1" u="sng" dirty="0" smtClean="0">
                <a:sym typeface="Marlett" pitchFamily="2" charset="2"/>
              </a:rPr>
              <a:t>на</a:t>
            </a:r>
            <a:r>
              <a:rPr lang="de-DE" sz="2000" b="1" u="sng" dirty="0" smtClean="0">
                <a:sym typeface="Marlett" pitchFamily="2" charset="2"/>
              </a:rPr>
              <a:t> 12/2016)</a:t>
            </a:r>
            <a:endParaRPr lang="de-DE" sz="2000" b="1" dirty="0">
              <a:sym typeface="Marlett" pitchFamily="2" charset="2"/>
            </a:endParaRPr>
          </a:p>
          <a:p>
            <a:endParaRPr lang="de-DE" sz="1200" b="1" dirty="0">
              <a:sym typeface="Marlett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  <a:sym typeface="Marlett" pitchFamily="2" charset="2"/>
              </a:rPr>
              <a:t>8</a:t>
            </a:r>
            <a:r>
              <a:rPr lang="de-DE" sz="2000" b="1" dirty="0" smtClean="0">
                <a:sym typeface="Marlett" pitchFamily="2" charset="2"/>
              </a:rPr>
              <a:t> </a:t>
            </a:r>
            <a:r>
              <a:rPr lang="ru-RU" sz="2000" b="1" dirty="0" smtClean="0">
                <a:sym typeface="Marlett" pitchFamily="2" charset="2"/>
              </a:rPr>
              <a:t>молочных ферм</a:t>
            </a:r>
            <a:endParaRPr lang="de-DE" sz="2000" b="1" dirty="0" smtClean="0">
              <a:sym typeface="Marlett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tx1"/>
                </a:solidFill>
                <a:sym typeface="Marlett" pitchFamily="2" charset="2"/>
              </a:rPr>
              <a:t>2.054 </a:t>
            </a:r>
            <a:r>
              <a:rPr lang="ru-RU" sz="2000" b="1" dirty="0" smtClean="0">
                <a:sym typeface="Marlett" pitchFamily="2" charset="2"/>
              </a:rPr>
              <a:t>поставщиков</a:t>
            </a:r>
            <a:endParaRPr lang="de-DE" sz="2000" dirty="0"/>
          </a:p>
        </p:txBody>
      </p:sp>
      <p:graphicFrame>
        <p:nvGraphicFramePr>
          <p:cNvPr id="6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715483"/>
              </p:ext>
            </p:extLst>
          </p:nvPr>
        </p:nvGraphicFramePr>
        <p:xfrm>
          <a:off x="1403648" y="2093288"/>
          <a:ext cx="6120681" cy="1909101"/>
        </p:xfrm>
        <a:graphic>
          <a:graphicData uri="http://schemas.openxmlformats.org/drawingml/2006/table">
            <a:tbl>
              <a:tblPr/>
              <a:tblGrid>
                <a:gridCol w="1080120"/>
                <a:gridCol w="1834491"/>
                <a:gridCol w="1621893"/>
                <a:gridCol w="1584177"/>
              </a:tblGrid>
              <a:tr h="7717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kumimoji="0" lang="de-DE" alt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Проверки молочной продуктивности</a:t>
                      </a:r>
                      <a:endParaRPr kumimoji="0" lang="de-DE" alt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Проверки качества молока</a:t>
                      </a:r>
                      <a:endParaRPr kumimoji="0" lang="de-DE" alt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4273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1447" marR="91447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1.170.177</a:t>
                      </a:r>
                    </a:p>
                  </a:txBody>
                  <a:tcPr marL="91447" marR="91447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состав</a:t>
                      </a:r>
                      <a:endParaRPr kumimoji="0" lang="de-DE" alt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Микро-организмы</a:t>
                      </a:r>
                      <a:endParaRPr kumimoji="0" lang="de-DE" alt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46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324.000</a:t>
                      </a:r>
                    </a:p>
                  </a:txBody>
                  <a:tcPr marL="91447" marR="91447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51.000</a:t>
                      </a:r>
                    </a:p>
                  </a:txBody>
                  <a:tcPr marL="91447" marR="91447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75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54" y="1818412"/>
            <a:ext cx="622803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500" b="1" dirty="0" smtClean="0">
                <a:solidFill>
                  <a:srgbClr val="0000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состояния здоровья</a:t>
            </a:r>
            <a:endParaRPr lang="de-DE" sz="5500" b="1" dirty="0" smtClean="0">
              <a:solidFill>
                <a:srgbClr val="000042"/>
              </a:solidFill>
            </a:endParaRPr>
          </a:p>
          <a:p>
            <a:endParaRPr lang="de-DE" sz="3200" b="1" dirty="0">
              <a:solidFill>
                <a:srgbClr val="000042"/>
              </a:solidFill>
              <a:latin typeface="+mn-lt"/>
            </a:endParaRPr>
          </a:p>
        </p:txBody>
      </p:sp>
      <p:pic>
        <p:nvPicPr>
          <p:cNvPr id="4" name="Picture 2" descr="C:\Users\user\Documents\HVL\Flyer\Fotos Herr Ellersiek\2012_06_14\IMG_39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47382" y="2242563"/>
            <a:ext cx="3652764" cy="243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942344"/>
            <a:ext cx="2223016" cy="142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57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11560" y="1052736"/>
            <a:ext cx="7560840" cy="4770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de-DE" sz="2500" b="1" dirty="0">
                <a:solidFill>
                  <a:schemeClr val="accent6">
                    <a:lumMod val="50000"/>
                  </a:schemeClr>
                </a:solidFill>
              </a:rPr>
              <a:t>HVL </a:t>
            </a:r>
            <a:r>
              <a:rPr lang="de-DE" sz="2500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</a:rPr>
              <a:t>услуги для животноводов земли Гессен</a:t>
            </a:r>
            <a:endParaRPr lang="de-DE" sz="25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223628" y="1868922"/>
            <a:ext cx="6516724" cy="4170372"/>
          </a:xfrm>
          <a:prstGeom prst="rect">
            <a:avLst/>
          </a:prstGeom>
          <a:solidFill>
            <a:schemeClr val="bg1"/>
          </a:solidFill>
          <a:effectLst>
            <a:softEdge rad="228600"/>
          </a:effectLst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2000" b="1" dirty="0" smtClean="0"/>
              <a:t>Основан в </a:t>
            </a:r>
            <a:r>
              <a:rPr lang="de-DE" sz="2000" b="1" dirty="0" smtClean="0"/>
              <a:t>1980</a:t>
            </a:r>
            <a:r>
              <a:rPr lang="ru-RU" sz="2000" b="1" dirty="0" smtClean="0"/>
              <a:t> году</a:t>
            </a:r>
            <a:endParaRPr lang="de-DE" sz="2000" dirty="0" smtClean="0"/>
          </a:p>
          <a:p>
            <a:endParaRPr lang="de-DE" sz="500" dirty="0" smtClean="0"/>
          </a:p>
          <a:p>
            <a:r>
              <a:rPr lang="ru-RU" sz="2000" dirty="0"/>
              <a:t>	</a:t>
            </a:r>
            <a:r>
              <a:rPr lang="ru-RU" sz="2000" dirty="0" smtClean="0"/>
              <a:t>за счет слияния </a:t>
            </a:r>
            <a:r>
              <a:rPr lang="de-DE" sz="2000" dirty="0" smtClean="0"/>
              <a:t> </a:t>
            </a:r>
            <a:r>
              <a:rPr lang="ru-RU" sz="2000" dirty="0" smtClean="0"/>
              <a:t>организаций по проверке 	проиводительности и качества 	животноводства регионов Кургессен и 	Гессен</a:t>
            </a:r>
            <a:r>
              <a:rPr lang="de-DE" sz="2000" dirty="0" smtClean="0"/>
              <a:t>-</a:t>
            </a:r>
            <a:r>
              <a:rPr lang="ru-RU" sz="2000" dirty="0" smtClean="0"/>
              <a:t>Нассау</a:t>
            </a:r>
            <a:r>
              <a:rPr lang="de-DE" sz="2000" dirty="0" smtClean="0"/>
              <a:t> (</a:t>
            </a:r>
            <a:r>
              <a:rPr lang="ru-RU" sz="2000" dirty="0" smtClean="0"/>
              <a:t>с администрацией в Касселе 	и центральной лабораторией в Гисене</a:t>
            </a:r>
            <a:r>
              <a:rPr lang="de-DE" sz="2000" dirty="0" smtClean="0"/>
              <a:t>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0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2000" b="1" dirty="0" smtClean="0"/>
              <a:t>Основание центра племенного разведения</a:t>
            </a:r>
            <a:r>
              <a:rPr lang="de-DE" sz="2000" b="1" dirty="0" smtClean="0"/>
              <a:t> </a:t>
            </a:r>
            <a:r>
              <a:rPr lang="ru-RU" sz="2000" b="1" dirty="0" smtClean="0"/>
              <a:t>в Альсфельде</a:t>
            </a:r>
            <a:r>
              <a:rPr lang="en-US" sz="2000" b="1" dirty="0"/>
              <a:t> </a:t>
            </a:r>
            <a:r>
              <a:rPr lang="ru-RU" sz="2000" b="1" dirty="0" smtClean="0"/>
              <a:t>в </a:t>
            </a:r>
            <a:r>
              <a:rPr lang="de-DE" sz="2000" b="1" dirty="0" smtClean="0"/>
              <a:t>1991</a:t>
            </a:r>
            <a:r>
              <a:rPr lang="ru-RU" sz="2000" b="1" dirty="0" smtClean="0"/>
              <a:t> году</a:t>
            </a:r>
            <a:endParaRPr lang="de-DE" sz="2000" b="1" dirty="0" smtClean="0"/>
          </a:p>
          <a:p>
            <a:endParaRPr lang="de-DE" sz="500" b="1" dirty="0" smtClean="0"/>
          </a:p>
          <a:p>
            <a:r>
              <a:rPr lang="de-DE" sz="2000" b="1" dirty="0"/>
              <a:t>	</a:t>
            </a:r>
            <a:r>
              <a:rPr lang="ru-RU" sz="2000" dirty="0" smtClean="0"/>
              <a:t>Перенос в Альсфельд администрации из  	Касселя и центральной лаборатории из 	Гисена</a:t>
            </a:r>
            <a:endParaRPr lang="de-DE" sz="2000" dirty="0" smtClean="0"/>
          </a:p>
          <a:p>
            <a:endParaRPr lang="de-DE" sz="500" b="1" dirty="0" smtClean="0"/>
          </a:p>
          <a:p>
            <a:r>
              <a:rPr lang="de-DE" sz="2000" b="1" dirty="0"/>
              <a:t>	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990" y="5204296"/>
            <a:ext cx="2540000" cy="1689100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35717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44824"/>
            <a:ext cx="7200800" cy="4176464"/>
          </a:xfrm>
        </p:spPr>
        <p:txBody>
          <a:bodyPr/>
          <a:lstStyle/>
          <a:p>
            <a:r>
              <a:rPr lang="ru-RU" sz="2100" dirty="0" smtClean="0"/>
              <a:t>Установление всех диагнозов</a:t>
            </a:r>
            <a:r>
              <a:rPr lang="de-DE" sz="2100" dirty="0" smtClean="0"/>
              <a:t> (</a:t>
            </a:r>
            <a:r>
              <a:rPr lang="ru-RU" sz="2100" dirty="0" smtClean="0"/>
              <a:t>без лечения</a:t>
            </a:r>
            <a:r>
              <a:rPr lang="de-DE" sz="2100" dirty="0" smtClean="0"/>
              <a:t>)</a:t>
            </a:r>
            <a:r>
              <a:rPr lang="ru-RU" sz="2100" dirty="0" smtClean="0"/>
              <a:t> всех самок животных в молочных хозяйствах</a:t>
            </a:r>
            <a:endParaRPr lang="de-DE" sz="1000" dirty="0" smtClean="0"/>
          </a:p>
          <a:p>
            <a:r>
              <a:rPr lang="ru-RU" sz="2100" dirty="0" smtClean="0"/>
              <a:t>Поддержка программ управления, в том числе мобильные приложения</a:t>
            </a:r>
            <a:endParaRPr lang="de-DE" sz="2100" dirty="0" smtClean="0"/>
          </a:p>
          <a:p>
            <a:endParaRPr lang="de-DE" sz="1000" dirty="0" smtClean="0"/>
          </a:p>
          <a:p>
            <a:r>
              <a:rPr lang="ru-RU" sz="2100" dirty="0" smtClean="0"/>
              <a:t>Создания базы данных с информацией о здоровье</a:t>
            </a:r>
            <a:endParaRPr lang="de-DE" sz="2100" dirty="0" smtClean="0"/>
          </a:p>
          <a:p>
            <a:endParaRPr lang="de-DE" sz="1000" dirty="0" smtClean="0"/>
          </a:p>
          <a:p>
            <a:r>
              <a:rPr lang="ru-RU" sz="2100" dirty="0" smtClean="0"/>
              <a:t>Цели</a:t>
            </a:r>
            <a:r>
              <a:rPr lang="de-DE" sz="2100" dirty="0" smtClean="0"/>
              <a:t>: </a:t>
            </a:r>
            <a:endParaRPr lang="de-DE" sz="2100" dirty="0"/>
          </a:p>
          <a:p>
            <a:pPr lvl="1"/>
            <a:r>
              <a:rPr lang="ru-RU" sz="1800" dirty="0" smtClean="0">
                <a:sym typeface="Wingdings" panose="05000000000000000000" pitchFamily="2" charset="2"/>
              </a:rPr>
              <a:t>Информативные отчеты по здоровью </a:t>
            </a:r>
            <a:r>
              <a:rPr lang="de-DE" sz="1800" dirty="0" smtClean="0">
                <a:sym typeface="Wingdings" panose="05000000000000000000" pitchFamily="2" charset="2"/>
              </a:rPr>
              <a:t>(</a:t>
            </a:r>
            <a:r>
              <a:rPr lang="ru-RU" sz="1800" dirty="0" smtClean="0">
                <a:sym typeface="Wingdings" panose="05000000000000000000" pitchFamily="2" charset="2"/>
              </a:rPr>
              <a:t>ежеквартально</a:t>
            </a:r>
            <a:r>
              <a:rPr lang="de-DE" sz="1800" dirty="0" smtClean="0">
                <a:sym typeface="Wingdings" panose="05000000000000000000" pitchFamily="2" charset="2"/>
              </a:rPr>
              <a:t>) </a:t>
            </a:r>
            <a:r>
              <a:rPr lang="ru-RU" sz="1800" dirty="0" smtClean="0">
                <a:sym typeface="Wingdings" panose="05000000000000000000" pitchFamily="2" charset="2"/>
              </a:rPr>
              <a:t>поддерживают системы управления здоровьем поголовья задействованных хозяйств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endParaRPr lang="de-DE" sz="1800" dirty="0">
              <a:sym typeface="Wingdings" panose="05000000000000000000" pitchFamily="2" charset="2"/>
            </a:endParaRPr>
          </a:p>
          <a:p>
            <a:pPr lvl="1"/>
            <a:r>
              <a:rPr lang="ru-RU" sz="1800" dirty="0" smtClean="0"/>
              <a:t>Интеграция прямых признаков состояния здоровья в оценку разведения </a:t>
            </a:r>
            <a:r>
              <a:rPr lang="de-DE" sz="1800" dirty="0" smtClean="0">
                <a:sym typeface="Wingdings" panose="05000000000000000000" pitchFamily="2" charset="2"/>
              </a:rPr>
              <a:t> </a:t>
            </a:r>
            <a:r>
              <a:rPr lang="ru-RU" sz="1800" dirty="0" smtClean="0">
                <a:sym typeface="Wingdings" panose="05000000000000000000" pitchFamily="2" charset="2"/>
              </a:rPr>
              <a:t>оптимизация разведения и контроля здоровья</a:t>
            </a:r>
            <a:endParaRPr lang="de-DE" sz="1800" dirty="0">
              <a:sym typeface="Wingdings" panose="05000000000000000000" pitchFamily="2" charset="2"/>
            </a:endParaRPr>
          </a:p>
          <a:p>
            <a:endParaRPr lang="de-DE" sz="2100" dirty="0">
              <a:sym typeface="Wingdings" panose="05000000000000000000" pitchFamily="2" charset="2"/>
            </a:endParaRPr>
          </a:p>
          <a:p>
            <a:endParaRPr lang="de-DE" sz="2100" dirty="0"/>
          </a:p>
        </p:txBody>
      </p:sp>
      <p:pic>
        <p:nvPicPr>
          <p:cNvPr id="4" name="Grafik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6021288"/>
            <a:ext cx="991495" cy="63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492896"/>
            <a:ext cx="1494388" cy="224158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99592" y="1007730"/>
            <a:ext cx="6552728" cy="4770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</a:rPr>
              <a:t>Мониторинг состояния здоровья</a:t>
            </a:r>
            <a:endParaRPr lang="de-DE" sz="25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9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96513"/>
            <a:ext cx="8248196" cy="4058581"/>
          </a:xfrm>
        </p:spPr>
        <p:txBody>
          <a:bodyPr/>
          <a:lstStyle/>
          <a:p>
            <a:pPr marL="636985" lvl="1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100" dirty="0" smtClean="0"/>
              <a:t>На сегодняшний день </a:t>
            </a:r>
            <a:r>
              <a:rPr lang="de-DE" sz="2100" dirty="0" smtClean="0"/>
              <a:t>50 </a:t>
            </a:r>
            <a:r>
              <a:rPr lang="ru-RU" sz="2100" dirty="0" smtClean="0"/>
              <a:t>участников в Гессене</a:t>
            </a:r>
            <a:r>
              <a:rPr lang="de-DE" sz="2100" dirty="0" smtClean="0"/>
              <a:t> (</a:t>
            </a:r>
            <a:r>
              <a:rPr lang="ru-RU" sz="2100" dirty="0" smtClean="0"/>
              <a:t>от </a:t>
            </a:r>
            <a:r>
              <a:rPr lang="de-DE" sz="2100" dirty="0" smtClean="0"/>
              <a:t>26 </a:t>
            </a:r>
            <a:r>
              <a:rPr lang="ru-RU" sz="2100" dirty="0" smtClean="0"/>
              <a:t>до</a:t>
            </a:r>
            <a:r>
              <a:rPr lang="de-DE" sz="2100" dirty="0" smtClean="0"/>
              <a:t> </a:t>
            </a:r>
            <a:r>
              <a:rPr lang="de-DE" sz="2100" dirty="0"/>
              <a:t>217 </a:t>
            </a:r>
            <a:r>
              <a:rPr lang="ru-RU" sz="2100" dirty="0" smtClean="0"/>
              <a:t>коров</a:t>
            </a:r>
            <a:r>
              <a:rPr lang="de-DE" sz="2100" dirty="0" smtClean="0"/>
              <a:t>)</a:t>
            </a:r>
            <a:endParaRPr lang="de-DE" sz="2100" dirty="0"/>
          </a:p>
          <a:p>
            <a:pPr marL="636985" lvl="1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100" dirty="0" smtClean="0"/>
              <a:t>Всего </a:t>
            </a:r>
            <a:r>
              <a:rPr lang="de-DE" sz="2100" dirty="0" smtClean="0"/>
              <a:t>5280 </a:t>
            </a:r>
            <a:r>
              <a:rPr lang="ru-RU" sz="2100" dirty="0" smtClean="0"/>
              <a:t>коров</a:t>
            </a:r>
            <a:r>
              <a:rPr lang="de-DE" sz="2100" dirty="0" smtClean="0"/>
              <a:t>, </a:t>
            </a:r>
            <a:r>
              <a:rPr lang="de-DE" sz="2100" dirty="0"/>
              <a:t>Ø 91 </a:t>
            </a:r>
            <a:r>
              <a:rPr lang="ru-RU" sz="2100" dirty="0" smtClean="0"/>
              <a:t>корова</a:t>
            </a:r>
            <a:r>
              <a:rPr lang="ru-RU" sz="2100" dirty="0"/>
              <a:t> </a:t>
            </a:r>
            <a:r>
              <a:rPr lang="ru-RU" sz="2100" dirty="0" smtClean="0"/>
              <a:t>в хозяйстве</a:t>
            </a:r>
            <a:endParaRPr lang="de-DE" sz="2100" dirty="0"/>
          </a:p>
          <a:p>
            <a:pPr marL="636985" lvl="1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100" dirty="0" smtClean="0"/>
              <a:t>Разл. структура хозяйств</a:t>
            </a:r>
            <a:r>
              <a:rPr lang="de-DE" sz="2100" dirty="0" smtClean="0"/>
              <a:t>, 3 </a:t>
            </a:r>
            <a:r>
              <a:rPr lang="ru-RU" sz="2100" dirty="0" smtClean="0"/>
              <a:t>био-хозяйства</a:t>
            </a:r>
            <a:endParaRPr lang="de-DE" sz="2100" dirty="0"/>
          </a:p>
          <a:p>
            <a:pPr marL="636985" lvl="1" indent="-342900">
              <a:lnSpc>
                <a:spcPct val="150000"/>
              </a:lnSpc>
              <a:buClr>
                <a:srgbClr val="00246E"/>
              </a:buClr>
              <a:buFont typeface="Arial" charset="0"/>
              <a:buChar char="•"/>
            </a:pPr>
            <a:r>
              <a:rPr lang="ru-RU" sz="2100" dirty="0" smtClean="0"/>
              <a:t>Используется в основном система</a:t>
            </a:r>
            <a:r>
              <a:rPr lang="de-DE" sz="2100" dirty="0" smtClean="0"/>
              <a:t> </a:t>
            </a:r>
            <a:r>
              <a:rPr lang="de-DE" sz="2100" dirty="0"/>
              <a:t>Netrind (vit)</a:t>
            </a:r>
          </a:p>
          <a:p>
            <a:pPr marL="636985" lvl="1" indent="-342900">
              <a:lnSpc>
                <a:spcPct val="150000"/>
              </a:lnSpc>
              <a:buClr>
                <a:srgbClr val="00246E"/>
              </a:buClr>
              <a:buFont typeface="Arial" charset="0"/>
              <a:buChar char="•"/>
            </a:pPr>
            <a:r>
              <a:rPr lang="de-DE" sz="2100" dirty="0"/>
              <a:t>7 </a:t>
            </a:r>
            <a:r>
              <a:rPr lang="ru-RU" sz="2100" dirty="0" smtClean="0"/>
              <a:t>хозяйств используют систему</a:t>
            </a:r>
            <a:r>
              <a:rPr lang="de-DE" sz="2100" dirty="0" smtClean="0"/>
              <a:t> </a:t>
            </a:r>
            <a:r>
              <a:rPr lang="de-DE" sz="2100" dirty="0"/>
              <a:t>Herde (</a:t>
            </a:r>
            <a:r>
              <a:rPr lang="de-DE" sz="2100" dirty="0" smtClean="0"/>
              <a:t>dsp)</a:t>
            </a:r>
          </a:p>
          <a:p>
            <a:pPr marL="636985" lvl="1" indent="-342900">
              <a:lnSpc>
                <a:spcPct val="150000"/>
              </a:lnSpc>
              <a:buClr>
                <a:srgbClr val="00246E"/>
              </a:buClr>
              <a:buFont typeface="Arial" charset="0"/>
              <a:buChar char="•"/>
            </a:pPr>
            <a:r>
              <a:rPr lang="ru-RU" sz="2100" dirty="0" smtClean="0"/>
              <a:t>Финансовая поддержка участников уже на 4 год</a:t>
            </a:r>
            <a:endParaRPr lang="de-DE" sz="2100" dirty="0" smtClean="0"/>
          </a:p>
          <a:p>
            <a:pPr marL="636985" lvl="1" indent="-342900">
              <a:lnSpc>
                <a:spcPct val="150000"/>
              </a:lnSpc>
              <a:buClr>
                <a:srgbClr val="00246E"/>
              </a:buClr>
              <a:buFont typeface="Arial" charset="0"/>
              <a:buChar char="•"/>
            </a:pPr>
            <a:r>
              <a:rPr lang="ru-RU" sz="2100" dirty="0" smtClean="0"/>
              <a:t>Интенсивная поддержка и консультирование для облегчения входа в программу</a:t>
            </a:r>
            <a:r>
              <a:rPr lang="de-DE" sz="2100" dirty="0" smtClean="0"/>
              <a:t> </a:t>
            </a:r>
            <a:endParaRPr lang="de-DE" sz="2100" dirty="0"/>
          </a:p>
        </p:txBody>
      </p:sp>
      <p:pic>
        <p:nvPicPr>
          <p:cNvPr id="5" name="Grafik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6107461"/>
            <a:ext cx="991495" cy="63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1115616" y="793085"/>
            <a:ext cx="6264696" cy="4770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</a:rPr>
              <a:t>Мониторинг состояния здоровья</a:t>
            </a:r>
            <a:endParaRPr lang="de-DE" sz="25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54" y="2420888"/>
            <a:ext cx="622803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500" b="1" dirty="0" smtClean="0">
                <a:solidFill>
                  <a:srgbClr val="0000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PAG-</a:t>
            </a:r>
          </a:p>
          <a:p>
            <a:pPr algn="ctr"/>
            <a:r>
              <a:rPr lang="ru-RU" sz="5500" b="1" dirty="0" smtClean="0">
                <a:solidFill>
                  <a:srgbClr val="0000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стельности</a:t>
            </a:r>
            <a:endParaRPr lang="de-DE" sz="5500" b="1" dirty="0" smtClean="0">
              <a:solidFill>
                <a:srgbClr val="000042"/>
              </a:solidFill>
            </a:endParaRPr>
          </a:p>
          <a:p>
            <a:endParaRPr lang="de-DE" sz="3200" b="1" dirty="0">
              <a:solidFill>
                <a:srgbClr val="000042"/>
              </a:solidFill>
              <a:latin typeface="+mn-lt"/>
            </a:endParaRPr>
          </a:p>
        </p:txBody>
      </p:sp>
      <p:pic>
        <p:nvPicPr>
          <p:cNvPr id="4" name="Picture 2" descr="C:\Users\user\Documents\HVL\Flyer\Fotos Herr Ellersiek\2012_06_14\IMG_39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47382" y="2242563"/>
            <a:ext cx="3652764" cy="243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2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5" name="Text Box 5"/>
          <p:cNvSpPr txBox="1">
            <a:spLocks noChangeArrowheads="1"/>
          </p:cNvSpPr>
          <p:nvPr/>
        </p:nvSpPr>
        <p:spPr bwMode="auto">
          <a:xfrm>
            <a:off x="1539893" y="789740"/>
            <a:ext cx="5904656" cy="4770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500" b="1" dirty="0">
                <a:solidFill>
                  <a:schemeClr val="accent6">
                    <a:lumMod val="50000"/>
                  </a:schemeClr>
                </a:solidFill>
              </a:rPr>
              <a:t>PAG – </a:t>
            </a: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</a:rPr>
              <a:t>тест молока на стельность</a:t>
            </a:r>
            <a:endParaRPr lang="de-DE" sz="25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894130" y="1703282"/>
            <a:ext cx="6014684" cy="503808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127000"/>
          </a:effectLst>
        </p:spPr>
        <p:txBody>
          <a:bodyPr vert="horz" lIns="243000" tIns="0" rIns="68580" bIns="3429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975" indent="-180975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n-lt"/>
                <a:cs typeface="Arial" panose="020B0604020202020204" pitchFamily="34" charset="0"/>
              </a:rPr>
              <a:t>Быстро и надежно для коров и коз, простой и безопасный тест</a:t>
            </a:r>
            <a:endParaRPr lang="de-DE" sz="1000" dirty="0" smtClean="0">
              <a:latin typeface="+mn-lt"/>
              <a:cs typeface="Arial" panose="020B0604020202020204" pitchFamily="34" charset="0"/>
            </a:endParaRPr>
          </a:p>
          <a:p>
            <a:pPr marL="180975" indent="-180975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n-lt"/>
                <a:cs typeface="Arial" panose="020B0604020202020204" pitchFamily="34" charset="0"/>
              </a:rPr>
              <a:t>Начиная с </a:t>
            </a:r>
            <a:r>
              <a:rPr lang="de-DE" sz="2000" dirty="0" smtClean="0">
                <a:latin typeface="+mn-lt"/>
                <a:cs typeface="Arial" panose="020B0604020202020204" pitchFamily="34" charset="0"/>
              </a:rPr>
              <a:t>28</a:t>
            </a:r>
            <a:r>
              <a:rPr lang="ru-RU" sz="2000" dirty="0" smtClean="0">
                <a:latin typeface="+mn-lt"/>
                <a:cs typeface="Arial" panose="020B0604020202020204" pitchFamily="34" charset="0"/>
              </a:rPr>
              <a:t> дня после осеменения</a:t>
            </a:r>
            <a:r>
              <a:rPr lang="de-DE" sz="2000" dirty="0" smtClean="0">
                <a:latin typeface="+mn-lt"/>
                <a:cs typeface="Arial" panose="020B0604020202020204" pitchFamily="34" charset="0"/>
              </a:rPr>
              <a:t>,</a:t>
            </a:r>
            <a:r>
              <a:rPr lang="ru-RU" sz="2000" dirty="0" smtClean="0">
                <a:latin typeface="+mn-lt"/>
                <a:cs typeface="Arial" panose="020B0604020202020204" pitchFamily="34" charset="0"/>
              </a:rPr>
              <a:t> с 60 дня после последнего отела</a:t>
            </a:r>
            <a:endParaRPr lang="de-DE" sz="2000" dirty="0" smtClean="0">
              <a:latin typeface="+mn-lt"/>
              <a:cs typeface="Arial" panose="020B0604020202020204" pitchFamily="34" charset="0"/>
            </a:endParaRPr>
          </a:p>
          <a:p>
            <a:pPr marL="180975" indent="-180975" algn="l">
              <a:lnSpc>
                <a:spcPct val="100000"/>
              </a:lnSpc>
              <a:tabLst>
                <a:tab pos="334963" algn="l"/>
              </a:tabLst>
            </a:pPr>
            <a:endParaRPr lang="de-DE" sz="1000" dirty="0">
              <a:latin typeface="+mn-lt"/>
              <a:cs typeface="Arial" panose="020B0604020202020204" pitchFamily="34" charset="0"/>
            </a:endParaRPr>
          </a:p>
          <a:p>
            <a:pPr marL="180975" indent="-180975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n-lt"/>
                <a:cs typeface="Arial" panose="020B0604020202020204" pitchFamily="34" charset="0"/>
              </a:rPr>
              <a:t>Высокая надежность </a:t>
            </a:r>
            <a:r>
              <a:rPr lang="de-DE" sz="2000" dirty="0" smtClean="0">
                <a:latin typeface="+mn-lt"/>
                <a:cs typeface="Arial" panose="020B0604020202020204" pitchFamily="34" charset="0"/>
              </a:rPr>
              <a:t>(</a:t>
            </a:r>
            <a:r>
              <a:rPr lang="ru-RU" sz="2000" dirty="0" smtClean="0">
                <a:latin typeface="+mn-lt"/>
                <a:cs typeface="Arial" panose="020B0604020202020204" pitchFamily="34" charset="0"/>
              </a:rPr>
              <a:t>специфичность </a:t>
            </a:r>
            <a:r>
              <a:rPr lang="de-DE" sz="2000" dirty="0" smtClean="0">
                <a:latin typeface="+mn-lt"/>
                <a:cs typeface="Arial" panose="020B0604020202020204" pitchFamily="34" charset="0"/>
              </a:rPr>
              <a:t>97 %, </a:t>
            </a:r>
            <a:r>
              <a:rPr lang="ru-RU" sz="2000" dirty="0" smtClean="0">
                <a:latin typeface="+mn-lt"/>
                <a:cs typeface="Arial" panose="020B0604020202020204" pitchFamily="34" charset="0"/>
              </a:rPr>
              <a:t>чувствительность</a:t>
            </a:r>
            <a:r>
              <a:rPr lang="de-DE" sz="2000" dirty="0" smtClean="0">
                <a:latin typeface="+mn-lt"/>
                <a:cs typeface="Arial" panose="020B0604020202020204" pitchFamily="34" charset="0"/>
              </a:rPr>
              <a:t> 99 %)</a:t>
            </a:r>
          </a:p>
          <a:p>
            <a:pPr algn="l">
              <a:lnSpc>
                <a:spcPct val="100000"/>
              </a:lnSpc>
            </a:pPr>
            <a:endParaRPr lang="de-DE" sz="1000" dirty="0" smtClean="0">
              <a:latin typeface="+mn-lt"/>
              <a:cs typeface="Arial" panose="020B0604020202020204" pitchFamily="34" charset="0"/>
            </a:endParaRPr>
          </a:p>
          <a:p>
            <a:pPr marL="180975" indent="-180975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n-lt"/>
                <a:cs typeface="Arial" panose="020B0604020202020204" pitchFamily="34" charset="0"/>
              </a:rPr>
              <a:t>Тару и информацию</a:t>
            </a:r>
            <a:r>
              <a:rPr lang="ru-RU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+mn-lt"/>
                <a:cs typeface="Arial" panose="020B0604020202020204" pitchFamily="34" charset="0"/>
              </a:rPr>
              <a:t>можно получить у сотрудника </a:t>
            </a:r>
            <a:r>
              <a:rPr lang="de-DE" sz="2000" dirty="0" smtClean="0">
                <a:latin typeface="+mn-lt"/>
                <a:cs typeface="Arial" panose="020B0604020202020204" pitchFamily="34" charset="0"/>
              </a:rPr>
              <a:t>HVL </a:t>
            </a:r>
            <a:r>
              <a:rPr lang="ru-RU" sz="2000" dirty="0" smtClean="0">
                <a:latin typeface="+mn-lt"/>
                <a:cs typeface="Arial" panose="020B0604020202020204" pitchFamily="34" charset="0"/>
              </a:rPr>
              <a:t>на выезде или в лаборатории</a:t>
            </a:r>
            <a:endParaRPr lang="de-DE" sz="2000" dirty="0" smtClean="0">
              <a:latin typeface="+mn-lt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de-DE" sz="1000" dirty="0" smtClean="0">
              <a:latin typeface="+mn-lt"/>
              <a:cs typeface="Arial" panose="020B0604020202020204" pitchFamily="34" charset="0"/>
            </a:endParaRPr>
          </a:p>
          <a:p>
            <a:pPr marL="180975" indent="-180975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n-lt"/>
                <a:cs typeface="Arial" panose="020B0604020202020204" pitchFamily="34" charset="0"/>
              </a:rPr>
              <a:t>Тестирование осуществляется совместно с лабораторией </a:t>
            </a:r>
            <a:r>
              <a:rPr lang="de-DE" sz="2000" dirty="0" smtClean="0">
                <a:latin typeface="+mn-lt"/>
                <a:cs typeface="Arial" panose="020B0604020202020204" pitchFamily="34" charset="0"/>
              </a:rPr>
              <a:t>LHL (Landesbetrieb Hessisches Landeslabor)</a:t>
            </a:r>
          </a:p>
          <a:p>
            <a:pPr algn="l">
              <a:lnSpc>
                <a:spcPct val="100000"/>
              </a:lnSpc>
            </a:pPr>
            <a:endParaRPr lang="de-DE" sz="1000" dirty="0" smtClean="0">
              <a:latin typeface="+mn-lt"/>
              <a:cs typeface="Arial" panose="020B0604020202020204" pitchFamily="34" charset="0"/>
            </a:endParaRPr>
          </a:p>
          <a:p>
            <a:pPr marL="180975" indent="-180975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n-lt"/>
                <a:cs typeface="Arial" panose="020B0604020202020204" pitchFamily="34" charset="0"/>
              </a:rPr>
              <a:t>За </a:t>
            </a:r>
            <a:r>
              <a:rPr lang="de-DE" sz="2000" dirty="0" smtClean="0">
                <a:latin typeface="+mn-lt"/>
                <a:cs typeface="Arial" panose="020B0604020202020204" pitchFamily="34" charset="0"/>
              </a:rPr>
              <a:t>2016</a:t>
            </a:r>
            <a:r>
              <a:rPr lang="ru-RU" sz="2000" dirty="0" smtClean="0">
                <a:latin typeface="+mn-lt"/>
                <a:cs typeface="Arial" panose="020B0604020202020204" pitchFamily="34" charset="0"/>
              </a:rPr>
              <a:t> год было проведено около</a:t>
            </a:r>
            <a:r>
              <a:rPr lang="de-DE" sz="2000" dirty="0" smtClean="0">
                <a:latin typeface="+mn-lt"/>
                <a:cs typeface="Arial" panose="020B0604020202020204" pitchFamily="34" charset="0"/>
              </a:rPr>
              <a:t> 7800 </a:t>
            </a:r>
            <a:r>
              <a:rPr lang="ru-RU" sz="2000" dirty="0" smtClean="0">
                <a:latin typeface="+mn-lt"/>
                <a:cs typeface="Arial" panose="020B0604020202020204" pitchFamily="34" charset="0"/>
              </a:rPr>
              <a:t>тестов </a:t>
            </a:r>
            <a:r>
              <a:rPr lang="de-DE" sz="2000" dirty="0" smtClean="0">
                <a:latin typeface="+mn-lt"/>
                <a:cs typeface="Arial" panose="020B0604020202020204" pitchFamily="34" charset="0"/>
              </a:rPr>
              <a:t>PAG</a:t>
            </a:r>
          </a:p>
          <a:p>
            <a:pPr algn="l">
              <a:lnSpc>
                <a:spcPct val="100000"/>
              </a:lnSpc>
            </a:pPr>
            <a:endParaRPr lang="de-DE" sz="1000" dirty="0" smtClean="0">
              <a:latin typeface="+mn-lt"/>
              <a:cs typeface="Arial" panose="020B0604020202020204" pitchFamily="34" charset="0"/>
            </a:endParaRPr>
          </a:p>
          <a:p>
            <a:pPr marL="180975" indent="-1809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n-lt"/>
                <a:cs typeface="Arial" panose="020B0604020202020204" pitchFamily="34" charset="0"/>
              </a:rPr>
              <a:t>Ø: 650 </a:t>
            </a:r>
            <a:r>
              <a:rPr lang="ru-RU" sz="2000" dirty="0" smtClean="0">
                <a:latin typeface="+mn-lt"/>
                <a:cs typeface="Arial" panose="020B0604020202020204" pitchFamily="34" charset="0"/>
              </a:rPr>
              <a:t>тестов в месяц</a:t>
            </a:r>
            <a:endParaRPr lang="de-DE" sz="1350" dirty="0">
              <a:latin typeface="Arial Narrow" panose="020B060602020203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9" y="1814075"/>
            <a:ext cx="1192223" cy="21854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333" y="2831583"/>
            <a:ext cx="2277112" cy="15082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9" name="Inhaltsplatzhalter 3" descr="BHV1 Laborprobe.jpg"/>
          <p:cNvPicPr>
            <a:picLocks noChangeAspect="1"/>
          </p:cNvPicPr>
          <p:nvPr/>
        </p:nvPicPr>
        <p:blipFill rotWithShape="1">
          <a:blip r:embed="rId5"/>
          <a:srcRect l="5376" t="11519" r="28498" b="44335"/>
          <a:stretch/>
        </p:blipFill>
        <p:spPr bwMode="auto">
          <a:xfrm>
            <a:off x="212635" y="5106241"/>
            <a:ext cx="2654515" cy="110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30751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09722" y="1875935"/>
            <a:ext cx="50760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500" b="1" dirty="0" smtClean="0">
                <a:solidFill>
                  <a:srgbClr val="0000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QM/VLOG/QS</a:t>
            </a:r>
            <a:endParaRPr lang="de-DE" sz="3200" b="1" dirty="0">
              <a:solidFill>
                <a:srgbClr val="000042"/>
              </a:solidFill>
              <a:latin typeface="+mn-lt"/>
            </a:endParaRPr>
          </a:p>
        </p:txBody>
      </p:sp>
      <p:pic>
        <p:nvPicPr>
          <p:cNvPr id="7" name="Picture 2" descr="C:\Users\user\Documents\HVL\Flyer\Fotos Herr Ellersiek\2012_06_14\IMG_39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9390" y="2309602"/>
            <a:ext cx="3652764" cy="243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6" descr="QS_Pruef_Verlauf_4c_D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005064"/>
            <a:ext cx="101464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23" y="2996952"/>
            <a:ext cx="4757455" cy="85954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4104071"/>
            <a:ext cx="1875475" cy="100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987824" y="863714"/>
            <a:ext cx="2376264" cy="4770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de-DE" sz="2500" b="1" dirty="0" smtClean="0">
                <a:solidFill>
                  <a:schemeClr val="accent6">
                    <a:lumMod val="50000"/>
                  </a:schemeClr>
                </a:solidFill>
              </a:rPr>
              <a:t>QM/VLOG/QS</a:t>
            </a:r>
            <a:endParaRPr lang="de-DE" sz="25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9552" y="1916832"/>
            <a:ext cx="8064896" cy="478592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QM/VLOG:</a:t>
            </a:r>
          </a:p>
          <a:p>
            <a:endParaRPr lang="de-DE" sz="10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b="1" dirty="0" smtClean="0"/>
              <a:t>8</a:t>
            </a:r>
            <a:r>
              <a:rPr lang="ru-RU" sz="2000" b="1" dirty="0" smtClean="0"/>
              <a:t> аудиторов</a:t>
            </a:r>
            <a:r>
              <a:rPr lang="de-DE" sz="2000" b="1" dirty="0" smtClean="0"/>
              <a:t> HVL</a:t>
            </a:r>
            <a:r>
              <a:rPr lang="ru-RU" sz="2000" b="1" dirty="0" smtClean="0"/>
              <a:t> по поручению </a:t>
            </a:r>
            <a:r>
              <a:rPr lang="de-DE" sz="2000" b="1" dirty="0" smtClean="0"/>
              <a:t>ABCG </a:t>
            </a:r>
            <a:r>
              <a:rPr lang="ru-RU" sz="2000" b="1" dirty="0" smtClean="0"/>
              <a:t>проводят аудит молока </a:t>
            </a:r>
            <a:r>
              <a:rPr lang="de-DE" sz="2000" b="1" dirty="0" smtClean="0"/>
              <a:t>QM/VLOG</a:t>
            </a:r>
          </a:p>
          <a:p>
            <a:endParaRPr lang="de-DE" sz="2000" dirty="0" smtClean="0"/>
          </a:p>
          <a:p>
            <a:endParaRPr lang="de-DE" sz="2000" dirty="0"/>
          </a:p>
          <a:p>
            <a:r>
              <a:rPr lang="de-DE" sz="2000" b="1" dirty="0" smtClean="0"/>
              <a:t>QS:</a:t>
            </a:r>
          </a:p>
          <a:p>
            <a:endParaRPr lang="de-DE" sz="10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 smtClean="0"/>
              <a:t>Член</a:t>
            </a:r>
            <a:r>
              <a:rPr lang="de-DE" sz="2000" b="1" dirty="0" smtClean="0"/>
              <a:t> </a:t>
            </a:r>
            <a:r>
              <a:rPr lang="ru-RU" sz="2000" b="1" dirty="0" smtClean="0"/>
              <a:t>Земельной ассоциации контроля качества </a:t>
            </a:r>
            <a:r>
              <a:rPr lang="de-DE" sz="2000" b="1" dirty="0" smtClean="0"/>
              <a:t>ARGE LKV </a:t>
            </a:r>
            <a:r>
              <a:rPr lang="ru-RU" sz="2000" b="1" dirty="0" smtClean="0"/>
              <a:t>с </a:t>
            </a:r>
            <a:r>
              <a:rPr lang="de-DE" sz="2000" b="1" dirty="0" smtClean="0"/>
              <a:t>2011</a:t>
            </a:r>
            <a:r>
              <a:rPr lang="ru-RU" sz="2000" b="1" dirty="0" smtClean="0"/>
              <a:t> года</a:t>
            </a:r>
            <a:endParaRPr lang="de-DE" sz="2000" b="1" dirty="0" smtClean="0"/>
          </a:p>
          <a:p>
            <a:endParaRPr lang="de-DE" sz="15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b="1" dirty="0" smtClean="0"/>
              <a:t>ARGE LKV: </a:t>
            </a:r>
            <a:r>
              <a:rPr lang="ru-RU" sz="2000" b="1" dirty="0" smtClean="0"/>
              <a:t>консультант «Связного» </a:t>
            </a:r>
            <a:r>
              <a:rPr lang="de-DE" sz="2000" b="1" dirty="0" smtClean="0"/>
              <a:t>IQ-Agrar</a:t>
            </a:r>
          </a:p>
          <a:p>
            <a:endParaRPr lang="de-DE" sz="15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b="1" dirty="0" smtClean="0"/>
              <a:t>HVL </a:t>
            </a:r>
            <a:r>
              <a:rPr lang="ru-RU" sz="2000" b="1" dirty="0" smtClean="0"/>
              <a:t>является прямым контактом для хозяйств, входящих в систему контроля качества</a:t>
            </a:r>
            <a:r>
              <a:rPr lang="de-DE" sz="2000" b="1" dirty="0" smtClean="0"/>
              <a:t> QS</a:t>
            </a:r>
            <a:r>
              <a:rPr lang="ru-RU" sz="2000" b="1" dirty="0" smtClean="0"/>
              <a:t> </a:t>
            </a:r>
            <a:r>
              <a:rPr lang="de-DE" sz="2000" b="1" dirty="0" smtClean="0"/>
              <a:t>(175 </a:t>
            </a:r>
            <a:r>
              <a:rPr lang="ru-RU" sz="2000" b="1" dirty="0" smtClean="0"/>
              <a:t>хозяйств</a:t>
            </a:r>
            <a:r>
              <a:rPr lang="de-DE" sz="2000" b="1" dirty="0" smtClean="0"/>
              <a:t>)</a:t>
            </a:r>
          </a:p>
          <a:p>
            <a:endParaRPr lang="de-DE" sz="15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 smtClean="0"/>
              <a:t>Проведение аудита </a:t>
            </a:r>
            <a:r>
              <a:rPr lang="de-DE" sz="2000" b="1" dirty="0" smtClean="0"/>
              <a:t>QS</a:t>
            </a:r>
            <a:r>
              <a:rPr lang="ru-RU" sz="2000" b="1" dirty="0" smtClean="0"/>
              <a:t> через</a:t>
            </a:r>
            <a:r>
              <a:rPr lang="de-DE" sz="2000" b="1" dirty="0" smtClean="0"/>
              <a:t> ABCG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16437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51520" y="1628800"/>
            <a:ext cx="86616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500" b="1" dirty="0" smtClean="0">
                <a:solidFill>
                  <a:srgbClr val="0000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VVVO</a:t>
            </a:r>
          </a:p>
          <a:p>
            <a:pPr algn="ctr"/>
            <a:r>
              <a:rPr lang="ru-RU" sz="5500" b="1" dirty="0" smtClean="0">
                <a:solidFill>
                  <a:srgbClr val="0000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Контроль оборота скота </a:t>
            </a:r>
            <a:endParaRPr lang="de-DE" sz="5500" b="1" dirty="0">
              <a:solidFill>
                <a:srgbClr val="000042"/>
              </a:solidFill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28" y="3645024"/>
            <a:ext cx="680226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8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A2C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763688" y="1052736"/>
            <a:ext cx="5256584" cy="477054"/>
          </a:xfrm>
          <a:prstGeom prst="rect">
            <a:avLst/>
          </a:prstGeom>
          <a:noFill/>
          <a:ln w="12700">
            <a:noFill/>
          </a:ln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de-DE" sz="2500" b="1" dirty="0" smtClean="0">
                <a:solidFill>
                  <a:schemeClr val="accent6">
                    <a:lumMod val="50000"/>
                  </a:schemeClr>
                </a:solidFill>
              </a:rPr>
              <a:t>VVVO – </a:t>
            </a: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</a:rPr>
              <a:t>Контроль оборота скота</a:t>
            </a:r>
            <a:endParaRPr lang="de-DE" sz="25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043608" y="1748909"/>
            <a:ext cx="6840760" cy="510909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Региональное отделение </a:t>
            </a:r>
            <a:r>
              <a:rPr lang="de-DE" sz="2200" dirty="0" smtClean="0"/>
              <a:t>VVVO</a:t>
            </a:r>
          </a:p>
          <a:p>
            <a:endParaRPr lang="de-DE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Регистрация владельцев скота совместно с государственной консультационной структурой </a:t>
            </a:r>
            <a:r>
              <a:rPr lang="de-DE" sz="2200" dirty="0" smtClean="0"/>
              <a:t>LLH (Landesbetrieb Landwirtschaft Hessen)</a:t>
            </a:r>
            <a:r>
              <a:rPr lang="ru-RU" sz="2200" dirty="0" smtClean="0"/>
              <a:t>, г. Ветцлар</a:t>
            </a:r>
            <a:endParaRPr lang="de-DE" sz="2200" dirty="0" smtClean="0"/>
          </a:p>
          <a:p>
            <a:endParaRPr lang="de-DE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Обработка паспортов животных</a:t>
            </a:r>
            <a:r>
              <a:rPr lang="ru-RU" sz="2200" dirty="0"/>
              <a:t> </a:t>
            </a:r>
            <a:r>
              <a:rPr lang="ru-RU" sz="2200" dirty="0" smtClean="0"/>
              <a:t>и</a:t>
            </a:r>
            <a:r>
              <a:rPr lang="de-DE" sz="2200" dirty="0" smtClean="0"/>
              <a:t> </a:t>
            </a:r>
            <a:r>
              <a:rPr lang="ru-RU" sz="2200" dirty="0" smtClean="0"/>
              <a:t>заявок на перемещение, архивация</a:t>
            </a:r>
            <a:endParaRPr lang="de-DE" sz="2200" dirty="0" smtClean="0"/>
          </a:p>
          <a:p>
            <a:endParaRPr lang="de-DE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Распределение, пересылка и контроль ушных бирок </a:t>
            </a:r>
            <a:r>
              <a:rPr lang="de-DE" sz="2200" dirty="0" smtClean="0"/>
              <a:t>(</a:t>
            </a:r>
            <a:r>
              <a:rPr lang="ru-RU" sz="2200" dirty="0" smtClean="0"/>
              <a:t>КРС</a:t>
            </a:r>
            <a:r>
              <a:rPr lang="de-DE" sz="2200" dirty="0" smtClean="0"/>
              <a:t>,</a:t>
            </a:r>
            <a:r>
              <a:rPr lang="ru-RU" sz="2200" dirty="0" smtClean="0"/>
              <a:t> свиньи</a:t>
            </a:r>
            <a:r>
              <a:rPr lang="de-DE" sz="2200" dirty="0" smtClean="0"/>
              <a:t>,</a:t>
            </a:r>
            <a:r>
              <a:rPr lang="ru-RU" sz="2200" dirty="0" smtClean="0"/>
              <a:t> овцы</a:t>
            </a:r>
            <a:r>
              <a:rPr lang="de-DE" sz="2200" dirty="0" smtClean="0"/>
              <a:t>, </a:t>
            </a:r>
            <a:r>
              <a:rPr lang="ru-RU" sz="2200" dirty="0" smtClean="0"/>
              <a:t>козы)</a:t>
            </a:r>
            <a:r>
              <a:rPr lang="de-DE" sz="2200" dirty="0" smtClean="0"/>
              <a:t>,</a:t>
            </a:r>
            <a:r>
              <a:rPr lang="ru-RU" sz="2200" dirty="0" smtClean="0"/>
              <a:t>транспондеров для непарнокопытных</a:t>
            </a:r>
            <a:r>
              <a:rPr lang="de-DE" sz="2200" dirty="0" smtClean="0"/>
              <a:t>, </a:t>
            </a:r>
            <a:r>
              <a:rPr lang="ru-RU" sz="2200" dirty="0" smtClean="0"/>
              <a:t>раздача </a:t>
            </a:r>
            <a:r>
              <a:rPr lang="de-DE" sz="2200" dirty="0" smtClean="0"/>
              <a:t>PIN</a:t>
            </a:r>
            <a:r>
              <a:rPr lang="ru-RU" sz="2200" dirty="0" smtClean="0"/>
              <a:t>-кодов системы </a:t>
            </a:r>
            <a:r>
              <a:rPr lang="de-DE" sz="2200" dirty="0" smtClean="0"/>
              <a:t>HIT/ZID)</a:t>
            </a:r>
          </a:p>
          <a:p>
            <a:endParaRPr lang="de-DE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Региональное отделение государственного банка данных антибиотиков</a:t>
            </a:r>
            <a:endParaRPr lang="de-DE" sz="2200" dirty="0" smtClean="0"/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5672">
            <a:off x="399712" y="988013"/>
            <a:ext cx="848989" cy="84898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2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7687" y="2708920"/>
            <a:ext cx="622803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500" b="1" dirty="0" smtClean="0">
                <a:solidFill>
                  <a:srgbClr val="0000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</a:t>
            </a:r>
          </a:p>
          <a:p>
            <a:pPr algn="ctr"/>
            <a:r>
              <a:rPr lang="ru-RU" sz="5500" b="1" dirty="0" smtClean="0">
                <a:solidFill>
                  <a:srgbClr val="0000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свиней</a:t>
            </a:r>
            <a:endParaRPr lang="de-DE" sz="3200" b="1" dirty="0">
              <a:solidFill>
                <a:srgbClr val="000042"/>
              </a:solidFill>
              <a:latin typeface="+mn-lt"/>
            </a:endParaRPr>
          </a:p>
        </p:txBody>
      </p:sp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69324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73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979712" y="863714"/>
            <a:ext cx="4608512" cy="4770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de-DE" sz="2500" b="1" dirty="0" smtClean="0">
                <a:solidFill>
                  <a:schemeClr val="accent6">
                    <a:lumMod val="50000"/>
                  </a:schemeClr>
                </a:solidFill>
              </a:rPr>
              <a:t>SKR – </a:t>
            </a: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</a:rPr>
              <a:t>контроль свиней</a:t>
            </a:r>
            <a:endParaRPr lang="de-DE" sz="25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44016" y="3097411"/>
            <a:ext cx="8892480" cy="34009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 smtClean="0"/>
              <a:t>Определение производительности и расчет экономической эффективности</a:t>
            </a:r>
            <a:endParaRPr lang="de-DE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 smtClean="0"/>
              <a:t>Ведение плана по свиноматкам</a:t>
            </a:r>
            <a:endParaRPr lang="de-DE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 smtClean="0"/>
              <a:t>Независимые консультации по откорму</a:t>
            </a:r>
            <a:endParaRPr lang="de-DE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 smtClean="0"/>
              <a:t>Проверки при откорме</a:t>
            </a:r>
            <a:r>
              <a:rPr lang="de-DE" b="1" dirty="0" smtClean="0"/>
              <a:t>: </a:t>
            </a:r>
            <a:r>
              <a:rPr lang="ru-RU" b="1" dirty="0" smtClean="0"/>
              <a:t>компоненты</a:t>
            </a:r>
            <a:r>
              <a:rPr lang="de-DE" b="1" dirty="0" smtClean="0"/>
              <a:t>, </a:t>
            </a:r>
            <a:r>
              <a:rPr lang="ru-RU" b="1" dirty="0" smtClean="0"/>
              <a:t>грибковые яды</a:t>
            </a:r>
            <a:endParaRPr lang="de-DE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 smtClean="0"/>
              <a:t>Консультации по климату в хлеву, вентиляции и строительству</a:t>
            </a:r>
            <a:endParaRPr lang="de-DE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 smtClean="0"/>
              <a:t>Измерения концентрации опасных газов</a:t>
            </a:r>
            <a:endParaRPr lang="de-DE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 smtClean="0"/>
              <a:t>Контроль гигиены</a:t>
            </a:r>
            <a:r>
              <a:rPr lang="de-DE" b="1" dirty="0" smtClean="0"/>
              <a:t>, </a:t>
            </a:r>
            <a:r>
              <a:rPr lang="ru-RU" b="1" dirty="0" smtClean="0"/>
              <a:t>например, количества микроорганизмов на поверхностях</a:t>
            </a:r>
            <a:endParaRPr lang="de-DE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 smtClean="0"/>
              <a:t>Контроль сальмонеллы: в кормах, питьевой воде, навозе</a:t>
            </a:r>
            <a:endParaRPr lang="de-DE" b="1" dirty="0"/>
          </a:p>
        </p:txBody>
      </p:sp>
      <p:sp>
        <p:nvSpPr>
          <p:cNvPr id="3" name="Rechteck 2"/>
          <p:cNvSpPr/>
          <p:nvPr/>
        </p:nvSpPr>
        <p:spPr>
          <a:xfrm>
            <a:off x="1378784" y="1340768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Независимый конроль производительности и качества</a:t>
            </a:r>
            <a:endParaRPr lang="de-DE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de-DE" sz="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Квалифицированные консультации по технике производства и содержания при разведении свиней</a:t>
            </a:r>
            <a:r>
              <a:rPr lang="de-DE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de-DE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7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428625" y="857250"/>
            <a:ext cx="4143375" cy="5819775"/>
            <a:chOff x="428625" y="857250"/>
            <a:chExt cx="4143375" cy="5819775"/>
          </a:xfrm>
        </p:grpSpPr>
        <p:pic>
          <p:nvPicPr>
            <p:cNvPr id="9" name="Grafik 1" descr="fluesse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625" y="857250"/>
              <a:ext cx="4143375" cy="581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Grafik 4" descr="HVL_Logo_frei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7725" y="3514724"/>
              <a:ext cx="311150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Ellipse 11"/>
            <p:cNvSpPr/>
            <p:nvPr/>
          </p:nvSpPr>
          <p:spPr bwMode="auto">
            <a:xfrm>
              <a:off x="1928778" y="3929066"/>
              <a:ext cx="142876" cy="14287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tx1">
                  <a:lumMod val="65000"/>
                  <a:lumOff val="35000"/>
                  <a:alpha val="60000"/>
                </a:schemeClr>
              </a:glow>
            </a:effectLst>
          </p:spPr>
          <p:txBody>
            <a:bodyPr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13" name="Textfeld 6"/>
            <p:cNvSpPr txBox="1">
              <a:spLocks noChangeArrowheads="1"/>
            </p:cNvSpPr>
            <p:nvPr/>
          </p:nvSpPr>
          <p:spPr bwMode="auto">
            <a:xfrm>
              <a:off x="1509713" y="4096985"/>
              <a:ext cx="118173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latin typeface="Arial Black" pitchFamily="34" charset="0"/>
                </a:rPr>
                <a:t>Альсфельд</a:t>
              </a:r>
              <a:endParaRPr lang="de-DE" sz="1200" b="1" dirty="0">
                <a:latin typeface="Arial Black" pitchFamily="34" charset="0"/>
              </a:endParaRPr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2428875" y="823913"/>
            <a:ext cx="128419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Германия</a:t>
            </a:r>
            <a:endParaRPr lang="de-DE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4995614" y="1916832"/>
            <a:ext cx="3752850" cy="3860800"/>
            <a:chOff x="4995614" y="1916832"/>
            <a:chExt cx="3752850" cy="3860800"/>
          </a:xfrm>
        </p:grpSpPr>
        <p:pic>
          <p:nvPicPr>
            <p:cNvPr id="16" name="Picture 5" descr="hessenkart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95614" y="1916832"/>
              <a:ext cx="3752850" cy="386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7020272" y="3659187"/>
              <a:ext cx="215900" cy="2159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pic>
          <p:nvPicPr>
            <p:cNvPr id="18" name="Grafik 20" descr="MHULVlogo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205539" y="5059186"/>
              <a:ext cx="54292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7441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835696" y="908720"/>
            <a:ext cx="4968552" cy="116955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</a:rPr>
              <a:t>Хозяйства, оцененные по системе</a:t>
            </a:r>
            <a:r>
              <a:rPr lang="de-DE" sz="2500" b="1" dirty="0" smtClean="0">
                <a:solidFill>
                  <a:schemeClr val="accent6">
                    <a:lumMod val="50000"/>
                  </a:schemeClr>
                </a:solidFill>
              </a:rPr>
              <a:t> SKR</a:t>
            </a:r>
          </a:p>
          <a:p>
            <a:pPr algn="ctr"/>
            <a:r>
              <a:rPr lang="de-DE" sz="20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de-DE" sz="2000" b="1" dirty="0" smtClean="0">
                <a:solidFill>
                  <a:schemeClr val="accent6">
                    <a:lumMod val="50000"/>
                  </a:schemeClr>
                </a:solidFill>
              </a:rPr>
              <a:t>30.06.2016)</a:t>
            </a:r>
            <a:endParaRPr lang="de-DE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Grafik 5" descr="Sau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221088"/>
            <a:ext cx="3240360" cy="2158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992227"/>
              </p:ext>
            </p:extLst>
          </p:nvPr>
        </p:nvGraphicFramePr>
        <p:xfrm>
          <a:off x="395288" y="2492375"/>
          <a:ext cx="8501062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3" name="Worksheet" r:id="rId4" imgW="4084528" imgH="838339" progId="Excel.Sheet.12">
                  <p:embed/>
                </p:oleObj>
              </mc:Choice>
              <mc:Fallback>
                <p:oleObj name="Worksheet" r:id="rId4" imgW="4084528" imgH="8383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288" y="2492375"/>
                        <a:ext cx="8501062" cy="174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628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uh und Kal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5868144" cy="59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1781436" y="980728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Большое спасибо за ваше внимание!</a:t>
            </a:r>
            <a:endParaRPr lang="de-DE" sz="3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4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5" descr="ZBH IMG_55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332135" cy="549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e 8"/>
          <p:cNvSpPr>
            <a:spLocks noChangeArrowheads="1"/>
          </p:cNvSpPr>
          <p:nvPr/>
        </p:nvSpPr>
        <p:spPr bwMode="auto">
          <a:xfrm>
            <a:off x="6405629" y="1606153"/>
            <a:ext cx="994669" cy="937409"/>
          </a:xfrm>
          <a:prstGeom prst="ellips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723015" y="2565704"/>
            <a:ext cx="252346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Административное здание </a:t>
            </a:r>
            <a:r>
              <a:rPr lang="de-DE" b="1" dirty="0" smtClean="0">
                <a:solidFill>
                  <a:schemeClr val="bg1"/>
                </a:solidFill>
              </a:rPr>
              <a:t>HVL &amp;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smtClean="0">
                <a:solidFill>
                  <a:schemeClr val="bg1"/>
                </a:solidFill>
              </a:rPr>
              <a:t>ZBH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42762" y="2277947"/>
            <a:ext cx="201369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Зал </a:t>
            </a:r>
            <a:r>
              <a:rPr lang="de-DE" b="1" dirty="0" smtClean="0">
                <a:solidFill>
                  <a:schemeClr val="bg1"/>
                </a:solidFill>
              </a:rPr>
              <a:t>Hessenhalle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208251" y="1667024"/>
            <a:ext cx="14814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Коровник </a:t>
            </a:r>
            <a:r>
              <a:rPr lang="de-DE" b="1" dirty="0" smtClean="0">
                <a:solidFill>
                  <a:schemeClr val="bg1"/>
                </a:solidFill>
              </a:rPr>
              <a:t>1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844919" y="1889914"/>
            <a:ext cx="14814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Коровник </a:t>
            </a:r>
            <a:r>
              <a:rPr lang="de-DE" b="1" dirty="0" smtClean="0">
                <a:solidFill>
                  <a:schemeClr val="bg1"/>
                </a:solidFill>
              </a:rPr>
              <a:t>2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555776" y="2534192"/>
            <a:ext cx="1976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Коневодческий центр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339752" y="4509120"/>
            <a:ext cx="1720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Коровник </a:t>
            </a:r>
            <a:r>
              <a:rPr lang="de-DE" b="1" dirty="0" smtClean="0">
                <a:solidFill>
                  <a:schemeClr val="bg1"/>
                </a:solidFill>
              </a:rPr>
              <a:t>3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544166" y="5602487"/>
            <a:ext cx="1603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Коровник </a:t>
            </a:r>
            <a:r>
              <a:rPr lang="de-DE" b="1" dirty="0" smtClean="0">
                <a:solidFill>
                  <a:schemeClr val="bg1"/>
                </a:solidFill>
              </a:rPr>
              <a:t>4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0034" y="2132856"/>
            <a:ext cx="81534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Общественная организация</a:t>
            </a:r>
            <a:endParaRPr lang="de-DE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00034" y="2836600"/>
            <a:ext cx="8153400" cy="682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1500" b="1" i="1" dirty="0" smtClean="0">
                <a:solidFill>
                  <a:prstClr val="black"/>
                </a:solidFill>
                <a:latin typeface="Arial" pitchFamily="34" charset="0"/>
              </a:rPr>
              <a:t>Правление</a:t>
            </a:r>
            <a:endParaRPr lang="de-DE" sz="1500" b="1" i="1" dirty="0" smtClean="0">
              <a:solidFill>
                <a:prstClr val="black"/>
              </a:solidFill>
              <a:latin typeface="Arial" pitchFamily="34" charset="0"/>
            </a:endParaRPr>
          </a:p>
          <a:p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Председатель</a:t>
            </a:r>
            <a:r>
              <a:rPr lang="de-DE" sz="1500" b="1" dirty="0" smtClean="0">
                <a:solidFill>
                  <a:prstClr val="black"/>
                </a:solidFill>
                <a:latin typeface="Arial" pitchFamily="34" charset="0"/>
              </a:rPr>
              <a:t>: H. Kaisinger, Wasenberg; 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зам</a:t>
            </a:r>
            <a:r>
              <a:rPr lang="de-DE" sz="1500" b="1" dirty="0" smtClean="0">
                <a:solidFill>
                  <a:prstClr val="black"/>
                </a:solidFill>
                <a:latin typeface="Arial" pitchFamily="34" charset="0"/>
              </a:rPr>
              <a:t>. 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Председателя</a:t>
            </a:r>
            <a:r>
              <a:rPr lang="de-DE" sz="1500" b="1" dirty="0" smtClean="0">
                <a:solidFill>
                  <a:prstClr val="black"/>
                </a:solidFill>
                <a:latin typeface="Arial" pitchFamily="34" charset="0"/>
              </a:rPr>
              <a:t>: N. Klapp, Malsfeld</a:t>
            </a:r>
          </a:p>
          <a:p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Управляющая</a:t>
            </a:r>
            <a:r>
              <a:rPr lang="de-DE" sz="1500" b="1" dirty="0" smtClean="0">
                <a:solidFill>
                  <a:prstClr val="black"/>
                </a:solidFill>
                <a:latin typeface="Arial" pitchFamily="34" charset="0"/>
              </a:rPr>
              <a:t>: Dr. Sonja Kleinhans</a:t>
            </a:r>
            <a:endParaRPr lang="de-DE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00034" y="3775930"/>
            <a:ext cx="8153400" cy="5891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1500" b="1" i="1" dirty="0" smtClean="0">
                <a:solidFill>
                  <a:prstClr val="black"/>
                </a:solidFill>
                <a:latin typeface="Arial" pitchFamily="34" charset="0"/>
              </a:rPr>
              <a:t>Партнерства</a:t>
            </a:r>
            <a:endParaRPr lang="de-DE" sz="1500" b="1" dirty="0" smtClean="0">
              <a:solidFill>
                <a:prstClr val="black"/>
              </a:solidFill>
              <a:latin typeface="Arial" pitchFamily="34" charset="0"/>
            </a:endParaRPr>
          </a:p>
          <a:p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Объединенные Информационные Системы для Животноводства</a:t>
            </a:r>
            <a:r>
              <a:rPr lang="de-DE" sz="1500" b="1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de-DE" sz="1500" b="1" dirty="0">
                <a:solidFill>
                  <a:prstClr val="black"/>
                </a:solidFill>
                <a:latin typeface="Arial" pitchFamily="34" charset="0"/>
              </a:rPr>
              <a:t>(VIT), 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Верден</a:t>
            </a:r>
            <a:r>
              <a:rPr lang="de-DE" sz="1500" b="1" dirty="0" smtClean="0">
                <a:solidFill>
                  <a:prstClr val="black"/>
                </a:solidFill>
                <a:latin typeface="Arial" pitchFamily="34" charset="0"/>
              </a:rPr>
              <a:t>, </a:t>
            </a:r>
            <a:endParaRPr lang="ru-RU" sz="1500" b="1" dirty="0" smtClean="0">
              <a:solidFill>
                <a:prstClr val="black"/>
              </a:solidFill>
              <a:latin typeface="Arial" pitchFamily="34" charset="0"/>
            </a:endParaRPr>
          </a:p>
          <a:p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Союзы по  проверке производительности и качества Тюрингии и Райнланд-Пфальц</a:t>
            </a:r>
            <a:r>
              <a:rPr lang="de-DE" sz="1500" b="1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00034" y="5233262"/>
            <a:ext cx="81534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Член попечительского совета по с/х и садоводческому консультированию</a:t>
            </a:r>
            <a:endParaRPr lang="de-DE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0034" y="4490310"/>
            <a:ext cx="81534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Дочерние предприятия</a:t>
            </a:r>
            <a:r>
              <a:rPr lang="de-DE" sz="1500" b="1" dirty="0" smtClean="0">
                <a:solidFill>
                  <a:prstClr val="black"/>
                </a:solidFill>
                <a:latin typeface="Arial" pitchFamily="34" charset="0"/>
              </a:rPr>
              <a:t>: </a:t>
            </a:r>
            <a:r>
              <a:rPr lang="de-DE" sz="1500" b="1" dirty="0">
                <a:solidFill>
                  <a:prstClr val="black"/>
                </a:solidFill>
                <a:latin typeface="Arial" pitchFamily="34" charset="0"/>
              </a:rPr>
              <a:t>Agrar, Beratungs- und Controll GmbH (ABCG)</a:t>
            </a:r>
            <a:endParaRPr lang="de-DE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259632" y="1196752"/>
            <a:ext cx="6120680" cy="4770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</a:rPr>
              <a:t>Организационная структура </a:t>
            </a:r>
            <a:r>
              <a:rPr lang="de-DE" sz="2500" b="1" dirty="0" smtClean="0">
                <a:solidFill>
                  <a:schemeClr val="accent6">
                    <a:lumMod val="50000"/>
                  </a:schemeClr>
                </a:solidFill>
              </a:rPr>
              <a:t>HVL</a:t>
            </a:r>
            <a:endParaRPr lang="de-DE" sz="25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4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564742" y="973209"/>
            <a:ext cx="5616624" cy="4770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</a:rPr>
              <a:t>Контактные лица Правлении</a:t>
            </a:r>
            <a:endParaRPr lang="de-DE" sz="25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161993" y="1747748"/>
            <a:ext cx="2448272" cy="1200329"/>
          </a:xfrm>
          <a:prstGeom prst="rect">
            <a:avLst/>
          </a:prstGeom>
          <a:solidFill>
            <a:srgbClr val="FFFFCC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Председатель Правления</a:t>
            </a:r>
            <a:endParaRPr lang="de-DE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Horst Kaisinger</a:t>
            </a:r>
          </a:p>
          <a:p>
            <a:r>
              <a:rPr lang="ru-RU" sz="1200" b="1" dirty="0" smtClean="0"/>
              <a:t>Зам. Председателя</a:t>
            </a:r>
            <a:endParaRPr lang="de-DE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Norbert Klapp</a:t>
            </a:r>
            <a:endParaRPr lang="de-DE" sz="1200" dirty="0"/>
          </a:p>
          <a:p>
            <a:r>
              <a:rPr lang="ru-RU" sz="1200" b="1" dirty="0" smtClean="0"/>
              <a:t>Управляющая</a:t>
            </a:r>
            <a:endParaRPr lang="de-DE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Dr. Sonja </a:t>
            </a:r>
            <a:r>
              <a:rPr lang="de-DE" sz="1200" dirty="0" err="1" smtClean="0"/>
              <a:t>Kleinhans</a:t>
            </a:r>
            <a:endParaRPr lang="de-DE" sz="1200" dirty="0"/>
          </a:p>
        </p:txBody>
      </p:sp>
      <p:sp>
        <p:nvSpPr>
          <p:cNvPr id="33" name="Textfeld 32"/>
          <p:cNvSpPr txBox="1"/>
          <p:nvPr/>
        </p:nvSpPr>
        <p:spPr>
          <a:xfrm>
            <a:off x="5158133" y="1768474"/>
            <a:ext cx="2451801" cy="830997"/>
          </a:xfrm>
          <a:prstGeom prst="rect">
            <a:avLst/>
          </a:prstGeom>
          <a:solidFill>
            <a:srgbClr val="FF7C80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Центральный офис</a:t>
            </a:r>
            <a:r>
              <a:rPr lang="de-DE" sz="1200" b="1" dirty="0" smtClean="0"/>
              <a:t>/</a:t>
            </a:r>
            <a:r>
              <a:rPr lang="ru-RU" sz="1200" b="1" dirty="0" smtClean="0"/>
              <a:t>секретариат</a:t>
            </a:r>
            <a:endParaRPr lang="de-DE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Kerstin Linker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Daniela Hess</a:t>
            </a:r>
            <a:endParaRPr lang="de-DE" sz="1200" dirty="0"/>
          </a:p>
        </p:txBody>
      </p:sp>
      <p:sp>
        <p:nvSpPr>
          <p:cNvPr id="34" name="Textfeld 33"/>
          <p:cNvSpPr txBox="1"/>
          <p:nvPr/>
        </p:nvSpPr>
        <p:spPr>
          <a:xfrm>
            <a:off x="1181506" y="3196133"/>
            <a:ext cx="2448272" cy="1569660"/>
          </a:xfrm>
          <a:prstGeom prst="rect">
            <a:avLst/>
          </a:prstGeom>
          <a:solidFill>
            <a:srgbClr val="99CCFF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Проверка молочной продуктивности</a:t>
            </a:r>
            <a:endParaRPr lang="de-DE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Katja Mütze (</a:t>
            </a:r>
            <a:r>
              <a:rPr lang="ru-RU" sz="1200" dirty="0"/>
              <a:t>р</a:t>
            </a:r>
            <a:r>
              <a:rPr lang="ru-RU" sz="1200" dirty="0" smtClean="0"/>
              <a:t>уководитель</a:t>
            </a:r>
            <a:r>
              <a:rPr lang="de-DE" sz="12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Martin Janssen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Joachim Lang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Petra Raabe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Gerlinde Zulauf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AD: 29 KAs/9,8 LPs/141 PN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1198765" y="4828125"/>
            <a:ext cx="2448272" cy="2123658"/>
          </a:xfrm>
          <a:prstGeom prst="rect">
            <a:avLst/>
          </a:prstGeom>
          <a:solidFill>
            <a:srgbClr val="FFCC99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Отдел контроля оборота скота</a:t>
            </a:r>
            <a:endParaRPr lang="de-DE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Gabriele Kurth (</a:t>
            </a:r>
            <a:r>
              <a:rPr lang="ru-RU" sz="1200" dirty="0" smtClean="0"/>
              <a:t>руководитель</a:t>
            </a:r>
            <a:r>
              <a:rPr lang="de-DE" sz="12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Eva Rosowski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Hannelore Lingnau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Heike Wienefeld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Katrin Schröter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Andrea Galke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Monika Hoos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Heike Lerch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Tanja Konopka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5158134" y="4153299"/>
            <a:ext cx="2448272" cy="830997"/>
          </a:xfrm>
          <a:prstGeom prst="rect">
            <a:avLst/>
          </a:prstGeom>
          <a:solidFill>
            <a:schemeClr val="accent1">
              <a:lumMod val="90000"/>
            </a:schemeClr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Контроль свиней</a:t>
            </a:r>
            <a:endParaRPr lang="de-DE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Gabriele Kurth (</a:t>
            </a:r>
            <a:r>
              <a:rPr lang="ru-RU" sz="1200" dirty="0" smtClean="0"/>
              <a:t>руководитель</a:t>
            </a:r>
            <a:r>
              <a:rPr lang="de-DE" sz="12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Michaela Nitsche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AD: 3 </a:t>
            </a:r>
            <a:r>
              <a:rPr lang="ru-RU" sz="1200" dirty="0" smtClean="0"/>
              <a:t>человека</a:t>
            </a:r>
            <a:endParaRPr lang="de-DE" sz="1200" dirty="0"/>
          </a:p>
        </p:txBody>
      </p:sp>
      <p:sp>
        <p:nvSpPr>
          <p:cNvPr id="37" name="Textfeld 36"/>
          <p:cNvSpPr txBox="1"/>
          <p:nvPr/>
        </p:nvSpPr>
        <p:spPr>
          <a:xfrm>
            <a:off x="5161663" y="2677104"/>
            <a:ext cx="244827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Лаборатория</a:t>
            </a:r>
            <a:endParaRPr lang="de-DE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Mona Suchy (</a:t>
            </a:r>
            <a:r>
              <a:rPr lang="ru-RU" sz="1200" dirty="0" smtClean="0"/>
              <a:t>руководитель</a:t>
            </a:r>
            <a:r>
              <a:rPr lang="de-DE" sz="12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Sabine Sterba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Joachim Sterba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Britta Dehnel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Marga Walter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5158134" y="5260163"/>
            <a:ext cx="2448272" cy="830997"/>
          </a:xfrm>
          <a:prstGeom prst="rect">
            <a:avLst/>
          </a:prstGeom>
          <a:solidFill>
            <a:schemeClr val="accent3">
              <a:lumMod val="85000"/>
            </a:schemeClr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Бухгалтерия</a:t>
            </a:r>
            <a:r>
              <a:rPr lang="de-DE" sz="1200" b="1" dirty="0" smtClean="0"/>
              <a:t>/</a:t>
            </a:r>
            <a:r>
              <a:rPr lang="ru-RU" sz="1200" b="1" dirty="0" smtClean="0"/>
              <a:t>Кадры</a:t>
            </a:r>
            <a:endParaRPr lang="de-DE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Holger Greb (</a:t>
            </a:r>
            <a:r>
              <a:rPr lang="ru-RU" sz="1200" dirty="0" smtClean="0"/>
              <a:t>руководитель</a:t>
            </a:r>
            <a:r>
              <a:rPr lang="de-DE" sz="12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Brigitte Gonder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Lydia Triebert</a:t>
            </a:r>
            <a:endParaRPr lang="de-DE" sz="1200" dirty="0"/>
          </a:p>
        </p:txBody>
      </p:sp>
      <p:sp>
        <p:nvSpPr>
          <p:cNvPr id="39" name="Textfeld 38"/>
          <p:cNvSpPr txBox="1"/>
          <p:nvPr/>
        </p:nvSpPr>
        <p:spPr>
          <a:xfrm>
            <a:off x="5158134" y="6305452"/>
            <a:ext cx="2448272" cy="461665"/>
          </a:xfrm>
          <a:prstGeom prst="rect">
            <a:avLst/>
          </a:prstGeom>
          <a:solidFill>
            <a:srgbClr val="FFFFCC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Andre Klaholz (ZBH)</a:t>
            </a:r>
            <a:endParaRPr lang="de-DE" sz="1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7574">
            <a:off x="7820762" y="2082807"/>
            <a:ext cx="1063228" cy="93399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A2C0F0"/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737">
            <a:off x="71331" y="5087098"/>
            <a:ext cx="1170369" cy="86634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&#10;Nahaufnahme einer schnuppernden Holstein-Friesian-Kuh.&#10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763">
            <a:off x="283708" y="2125372"/>
            <a:ext cx="776187" cy="90272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8874">
            <a:off x="7763947" y="4927978"/>
            <a:ext cx="1176859" cy="8828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371">
            <a:off x="3783493" y="3482733"/>
            <a:ext cx="1283162" cy="828040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00931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242390" y="908720"/>
            <a:ext cx="4849890" cy="86177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</a:rPr>
              <a:t>Динамика персонала </a:t>
            </a:r>
          </a:p>
          <a:p>
            <a:r>
              <a:rPr lang="de-DE" sz="25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</a:rPr>
              <a:t>полный рабочий день</a:t>
            </a:r>
            <a:r>
              <a:rPr lang="de-DE" sz="25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de-DE" sz="25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868135"/>
              </p:ext>
            </p:extLst>
          </p:nvPr>
        </p:nvGraphicFramePr>
        <p:xfrm>
          <a:off x="3538538" y="5805488"/>
          <a:ext cx="21685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4" name="Worksheet" r:id="rId3" imgW="1821310" imgH="678319" progId="Excel.Sheet.8">
                  <p:embed/>
                </p:oleObj>
              </mc:Choice>
              <mc:Fallback>
                <p:oleObj name="Worksheet" r:id="rId3" imgW="1821310" imgH="67831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538" y="5805488"/>
                        <a:ext cx="216852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268475"/>
              </p:ext>
            </p:extLst>
          </p:nvPr>
        </p:nvGraphicFramePr>
        <p:xfrm>
          <a:off x="342049" y="2007085"/>
          <a:ext cx="8650572" cy="3438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5" name="Worksheet" r:id="rId5" imgW="9159396" imgH="3634740" progId="Excel.Sheet.12">
                  <p:embed/>
                </p:oleObj>
              </mc:Choice>
              <mc:Fallback>
                <p:oleObj name="Worksheet" r:id="rId5" imgW="9159396" imgH="36347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049" y="2007085"/>
                        <a:ext cx="8650572" cy="3438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771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123728" y="836712"/>
            <a:ext cx="4320480" cy="4770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</a:rPr>
              <a:t>Динамика членов союза</a:t>
            </a:r>
            <a:endParaRPr lang="de-DE" sz="25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188382"/>
              </p:ext>
            </p:extLst>
          </p:nvPr>
        </p:nvGraphicFramePr>
        <p:xfrm>
          <a:off x="179512" y="1772816"/>
          <a:ext cx="878497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16" descr="j04255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015" y="2485720"/>
            <a:ext cx="1079500" cy="717550"/>
          </a:xfrm>
          <a:prstGeom prst="rect">
            <a:avLst/>
          </a:prstGeom>
          <a:noFill/>
          <a:ln w="3492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8" name="Picture 17" descr="j04317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015" y="3683558"/>
            <a:ext cx="1079500" cy="71755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404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87624" y="935722"/>
            <a:ext cx="6408712" cy="4770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</a:rPr>
              <a:t>Спектр услуг </a:t>
            </a:r>
            <a:r>
              <a:rPr lang="de-DE" sz="2500" b="1" dirty="0" smtClean="0">
                <a:solidFill>
                  <a:schemeClr val="accent6">
                    <a:lumMod val="50000"/>
                  </a:schemeClr>
                </a:solidFill>
              </a:rPr>
              <a:t>HVL</a:t>
            </a:r>
            <a:endParaRPr lang="de-DE" sz="25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6951" y="1546075"/>
            <a:ext cx="8640960" cy="3048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de-DE" sz="1500" b="1" dirty="0">
                <a:solidFill>
                  <a:prstClr val="black"/>
                </a:solidFill>
                <a:latin typeface="Arial" pitchFamily="34" charset="0"/>
              </a:rPr>
              <a:t>- 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Контроль молочной производительности коров</a:t>
            </a:r>
            <a:r>
              <a:rPr lang="de-DE" sz="1500" b="1" dirty="0" smtClean="0">
                <a:solidFill>
                  <a:prstClr val="black"/>
                </a:solidFill>
                <a:latin typeface="Arial" pitchFamily="34" charset="0"/>
              </a:rPr>
              <a:t>/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овец</a:t>
            </a:r>
            <a:r>
              <a:rPr lang="de-DE" sz="1500" b="1" dirty="0" smtClean="0">
                <a:solidFill>
                  <a:prstClr val="black"/>
                </a:solidFill>
                <a:latin typeface="Arial" pitchFamily="34" charset="0"/>
              </a:rPr>
              <a:t>/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коз</a:t>
            </a:r>
            <a:endParaRPr lang="de-DE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6951" y="1959162"/>
            <a:ext cx="8640960" cy="3048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de-DE" sz="1500" b="1" dirty="0">
                <a:solidFill>
                  <a:prstClr val="black"/>
                </a:solidFill>
                <a:latin typeface="Arial" pitchFamily="34" charset="0"/>
              </a:rPr>
              <a:t>- 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Контроль качества</a:t>
            </a:r>
            <a:endParaRPr lang="de-DE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44985" y="2387910"/>
            <a:ext cx="8640960" cy="3048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de-DE" sz="1500" b="1" dirty="0">
                <a:solidFill>
                  <a:prstClr val="black"/>
                </a:solidFill>
                <a:latin typeface="Arial" pitchFamily="34" charset="0"/>
              </a:rPr>
              <a:t>- 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Региональный пункт контроля оборота скота</a:t>
            </a:r>
            <a:r>
              <a:rPr lang="de-DE" sz="1500" b="1" dirty="0" smtClean="0">
                <a:solidFill>
                  <a:prstClr val="black"/>
                </a:solidFill>
                <a:latin typeface="Arial" pitchFamily="34" charset="0"/>
              </a:rPr>
              <a:t> (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маркировка и регистрация</a:t>
            </a:r>
            <a:r>
              <a:rPr lang="de-DE" sz="1500" b="1" dirty="0" smtClean="0">
                <a:solidFill>
                  <a:prstClr val="black"/>
                </a:solidFill>
                <a:latin typeface="Arial" pitchFamily="34" charset="0"/>
              </a:rPr>
              <a:t>)</a:t>
            </a:r>
            <a:endParaRPr lang="de-DE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42349" y="2875198"/>
            <a:ext cx="8620900" cy="40978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Консультационные услуги по кормам</a:t>
            </a:r>
            <a:r>
              <a:rPr lang="de-DE" sz="1500" b="1" dirty="0" smtClean="0">
                <a:solidFill>
                  <a:prstClr val="black"/>
                </a:solidFill>
                <a:latin typeface="Arial" pitchFamily="34" charset="0"/>
              </a:rPr>
              <a:t>/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системам автоматической дойки</a:t>
            </a:r>
            <a:r>
              <a:rPr lang="de-DE" sz="1500" b="1" dirty="0" smtClean="0">
                <a:solidFill>
                  <a:prstClr val="black"/>
                </a:solidFill>
                <a:latin typeface="Arial" pitchFamily="34" charset="0"/>
              </a:rPr>
              <a:t>/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доильной </a:t>
            </a:r>
          </a:p>
          <a:p>
            <a:r>
              <a:rPr lang="ru-RU" sz="1500" b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    технике</a:t>
            </a:r>
            <a:r>
              <a:rPr lang="de-DE" sz="1500" b="1" dirty="0" smtClean="0">
                <a:solidFill>
                  <a:prstClr val="black"/>
                </a:solidFill>
                <a:latin typeface="Arial" pitchFamily="34" charset="0"/>
              </a:rPr>
              <a:t>/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качеству молока</a:t>
            </a:r>
            <a:r>
              <a:rPr lang="de-DE" sz="1500" b="1" dirty="0" smtClean="0">
                <a:solidFill>
                  <a:prstClr val="black"/>
                </a:solidFill>
                <a:latin typeface="Arial" pitchFamily="34" charset="0"/>
              </a:rPr>
              <a:t>/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дойке с</a:t>
            </a:r>
            <a:r>
              <a:rPr lang="de-DE" sz="1500" b="1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устройством </a:t>
            </a:r>
            <a:r>
              <a:rPr lang="de-DE" sz="1500" b="1" dirty="0" smtClean="0">
                <a:solidFill>
                  <a:prstClr val="black"/>
                </a:solidFill>
                <a:latin typeface="Arial" pitchFamily="34" charset="0"/>
              </a:rPr>
              <a:t>LactoCorder</a:t>
            </a:r>
            <a:endParaRPr lang="de-DE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242349" y="3357550"/>
            <a:ext cx="8640960" cy="3048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de-DE" sz="1500" b="1" dirty="0">
                <a:solidFill>
                  <a:prstClr val="black"/>
                </a:solidFill>
                <a:latin typeface="Arial" pitchFamily="34" charset="0"/>
              </a:rPr>
              <a:t>- 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Система управления стадами</a:t>
            </a:r>
            <a:r>
              <a:rPr lang="de-DE" sz="1500" b="1" dirty="0" smtClean="0">
                <a:solidFill>
                  <a:prstClr val="black"/>
                </a:solidFill>
                <a:latin typeface="Arial" pitchFamily="34" charset="0"/>
              </a:rPr>
              <a:t> NetRind/Herde</a:t>
            </a:r>
            <a:endParaRPr lang="de-DE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251520" y="4221088"/>
            <a:ext cx="8640960" cy="3048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de-DE" sz="1500" b="1" dirty="0">
                <a:solidFill>
                  <a:prstClr val="black"/>
                </a:solidFill>
                <a:latin typeface="Arial" pitchFamily="34" charset="0"/>
              </a:rPr>
              <a:t>- </a:t>
            </a:r>
            <a:r>
              <a:rPr lang="de-DE" sz="1500" b="1" dirty="0" smtClean="0">
                <a:solidFill>
                  <a:prstClr val="black"/>
                </a:solidFill>
                <a:latin typeface="Arial" pitchFamily="34" charset="0"/>
              </a:rPr>
              <a:t>QM-Milch, 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«Связной» в системе</a:t>
            </a:r>
            <a:r>
              <a:rPr lang="de-DE" sz="1500" b="1" dirty="0" smtClean="0">
                <a:solidFill>
                  <a:prstClr val="black"/>
                </a:solidFill>
                <a:latin typeface="Arial" pitchFamily="34" charset="0"/>
              </a:rPr>
              <a:t> QS</a:t>
            </a:r>
            <a:endParaRPr lang="de-DE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251520" y="4669904"/>
            <a:ext cx="8640960" cy="3048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de-DE" sz="1500" b="1" dirty="0">
                <a:solidFill>
                  <a:prstClr val="black"/>
                </a:solidFill>
                <a:latin typeface="Arial" pitchFamily="34" charset="0"/>
              </a:rPr>
              <a:t>- 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Сотрудничество со службой здорового вымени</a:t>
            </a:r>
            <a:endParaRPr lang="de-DE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51520" y="5173960"/>
            <a:ext cx="8640960" cy="3048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de-DE" sz="1500" b="1" dirty="0">
                <a:solidFill>
                  <a:prstClr val="black"/>
                </a:solidFill>
                <a:latin typeface="Arial" pitchFamily="34" charset="0"/>
              </a:rPr>
              <a:t>- 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Контроль свиней для разведения поросят и откормочных свиней</a:t>
            </a:r>
            <a:endParaRPr lang="de-DE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251520" y="5652349"/>
            <a:ext cx="8640960" cy="89136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de-DE" sz="1500" b="1" dirty="0">
                <a:solidFill>
                  <a:prstClr val="black"/>
                </a:solidFill>
                <a:latin typeface="Arial" pitchFamily="34" charset="0"/>
              </a:rPr>
              <a:t>- 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Прочие услуги</a:t>
            </a:r>
            <a:r>
              <a:rPr lang="de-DE" sz="1500" b="1" dirty="0" smtClean="0">
                <a:solidFill>
                  <a:prstClr val="black"/>
                </a:solidFill>
                <a:latin typeface="Arial" pitchFamily="34" charset="0"/>
              </a:rPr>
              <a:t>:</a:t>
            </a:r>
          </a:p>
          <a:p>
            <a:r>
              <a:rPr lang="de-DE" sz="1500" b="1" dirty="0" smtClean="0">
                <a:solidFill>
                  <a:prstClr val="black"/>
                </a:solidFill>
                <a:latin typeface="Arial" pitchFamily="34" charset="0"/>
              </a:rPr>
              <a:t>  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контроль удойности</a:t>
            </a:r>
            <a:r>
              <a:rPr lang="de-DE" sz="1500" b="1" dirty="0" smtClean="0">
                <a:solidFill>
                  <a:prstClr val="black"/>
                </a:solidFill>
                <a:latin typeface="Arial" pitchFamily="34" charset="0"/>
              </a:rPr>
              <a:t>, PAG (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проверка на стельность</a:t>
            </a:r>
            <a:r>
              <a:rPr lang="de-DE" sz="1500" b="1" dirty="0" smtClean="0">
                <a:solidFill>
                  <a:prstClr val="black"/>
                </a:solidFill>
                <a:latin typeface="Arial" pitchFamily="34" charset="0"/>
              </a:rPr>
              <a:t>), 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организация проверок почвы</a:t>
            </a:r>
            <a:r>
              <a:rPr lang="de-DE" sz="1500" b="1" dirty="0" smtClean="0">
                <a:solidFill>
                  <a:prstClr val="black"/>
                </a:solidFill>
                <a:latin typeface="Arial" pitchFamily="34" charset="0"/>
              </a:rPr>
              <a:t>,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</a:p>
          <a:p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проверок на лейкоз, бруцеллез</a:t>
            </a:r>
            <a:r>
              <a:rPr lang="de-DE" sz="1500" b="1" dirty="0" smtClean="0">
                <a:solidFill>
                  <a:prstClr val="black"/>
                </a:solidFill>
                <a:latin typeface="Arial" pitchFamily="34" charset="0"/>
              </a:rPr>
              <a:t>,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de-DE" sz="1500" b="1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проверка на вирус </a:t>
            </a:r>
            <a:r>
              <a:rPr lang="de-DE" sz="1500" b="1" dirty="0" smtClean="0">
                <a:solidFill>
                  <a:prstClr val="black"/>
                </a:solidFill>
                <a:latin typeface="Arial" pitchFamily="34" charset="0"/>
              </a:rPr>
              <a:t>BHV</a:t>
            </a:r>
            <a:r>
              <a:rPr lang="de-DE" sz="1500" b="1" baseline="-25000" dirty="0" smtClean="0">
                <a:solidFill>
                  <a:prstClr val="black"/>
                </a:solidFill>
                <a:latin typeface="Arial" pitchFamily="34" charset="0"/>
              </a:rPr>
              <a:t>1,</a:t>
            </a:r>
            <a:r>
              <a:rPr lang="de-DE" sz="1500" b="1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процедура проверки </a:t>
            </a:r>
            <a:r>
              <a:rPr lang="de-DE" sz="1500" b="1" dirty="0" smtClean="0">
                <a:solidFill>
                  <a:prstClr val="black"/>
                </a:solidFill>
                <a:latin typeface="Arial" pitchFamily="34" charset="0"/>
              </a:rPr>
              <a:t>HEMAP</a:t>
            </a:r>
            <a:endParaRPr lang="de-DE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251520" y="3789319"/>
            <a:ext cx="8640960" cy="3048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de-DE" sz="1500" b="1" dirty="0">
                <a:solidFill>
                  <a:prstClr val="black"/>
                </a:solidFill>
                <a:latin typeface="Arial" pitchFamily="34" charset="0"/>
              </a:rPr>
              <a:t>- 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</a:rPr>
              <a:t>Проект по сбору данных о здоровье животных</a:t>
            </a:r>
            <a:endParaRPr lang="de-DE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10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</p:bldLst>
  </p:timing>
</p:sld>
</file>

<file path=ppt/theme/theme1.xml><?xml version="1.0" encoding="utf-8"?>
<a:theme xmlns:a="http://schemas.openxmlformats.org/drawingml/2006/main" name="1_Vorlag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1" i="0" u="none" strike="noStrike" cap="none" normalizeH="0" baseline="0" smtClean="0">
            <a:ln>
              <a:noFill/>
            </a:ln>
            <a:solidFill>
              <a:srgbClr val="62242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1" i="0" u="none" strike="noStrike" cap="none" normalizeH="0" baseline="0" smtClean="0">
            <a:ln>
              <a:noFill/>
            </a:ln>
            <a:solidFill>
              <a:srgbClr val="62242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995</Words>
  <Application>Microsoft Office PowerPoint</Application>
  <PresentationFormat>Bildschirmpräsentation (4:3)</PresentationFormat>
  <Paragraphs>240</Paragraphs>
  <Slides>31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3" baseType="lpstr">
      <vt:lpstr>1_Vorlage</vt:lpstr>
      <vt:lpstr>Worksheet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Giessler</dc:creator>
  <cp:lastModifiedBy>Pranko</cp:lastModifiedBy>
  <cp:revision>406</cp:revision>
  <cp:lastPrinted>2017-10-10T10:53:24Z</cp:lastPrinted>
  <dcterms:created xsi:type="dcterms:W3CDTF">2015-12-04T09:36:18Z</dcterms:created>
  <dcterms:modified xsi:type="dcterms:W3CDTF">2017-10-16T08:10:33Z</dcterms:modified>
</cp:coreProperties>
</file>