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51" r:id="rId2"/>
  </p:sldMasterIdLst>
  <p:notesMasterIdLst>
    <p:notesMasterId r:id="rId28"/>
  </p:notesMasterIdLst>
  <p:handoutMasterIdLst>
    <p:handoutMasterId r:id="rId29"/>
  </p:handoutMasterIdLst>
  <p:sldIdLst>
    <p:sldId id="339" r:id="rId3"/>
    <p:sldId id="379" r:id="rId4"/>
    <p:sldId id="425" r:id="rId5"/>
    <p:sldId id="426" r:id="rId6"/>
    <p:sldId id="382" r:id="rId7"/>
    <p:sldId id="420" r:id="rId8"/>
    <p:sldId id="381" r:id="rId9"/>
    <p:sldId id="341" r:id="rId10"/>
    <p:sldId id="380" r:id="rId11"/>
    <p:sldId id="408" r:id="rId12"/>
    <p:sldId id="385" r:id="rId13"/>
    <p:sldId id="430" r:id="rId14"/>
    <p:sldId id="383" r:id="rId15"/>
    <p:sldId id="417" r:id="rId16"/>
    <p:sldId id="387" r:id="rId17"/>
    <p:sldId id="431" r:id="rId18"/>
    <p:sldId id="423" r:id="rId19"/>
    <p:sldId id="422" r:id="rId20"/>
    <p:sldId id="418" r:id="rId21"/>
    <p:sldId id="421" r:id="rId22"/>
    <p:sldId id="432" r:id="rId23"/>
    <p:sldId id="427" r:id="rId24"/>
    <p:sldId id="428" r:id="rId25"/>
    <p:sldId id="429" r:id="rId26"/>
    <p:sldId id="323" r:id="rId27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1" autoAdjust="0"/>
    <p:restoredTop sz="94688" autoAdjust="0"/>
  </p:normalViewPr>
  <p:slideViewPr>
    <p:cSldViewPr>
      <p:cViewPr>
        <p:scale>
          <a:sx n="60" d="100"/>
          <a:sy n="60" d="100"/>
        </p:scale>
        <p:origin x="-3072" y="-1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5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72.27.112.6\sekretariat\Diverses\Pr&#228;sentationen,%20Folien-Diverse\Hilfsfolien\ZV_NV_SV_31.12.2015_endg&#252;ltiger_St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2118136686251234E-2"/>
                  <c:y val="6.8008373798640635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192886821798215"/>
                  <c:y val="0.2390349638582119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4617497515839854E-2"/>
                  <c:y val="-0.2221746194981832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Tabelle1!$E$2:$E$4</c:f>
              <c:strCache>
                <c:ptCount val="3"/>
                <c:pt idx="0">
                  <c:v>Auktion</c:v>
                </c:pt>
                <c:pt idx="1">
                  <c:v>Ab Hof </c:v>
                </c:pt>
                <c:pt idx="2">
                  <c:v>Export</c:v>
                </c:pt>
              </c:strCache>
            </c:strRef>
          </c:cat>
          <c:val>
            <c:numRef>
              <c:f>Tabelle1!$F$2:$F$4</c:f>
              <c:numCache>
                <c:formatCode>#,##0</c:formatCode>
                <c:ptCount val="3"/>
                <c:pt idx="0">
                  <c:v>1038</c:v>
                </c:pt>
                <c:pt idx="1">
                  <c:v>3216</c:v>
                </c:pt>
                <c:pt idx="2">
                  <c:v>3584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0.03436</cdr:x>
      <cdr:y>0.04802</cdr:y>
    </cdr:from>
    <cdr:to>
      <cdr:x>0.13521</cdr:x>
      <cdr:y>0.12004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914" y="288032"/>
          <a:ext cx="936104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Экспорт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0.7093</cdr:x>
      <cdr:y>0.02401</cdr:y>
    </cdr:from>
    <cdr:to>
      <cdr:x>0.82109</cdr:x>
      <cdr:y>0.08403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83610" y="144016"/>
          <a:ext cx="1037626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аукцион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0.63596</cdr:x>
      <cdr:y>0.83009</cdr:y>
    </cdr:from>
    <cdr:to>
      <cdr:x>0.82109</cdr:x>
      <cdr:y>0.89847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02838" y="4979492"/>
          <a:ext cx="1718398" cy="4101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От владельца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0.20891</cdr:x>
      <cdr:y>0.84757</cdr:y>
    </cdr:from>
    <cdr:to>
      <cdr:x>0.30743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39094" y="51845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0.39898</cdr:x>
      <cdr:y>0.80426</cdr:y>
    </cdr:from>
    <cdr:to>
      <cdr:x>0.49984</cdr:x>
      <cdr:y>0.86428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03290" y="482453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0.4145</cdr:x>
      <cdr:y>0.79226</cdr:y>
    </cdr:from>
    <cdr:to>
      <cdr:x>0.5076</cdr:x>
      <cdr:y>0.86428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47306" y="4752528"/>
          <a:ext cx="864096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голов</a:t>
          </a:r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841" cy="497761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183" y="3"/>
            <a:ext cx="2949841" cy="497761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r">
              <a:defRPr sz="1200"/>
            </a:lvl1pPr>
          </a:lstStyle>
          <a:p>
            <a:fld id="{0815D42D-4DAD-49B4-A58B-AFB44F715D0D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4749"/>
            <a:ext cx="2949841" cy="497760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183" y="9444749"/>
            <a:ext cx="2949841" cy="497760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r">
              <a:defRPr sz="1200"/>
            </a:lvl1pPr>
          </a:lstStyle>
          <a:p>
            <a:fld id="{BED3699D-2B91-474B-B56F-9DBFECEF6B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73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841" cy="497761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183" y="3"/>
            <a:ext cx="2949841" cy="497761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r">
              <a:defRPr sz="1200"/>
            </a:lvl1pPr>
          </a:lstStyle>
          <a:p>
            <a:fld id="{69285835-AA1E-440D-A921-B192AE1FAD69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3" tIns="45781" rIns="91563" bIns="45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45" y="4723171"/>
            <a:ext cx="5445126" cy="4475083"/>
          </a:xfrm>
          <a:prstGeom prst="rect">
            <a:avLst/>
          </a:prstGeom>
        </p:spPr>
        <p:txBody>
          <a:bodyPr vert="horz" lIns="91563" tIns="45781" rIns="91563" bIns="4578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4749"/>
            <a:ext cx="2949841" cy="497760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183" y="9444749"/>
            <a:ext cx="2949841" cy="497760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r">
              <a:defRPr sz="1200"/>
            </a:lvl1pPr>
          </a:lstStyle>
          <a:p>
            <a:fld id="{099BA47C-2668-4BB9-A7EA-776AC82361B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9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BA47C-2668-4BB9-A7EA-776AC82361B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18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09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07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9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087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3" name="Picture 2" descr="HESSENHA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VL_Logo_Bitma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11207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ZBH_Logo_Ran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60350"/>
            <a:ext cx="18542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76200" y="2133600"/>
            <a:ext cx="8991600" cy="4481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Der Hessische Verband für Leistungs- und Qualitätsprüfungen in der Tierzucht e. V.</a:t>
            </a:r>
          </a:p>
          <a:p>
            <a:pPr algn="ctr">
              <a:defRPr/>
            </a:pPr>
            <a:r>
              <a:rPr lang="de-DE" sz="3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(HVL)</a:t>
            </a:r>
            <a:br>
              <a:rPr lang="de-DE" sz="3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</a:br>
            <a:r>
              <a:rPr lang="de-DE" sz="3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und</a:t>
            </a:r>
            <a:r>
              <a:rPr lang="de-DE" sz="3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/>
            </a:r>
            <a:br>
              <a:rPr lang="de-DE" sz="3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</a:br>
            <a:r>
              <a:rPr lang="de-DE" sz="3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die Zucht- und Besamungsunion Hessen eG</a:t>
            </a:r>
            <a:br>
              <a:rPr lang="de-DE" sz="3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</a:br>
            <a:r>
              <a:rPr lang="de-DE" sz="3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(ZBH)</a:t>
            </a:r>
            <a:endParaRPr lang="de-DE" sz="50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de-DE" sz="3000" b="1" dirty="0">
                <a:latin typeface="+mj-lt"/>
              </a:rPr>
              <a:t/>
            </a:r>
            <a:br>
              <a:rPr lang="de-DE" sz="3000" b="1" dirty="0">
                <a:latin typeface="+mj-lt"/>
              </a:rPr>
            </a:br>
            <a:r>
              <a:rPr lang="de-DE" sz="5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begrüßen Sie in Alsfeld!</a:t>
            </a:r>
            <a:endParaRPr lang="de-DE" sz="4800" b="1" dirty="0">
              <a:latin typeface="+mj-lt"/>
            </a:endParaRPr>
          </a:p>
          <a:p>
            <a:pPr algn="ctr">
              <a:defRPr/>
            </a:pPr>
            <a:endParaRPr lang="de-DE" sz="1800" dirty="0">
              <a:latin typeface="+mj-lt"/>
            </a:endParaRPr>
          </a:p>
          <a:p>
            <a:pPr algn="ctr">
              <a:defRPr/>
            </a:pP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8448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712968" cy="25202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23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135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>
                    <a:tint val="75000"/>
                  </a:prstClr>
                </a:solidFill>
              </a:rPr>
              <a:t>ABCG Agrar-Beratungs- und Controll GmbH, Alsfeld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CA0E-6946-484E-91A8-9AF403E8AAC8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99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>
                    <a:tint val="75000"/>
                  </a:prstClr>
                </a:solidFill>
              </a:rPr>
              <a:t>ABCG Agrar-Beratungs- und Controll GmbH, Alsfeld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CA0E-6946-484E-91A8-9AF403E8AAC8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076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>
                    <a:tint val="75000"/>
                  </a:prstClr>
                </a:solidFill>
              </a:rPr>
              <a:t>ABCG Agrar-Beratungs- und Controll GmbH, Alsfeld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CA0E-6946-484E-91A8-9AF403E8AAC8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275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>
                    <a:tint val="75000"/>
                  </a:prstClr>
                </a:solidFill>
              </a:rPr>
              <a:t>ABCG Agrar-Beratungs- und Controll GmbH, Alsfeld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CA0E-6946-484E-91A8-9AF403E8AAC8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96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61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>
                    <a:tint val="75000"/>
                  </a:prstClr>
                </a:solidFill>
              </a:rPr>
              <a:t>ABCG Agrar-Beratungs- und Controll GmbH, Alsfeld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CA0E-6946-484E-91A8-9AF403E8AAC8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095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>
                    <a:tint val="75000"/>
                  </a:prstClr>
                </a:solidFill>
              </a:rPr>
              <a:t>ABCG Agrar-Beratungs- und Controll GmbH, Alsfeld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CA0E-6946-484E-91A8-9AF403E8AAC8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426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>
                    <a:tint val="75000"/>
                  </a:prstClr>
                </a:solidFill>
              </a:rPr>
              <a:t>ABCG Agrar-Beratungs- und Controll GmbH, Alsfeld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CA0E-6946-484E-91A8-9AF403E8AAC8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542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945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C535-4F5B-40DC-BE40-5699AE50E00D}" type="datetimeFigureOut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17.10.2017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E1B7-A221-4A4C-98BD-67BD66751B61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78385-7714-465C-A8D4-140C69A2BDEF}" type="slidenum">
              <a:rPr lang="de-DE" sz="140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9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3992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3992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5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5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97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7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96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4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88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2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F1ED-ADF4-4651-92A1-4F7813D1EF3C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329A-153F-40A7-94EF-9DD7F7BE94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1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651" r:id="rId13"/>
    <p:sldLayoutId id="2147483649" r:id="rId14"/>
    <p:sldLayoutId id="2147483650" r:id="rId15"/>
    <p:sldLayoutId id="2147483700" r:id="rId16"/>
    <p:sldLayoutId id="2147483676" r:id="rId17"/>
    <p:sldLayoutId id="2147483660" r:id="rId18"/>
    <p:sldLayoutId id="2147483668" r:id="rId19"/>
    <p:sldLayoutId id="2147483684" r:id="rId20"/>
    <p:sldLayoutId id="2147483692" r:id="rId21"/>
    <p:sldLayoutId id="2147483708" r:id="rId22"/>
    <p:sldLayoutId id="2147483756" r:id="rId2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35730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Mitgliederversammlungen</a:t>
            </a:r>
            <a:br>
              <a:rPr lang="de-DE" dirty="0" smtClean="0"/>
            </a:br>
            <a:r>
              <a:rPr lang="de-DE" dirty="0" smtClean="0"/>
              <a:t>von HVL und ZBH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3529026"/>
            <a:ext cx="8229600" cy="154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Donnerstag, 12.04.2012</a:t>
            </a:r>
          </a:p>
          <a:p>
            <a:pPr lvl="0"/>
            <a:r>
              <a:rPr lang="de-DE" dirty="0" smtClean="0"/>
              <a:t>Restaurant Hessenhalle Alsfeld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1227F-0B12-4278-83E3-FE91C973BB06}" type="datetimeFigureOut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17.10.2017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87218-A22D-44B4-8911-045F42D30A41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2" name="Grafik 7" descr="HVL_Logo_frei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01738" y="6286500"/>
            <a:ext cx="4413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8" descr="ZBH_RGB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6215063"/>
            <a:ext cx="8318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23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Font typeface="Arial" charset="0"/>
        <a:buNone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tif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2" descr="HESSENHA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188640"/>
            <a:ext cx="8991600" cy="70788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Гессенское объединение по разведению и осеменению </a:t>
            </a:r>
            <a:r>
              <a:rPr lang="de-DE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(ZBH)</a:t>
            </a:r>
            <a:r>
              <a:rPr lang="de-DE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4800" b="1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рассказывает </a:t>
            </a:r>
          </a:p>
          <a:p>
            <a:pPr algn="ctr">
              <a:defRPr/>
            </a:pPr>
            <a:r>
              <a:rPr lang="ru-RU" sz="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 себе</a:t>
            </a:r>
          </a:p>
          <a:p>
            <a:pPr algn="ctr">
              <a:defRPr/>
            </a:pPr>
            <a:endParaRPr lang="de-DE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5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Совместный проект НКС</a:t>
            </a:r>
            <a:r>
              <a:rPr lang="de-DE" sz="5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ru-RU" sz="5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АККОР </a:t>
            </a:r>
            <a:r>
              <a:rPr lang="de-DE" sz="5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2017-2018</a:t>
            </a:r>
          </a:p>
          <a:p>
            <a:pPr algn="ctr">
              <a:defRPr/>
            </a:pPr>
            <a:endParaRPr lang="de-DE" b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5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Альсфельд</a:t>
            </a:r>
            <a:r>
              <a:rPr lang="de-DE" sz="5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18.10.2017</a:t>
            </a:r>
            <a:endParaRPr lang="de-DE" sz="48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de-DE" sz="1000" dirty="0">
              <a:solidFill>
                <a:prstClr val="black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72" y="1628800"/>
            <a:ext cx="1856232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23528" y="44625"/>
            <a:ext cx="7772400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  <a:cs typeface="Arial" panose="020B0604020202020204" pitchFamily="34" charset="0"/>
              </a:rPr>
              <a:t>Динамика производительности </a:t>
            </a:r>
            <a:br>
              <a:rPr lang="ru-RU" sz="3200" dirty="0" smtClean="0">
                <a:latin typeface="+mn-lt"/>
                <a:cs typeface="Arial" panose="020B0604020202020204" pitchFamily="34" charset="0"/>
              </a:rPr>
            </a:br>
            <a:r>
              <a:rPr lang="ru-RU" sz="3200" dirty="0" smtClean="0">
                <a:latin typeface="+mn-lt"/>
                <a:cs typeface="Arial" panose="020B0604020202020204" pitchFamily="34" charset="0"/>
              </a:rPr>
              <a:t>племенных пород</a:t>
            </a:r>
            <a:r>
              <a:rPr lang="de-DE" sz="3200" dirty="0" smtClean="0">
                <a:latin typeface="+mn-lt"/>
                <a:cs typeface="Arial" panose="020B0604020202020204" pitchFamily="34" charset="0"/>
              </a:rPr>
              <a:t> 2016</a:t>
            </a:r>
            <a:endParaRPr lang="de-DE" sz="32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3987"/>
              </p:ext>
            </p:extLst>
          </p:nvPr>
        </p:nvGraphicFramePr>
        <p:xfrm>
          <a:off x="179512" y="1777526"/>
          <a:ext cx="8712967" cy="3746314"/>
        </p:xfrm>
        <a:graphic>
          <a:graphicData uri="http://schemas.openxmlformats.org/drawingml/2006/table">
            <a:tbl>
              <a:tblPr/>
              <a:tblGrid>
                <a:gridCol w="2126695"/>
                <a:gridCol w="1509112"/>
                <a:gridCol w="888624"/>
                <a:gridCol w="1047376"/>
                <a:gridCol w="1046408"/>
                <a:gridCol w="1047376"/>
                <a:gridCol w="1047376"/>
              </a:tblGrid>
              <a:tr h="808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Порода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Поголовье коров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Молоко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кг</a:t>
                      </a:r>
                      <a:r>
                        <a:rPr lang="de-DE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Жир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Жир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кг</a:t>
                      </a:r>
                      <a:r>
                        <a:rPr lang="de-DE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Белок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Белок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кг</a:t>
                      </a:r>
                      <a:r>
                        <a:rPr lang="de-DE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444920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Черно-пестрая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71.085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9.130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4,02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367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3,38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309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4920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Красно-пестрая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12.632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8.515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4,20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348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3,41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283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44920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Пестрая 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8.749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7.654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4,21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322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3,50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268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4920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Бурая швицкая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854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2275" algn="r"/>
                        </a:tabLs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7.825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4,38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343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3,63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284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44920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Красная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784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7.270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4,51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328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3,56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259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136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94.104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193436" y="5805264"/>
            <a:ext cx="4723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cs typeface="Arial"/>
              </a:rPr>
              <a:t>1.340 </a:t>
            </a:r>
            <a:r>
              <a:rPr lang="ru-RU" sz="2000" dirty="0" smtClean="0">
                <a:cs typeface="Arial"/>
              </a:rPr>
              <a:t>хозяйств</a:t>
            </a:r>
            <a:r>
              <a:rPr lang="de-DE" sz="2000" dirty="0" smtClean="0">
                <a:cs typeface="Arial"/>
              </a:rPr>
              <a:t>, Ø 70,2 </a:t>
            </a:r>
            <a:r>
              <a:rPr lang="ru-RU" sz="2000" dirty="0" smtClean="0">
                <a:cs typeface="Arial"/>
              </a:rPr>
              <a:t>коров на хозяйство</a:t>
            </a:r>
            <a:endParaRPr lang="de-DE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64807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Племенное разведение </a:t>
            </a:r>
            <a:r>
              <a:rPr lang="de-DE" sz="2000" b="1" dirty="0" smtClean="0">
                <a:latin typeface="+mn-lt"/>
                <a:cs typeface="Arial" panose="020B0604020202020204" pitchFamily="34" charset="0"/>
              </a:rPr>
              <a:t>2016 – </a:t>
            </a:r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мясные породы КРС</a:t>
            </a:r>
            <a:endParaRPr lang="de-DE" sz="2000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85800"/>
              </p:ext>
            </p:extLst>
          </p:nvPr>
        </p:nvGraphicFramePr>
        <p:xfrm>
          <a:off x="611560" y="757290"/>
          <a:ext cx="7272808" cy="5840062"/>
        </p:xfrm>
        <a:graphic>
          <a:graphicData uri="http://schemas.openxmlformats.org/drawingml/2006/table">
            <a:tbl>
              <a:tblPr/>
              <a:tblGrid>
                <a:gridCol w="2755793"/>
                <a:gridCol w="2444989"/>
                <a:gridCol w="2072026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Число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+mn-lt"/>
                        </a:rPr>
                        <a:t> племенных хозяйств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Поголовье коров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Ангус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108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1.254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Обрак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37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Белая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+mn-lt"/>
                        </a:rPr>
                        <a:t> аквитанская 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29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261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Брахман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Шароле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116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1.236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Декстер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11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49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Мясная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+mn-lt"/>
                        </a:rPr>
                        <a:t> пестрая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59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390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Галловей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140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584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Желтая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45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Герефордская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227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Хайленд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77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189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Хинтервальдская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33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Лимузин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1.039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Люинг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Пьемонтская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19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Пинцгау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52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Красная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+mn-lt"/>
                        </a:rPr>
                        <a:t> горная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351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Салерс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Уккермарк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Вагиу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10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Уэльская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+mn-lt"/>
                        </a:rPr>
                        <a:t> черная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Цвергцебу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3026" marR="3026" marT="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de-DE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3026" marR="468000" marT="3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116632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Племенные сборы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9552" y="1268760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Разовый сбор </a:t>
            </a:r>
            <a:r>
              <a:rPr lang="de-DE" sz="2800" u="sng" dirty="0" smtClean="0"/>
              <a:t>(</a:t>
            </a:r>
            <a:r>
              <a:rPr lang="ru-RU" sz="2800" u="sng" dirty="0" smtClean="0"/>
              <a:t>со всех хозяйств, включая разведение телок</a:t>
            </a:r>
            <a:r>
              <a:rPr lang="de-DE" sz="2800" u="sng" dirty="0" smtClean="0"/>
              <a:t>)</a:t>
            </a:r>
          </a:p>
          <a:p>
            <a:r>
              <a:rPr lang="de-DE" sz="2800" dirty="0" smtClean="0"/>
              <a:t>25,56 € </a:t>
            </a:r>
            <a:r>
              <a:rPr lang="ru-RU" sz="2800" dirty="0" smtClean="0"/>
              <a:t>с хозяйства в год</a:t>
            </a:r>
            <a:endParaRPr lang="de-DE" sz="2800" dirty="0" smtClean="0"/>
          </a:p>
          <a:p>
            <a:endParaRPr lang="de-DE" sz="2800" u="sng" dirty="0"/>
          </a:p>
          <a:p>
            <a:r>
              <a:rPr lang="ru-RU" sz="2800" u="sng" dirty="0" smtClean="0"/>
              <a:t>Молочные и двойного направления</a:t>
            </a:r>
            <a:endParaRPr lang="de-DE" sz="2800" u="sng" dirty="0" smtClean="0"/>
          </a:p>
          <a:p>
            <a:r>
              <a:rPr lang="ru-RU" sz="2800" dirty="0" smtClean="0"/>
              <a:t>До </a:t>
            </a:r>
            <a:r>
              <a:rPr lang="de-DE" sz="2800" dirty="0" smtClean="0"/>
              <a:t>200 </a:t>
            </a:r>
            <a:r>
              <a:rPr lang="ru-RU" sz="2800" dirty="0" smtClean="0"/>
              <a:t>коров</a:t>
            </a:r>
            <a:r>
              <a:rPr lang="de-DE" sz="2800" dirty="0" smtClean="0"/>
              <a:t>	</a:t>
            </a:r>
            <a:r>
              <a:rPr lang="ru-RU" sz="2800" dirty="0" smtClean="0"/>
              <a:t>	</a:t>
            </a:r>
            <a:r>
              <a:rPr lang="de-DE" sz="2800" dirty="0" smtClean="0"/>
              <a:t>3,58 € </a:t>
            </a:r>
            <a:r>
              <a:rPr lang="ru-RU" sz="2800" dirty="0" smtClean="0"/>
              <a:t>с коровы в год</a:t>
            </a:r>
            <a:endParaRPr lang="de-DE" sz="2800" dirty="0" smtClean="0"/>
          </a:p>
          <a:p>
            <a:r>
              <a:rPr lang="ru-RU" sz="2800" dirty="0" smtClean="0"/>
              <a:t>От </a:t>
            </a:r>
            <a:r>
              <a:rPr lang="de-DE" sz="2800" dirty="0" smtClean="0"/>
              <a:t>201 </a:t>
            </a:r>
            <a:r>
              <a:rPr lang="ru-RU" sz="2800" dirty="0" smtClean="0"/>
              <a:t>коровы</a:t>
            </a:r>
            <a:r>
              <a:rPr lang="de-DE" sz="2800" dirty="0" smtClean="0"/>
              <a:t>		2,50 € </a:t>
            </a:r>
            <a:r>
              <a:rPr lang="ru-RU" sz="2800" dirty="0"/>
              <a:t>с коровы в год</a:t>
            </a:r>
            <a:endParaRPr lang="de-DE" sz="2800" dirty="0"/>
          </a:p>
          <a:p>
            <a:endParaRPr lang="de-DE" sz="2800" dirty="0" smtClean="0"/>
          </a:p>
          <a:p>
            <a:endParaRPr lang="de-DE" sz="2800" dirty="0"/>
          </a:p>
          <a:p>
            <a:r>
              <a:rPr lang="ru-RU" sz="2800" u="sng" dirty="0" smtClean="0"/>
              <a:t>Мясные коровы</a:t>
            </a:r>
            <a:endParaRPr lang="de-DE" sz="2800" u="sng" dirty="0" smtClean="0"/>
          </a:p>
          <a:p>
            <a:r>
              <a:rPr lang="de-DE" sz="2800" dirty="0" smtClean="0"/>
              <a:t>			7,16 € </a:t>
            </a:r>
            <a:r>
              <a:rPr lang="ru-RU" sz="2800" dirty="0" smtClean="0"/>
              <a:t>с коровы в год</a:t>
            </a:r>
            <a:r>
              <a:rPr lang="de-DE" sz="2800" dirty="0" smtClean="0"/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732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Статистика осеменений по породам</a:t>
            </a:r>
            <a:r>
              <a:rPr lang="de-DE" sz="3600" dirty="0" smtClean="0">
                <a:latin typeface="+mn-lt"/>
                <a:cs typeface="Arial" panose="020B0604020202020204" pitchFamily="34" charset="0"/>
              </a:rPr>
              <a:t>n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59142"/>
              </p:ext>
            </p:extLst>
          </p:nvPr>
        </p:nvGraphicFramePr>
        <p:xfrm>
          <a:off x="1907704" y="1484784"/>
          <a:ext cx="4850964" cy="439248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50697"/>
                <a:gridCol w="2400267"/>
              </a:tblGrid>
              <a:tr h="42503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latin typeface="+mj-lt"/>
                          <a:cs typeface="Arial" pitchFamily="34" charset="0"/>
                        </a:rPr>
                        <a:t> </a:t>
                      </a:r>
                      <a:endParaRPr lang="de-DE" sz="20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9525" marR="72000" marT="9525" marB="3600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Jan. - Dez. 2016</a:t>
                      </a:r>
                      <a:endParaRPr lang="de-DE" sz="20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72000" marT="9525" marB="3600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59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atin typeface="+mj-lt"/>
                          <a:cs typeface="Arial" pitchFamily="34" charset="0"/>
                        </a:rPr>
                        <a:t>Оплодотворения</a:t>
                      </a:r>
                      <a:endParaRPr lang="de-DE" sz="24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108000" marR="72000" marT="9525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 smtClean="0">
                          <a:effectLst/>
                          <a:latin typeface="+mj-lt"/>
                        </a:rPr>
                        <a:t>211.402</a:t>
                      </a:r>
                      <a:endParaRPr lang="de-DE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108000" marR="180000" marT="108000" marB="0" anchor="b"/>
                </a:tc>
              </a:tr>
              <a:tr h="495932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Черно-пестрая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 smtClean="0">
                          <a:effectLst/>
                          <a:latin typeface="+mj-lt"/>
                        </a:rPr>
                        <a:t>119.445</a:t>
                      </a:r>
                      <a:endParaRPr lang="de-DE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108000" marR="180000" marT="108000" marB="0" anchor="b"/>
                </a:tc>
              </a:tr>
              <a:tr h="495932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Красно-пестрая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 smtClean="0">
                          <a:effectLst/>
                          <a:latin typeface="+mj-lt"/>
                        </a:rPr>
                        <a:t>34.097</a:t>
                      </a:r>
                      <a:endParaRPr lang="de-DE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108000" marR="180000" marT="108000" marB="0" anchor="b"/>
                </a:tc>
              </a:tr>
              <a:tr h="495932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Пестрая 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 smtClean="0">
                          <a:effectLst/>
                          <a:latin typeface="+mj-lt"/>
                        </a:rPr>
                        <a:t>31.204</a:t>
                      </a:r>
                      <a:endParaRPr lang="de-DE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108000" marR="180000" marT="108000" marB="0" anchor="b"/>
                </a:tc>
              </a:tr>
              <a:tr h="495932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Бурая швицкая</a:t>
                      </a:r>
                      <a:endParaRPr lang="de-DE" sz="2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315" marR="36315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 smtClean="0">
                          <a:effectLst/>
                          <a:latin typeface="+mj-lt"/>
                        </a:rPr>
                        <a:t>1.195</a:t>
                      </a:r>
                      <a:endParaRPr lang="de-DE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108000" marR="180000" marT="108000" marB="0" anchor="b"/>
                </a:tc>
              </a:tr>
              <a:tr h="4959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atin typeface="+mj-lt"/>
                          <a:cs typeface="Arial" pitchFamily="34" charset="0"/>
                        </a:rPr>
                        <a:t>Мясные породы</a:t>
                      </a:r>
                      <a:endParaRPr lang="de-DE" sz="24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108000" marR="72000" marT="9525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 smtClean="0">
                          <a:effectLst/>
                          <a:latin typeface="+mj-lt"/>
                        </a:rPr>
                        <a:t>20.548</a:t>
                      </a:r>
                      <a:endParaRPr lang="de-DE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108000" marR="180000" marT="108000" marB="0" anchor="b"/>
                </a:tc>
              </a:tr>
              <a:tr h="4959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atin typeface="+mj-lt"/>
                          <a:cs typeface="Arial" pitchFamily="34" charset="0"/>
                        </a:rPr>
                        <a:t>Хозяйства</a:t>
                      </a:r>
                      <a:endParaRPr lang="de-DE" sz="24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108000" marR="72000" marT="9525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3.163</a:t>
                      </a:r>
                      <a:endParaRPr lang="de-DE" sz="2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180000" marT="108000" marB="0" anchor="b"/>
                </a:tc>
              </a:tr>
              <a:tr h="4959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atin typeface="+mj-lt"/>
                          <a:cs typeface="Arial" pitchFamily="34" charset="0"/>
                        </a:rPr>
                        <a:t>Быки</a:t>
                      </a:r>
                      <a:endParaRPr lang="de-DE" sz="24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108000" marR="72000" marT="9525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 smtClean="0">
                          <a:effectLst/>
                          <a:latin typeface="+mj-lt"/>
                        </a:rPr>
                        <a:t>2.420</a:t>
                      </a:r>
                      <a:endParaRPr lang="de-DE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108000" marR="180000" marT="108000" marB="0" anchor="b"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116632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Сборы за осеменение КРС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34926"/>
              </p:ext>
            </p:extLst>
          </p:nvPr>
        </p:nvGraphicFramePr>
        <p:xfrm>
          <a:off x="653830" y="1196752"/>
          <a:ext cx="7590578" cy="434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02"/>
                <a:gridCol w="3384376"/>
              </a:tblGrid>
              <a:tr h="5452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Стоимость      </a:t>
                      </a:r>
                      <a:endParaRPr lang="de-DE" sz="2400" dirty="0"/>
                    </a:p>
                  </a:txBody>
                  <a:tcPr/>
                </a:tc>
              </a:tr>
              <a:tr h="67888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</a:t>
                      </a:r>
                      <a:r>
                        <a:rPr lang="ru-RU" sz="2400" baseline="0" dirty="0" smtClean="0"/>
                        <a:t> 4 и 7 осеменение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16,66 €</a:t>
                      </a:r>
                      <a:endParaRPr lang="de-DE" sz="2400" dirty="0"/>
                    </a:p>
                  </a:txBody>
                  <a:tcPr/>
                </a:tc>
              </a:tr>
              <a:tr h="5452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Наценка</a:t>
                      </a:r>
                      <a:r>
                        <a:rPr lang="ru-RU" sz="2400" baseline="0" dirty="0" smtClean="0"/>
                        <a:t> за выезд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5,00 € </a:t>
                      </a:r>
                      <a:r>
                        <a:rPr lang="ru-RU" sz="2400" dirty="0" smtClean="0"/>
                        <a:t>за</a:t>
                      </a:r>
                      <a:r>
                        <a:rPr lang="ru-RU" sz="2400" baseline="0" dirty="0" smtClean="0"/>
                        <a:t> выезд</a:t>
                      </a:r>
                      <a:endParaRPr lang="de-DE" sz="2400" dirty="0"/>
                    </a:p>
                  </a:txBody>
                  <a:tcPr/>
                </a:tc>
              </a:tr>
              <a:tr h="9411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Двойное</a:t>
                      </a:r>
                      <a:r>
                        <a:rPr lang="ru-RU" sz="2400" baseline="0" dirty="0" smtClean="0"/>
                        <a:t> осеменение в период охоты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9,33 €</a:t>
                      </a:r>
                      <a:endParaRPr lang="de-DE" sz="2400" dirty="0"/>
                    </a:p>
                  </a:txBody>
                  <a:tcPr/>
                </a:tc>
              </a:tr>
              <a:tr h="5452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Осеменение</a:t>
                      </a:r>
                      <a:r>
                        <a:rPr lang="ru-RU" sz="2400" baseline="0" dirty="0" smtClean="0"/>
                        <a:t> на выходных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5,92 €</a:t>
                      </a:r>
                      <a:endParaRPr lang="de-DE" sz="2400" dirty="0"/>
                    </a:p>
                  </a:txBody>
                  <a:tcPr/>
                </a:tc>
              </a:tr>
              <a:tr h="5452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Осеменение на пастбище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5,92 €</a:t>
                      </a:r>
                      <a:endParaRPr lang="de-DE" sz="2400" dirty="0"/>
                    </a:p>
                  </a:txBody>
                  <a:tcPr/>
                </a:tc>
              </a:tr>
              <a:tr h="5452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Проверка на стельность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входит в пакет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899592" y="566124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+ </a:t>
            </a:r>
            <a:r>
              <a:rPr lang="ru-RU" dirty="0"/>
              <a:t>стоимость спермы </a:t>
            </a:r>
            <a:r>
              <a:rPr lang="ru-RU" dirty="0" smtClean="0"/>
              <a:t>от  </a:t>
            </a:r>
            <a:r>
              <a:rPr lang="de-DE" dirty="0"/>
              <a:t>5,- € </a:t>
            </a:r>
            <a:r>
              <a:rPr lang="ru-RU" dirty="0"/>
              <a:t>до </a:t>
            </a:r>
            <a:r>
              <a:rPr lang="de-DE" dirty="0"/>
              <a:t>38,- € / </a:t>
            </a:r>
            <a:r>
              <a:rPr lang="ru-RU" dirty="0"/>
              <a:t>порция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0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467544" y="169476"/>
            <a:ext cx="7158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Сбыт племенного скота</a:t>
            </a:r>
            <a:r>
              <a:rPr lang="de-DE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+mn-lt"/>
              </a:rPr>
              <a:t>(01.01. – </a:t>
            </a:r>
            <a:r>
              <a:rPr lang="de-DE" sz="2800" dirty="0" smtClean="0">
                <a:solidFill>
                  <a:srgbClr val="000000"/>
                </a:solidFill>
                <a:latin typeface="+mn-lt"/>
              </a:rPr>
              <a:t>31.12.2016)</a:t>
            </a:r>
            <a:endParaRPr lang="de-DE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539552" y="5301208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01.01. – 31.12.2016:</a:t>
            </a:r>
          </a:p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7.838 Stück</a:t>
            </a:r>
          </a:p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VJ: +7,2 %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88717"/>
              </p:ext>
            </p:extLst>
          </p:nvPr>
        </p:nvGraphicFramePr>
        <p:xfrm>
          <a:off x="4614" y="692696"/>
          <a:ext cx="9281809" cy="599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198" y="5415607"/>
            <a:ext cx="250902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01.01. – 31.12.2016:</a:t>
            </a:r>
          </a:p>
          <a:p>
            <a:r>
              <a:rPr lang="ru-RU" b="1" dirty="0" smtClean="0"/>
              <a:t>7838 шт.</a:t>
            </a:r>
          </a:p>
          <a:p>
            <a:r>
              <a:rPr lang="ru-RU" b="1" dirty="0" smtClean="0"/>
              <a:t>В прошлом году: +7,2%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67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188640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Сборы за продажу скота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03548" y="1758295"/>
            <a:ext cx="813690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dirty="0" smtClean="0"/>
              <a:t>Продавец</a:t>
            </a:r>
            <a:r>
              <a:rPr lang="de-DE" sz="3200" dirty="0" smtClean="0"/>
              <a:t>:  </a:t>
            </a:r>
            <a:r>
              <a:rPr lang="ru-RU" sz="3200" dirty="0" smtClean="0"/>
              <a:t>от </a:t>
            </a:r>
            <a:r>
              <a:rPr lang="de-DE" sz="3200" dirty="0" smtClean="0"/>
              <a:t>2 </a:t>
            </a:r>
            <a:r>
              <a:rPr lang="ru-RU" sz="3200" dirty="0" smtClean="0"/>
              <a:t>до</a:t>
            </a:r>
            <a:r>
              <a:rPr lang="de-DE" sz="3200" dirty="0" smtClean="0"/>
              <a:t> 7 %</a:t>
            </a:r>
            <a:endParaRPr lang="de-DE" sz="2800" dirty="0" smtClean="0"/>
          </a:p>
          <a:p>
            <a:pPr>
              <a:spcBef>
                <a:spcPts val="600"/>
              </a:spcBef>
            </a:pPr>
            <a:r>
              <a:rPr lang="ru-RU" sz="3200" dirty="0" smtClean="0"/>
              <a:t>Покупатель</a:t>
            </a:r>
            <a:r>
              <a:rPr lang="de-DE" sz="3200" dirty="0" smtClean="0"/>
              <a:t>: </a:t>
            </a:r>
            <a:r>
              <a:rPr lang="ru-RU" sz="3200" dirty="0" smtClean="0"/>
              <a:t>от </a:t>
            </a:r>
            <a:r>
              <a:rPr lang="de-DE" sz="3200" dirty="0" smtClean="0"/>
              <a:t>3 </a:t>
            </a:r>
            <a:r>
              <a:rPr lang="ru-RU" sz="3200" dirty="0" smtClean="0"/>
              <a:t>до</a:t>
            </a:r>
            <a:r>
              <a:rPr lang="de-DE" sz="3200" dirty="0" smtClean="0"/>
              <a:t> </a:t>
            </a:r>
            <a:r>
              <a:rPr lang="de-DE" sz="3200" dirty="0"/>
              <a:t>5,5 % </a:t>
            </a:r>
            <a:endParaRPr lang="de-DE" sz="3200" dirty="0" smtClean="0"/>
          </a:p>
          <a:p>
            <a:pPr>
              <a:spcBef>
                <a:spcPts val="600"/>
              </a:spcBef>
            </a:pPr>
            <a:endParaRPr lang="de-DE" sz="2800" dirty="0"/>
          </a:p>
          <a:p>
            <a:pPr>
              <a:spcBef>
                <a:spcPts val="600"/>
              </a:spcBef>
            </a:pPr>
            <a:r>
              <a:rPr lang="de-DE" sz="2800" dirty="0" smtClean="0"/>
              <a:t>+ </a:t>
            </a:r>
            <a:r>
              <a:rPr lang="ru-RU" sz="2800" dirty="0" smtClean="0"/>
              <a:t>текущие расходы продавца</a:t>
            </a:r>
            <a:r>
              <a:rPr lang="de-DE" sz="2800" dirty="0" smtClean="0"/>
              <a:t>: </a:t>
            </a:r>
            <a:r>
              <a:rPr lang="ru-RU" sz="2800" dirty="0" smtClean="0"/>
              <a:t>плата за торговое место</a:t>
            </a:r>
            <a:r>
              <a:rPr lang="de-DE" sz="2800" dirty="0" smtClean="0"/>
              <a:t>, </a:t>
            </a:r>
            <a:r>
              <a:rPr lang="ru-RU" sz="2800" dirty="0" smtClean="0"/>
              <a:t>племенное свидетельство</a:t>
            </a:r>
            <a:r>
              <a:rPr lang="de-DE" sz="2800" dirty="0" smtClean="0"/>
              <a:t>,</a:t>
            </a:r>
            <a:r>
              <a:rPr lang="ru-RU" sz="2800" dirty="0" smtClean="0"/>
              <a:t> ветконтроль</a:t>
            </a:r>
            <a:r>
              <a:rPr lang="de-DE" sz="2800" dirty="0" smtClean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4499992" y="2020778"/>
            <a:ext cx="4071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(</a:t>
            </a:r>
            <a:r>
              <a:rPr lang="ru-RU" sz="2000" dirty="0" smtClean="0"/>
              <a:t>в зависимости от формы продажи)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423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260648"/>
            <a:ext cx="7772400" cy="1008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Информационные потоки </a:t>
            </a:r>
          </a:p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в разведении крс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4" name="Picture 2" descr="Informationsfluss Rinderzu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648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26" y="3464728"/>
            <a:ext cx="268604" cy="3106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02" y="4174588"/>
            <a:ext cx="432048" cy="3341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04417"/>
            <a:ext cx="419942" cy="3247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677270"/>
            <a:ext cx="263820" cy="305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657966"/>
            <a:ext cx="18821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С\х предприятие</a:t>
            </a: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1243291"/>
            <a:ext cx="15456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Банк данных </a:t>
            </a:r>
          </a:p>
          <a:p>
            <a:r>
              <a:rPr lang="ru-RU" b="1" dirty="0" smtClean="0"/>
              <a:t>по крс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50533" y="2400464"/>
            <a:ext cx="129387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Банк </a:t>
            </a:r>
          </a:p>
          <a:p>
            <a:r>
              <a:rPr lang="ru-RU" sz="1200" dirty="0" smtClean="0"/>
              <a:t>данных генома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Проверка </a:t>
            </a:r>
          </a:p>
          <a:p>
            <a:r>
              <a:rPr lang="ru-RU" sz="1200" dirty="0" smtClean="0"/>
              <a:t>Производи-тельности</a:t>
            </a:r>
          </a:p>
          <a:p>
            <a:endParaRPr lang="ru-RU" sz="1200" dirty="0"/>
          </a:p>
          <a:p>
            <a:r>
              <a:rPr lang="ru-RU" sz="1200" dirty="0" smtClean="0"/>
              <a:t>Племенная </a:t>
            </a:r>
          </a:p>
          <a:p>
            <a:r>
              <a:rPr lang="ru-RU" sz="1200" dirty="0" smtClean="0"/>
              <a:t>книга</a:t>
            </a:r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Осеменение</a:t>
            </a:r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Выставление </a:t>
            </a:r>
          </a:p>
          <a:p>
            <a:r>
              <a:rPr lang="ru-RU" sz="1200" dirty="0" smtClean="0"/>
              <a:t>счета</a:t>
            </a:r>
          </a:p>
          <a:p>
            <a:endParaRPr lang="ru-RU" sz="1200" dirty="0"/>
          </a:p>
          <a:p>
            <a:r>
              <a:rPr lang="ru-RU" sz="1200" dirty="0" smtClean="0"/>
              <a:t>Оценка </a:t>
            </a:r>
          </a:p>
          <a:p>
            <a:r>
              <a:rPr lang="ru-RU" sz="1200" dirty="0" smtClean="0"/>
              <a:t>племенной ценности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3848" y="5674639"/>
            <a:ext cx="14244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Регистрация крс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8590" y="4829090"/>
            <a:ext cx="15087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Данные по осеменению</a:t>
            </a:r>
          </a:p>
          <a:p>
            <a:r>
              <a:rPr lang="ru-RU" sz="1000" dirty="0" smtClean="0"/>
              <a:t>бухгалтерия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7312" y="4047069"/>
            <a:ext cx="19355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Ведение племенной книги</a:t>
            </a:r>
          </a:p>
          <a:p>
            <a:r>
              <a:rPr lang="ru-RU" sz="1200" dirty="0" smtClean="0"/>
              <a:t>Оформление сделки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2326" y="3339019"/>
            <a:ext cx="17547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Промежуточные отчеты</a:t>
            </a:r>
          </a:p>
          <a:p>
            <a:r>
              <a:rPr lang="ru-RU" sz="1200" dirty="0" smtClean="0"/>
              <a:t>Годовой отчет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3691" y="5703701"/>
            <a:ext cx="17509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Проверка происхождения</a:t>
            </a:r>
          </a:p>
          <a:p>
            <a:r>
              <a:rPr lang="ru-RU" sz="1000" dirty="0" smtClean="0"/>
              <a:t>Системы </a:t>
            </a:r>
            <a:r>
              <a:rPr lang="de-DE" sz="1000" dirty="0" smtClean="0"/>
              <a:t>HI, Sanitel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3691" y="4952201"/>
            <a:ext cx="151429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Организация по </a:t>
            </a:r>
          </a:p>
          <a:p>
            <a:r>
              <a:rPr lang="ru-RU" sz="1000" dirty="0" smtClean="0"/>
              <a:t>искусственному </a:t>
            </a:r>
          </a:p>
          <a:p>
            <a:r>
              <a:rPr lang="ru-RU" sz="1000" dirty="0" smtClean="0"/>
              <a:t>осеменению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24513" y="4294724"/>
            <a:ext cx="18182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Животноводческий союз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3665692"/>
            <a:ext cx="152586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Организация </a:t>
            </a:r>
            <a:r>
              <a:rPr lang="de-DE" sz="1200" dirty="0" smtClean="0"/>
              <a:t>MLP    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5608466"/>
            <a:ext cx="17795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Регистрация крс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43608" y="52292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1141133" y="4690591"/>
            <a:ext cx="1143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Осеменение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Случка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1152274" y="3983228"/>
            <a:ext cx="16722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Оценка экстерьера</a:t>
            </a:r>
          </a:p>
          <a:p>
            <a:r>
              <a:rPr lang="ru-RU" sz="1400" dirty="0" smtClean="0"/>
              <a:t>Торги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2475" y="3129077"/>
            <a:ext cx="15518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Проверка молочной </a:t>
            </a:r>
          </a:p>
          <a:p>
            <a:r>
              <a:rPr lang="ru-RU" sz="1200" dirty="0" smtClean="0"/>
              <a:t>производительности</a:t>
            </a:r>
          </a:p>
          <a:p>
            <a:r>
              <a:rPr lang="ru-RU" sz="1200" dirty="0" smtClean="0"/>
              <a:t>Регистрация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48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260648"/>
            <a:ext cx="7772400" cy="1008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latin typeface="+mn-lt"/>
                <a:cs typeface="Arial" panose="020B0604020202020204" pitchFamily="34" charset="0"/>
              </a:rPr>
              <a:t>ZBH eG</a:t>
            </a:r>
          </a:p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Сотрудничество</a:t>
            </a:r>
            <a:r>
              <a:rPr lang="de-DE" sz="3600" dirty="0" smtClean="0">
                <a:latin typeface="+mn-lt"/>
                <a:cs typeface="Arial" panose="020B0604020202020204" pitchFamily="34" charset="0"/>
              </a:rPr>
              <a:t> – </a:t>
            </a:r>
            <a:r>
              <a:rPr lang="ru-RU" sz="3600" dirty="0" smtClean="0">
                <a:latin typeface="+mn-lt"/>
                <a:cs typeface="Arial" panose="020B0604020202020204" pitchFamily="34" charset="0"/>
              </a:rPr>
              <a:t>программа разведения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251520" y="1772816"/>
            <a:ext cx="3996444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 smtClean="0"/>
          </a:p>
          <a:p>
            <a:pPr algn="ctr"/>
            <a:endParaRPr lang="de-DE" sz="2800" b="1" dirty="0"/>
          </a:p>
          <a:p>
            <a:pPr algn="ctr"/>
            <a:r>
              <a:rPr lang="ru-RU" sz="2800" b="1" dirty="0" smtClean="0"/>
              <a:t>Программа разведения Голштиния</a:t>
            </a:r>
            <a:endParaRPr lang="de-DE" sz="2800" b="1" dirty="0" smtClean="0"/>
          </a:p>
        </p:txBody>
      </p:sp>
      <p:sp>
        <p:nvSpPr>
          <p:cNvPr id="10" name="Abgerundetes Rechteck 9"/>
          <p:cNvSpPr/>
          <p:nvPr/>
        </p:nvSpPr>
        <p:spPr>
          <a:xfrm>
            <a:off x="4860032" y="1772816"/>
            <a:ext cx="3600400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Программа равзведения</a:t>
            </a:r>
            <a:r>
              <a:rPr lang="de-DE" sz="2800" b="1" dirty="0" smtClean="0"/>
              <a:t> </a:t>
            </a:r>
            <a:r>
              <a:rPr lang="ru-RU" sz="2800" b="1" dirty="0" smtClean="0"/>
              <a:t>пестрых коров</a:t>
            </a:r>
            <a:endParaRPr lang="de-DE" sz="2800" b="1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93" y="1809378"/>
            <a:ext cx="1943883" cy="10435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24" y="1956461"/>
            <a:ext cx="2983576" cy="8244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52" y="4570496"/>
            <a:ext cx="1253604" cy="86369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9" y="4576554"/>
            <a:ext cx="1115376" cy="85240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8" y="4581128"/>
            <a:ext cx="1105848" cy="85526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92" y="4596435"/>
            <a:ext cx="1081863" cy="83671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729755" y="4581128"/>
            <a:ext cx="3308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+ </a:t>
            </a:r>
            <a:r>
              <a:rPr lang="ru-RU" sz="2000" dirty="0" smtClean="0"/>
              <a:t>Партнерские организации</a:t>
            </a:r>
            <a:endParaRPr lang="de-DE" sz="2000" dirty="0" smtClean="0"/>
          </a:p>
          <a:p>
            <a:r>
              <a:rPr lang="de-DE" sz="2000" dirty="0" smtClean="0"/>
              <a:t>   </a:t>
            </a:r>
            <a:r>
              <a:rPr lang="ru-RU" sz="2000" dirty="0" smtClean="0"/>
              <a:t>в Баварии</a:t>
            </a:r>
            <a:r>
              <a:rPr lang="de-DE" sz="2000" dirty="0" smtClean="0"/>
              <a:t>, </a:t>
            </a:r>
          </a:p>
          <a:p>
            <a:r>
              <a:rPr lang="de-DE" sz="2000" dirty="0" smtClean="0"/>
              <a:t>   </a:t>
            </a:r>
            <a:r>
              <a:rPr lang="ru-RU" sz="2000" dirty="0" smtClean="0"/>
              <a:t>Баден-Вюртемберге</a:t>
            </a:r>
          </a:p>
          <a:p>
            <a:r>
              <a:rPr lang="de-DE" sz="2000" dirty="0" smtClean="0"/>
              <a:t>   </a:t>
            </a:r>
            <a:r>
              <a:rPr lang="ru-RU" sz="2000" dirty="0" smtClean="0"/>
              <a:t>и Австрии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599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25" y="1569357"/>
            <a:ext cx="1081863" cy="836712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685800" y="260648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Дочерние предприятия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2987824" y="1412776"/>
            <a:ext cx="3096344" cy="1152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/>
              <a:t>ZBH eG</a:t>
            </a:r>
            <a:endParaRPr lang="de-DE" sz="4000" b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251520" y="3429000"/>
            <a:ext cx="252028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Serviceteam Alsfeld GmbH</a:t>
            </a:r>
          </a:p>
          <a:p>
            <a:pPr algn="ctr"/>
            <a:r>
              <a:rPr lang="de-DE" sz="3200" b="1" dirty="0" smtClean="0"/>
              <a:t>100 %</a:t>
            </a:r>
            <a:endParaRPr lang="de-DE" sz="32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3275856" y="3429000"/>
            <a:ext cx="252028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Hessenhalle Alsfeld GmbH</a:t>
            </a:r>
          </a:p>
          <a:p>
            <a:pPr algn="ctr"/>
            <a:r>
              <a:rPr lang="de-DE" sz="3200" b="1" dirty="0" smtClean="0"/>
              <a:t>100 %</a:t>
            </a:r>
            <a:endParaRPr lang="de-DE" sz="3200" b="1" dirty="0"/>
          </a:p>
        </p:txBody>
      </p:sp>
      <p:sp>
        <p:nvSpPr>
          <p:cNvPr id="10" name="Abgerundetes Rechteck 9"/>
          <p:cNvSpPr/>
          <p:nvPr/>
        </p:nvSpPr>
        <p:spPr>
          <a:xfrm>
            <a:off x="6300192" y="3429000"/>
            <a:ext cx="252028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ZBH / GFS GmbH</a:t>
            </a:r>
          </a:p>
          <a:p>
            <a:pPr algn="ctr"/>
            <a:r>
              <a:rPr lang="de-DE" sz="3200" b="1" dirty="0" smtClean="0"/>
              <a:t>50 %</a:t>
            </a:r>
            <a:endParaRPr lang="de-DE" sz="3200" b="1" dirty="0"/>
          </a:p>
        </p:txBody>
      </p:sp>
      <p:cxnSp>
        <p:nvCxnSpPr>
          <p:cNvPr id="12" name="Gerade Verbindung 11"/>
          <p:cNvCxnSpPr/>
          <p:nvPr/>
        </p:nvCxnSpPr>
        <p:spPr>
          <a:xfrm flipH="1">
            <a:off x="2195736" y="2708920"/>
            <a:ext cx="2376264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4572000" y="2708920"/>
            <a:ext cx="2439888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4572000" y="2708920"/>
            <a:ext cx="0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13" descr="STA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466" y="5445948"/>
            <a:ext cx="1455768" cy="9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15" y="5601775"/>
            <a:ext cx="1387765" cy="80588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59" y="5673783"/>
            <a:ext cx="1453465" cy="635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3570" y="766445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600" dirty="0">
                <a:solidFill>
                  <a:prstClr val="black"/>
                </a:solidFill>
                <a:cs typeface="Arial" panose="020B0604020202020204" pitchFamily="34" charset="0"/>
              </a:rPr>
              <a:t>ZBH eG</a:t>
            </a:r>
          </a:p>
        </p:txBody>
      </p:sp>
    </p:spTree>
    <p:extLst>
      <p:ext uri="{BB962C8B-B14F-4D97-AF65-F5344CB8AC3E}">
        <p14:creationId xmlns:p14="http://schemas.microsoft.com/office/powerpoint/2010/main" val="28921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132349" y="188640"/>
            <a:ext cx="8912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Гессенское объединение по разведению и осеменению</a:t>
            </a:r>
            <a:endParaRPr lang="de-DE" sz="2800" dirty="0">
              <a:cs typeface="Arial" panose="020B0604020202020204" pitchFamily="34" charset="0"/>
            </a:endParaRPr>
          </a:p>
        </p:txBody>
      </p:sp>
      <p:pic>
        <p:nvPicPr>
          <p:cNvPr id="2052" name="Picture 4" descr="http://www.stepmap.de/landkarte/deutschland-bundeslaender-11489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4704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36" y="3861048"/>
            <a:ext cx="359684" cy="41602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7"/>
            <a:ext cx="537920" cy="4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260648"/>
            <a:ext cx="7772400" cy="1008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latin typeface="+mn-lt"/>
                <a:cs typeface="Arial" panose="020B0604020202020204" pitchFamily="34" charset="0"/>
              </a:rPr>
              <a:t>ZBH eG</a:t>
            </a:r>
          </a:p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Долевое участие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2987824" y="1412776"/>
            <a:ext cx="3096344" cy="1152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/>
              <a:t>ZBH eG</a:t>
            </a:r>
            <a:endParaRPr lang="de-DE" sz="4000" b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107504" y="3429000"/>
            <a:ext cx="201622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GGI</a:t>
            </a:r>
          </a:p>
          <a:p>
            <a:pPr algn="ctr"/>
            <a:r>
              <a:rPr lang="de-DE" sz="2000" b="1" dirty="0" smtClean="0"/>
              <a:t>Sperma-vermarktung international</a:t>
            </a:r>
            <a:endParaRPr lang="de-DE" sz="2800" b="1" dirty="0" smtClean="0"/>
          </a:p>
        </p:txBody>
      </p:sp>
      <p:sp>
        <p:nvSpPr>
          <p:cNvPr id="9" name="Abgerundetes Rechteck 8"/>
          <p:cNvSpPr/>
          <p:nvPr/>
        </p:nvSpPr>
        <p:spPr>
          <a:xfrm>
            <a:off x="2339752" y="3429000"/>
            <a:ext cx="216024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ZVE</a:t>
            </a:r>
          </a:p>
          <a:p>
            <a:pPr algn="ctr"/>
            <a:r>
              <a:rPr lang="de-DE" sz="2000" b="1" dirty="0" smtClean="0"/>
              <a:t>Zuchtvieh-</a:t>
            </a:r>
          </a:p>
          <a:p>
            <a:pPr algn="ctr"/>
            <a:r>
              <a:rPr lang="de-DE" sz="2000" b="1" dirty="0" smtClean="0"/>
              <a:t>vermarktung international</a:t>
            </a:r>
            <a:endParaRPr lang="de-DE" sz="2000" b="1" dirty="0"/>
          </a:p>
        </p:txBody>
      </p:sp>
      <p:sp>
        <p:nvSpPr>
          <p:cNvPr id="10" name="Abgerundetes Rechteck 9"/>
          <p:cNvSpPr/>
          <p:nvPr/>
        </p:nvSpPr>
        <p:spPr>
          <a:xfrm>
            <a:off x="4716016" y="3429000"/>
            <a:ext cx="201622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IFN GmbH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H="1">
            <a:off x="1835696" y="2708920"/>
            <a:ext cx="2736304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4572000" y="2708920"/>
            <a:ext cx="2736304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3707904" y="2708920"/>
            <a:ext cx="864096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6948264" y="3429000"/>
            <a:ext cx="201622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Evolution</a:t>
            </a:r>
            <a:r>
              <a:rPr lang="de-DE" sz="3200" dirty="0" smtClean="0"/>
              <a:t> </a:t>
            </a:r>
            <a:r>
              <a:rPr lang="de-DE" sz="2400" b="1" dirty="0" smtClean="0"/>
              <a:t>Deutschland</a:t>
            </a:r>
            <a:r>
              <a:rPr lang="de-DE" sz="2400" dirty="0" smtClean="0"/>
              <a:t> </a:t>
            </a:r>
            <a:r>
              <a:rPr lang="de-DE" sz="3200" b="1" dirty="0" smtClean="0"/>
              <a:t>GmbH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73216"/>
            <a:ext cx="977494" cy="13677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66" y="5453008"/>
            <a:ext cx="2114824" cy="1224136"/>
          </a:xfrm>
          <a:prstGeom prst="rect">
            <a:avLst/>
          </a:prstGeom>
        </p:spPr>
      </p:pic>
      <p:pic>
        <p:nvPicPr>
          <p:cNvPr id="2050" name="Picture 2" descr="https://layout.verwaltungsportal.de/5805/img/bg_head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4" t="7533" r="1937" b="65719"/>
          <a:stretch/>
        </p:blipFill>
        <p:spPr bwMode="auto">
          <a:xfrm>
            <a:off x="5226922" y="5348094"/>
            <a:ext cx="1085949" cy="12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erade Verbindung 19"/>
          <p:cNvCxnSpPr/>
          <p:nvPr/>
        </p:nvCxnSpPr>
        <p:spPr>
          <a:xfrm flipH="1" flipV="1">
            <a:off x="4586842" y="2708920"/>
            <a:ext cx="849254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25" y="1569357"/>
            <a:ext cx="1081863" cy="836712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685800" y="260648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дочерние предприятия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2987824" y="1412776"/>
            <a:ext cx="3096344" cy="1152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/>
              <a:t>ZBH eG</a:t>
            </a:r>
            <a:endParaRPr lang="de-DE" sz="4000" b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251520" y="3429000"/>
            <a:ext cx="252028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Serviceteam Alsfeld GmbH</a:t>
            </a:r>
          </a:p>
          <a:p>
            <a:pPr algn="ctr"/>
            <a:r>
              <a:rPr lang="de-DE" sz="3200" b="1" dirty="0" smtClean="0"/>
              <a:t>100 %</a:t>
            </a:r>
            <a:endParaRPr lang="de-DE" sz="32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3275856" y="3429000"/>
            <a:ext cx="252028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Hessenhalle Alsfeld GmbH</a:t>
            </a:r>
          </a:p>
          <a:p>
            <a:pPr algn="ctr"/>
            <a:r>
              <a:rPr lang="de-DE" sz="3200" b="1" dirty="0" smtClean="0"/>
              <a:t>100 %</a:t>
            </a:r>
            <a:endParaRPr lang="de-DE" sz="3200" b="1" dirty="0"/>
          </a:p>
        </p:txBody>
      </p:sp>
      <p:sp>
        <p:nvSpPr>
          <p:cNvPr id="10" name="Abgerundetes Rechteck 9"/>
          <p:cNvSpPr/>
          <p:nvPr/>
        </p:nvSpPr>
        <p:spPr>
          <a:xfrm>
            <a:off x="6300192" y="3429000"/>
            <a:ext cx="252028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ZBH / GFS GmbH</a:t>
            </a:r>
          </a:p>
          <a:p>
            <a:pPr algn="ctr"/>
            <a:r>
              <a:rPr lang="de-DE" sz="3200" b="1" dirty="0" smtClean="0"/>
              <a:t>50 %</a:t>
            </a:r>
            <a:endParaRPr lang="de-DE" sz="3200" b="1" dirty="0"/>
          </a:p>
        </p:txBody>
      </p:sp>
      <p:cxnSp>
        <p:nvCxnSpPr>
          <p:cNvPr id="12" name="Gerade Verbindung 11"/>
          <p:cNvCxnSpPr/>
          <p:nvPr/>
        </p:nvCxnSpPr>
        <p:spPr>
          <a:xfrm flipH="1">
            <a:off x="2195736" y="2708920"/>
            <a:ext cx="2376264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4572000" y="2708920"/>
            <a:ext cx="2439888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4572000" y="2708920"/>
            <a:ext cx="0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13" descr="STA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466" y="5445948"/>
            <a:ext cx="1455768" cy="9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15" y="5601775"/>
            <a:ext cx="1387765" cy="80588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59" y="5673783"/>
            <a:ext cx="1453465" cy="635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5789" y="766445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600" dirty="0">
                <a:solidFill>
                  <a:prstClr val="black"/>
                </a:solidFill>
                <a:cs typeface="Arial" panose="020B0604020202020204" pitchFamily="34" charset="0"/>
              </a:rPr>
              <a:t>ZBH eG</a:t>
            </a:r>
          </a:p>
        </p:txBody>
      </p:sp>
    </p:spTree>
    <p:extLst>
      <p:ext uri="{BB962C8B-B14F-4D97-AF65-F5344CB8AC3E}">
        <p14:creationId xmlns:p14="http://schemas.microsoft.com/office/powerpoint/2010/main" val="10758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TA-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77796"/>
            <a:ext cx="3473006" cy="223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67544" y="1243786"/>
            <a:ext cx="83695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cs typeface="Arial" panose="020B0604020202020204" pitchFamily="34" charset="0"/>
              </a:rPr>
              <a:t>Услуги для наших членов</a:t>
            </a:r>
            <a:r>
              <a:rPr lang="de-DE" sz="2400" b="1" dirty="0" smtClean="0">
                <a:cs typeface="Arial" panose="020B0604020202020204" pitchFamily="34" charset="0"/>
              </a:rPr>
              <a:t>:</a:t>
            </a:r>
            <a:r>
              <a:rPr lang="ru-RU" sz="2400" b="1" dirty="0" smtClean="0">
                <a:cs typeface="Arial" panose="020B0604020202020204" pitchFamily="34" charset="0"/>
              </a:rPr>
              <a:t>     </a:t>
            </a:r>
            <a:r>
              <a:rPr lang="de-DE" sz="2400" b="1" dirty="0" smtClean="0">
                <a:cs typeface="Arial" panose="020B0604020202020204" pitchFamily="34" charset="0"/>
              </a:rPr>
              <a:t>		AK	    </a:t>
            </a:r>
            <a:r>
              <a:rPr lang="ru-RU" sz="2400" b="1" dirty="0" smtClean="0">
                <a:cs typeface="Arial" panose="020B0604020202020204" pitchFamily="34" charset="0"/>
              </a:rPr>
              <a:t>Хозяйства</a:t>
            </a:r>
            <a:endParaRPr lang="de-DE" sz="24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</a:rPr>
              <a:t>Консультирование 		</a:t>
            </a:r>
            <a:r>
              <a:rPr lang="de-DE" sz="2400" dirty="0" smtClean="0">
                <a:cs typeface="Arial" panose="020B0604020202020204" pitchFamily="34" charset="0"/>
              </a:rPr>
              <a:t>	1 + (2)	    120	</a:t>
            </a:r>
            <a:endParaRPr lang="ru-RU" sz="2400" dirty="0" smtClean="0">
              <a:cs typeface="Arial" panose="020B0604020202020204" pitchFamily="34" charset="0"/>
            </a:endParaRPr>
          </a:p>
          <a:p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smtClean="0">
                <a:cs typeface="Arial" panose="020B0604020202020204" pitchFamily="34" charset="0"/>
              </a:rPr>
              <a:t>    по производству молока</a:t>
            </a:r>
            <a:endParaRPr lang="de-DE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</a:rPr>
              <a:t>Консультирование по свиноводству	 </a:t>
            </a:r>
            <a:r>
              <a:rPr lang="de-DE" sz="2400" dirty="0" smtClean="0">
                <a:cs typeface="Arial" panose="020B0604020202020204" pitchFamily="34" charset="0"/>
              </a:rPr>
              <a:t>1 + 0,5	      65</a:t>
            </a:r>
            <a:endParaRPr lang="de-DE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</a:rPr>
              <a:t>Консультирование по строительству</a:t>
            </a:r>
            <a:r>
              <a:rPr lang="de-DE" sz="2400" dirty="0" smtClean="0">
                <a:cs typeface="Arial" panose="020B0604020202020204" pitchFamily="34" charset="0"/>
              </a:rPr>
              <a:t>	2,5</a:t>
            </a:r>
            <a:endParaRPr lang="de-DE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</a:rPr>
              <a:t>Служба проверки продуктивности </a:t>
            </a:r>
            <a:r>
              <a:rPr lang="de-DE" sz="2400" dirty="0" smtClean="0">
                <a:cs typeface="Arial" panose="020B0604020202020204" pitchFamily="34" charset="0"/>
              </a:rPr>
              <a:t>	1,5 	      90</a:t>
            </a:r>
            <a:endParaRPr lang="ru-RU" sz="2400" dirty="0" smtClean="0">
              <a:cs typeface="Arial" panose="020B0604020202020204" pitchFamily="34" charset="0"/>
            </a:endParaRPr>
          </a:p>
          <a:p>
            <a:r>
              <a:rPr lang="ru-RU" sz="2400" dirty="0" smtClean="0">
                <a:cs typeface="Arial" panose="020B0604020202020204" pitchFamily="34" charset="0"/>
              </a:rPr>
              <a:t>      свиней</a:t>
            </a:r>
            <a:endParaRPr lang="de-DE" sz="24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</a:rPr>
              <a:t>Курьерская служба </a:t>
            </a:r>
          </a:p>
          <a:p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smtClean="0">
                <a:cs typeface="Arial" panose="020B0604020202020204" pitchFamily="34" charset="0"/>
              </a:rPr>
              <a:t>    Молочная продуктивность</a:t>
            </a:r>
            <a:r>
              <a:rPr lang="de-DE" sz="2400" dirty="0" smtClean="0">
                <a:cs typeface="Arial" panose="020B0604020202020204" pitchFamily="34" charset="0"/>
              </a:rPr>
              <a:t> /</a:t>
            </a:r>
            <a:endParaRPr lang="ru-RU" sz="2400" dirty="0" smtClean="0">
              <a:cs typeface="Arial" panose="020B0604020202020204" pitchFamily="34" charset="0"/>
            </a:endParaRPr>
          </a:p>
          <a:p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smtClean="0">
                <a:cs typeface="Arial" panose="020B0604020202020204" pitchFamily="34" charset="0"/>
              </a:rPr>
              <a:t>   </a:t>
            </a:r>
            <a:r>
              <a:rPr lang="de-DE" sz="2400" dirty="0" smtClean="0">
                <a:cs typeface="Arial" panose="020B0604020202020204" pitchFamily="34" charset="0"/>
              </a:rPr>
              <a:t> </a:t>
            </a:r>
            <a:r>
              <a:rPr lang="ru-RU" sz="2400" dirty="0" smtClean="0">
                <a:cs typeface="Arial" panose="020B0604020202020204" pitchFamily="34" charset="0"/>
              </a:rPr>
              <a:t>проверка качества</a:t>
            </a:r>
            <a:endParaRPr lang="de-DE" sz="2400" dirty="0" smtClean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de-DE" sz="2400" dirty="0" smtClean="0">
              <a:cs typeface="Arial" panose="020B0604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5800" y="44625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Сервисная команда </a:t>
            </a:r>
            <a:r>
              <a:rPr lang="de-DE" sz="3600" dirty="0" smtClean="0">
                <a:latin typeface="+mn-lt"/>
                <a:cs typeface="Arial" panose="020B0604020202020204" pitchFamily="34" charset="0"/>
              </a:rPr>
              <a:t>Alsfeld GmbH</a:t>
            </a:r>
            <a:endParaRPr lang="de-DE" sz="2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39" y="4576621"/>
            <a:ext cx="3131529" cy="18185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7544" y="1243786"/>
            <a:ext cx="7704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cs typeface="Arial" panose="020B0604020202020204" pitchFamily="34" charset="0"/>
              </a:rPr>
              <a:t>Портфолио проводимых мероприятий</a:t>
            </a:r>
            <a:r>
              <a:rPr lang="de-DE" sz="2400" b="1" dirty="0" smtClean="0"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</a:rPr>
              <a:t>Конгрессы и съезды</a:t>
            </a:r>
            <a:endParaRPr lang="de-DE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</a:rPr>
              <a:t>Ярмарки</a:t>
            </a:r>
            <a:r>
              <a:rPr lang="de-DE" sz="2400" dirty="0" smtClean="0">
                <a:cs typeface="Arial" panose="020B0604020202020204" pitchFamily="34" charset="0"/>
              </a:rPr>
              <a:t>, </a:t>
            </a:r>
            <a:r>
              <a:rPr lang="ru-RU" sz="2400" dirty="0" smtClean="0">
                <a:cs typeface="Arial" panose="020B0604020202020204" pitchFamily="34" charset="0"/>
              </a:rPr>
              <a:t>выставки</a:t>
            </a:r>
            <a:endParaRPr lang="de-DE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</a:rPr>
              <a:t>Концерты, гастроли и театральные представления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</a:rPr>
              <a:t>Приемы, свадьбы, корпоративы</a:t>
            </a:r>
            <a:endParaRPr lang="de-DE" sz="2400" dirty="0" smtClean="0"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cs typeface="Arial" panose="020B0604020202020204" pitchFamily="34" charset="0"/>
              </a:rPr>
              <a:t>и</a:t>
            </a:r>
            <a:r>
              <a:rPr lang="ru-RU" sz="2400" dirty="0" smtClean="0">
                <a:cs typeface="Arial" panose="020B0604020202020204" pitchFamily="34" charset="0"/>
              </a:rPr>
              <a:t> пр.</a:t>
            </a:r>
            <a:endParaRPr lang="de-DE" sz="2400" dirty="0" smtClean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de-DE" sz="2400" dirty="0" smtClean="0">
              <a:cs typeface="Arial" panose="020B0604020202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5800" y="44625"/>
            <a:ext cx="7772400" cy="1008112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+mn-lt"/>
                <a:cs typeface="Arial" panose="020B0604020202020204" pitchFamily="34" charset="0"/>
              </a:rPr>
              <a:t>Hessenhalle Alsfeld GmbH</a:t>
            </a:r>
            <a:endParaRPr lang="de-DE" sz="22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81538"/>
            <a:ext cx="8229600" cy="874085"/>
          </a:xfrm>
        </p:spPr>
        <p:txBody>
          <a:bodyPr/>
          <a:lstStyle/>
          <a:p>
            <a:r>
              <a:rPr lang="de-DE" sz="2800" b="1" dirty="0" smtClean="0">
                <a:cs typeface="Arial" panose="020B0604020202020204" pitchFamily="34" charset="0"/>
              </a:rPr>
              <a:t>10.03.2015 </a:t>
            </a:r>
            <a:r>
              <a:rPr lang="ru-RU" sz="2800" b="1" dirty="0" smtClean="0">
                <a:cs typeface="Arial" panose="020B0604020202020204" pitchFamily="34" charset="0"/>
              </a:rPr>
              <a:t>Основание</a:t>
            </a:r>
            <a:endParaRPr lang="de-DE" sz="2800" dirty="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2400" dirty="0"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68" y="1268760"/>
            <a:ext cx="2339752" cy="1023072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77888" y="1929610"/>
            <a:ext cx="8229600" cy="16866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cs typeface="Arial" panose="020B0604020202020204" pitchFamily="34" charset="0"/>
              </a:rPr>
              <a:t>Место</a:t>
            </a:r>
            <a:r>
              <a:rPr lang="de-DE" sz="2800" dirty="0" smtClean="0">
                <a:cs typeface="Arial" panose="020B0604020202020204" pitchFamily="34" charset="0"/>
              </a:rPr>
              <a:t>: </a:t>
            </a:r>
            <a:r>
              <a:rPr lang="ru-RU" sz="2800" dirty="0" smtClean="0">
                <a:cs typeface="Arial" panose="020B0604020202020204" pitchFamily="34" charset="0"/>
              </a:rPr>
              <a:t>Грисхайм</a:t>
            </a:r>
            <a:endParaRPr lang="de-DE" sz="2800" dirty="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sz="2400" dirty="0" smtClean="0">
                <a:cs typeface="Arial" panose="020B0604020202020204" pitchFamily="34" charset="0"/>
              </a:rPr>
              <a:t>Строительство хлева на 180 кабанов по последним стандартам биобезопасности</a:t>
            </a:r>
            <a:r>
              <a:rPr lang="de-DE" sz="2400" dirty="0" smtClean="0"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de-DE" sz="2400" dirty="0" smtClean="0">
              <a:cs typeface="Arial" panose="020B0604020202020204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78496" y="3455765"/>
            <a:ext cx="802838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>
                <a:cs typeface="Arial" panose="020B0604020202020204" pitchFamily="34" charset="0"/>
              </a:rPr>
              <a:t>01.10.2016 </a:t>
            </a:r>
            <a:r>
              <a:rPr lang="ru-RU" sz="2400" dirty="0" smtClean="0">
                <a:cs typeface="Arial" panose="020B0604020202020204" pitchFamily="34" charset="0"/>
              </a:rPr>
              <a:t>преобразование предприятия по осеменению свиней в </a:t>
            </a:r>
            <a:r>
              <a:rPr lang="de-DE" sz="2400" dirty="0" smtClean="0">
                <a:cs typeface="Arial" panose="020B0604020202020204" pitchFamily="34" charset="0"/>
              </a:rPr>
              <a:t>ZBH / GFS GmbH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5800" y="44625"/>
            <a:ext cx="7772400" cy="1008112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+mn-lt"/>
                <a:cs typeface="Arial" panose="020B0604020202020204" pitchFamily="34" charset="0"/>
              </a:rPr>
              <a:t>ZBH / GFS GmbH</a:t>
            </a:r>
            <a:endParaRPr lang="de-DE" sz="2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576064" y="4418528"/>
            <a:ext cx="80283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>
                <a:cs typeface="Arial" panose="020B0604020202020204" pitchFamily="34" charset="0"/>
              </a:rPr>
              <a:t>2016: </a:t>
            </a:r>
            <a:r>
              <a:rPr lang="ru-RU" sz="2400" dirty="0" smtClean="0">
                <a:cs typeface="Arial" panose="020B0604020202020204" pitchFamily="34" charset="0"/>
              </a:rPr>
              <a:t>продано </a:t>
            </a:r>
            <a:r>
              <a:rPr lang="de-DE" sz="2400" dirty="0" smtClean="0">
                <a:cs typeface="Arial" panose="020B0604020202020204" pitchFamily="34" charset="0"/>
              </a:rPr>
              <a:t>297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de-DE" sz="2400" dirty="0" smtClean="0">
                <a:cs typeface="Arial" panose="020B0604020202020204" pitchFamily="34" charset="0"/>
              </a:rPr>
              <a:t>796</a:t>
            </a:r>
            <a:r>
              <a:rPr lang="ru-RU" sz="2400" dirty="0" smtClean="0">
                <a:cs typeface="Arial" panose="020B0604020202020204" pitchFamily="34" charset="0"/>
              </a:rPr>
              <a:t> порций свиной спермы</a:t>
            </a:r>
            <a:r>
              <a:rPr lang="de-DE" sz="2400" dirty="0" smtClean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246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uh und Ka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624"/>
            <a:ext cx="6732240" cy="67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35696" y="44624"/>
            <a:ext cx="4953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Большое спасибо за внимание!</a:t>
            </a:r>
            <a:endParaRPr lang="de-DE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5" descr="ZBH IMG_55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ZBH_Logo_R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18542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8"/>
          <p:cNvSpPr>
            <a:spLocks noChangeArrowheads="1"/>
          </p:cNvSpPr>
          <p:nvPr/>
        </p:nvSpPr>
        <p:spPr bwMode="auto">
          <a:xfrm>
            <a:off x="6929438" y="500063"/>
            <a:ext cx="1214437" cy="1071562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68144" y="82232"/>
            <a:ext cx="289502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Административное здание</a:t>
            </a:r>
            <a:endParaRPr lang="de-DE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de-DE" b="1" dirty="0">
                <a:solidFill>
                  <a:srgbClr val="FFFF00"/>
                </a:solidFill>
              </a:rPr>
              <a:t>ZBH &amp; HVL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97438" y="1357313"/>
            <a:ext cx="17315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Зал </a:t>
            </a:r>
            <a:r>
              <a:rPr lang="de-DE" b="1" dirty="0" smtClean="0">
                <a:solidFill>
                  <a:srgbClr val="FFFF00"/>
                </a:solidFill>
              </a:rPr>
              <a:t>Hessenhalle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72000" y="1035844"/>
            <a:ext cx="1348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Коровник </a:t>
            </a:r>
            <a:r>
              <a:rPr lang="de-DE" b="1" dirty="0" smtClean="0">
                <a:solidFill>
                  <a:srgbClr val="FFFF00"/>
                </a:solidFill>
              </a:rPr>
              <a:t>1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0" y="714375"/>
            <a:ext cx="13868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Коровник </a:t>
            </a:r>
            <a:r>
              <a:rPr lang="de-DE" b="1" dirty="0" smtClean="0">
                <a:solidFill>
                  <a:srgbClr val="FFFF00"/>
                </a:solidFill>
              </a:rPr>
              <a:t>2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00375" y="1763713"/>
            <a:ext cx="1785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Коневодческий центр</a:t>
            </a:r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99792" y="4406900"/>
            <a:ext cx="1515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Коровник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347864" y="5549900"/>
            <a:ext cx="1509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Коровник </a:t>
            </a:r>
            <a:r>
              <a:rPr lang="de-DE" b="1" dirty="0" smtClean="0">
                <a:solidFill>
                  <a:srgbClr val="FFFF00"/>
                </a:solidFill>
              </a:rPr>
              <a:t>4</a:t>
            </a:r>
            <a:endParaRPr lang="de-DE" b="1" dirty="0">
              <a:solidFill>
                <a:srgbClr val="FFFF00"/>
              </a:solidFill>
            </a:endParaRPr>
          </a:p>
        </p:txBody>
      </p:sp>
      <p:pic>
        <p:nvPicPr>
          <p:cNvPr id="15" name="Grafik 1" descr="ZBH IMG_551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9045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8244409" y="1419225"/>
            <a:ext cx="504056" cy="34448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7536656" y="1770382"/>
            <a:ext cx="1497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Банк спермы</a:t>
            </a:r>
            <a:endParaRPr lang="de-DE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FFFF00"/>
                </a:solidFill>
              </a:rPr>
              <a:t>(</a:t>
            </a:r>
            <a:r>
              <a:rPr lang="ru-RU" b="1" dirty="0" smtClean="0">
                <a:solidFill>
                  <a:srgbClr val="FFFF00"/>
                </a:solidFill>
              </a:rPr>
              <a:t>аренда</a:t>
            </a:r>
            <a:r>
              <a:rPr lang="de-DE" b="1" dirty="0" smtClean="0">
                <a:solidFill>
                  <a:srgbClr val="FFFF00"/>
                </a:solidFill>
              </a:rPr>
              <a:t>)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267744" y="3573016"/>
            <a:ext cx="3456781" cy="280831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2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2"/>
          </a:xfrm>
        </p:spPr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1" descr="ZBH IMG_55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99592" y="4653136"/>
            <a:ext cx="17859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Помещение для проверки откорма свиней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95936" y="2564904"/>
            <a:ext cx="1785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Коровник для быков</a:t>
            </a:r>
            <a:endParaRPr lang="de-DE" b="1" dirty="0">
              <a:solidFill>
                <a:srgbClr val="FFFF00"/>
              </a:solidFill>
            </a:endParaRPr>
          </a:p>
        </p:txBody>
      </p:sp>
      <p:pic>
        <p:nvPicPr>
          <p:cNvPr id="7" name="Picture 5" descr="ZBH_Logo_R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18542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2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2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+mn-lt"/>
                <a:cs typeface="Arial" panose="020B0604020202020204" pitchFamily="34" charset="0"/>
              </a:rPr>
              <a:t>Rinderhaltung Hessen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1560" y="6093296"/>
            <a:ext cx="4986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cs typeface="Arial" panose="020B0604020202020204" pitchFamily="34" charset="0"/>
              </a:rPr>
              <a:t>*) </a:t>
            </a:r>
            <a:r>
              <a:rPr lang="de-DE" sz="1200" b="1" dirty="0">
                <a:cs typeface="Arial" panose="020B0604020202020204" pitchFamily="34" charset="0"/>
              </a:rPr>
              <a:t>Quelle: Hessisches Statistisches Landesamt, Wiesbaden, Stand: </a:t>
            </a:r>
            <a:r>
              <a:rPr lang="de-DE" sz="1200" b="1" dirty="0" smtClean="0">
                <a:cs typeface="Arial" panose="020B0604020202020204" pitchFamily="34" charset="0"/>
              </a:rPr>
              <a:t>Mai 2017</a:t>
            </a:r>
          </a:p>
          <a:p>
            <a:r>
              <a:rPr lang="de-DE" sz="1200" b="1" dirty="0" smtClean="0">
                <a:cs typeface="Arial" panose="020B0604020202020204" pitchFamily="34" charset="0"/>
              </a:rPr>
              <a:t>**) Milch- und Zweinutzungsrassen</a:t>
            </a:r>
            <a:endParaRPr lang="de-DE" sz="1200" b="1" dirty="0"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34058"/>
              </p:ext>
            </p:extLst>
          </p:nvPr>
        </p:nvGraphicFramePr>
        <p:xfrm>
          <a:off x="251522" y="1124747"/>
          <a:ext cx="7868011" cy="5628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8"/>
                <a:gridCol w="1512168"/>
                <a:gridCol w="1434845"/>
                <a:gridCol w="1320600"/>
              </a:tblGrid>
              <a:tr h="8531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ГЕССЕН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Хозяйства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Число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Голов в хозяйстве</a:t>
                      </a:r>
                      <a:endParaRPr lang="de-DE" sz="2400" dirty="0"/>
                    </a:p>
                  </a:txBody>
                  <a:tcPr/>
                </a:tc>
              </a:tr>
              <a:tr h="49426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Поголовье</a:t>
                      </a:r>
                      <a:r>
                        <a:rPr lang="ru-RU" sz="2200" baseline="0" dirty="0" smtClean="0"/>
                        <a:t> крс всего</a:t>
                      </a:r>
                      <a:r>
                        <a:rPr lang="de-DE" sz="2200" dirty="0" smtClean="0"/>
                        <a:t> *)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8.374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447.945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  <a:tr h="49426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Молочные</a:t>
                      </a:r>
                      <a:r>
                        <a:rPr lang="ru-RU" sz="2200" baseline="0" dirty="0" smtClean="0"/>
                        <a:t> коровы</a:t>
                      </a:r>
                      <a:r>
                        <a:rPr lang="de-DE" sz="2200" dirty="0" smtClean="0"/>
                        <a:t>*)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2.899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140.432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48,4</a:t>
                      </a:r>
                      <a:endParaRPr lang="de-DE" sz="2400" dirty="0"/>
                    </a:p>
                  </a:txBody>
                  <a:tcPr marR="216000"/>
                </a:tc>
              </a:tr>
              <a:tr h="49426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Коровы проходящие</a:t>
                      </a:r>
                      <a:r>
                        <a:rPr lang="ru-RU" sz="2200" baseline="0" dirty="0" smtClean="0"/>
                        <a:t> проверку </a:t>
                      </a:r>
                      <a:r>
                        <a:rPr lang="de-DE" sz="2200" dirty="0" smtClean="0"/>
                        <a:t>MLP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1.811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122.544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67,7</a:t>
                      </a:r>
                      <a:endParaRPr lang="de-DE" sz="2400" dirty="0"/>
                    </a:p>
                  </a:txBody>
                  <a:tcPr marR="216000"/>
                </a:tc>
              </a:tr>
              <a:tr h="49426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Зарегистрированные</a:t>
                      </a:r>
                      <a:r>
                        <a:rPr lang="ru-RU" sz="2200" baseline="0" dirty="0" smtClean="0"/>
                        <a:t> племенные молочные коровы</a:t>
                      </a:r>
                      <a:r>
                        <a:rPr lang="de-DE" sz="2200" dirty="0" smtClean="0"/>
                        <a:t>**)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1.340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94.104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70,2</a:t>
                      </a:r>
                      <a:endParaRPr lang="de-DE" sz="2400" dirty="0"/>
                    </a:p>
                  </a:txBody>
                  <a:tcPr marR="216000"/>
                </a:tc>
              </a:tr>
              <a:tr h="218605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R="216000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R="216000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R="216000">
                    <a:noFill/>
                  </a:tcPr>
                </a:tc>
              </a:tr>
              <a:tr h="49426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Коровы на подсосе</a:t>
                      </a:r>
                      <a:r>
                        <a:rPr lang="de-DE" sz="2200" dirty="0" smtClean="0"/>
                        <a:t>*)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4.247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44.529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10,5</a:t>
                      </a:r>
                      <a:endParaRPr lang="de-DE" sz="2400" dirty="0"/>
                    </a:p>
                  </a:txBody>
                  <a:tcPr marR="216000"/>
                </a:tc>
              </a:tr>
              <a:tr h="49426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Зарегистрированные</a:t>
                      </a:r>
                      <a:r>
                        <a:rPr lang="ru-RU" sz="2200" baseline="0" dirty="0" smtClean="0"/>
                        <a:t> племенные мясные коровы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865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5.814</a:t>
                      </a:r>
                      <a:endParaRPr lang="de-DE" sz="2400" dirty="0"/>
                    </a:p>
                  </a:txBody>
                  <a:tcPr marR="21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6,7</a:t>
                      </a:r>
                      <a:endParaRPr lang="de-DE" sz="2400" dirty="0"/>
                    </a:p>
                  </a:txBody>
                  <a:tcPr marR="216000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8066570" y="2884874"/>
            <a:ext cx="104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(100 %)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8202832" y="3316922"/>
            <a:ext cx="90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(87 %)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8183790" y="3820978"/>
            <a:ext cx="90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(67 %)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8202832" y="5261138"/>
            <a:ext cx="90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(13 %)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512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3946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prstClr val="black"/>
                </a:solidFill>
                <a:latin typeface="Arial" charset="0"/>
              </a:rPr>
              <a:t>      </a:t>
            </a:r>
            <a:r>
              <a:rPr lang="ru-RU" sz="2400" b="1" dirty="0" smtClean="0">
                <a:solidFill>
                  <a:prstClr val="black"/>
                </a:solidFill>
                <a:latin typeface="Arial" charset="0"/>
              </a:rPr>
              <a:t>Поголовье племенных свиноматок</a:t>
            </a:r>
            <a:endParaRPr lang="de-DE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Гессен</a:t>
            </a:r>
            <a:r>
              <a:rPr lang="de-DE" sz="2000" b="1" dirty="0" smtClean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Рейнланд-Пфальц</a:t>
            </a:r>
            <a:r>
              <a:rPr lang="de-DE" sz="2000" b="1" dirty="0" smtClean="0">
                <a:solidFill>
                  <a:prstClr val="black"/>
                </a:solidFill>
                <a:latin typeface="Arial" charset="0"/>
              </a:rPr>
              <a:t> - </a:t>
            </a: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Заарланд</a:t>
            </a:r>
            <a:endParaRPr lang="de-DE" sz="20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6" descr="ZB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63500"/>
            <a:ext cx="10556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123728" y="6505599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" charset="0"/>
              </a:rPr>
              <a:t>Quelle: Statistisches Bundesamt, Novemberzählung</a:t>
            </a:r>
            <a:endParaRPr lang="de-DE" sz="14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06884"/>
              </p:ext>
            </p:extLst>
          </p:nvPr>
        </p:nvGraphicFramePr>
        <p:xfrm>
          <a:off x="714375" y="1116013"/>
          <a:ext cx="7858125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4" imgW="6279088" imgH="3680460" progId="Excel.Sheet.8">
                  <p:embed/>
                </p:oleObj>
              </mc:Choice>
              <mc:Fallback>
                <p:oleObj name="Worksheet" r:id="rId4" imgW="6279088" imgH="36804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116013"/>
                        <a:ext cx="7858125" cy="460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043608" y="5661248"/>
            <a:ext cx="7406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</a:rPr>
              <a:t>Anzahl Betriebe:         800                  700                 600                 600                  500 </a:t>
            </a:r>
            <a:endParaRPr lang="de-DE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13946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cs typeface="Arial" panose="020B0604020202020204" pitchFamily="34" charset="0"/>
              </a:rPr>
              <a:t>Члены объединения </a:t>
            </a:r>
          </a:p>
          <a:p>
            <a:pPr algn="ctr"/>
            <a:r>
              <a:rPr lang="ru-RU" sz="3600" dirty="0" smtClean="0">
                <a:cs typeface="Arial" panose="020B0604020202020204" pitchFamily="34" charset="0"/>
              </a:rPr>
              <a:t>и фермерские хозяйства</a:t>
            </a:r>
            <a:endParaRPr lang="de-DE" sz="3600" dirty="0">
              <a:cs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82926"/>
              </p:ext>
            </p:extLst>
          </p:nvPr>
        </p:nvGraphicFramePr>
        <p:xfrm>
          <a:off x="513264" y="1700808"/>
          <a:ext cx="7914513" cy="37490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256913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de-DE" sz="24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de-DE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b="0" dirty="0" smtClean="0"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de-DE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b="0" dirty="0" smtClean="0"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de-DE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cs typeface="Arial" pitchFamily="34" charset="0"/>
                        </a:rPr>
                        <a:t>Хозяйства с бычками</a:t>
                      </a:r>
                      <a:r>
                        <a:rPr lang="ru-RU" sz="2400" baseline="0" dirty="0" smtClean="0">
                          <a:latin typeface="+mn-lt"/>
                          <a:cs typeface="Arial" pitchFamily="34" charset="0"/>
                        </a:rPr>
                        <a:t> искусственного осеменения</a:t>
                      </a:r>
                      <a:endParaRPr lang="de-DE" sz="24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3.163</a:t>
                      </a:r>
                      <a:endParaRPr lang="de-DE" sz="2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3.444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3.626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cs typeface="Arial" pitchFamily="34" charset="0"/>
                        </a:rPr>
                        <a:t>Хозяйства</a:t>
                      </a:r>
                      <a:r>
                        <a:rPr lang="ru-RU" sz="2400" baseline="0" dirty="0" smtClean="0">
                          <a:latin typeface="+mn-lt"/>
                          <a:cs typeface="Arial" pitchFamily="34" charset="0"/>
                        </a:rPr>
                        <a:t> с племенными молочными коровами</a:t>
                      </a:r>
                      <a:endParaRPr lang="de-DE" sz="24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1.340</a:t>
                      </a:r>
                      <a:endParaRPr lang="de-DE" sz="2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1.402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1.462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cs typeface="Arial" pitchFamily="34" charset="0"/>
                        </a:rPr>
                        <a:t>Хозяйства с племенными мясными бычками</a:t>
                      </a:r>
                      <a:endParaRPr lang="de-DE" sz="24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865</a:t>
                      </a:r>
                      <a:endParaRPr lang="de-DE" sz="2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781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762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cs typeface="Arial" pitchFamily="34" charset="0"/>
                        </a:rPr>
                        <a:t>Хозяйства</a:t>
                      </a:r>
                      <a:r>
                        <a:rPr lang="ru-RU" sz="2400" baseline="0" dirty="0" smtClean="0">
                          <a:latin typeface="+mn-lt"/>
                          <a:cs typeface="Arial" pitchFamily="34" charset="0"/>
                        </a:rPr>
                        <a:t> со свиньями искусственного осеменения</a:t>
                      </a:r>
                      <a:endParaRPr lang="de-DE" sz="24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700</a:t>
                      </a:r>
                      <a:endParaRPr lang="de-DE" sz="2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827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930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/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2008"/>
            <a:ext cx="1081863" cy="836712"/>
          </a:xfrm>
          <a:prstGeom prst="rect">
            <a:avLst/>
          </a:prstGeom>
        </p:spPr>
      </p:pic>
      <p:sp>
        <p:nvSpPr>
          <p:cNvPr id="2" name="Nach rechts gekrümmter Pfeil 1"/>
          <p:cNvSpPr/>
          <p:nvPr/>
        </p:nvSpPr>
        <p:spPr>
          <a:xfrm>
            <a:off x="179512" y="5085184"/>
            <a:ext cx="288032" cy="720080"/>
          </a:xfrm>
          <a:prstGeom prst="curvedRightArrow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5620598"/>
            <a:ext cx="315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a</a:t>
            </a:r>
            <a:r>
              <a:rPr lang="de-DE" dirty="0" smtClean="0">
                <a:solidFill>
                  <a:schemeClr val="tx2"/>
                </a:solidFill>
              </a:rPr>
              <a:t>b 01.10.2016 ZBH / GFS GmbH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/>
          <p:cNvSpPr/>
          <p:nvPr/>
        </p:nvSpPr>
        <p:spPr>
          <a:xfrm>
            <a:off x="395536" y="5081638"/>
            <a:ext cx="8208912" cy="12276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3"/>
          <p:cNvSpPr>
            <a:spLocks noChangeArrowheads="1"/>
          </p:cNvSpPr>
          <p:nvPr/>
        </p:nvSpPr>
        <p:spPr bwMode="auto">
          <a:xfrm>
            <a:off x="4786313" y="928688"/>
            <a:ext cx="3929062" cy="1714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Abgerundetes Rechteck 12"/>
          <p:cNvSpPr>
            <a:spLocks noChangeArrowheads="1"/>
          </p:cNvSpPr>
          <p:nvPr/>
        </p:nvSpPr>
        <p:spPr bwMode="auto">
          <a:xfrm>
            <a:off x="214313" y="928688"/>
            <a:ext cx="4143375" cy="1714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Организационная структура земли Гессен</a:t>
            </a:r>
            <a:endParaRPr lang="de-DE" sz="3600" dirty="0"/>
          </a:p>
        </p:txBody>
      </p:sp>
      <p:sp>
        <p:nvSpPr>
          <p:cNvPr id="5" name="Wolke 4"/>
          <p:cNvSpPr/>
          <p:nvPr/>
        </p:nvSpPr>
        <p:spPr bwMode="auto">
          <a:xfrm>
            <a:off x="683568" y="2780928"/>
            <a:ext cx="7632848" cy="2088232"/>
          </a:xfrm>
          <a:prstGeom prst="cloud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4282" y="1357298"/>
            <a:ext cx="42148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Гессенское объединение по разведению и осеменению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(ZBH)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2030" y="1214422"/>
            <a:ext cx="42862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Гессенский союз проверки производительности и качества животноводства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>
                <a:solidFill>
                  <a:schemeClr val="bg1"/>
                </a:solidFill>
              </a:rPr>
              <a:t>(HVL)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31640" y="3460938"/>
            <a:ext cx="24471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Общее собрание</a:t>
            </a:r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44008" y="3460938"/>
            <a:ext cx="24471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</a:rPr>
              <a:t>Общее собрание</a:t>
            </a:r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600" y="5517232"/>
            <a:ext cx="26625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Наблюдательный совет </a:t>
            </a:r>
            <a:r>
              <a:rPr lang="de-DE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</a:rPr>
              <a:t>только</a:t>
            </a:r>
            <a:r>
              <a:rPr lang="de-DE" sz="2000" b="1" dirty="0" smtClean="0">
                <a:solidFill>
                  <a:schemeClr val="bg1"/>
                </a:solidFill>
              </a:rPr>
              <a:t> ZBH)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51920" y="5477162"/>
            <a:ext cx="4464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Правление </a:t>
            </a:r>
            <a:r>
              <a:rPr lang="de-DE" sz="2400" b="1" dirty="0" smtClean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</a:rPr>
              <a:t>формируется стандартно</a:t>
            </a:r>
            <a:endParaRPr lang="de-DE" sz="2400" dirty="0">
              <a:solidFill>
                <a:schemeClr val="bg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4574888" y="4187598"/>
            <a:ext cx="6795" cy="89404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1111"/>
            <a:ext cx="721823" cy="55825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82" y="1918259"/>
            <a:ext cx="500062" cy="578395"/>
          </a:xfrm>
          <a:prstGeom prst="rect">
            <a:avLst/>
          </a:prstGeom>
        </p:spPr>
      </p:pic>
      <p:cxnSp>
        <p:nvCxnSpPr>
          <p:cNvPr id="22" name="Gerade Verbindung 21"/>
          <p:cNvCxnSpPr/>
          <p:nvPr/>
        </p:nvCxnSpPr>
        <p:spPr bwMode="auto">
          <a:xfrm>
            <a:off x="4355976" y="3973126"/>
            <a:ext cx="225707" cy="22574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 bwMode="auto">
          <a:xfrm flipV="1">
            <a:off x="4572000" y="3959835"/>
            <a:ext cx="248612" cy="22931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 bwMode="auto">
          <a:xfrm flipH="1">
            <a:off x="2321688" y="3973124"/>
            <a:ext cx="19654" cy="110851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Услуги для членов</a:t>
            </a:r>
            <a:endParaRPr lang="de-DE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506147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288" y="929244"/>
            <a:ext cx="8497192" cy="5512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23900" algn="l"/>
                <a:tab pos="3781425" algn="l"/>
                <a:tab pos="4860925" algn="l"/>
              </a:tabLst>
            </a:pPr>
            <a:r>
              <a:rPr lang="ru-RU" sz="2800" b="1" dirty="0" smtClean="0">
                <a:cs typeface="Arial" panose="020B0604020202020204" pitchFamily="34" charset="0"/>
                <a:sym typeface="Wingdings" pitchFamily="2" charset="2"/>
              </a:rPr>
              <a:t>Осеменение коров</a:t>
            </a:r>
            <a:endParaRPr lang="de-DE" sz="1100" b="1" dirty="0"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23900" algn="l"/>
                <a:tab pos="3781425" algn="l"/>
                <a:tab pos="4860925" algn="l"/>
              </a:tabLst>
            </a:pPr>
            <a:r>
              <a:rPr lang="ru-RU" sz="2800" b="1" dirty="0" smtClean="0">
                <a:cs typeface="Arial" panose="020B0604020202020204" pitchFamily="34" charset="0"/>
                <a:sym typeface="Wingdings" pitchFamily="2" charset="2"/>
              </a:rPr>
              <a:t>Признанное на федеральном уровне объединение по разведению молочного и мясного КРС</a:t>
            </a:r>
            <a:endParaRPr lang="de-DE" sz="1100" b="1" dirty="0"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23900" algn="l"/>
                <a:tab pos="3781425" algn="l"/>
                <a:tab pos="4860925" algn="l"/>
              </a:tabLst>
            </a:pPr>
            <a:r>
              <a:rPr lang="ru-RU" sz="2800" b="1" dirty="0" smtClean="0">
                <a:cs typeface="Arial" panose="020B0604020202020204" pitchFamily="34" charset="0"/>
                <a:sym typeface="Wingdings" pitchFamily="2" charset="2"/>
              </a:rPr>
              <a:t>Учет племенного КРС</a:t>
            </a:r>
            <a:endParaRPr lang="de-DE" sz="1100" b="1" dirty="0"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  <a:tabLst>
                <a:tab pos="723900" algn="l"/>
                <a:tab pos="3781425" algn="l"/>
                <a:tab pos="4860925" algn="l"/>
              </a:tabLst>
            </a:pPr>
            <a:r>
              <a:rPr lang="de-DE" sz="2400" dirty="0" smtClean="0">
                <a:cs typeface="Arial" panose="020B0604020202020204" pitchFamily="34" charset="0"/>
                <a:sym typeface="Wingdings" pitchFamily="2" charset="2"/>
              </a:rPr>
              <a:t>       </a:t>
            </a:r>
            <a:r>
              <a:rPr lang="ru-RU" sz="2400" dirty="0" smtClean="0">
                <a:cs typeface="Arial" panose="020B0604020202020204" pitchFamily="34" charset="0"/>
                <a:sym typeface="Wingdings" pitchFamily="2" charset="2"/>
              </a:rPr>
              <a:t>Регистрация, классификация, консультирование</a:t>
            </a:r>
            <a:endParaRPr lang="de-DE" sz="1100" dirty="0"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23900" algn="l"/>
                <a:tab pos="3781425" algn="l"/>
                <a:tab pos="4860925" algn="l"/>
              </a:tabLst>
            </a:pPr>
            <a:r>
              <a:rPr lang="ru-RU" sz="2800" b="1" dirty="0" smtClean="0">
                <a:cs typeface="Arial" panose="020B0604020202020204" pitchFamily="34" charset="0"/>
                <a:sym typeface="Wingdings" pitchFamily="2" charset="2"/>
              </a:rPr>
              <a:t>Продажа племенного и с/х скота</a:t>
            </a:r>
            <a:r>
              <a:rPr lang="de-DE" sz="2800" b="1" dirty="0">
                <a:cs typeface="Arial" panose="020B0604020202020204" pitchFamily="34" charset="0"/>
                <a:sym typeface="Wingdings" pitchFamily="2" charset="2"/>
              </a:rPr>
              <a:t/>
            </a:r>
            <a:br>
              <a:rPr lang="de-DE" sz="2800" b="1" dirty="0">
                <a:cs typeface="Arial" panose="020B0604020202020204" pitchFamily="34" charset="0"/>
                <a:sym typeface="Wingdings" pitchFamily="2" charset="2"/>
              </a:rPr>
            </a:br>
            <a:r>
              <a:rPr lang="ru-RU" sz="2400" dirty="0" smtClean="0">
                <a:cs typeface="Arial" panose="020B0604020202020204" pitchFamily="34" charset="0"/>
                <a:sym typeface="Wingdings" pitchFamily="2" charset="2"/>
              </a:rPr>
              <a:t>аукционы, экспорт, самовывоз</a:t>
            </a:r>
            <a:r>
              <a:rPr lang="de-DE" sz="2400" dirty="0" smtClean="0">
                <a:cs typeface="Arial" panose="020B0604020202020204" pitchFamily="34" charset="0"/>
                <a:sym typeface="Wingdings" pitchFamily="2" charset="2"/>
              </a:rPr>
              <a:t> </a:t>
            </a:r>
            <a:endParaRPr lang="de-DE" sz="1100" dirty="0"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23900" algn="l"/>
                <a:tab pos="3781425" algn="l"/>
                <a:tab pos="4860925" algn="l"/>
              </a:tabLst>
            </a:pPr>
            <a:r>
              <a:rPr lang="ru-RU" sz="2800" b="1" dirty="0" smtClean="0">
                <a:cs typeface="Arial" panose="020B0604020202020204" pitchFamily="34" charset="0"/>
                <a:sym typeface="Wingdings" pitchFamily="2" charset="2"/>
              </a:rPr>
              <a:t>Трансфер эмбрионов</a:t>
            </a:r>
            <a:endParaRPr lang="de-DE" sz="1100" b="1" dirty="0"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23900" algn="l"/>
                <a:tab pos="3781425" algn="l"/>
                <a:tab pos="4860925" algn="l"/>
              </a:tabLst>
            </a:pPr>
            <a:r>
              <a:rPr lang="ru-RU" sz="2800" b="1" dirty="0" smtClean="0">
                <a:cs typeface="Arial" panose="020B0604020202020204" pitchFamily="34" charset="0"/>
                <a:sym typeface="Wingdings" pitchFamily="2" charset="2"/>
              </a:rPr>
              <a:t>Репродуктивные услуги</a:t>
            </a:r>
            <a:endParaRPr lang="de-DE" sz="1100" b="1" dirty="0"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23900" algn="l"/>
                <a:tab pos="3781425" algn="l"/>
                <a:tab pos="4860925" algn="l"/>
              </a:tabLst>
            </a:pPr>
            <a:r>
              <a:rPr lang="ru-RU" sz="2800" b="1" dirty="0" smtClean="0">
                <a:cs typeface="Arial" panose="020B0604020202020204" pitchFamily="34" charset="0"/>
                <a:sym typeface="Wingdings" pitchFamily="2" charset="2"/>
              </a:rPr>
              <a:t>Консультирование</a:t>
            </a:r>
            <a:endParaRPr lang="de-DE" sz="1100" b="1" dirty="0"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  <a:tabLst>
                <a:tab pos="723900" algn="l"/>
                <a:tab pos="3781425" algn="l"/>
                <a:tab pos="4860925" algn="l"/>
              </a:tabLst>
            </a:pPr>
            <a:r>
              <a:rPr lang="de-DE" sz="1100" b="1" dirty="0"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100" b="1" dirty="0" smtClean="0">
                <a:cs typeface="Arial" panose="020B0604020202020204" pitchFamily="34" charset="0"/>
                <a:sym typeface="Wingdings" pitchFamily="2" charset="2"/>
              </a:rPr>
              <a:t>            </a:t>
            </a:r>
            <a:r>
              <a:rPr lang="ru-RU" sz="2400" dirty="0" smtClean="0">
                <a:cs typeface="Arial" panose="020B0604020202020204" pitchFamily="34" charset="0"/>
                <a:sym typeface="Wingdings" pitchFamily="2" charset="2"/>
              </a:rPr>
              <a:t>Разведение</a:t>
            </a:r>
            <a:r>
              <a:rPr lang="de-DE" sz="2400" dirty="0" smtClean="0"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ru-RU" sz="2400" dirty="0" smtClean="0">
                <a:cs typeface="Arial" panose="020B0604020202020204" pitchFamily="34" charset="0"/>
                <a:sym typeface="Wingdings" pitchFamily="2" charset="2"/>
              </a:rPr>
              <a:t>производство</a:t>
            </a:r>
            <a:r>
              <a:rPr lang="de-DE" sz="2400" dirty="0" smtClean="0"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ru-RU" sz="2400" dirty="0" smtClean="0">
                <a:cs typeface="Arial" panose="020B0604020202020204" pitchFamily="34" charset="0"/>
                <a:sym typeface="Wingdings" pitchFamily="2" charset="2"/>
              </a:rPr>
              <a:t>содержание</a:t>
            </a:r>
            <a:endParaRPr lang="de-DE" sz="2800" dirty="0"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565066"/>
            <a:ext cx="2778536" cy="21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868</Words>
  <Application>Microsoft Office PowerPoint</Application>
  <PresentationFormat>Bildschirmpräsentation (4:3)</PresentationFormat>
  <Paragraphs>400</Paragraphs>
  <Slides>25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Larissa</vt:lpstr>
      <vt:lpstr>Larissa-Design</vt:lpstr>
      <vt:lpstr>Worksheet</vt:lpstr>
      <vt:lpstr>PowerPoint-Präsentation</vt:lpstr>
      <vt:lpstr>PowerPoint-Präsentation</vt:lpstr>
      <vt:lpstr>PowerPoint-Präsentation</vt:lpstr>
      <vt:lpstr>PowerPoint-Präsentation</vt:lpstr>
      <vt:lpstr>Rinderhaltung Hessen</vt:lpstr>
      <vt:lpstr>PowerPoint-Präsentation</vt:lpstr>
      <vt:lpstr>PowerPoint-Präsentation</vt:lpstr>
      <vt:lpstr>Организационная структура земли Гессен</vt:lpstr>
      <vt:lpstr>Услуги для членов</vt:lpstr>
      <vt:lpstr>Динамика производительности  племенных пород 2016</vt:lpstr>
      <vt:lpstr>Племенное разведение 2016 – мясные породы КРС</vt:lpstr>
      <vt:lpstr>PowerPoint-Präsentation</vt:lpstr>
      <vt:lpstr>Статистика осеменений по породамn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Сервисная команда Alsfeld GmbH</vt:lpstr>
      <vt:lpstr>Hessenhalle Alsfeld GmbH</vt:lpstr>
      <vt:lpstr>ZBH / GFS GmbH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Metz</dc:creator>
  <cp:lastModifiedBy>Pranko</cp:lastModifiedBy>
  <cp:revision>253</cp:revision>
  <cp:lastPrinted>2017-10-12T09:09:28Z</cp:lastPrinted>
  <dcterms:created xsi:type="dcterms:W3CDTF">2012-08-09T11:36:26Z</dcterms:created>
  <dcterms:modified xsi:type="dcterms:W3CDTF">2017-10-17T10:10:05Z</dcterms:modified>
</cp:coreProperties>
</file>