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5905" r:id="rId1"/>
  </p:sldMasterIdLst>
  <p:notesMasterIdLst>
    <p:notesMasterId r:id="rId16"/>
  </p:notesMasterIdLst>
  <p:handoutMasterIdLst>
    <p:handoutMasterId r:id="rId17"/>
  </p:handoutMasterIdLst>
  <p:sldIdLst>
    <p:sldId id="572" r:id="rId2"/>
    <p:sldId id="590" r:id="rId3"/>
    <p:sldId id="626" r:id="rId4"/>
    <p:sldId id="616" r:id="rId5"/>
    <p:sldId id="629" r:id="rId6"/>
    <p:sldId id="586" r:id="rId7"/>
    <p:sldId id="624" r:id="rId8"/>
    <p:sldId id="627" r:id="rId9"/>
    <p:sldId id="625" r:id="rId10"/>
    <p:sldId id="613" r:id="rId11"/>
    <p:sldId id="621" r:id="rId12"/>
    <p:sldId id="610" r:id="rId13"/>
    <p:sldId id="628" r:id="rId14"/>
    <p:sldId id="619" r:id="rId15"/>
  </p:sldIdLst>
  <p:sldSz cx="9144000" cy="6858000" type="screen4x3"/>
  <p:notesSz cx="6810375" cy="99425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843D3E9-1FC3-4584-AA34-6EC906565BC7}">
          <p14:sldIdLst>
            <p14:sldId id="572"/>
            <p14:sldId id="590"/>
            <p14:sldId id="626"/>
            <p14:sldId id="616"/>
            <p14:sldId id="629"/>
            <p14:sldId id="586"/>
            <p14:sldId id="624"/>
            <p14:sldId id="627"/>
            <p14:sldId id="625"/>
            <p14:sldId id="613"/>
            <p14:sldId id="621"/>
            <p14:sldId id="610"/>
            <p14:sldId id="628"/>
            <p14:sldId id="619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D85C00"/>
    <a:srgbClr val="FFE6D3"/>
    <a:srgbClr val="00B050"/>
    <a:srgbClr val="31489F"/>
    <a:srgbClr val="339966"/>
    <a:srgbClr val="000000"/>
    <a:srgbClr val="003300"/>
    <a:srgbClr val="4D4D4D"/>
    <a:srgbClr val="BBAB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B344D84-9AFB-497E-A393-DC336BA19D2E}" styleName="Средний стиль 3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97829" autoAdjust="0"/>
  </p:normalViewPr>
  <p:slideViewPr>
    <p:cSldViewPr>
      <p:cViewPr varScale="1">
        <p:scale>
          <a:sx n="115" d="100"/>
          <a:sy n="115" d="100"/>
        </p:scale>
        <p:origin x="-177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513434448111268E-2"/>
          <c:y val="2.9351674663264646E-2"/>
          <c:w val="0.94717719091351027"/>
          <c:h val="0.8319285710083613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Стоимость сельхозсырья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Картофель</c:v>
                </c:pt>
                <c:pt idx="1">
                  <c:v>Овощи откр грунта</c:v>
                </c:pt>
                <c:pt idx="2">
                  <c:v>Овощи закр грунта</c:v>
                </c:pt>
                <c:pt idx="3">
                  <c:v>Рыба</c:v>
                </c:pt>
                <c:pt idx="4">
                  <c:v>Молоко</c:v>
                </c:pt>
                <c:pt idx="5">
                  <c:v>Говядина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46</c:v>
                </c:pt>
                <c:pt idx="1">
                  <c:v>39.5</c:v>
                </c:pt>
                <c:pt idx="2">
                  <c:v>63.2</c:v>
                </c:pt>
                <c:pt idx="3">
                  <c:v>22.9</c:v>
                </c:pt>
                <c:pt idx="4">
                  <c:v>41.8</c:v>
                </c:pt>
                <c:pt idx="5">
                  <c:v>63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Вклад переработчика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Картофель</c:v>
                </c:pt>
                <c:pt idx="1">
                  <c:v>Овощи откр грунта</c:v>
                </c:pt>
                <c:pt idx="2">
                  <c:v>Овощи закр грунта</c:v>
                </c:pt>
                <c:pt idx="3">
                  <c:v>Рыба</c:v>
                </c:pt>
                <c:pt idx="4">
                  <c:v>Молоко</c:v>
                </c:pt>
                <c:pt idx="5">
                  <c:v>Говядина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28.9</c:v>
                </c:pt>
                <c:pt idx="4">
                  <c:v>38.1</c:v>
                </c:pt>
                <c:pt idx="5">
                  <c:v>16.5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Вклад сферы обращения (опт + розница)</c:v>
                </c:pt>
              </c:strCache>
            </c:strRef>
          </c:tx>
          <c:spPr>
            <a:solidFill>
              <a:srgbClr val="376092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Картофель</c:v>
                </c:pt>
                <c:pt idx="1">
                  <c:v>Овощи откр грунта</c:v>
                </c:pt>
                <c:pt idx="2">
                  <c:v>Овощи закр грунта</c:v>
                </c:pt>
                <c:pt idx="3">
                  <c:v>Рыба</c:v>
                </c:pt>
                <c:pt idx="4">
                  <c:v>Молоко</c:v>
                </c:pt>
                <c:pt idx="5">
                  <c:v>Говядина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54</c:v>
                </c:pt>
                <c:pt idx="1">
                  <c:v>60.5</c:v>
                </c:pt>
                <c:pt idx="2">
                  <c:v>36.799999999999997</c:v>
                </c:pt>
                <c:pt idx="3">
                  <c:v>48.199999999999996</c:v>
                </c:pt>
                <c:pt idx="4">
                  <c:v>20.100000000000001</c:v>
                </c:pt>
                <c:pt idx="5">
                  <c:v>20.5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5956864"/>
        <c:axId val="105958400"/>
      </c:barChart>
      <c:catAx>
        <c:axId val="1059568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5958400"/>
        <c:crosses val="autoZero"/>
        <c:auto val="1"/>
        <c:lblAlgn val="ctr"/>
        <c:lblOffset val="100"/>
        <c:noMultiLvlLbl val="0"/>
      </c:catAx>
      <c:valAx>
        <c:axId val="105958400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05956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1125984251968526E-2"/>
          <c:y val="0.9335803328231983"/>
          <c:w val="0.98887401574803147"/>
          <c:h val="5.04096628150209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772693769004427"/>
          <c:y val="0.12241907281984173"/>
          <c:w val="0.45014029572261993"/>
          <c:h val="0.6927199652161236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0"/>
          <c:dPt>
            <c:idx val="0"/>
            <c:bubble3D val="0"/>
            <c:spPr>
              <a:solidFill>
                <a:schemeClr val="accent6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90C-43C7-90A6-45B76D86E7E0}"/>
              </c:ext>
            </c:extLst>
          </c:dPt>
          <c:dPt>
            <c:idx val="1"/>
            <c:bubble3D val="0"/>
            <c:spPr>
              <a:solidFill>
                <a:srgbClr val="33993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90C-43C7-90A6-45B76D86E7E0}"/>
              </c:ext>
            </c:extLst>
          </c:dPt>
          <c:dPt>
            <c:idx val="2"/>
            <c:bubble3D val="0"/>
            <c:spPr>
              <a:solidFill>
                <a:srgbClr val="FF66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90C-43C7-90A6-45B76D86E7E0}"/>
              </c:ext>
            </c:extLst>
          </c:dPt>
          <c:dPt>
            <c:idx val="3"/>
            <c:bubble3D val="0"/>
            <c:spPr>
              <a:solidFill>
                <a:schemeClr val="accent2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90C-43C7-90A6-45B76D86E7E0}"/>
              </c:ext>
            </c:extLst>
          </c:dPt>
          <c:dLbls>
            <c:dLbl>
              <c:idx val="0"/>
              <c:layout>
                <c:manualLayout>
                  <c:x val="-4.7213782829618987E-3"/>
                  <c:y val="5.935819222700746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90C-43C7-90A6-45B76D86E7E0}"/>
                </c:ext>
              </c:extLst>
            </c:dLbl>
            <c:dLbl>
              <c:idx val="1"/>
              <c:layout>
                <c:manualLayout>
                  <c:x val="-0.11716320192956432"/>
                  <c:y val="1.20133710633459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90C-43C7-90A6-45B76D86E7E0}"/>
                </c:ext>
              </c:extLst>
            </c:dLbl>
            <c:dLbl>
              <c:idx val="2"/>
              <c:layout>
                <c:manualLayout>
                  <c:x val="0.11131649762665252"/>
                  <c:y val="-0.1211668883195984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90C-43C7-90A6-45B76D86E7E0}"/>
                </c:ext>
              </c:extLst>
            </c:dLbl>
            <c:dLbl>
              <c:idx val="3"/>
              <c:layout>
                <c:manualLayout>
                  <c:x val="4.2160394491598752E-2"/>
                  <c:y val="1.838398674657064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90C-43C7-90A6-45B76D86E7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кредитные</c:v>
                </c:pt>
                <c:pt idx="1">
                  <c:v>перерабатывающие</c:v>
                </c:pt>
                <c:pt idx="2">
                  <c:v>снабженческие, сбытовые</c:v>
                </c:pt>
                <c:pt idx="3">
                  <c:v>обслуживающие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38</c:v>
                </c:pt>
                <c:pt idx="1">
                  <c:v>266</c:v>
                </c:pt>
                <c:pt idx="2">
                  <c:v>371</c:v>
                </c:pt>
                <c:pt idx="3">
                  <c:v>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990C-43C7-90A6-45B76D86E7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9409472377070835E-2"/>
          <c:y val="0.61966297045426333"/>
          <c:w val="0.79988582617804371"/>
          <c:h val="0.188252495754439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0.21483</cdr:x>
      <cdr:y>0.37829</cdr:y>
    </cdr:from>
    <cdr:to>
      <cdr:x>0.35014</cdr:x>
      <cdr:y>0.59705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54493" y="157033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" y="0"/>
            <a:ext cx="2949576" cy="495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825" tIns="46412" rIns="92825" bIns="46412" numCol="1" anchor="t" anchorCtr="0" compatLnSpc="1">
            <a:prstTxWarp prst="textNoShape">
              <a:avLst/>
            </a:prstTxWarp>
          </a:bodyPr>
          <a:lstStyle>
            <a:lvl1pPr defTabSz="927951">
              <a:defRPr sz="13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60805" y="0"/>
            <a:ext cx="2949576" cy="495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825" tIns="46412" rIns="92825" bIns="46412" numCol="1" anchor="t" anchorCtr="0" compatLnSpc="1">
            <a:prstTxWarp prst="textNoShape">
              <a:avLst/>
            </a:prstTxWarp>
          </a:bodyPr>
          <a:lstStyle>
            <a:lvl1pPr algn="r" defTabSz="927951">
              <a:defRPr sz="13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5" y="9447220"/>
            <a:ext cx="2949576" cy="495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825" tIns="46412" rIns="92825" bIns="46412" numCol="1" anchor="b" anchorCtr="0" compatLnSpc="1">
            <a:prstTxWarp prst="textNoShape">
              <a:avLst/>
            </a:prstTxWarp>
          </a:bodyPr>
          <a:lstStyle>
            <a:lvl1pPr defTabSz="927951">
              <a:defRPr sz="13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60805" y="9447220"/>
            <a:ext cx="2949576" cy="495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825" tIns="46412" rIns="92825" bIns="46412" numCol="1" anchor="b" anchorCtr="0" compatLnSpc="1">
            <a:prstTxWarp prst="textNoShape">
              <a:avLst/>
            </a:prstTxWarp>
          </a:bodyPr>
          <a:lstStyle>
            <a:lvl1pPr algn="r" defTabSz="927951">
              <a:defRPr sz="1300"/>
            </a:lvl1pPr>
          </a:lstStyle>
          <a:p>
            <a:pPr>
              <a:defRPr/>
            </a:pPr>
            <a:fld id="{A2A8FE39-E687-4182-9875-17CC9FE938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8506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7" y="2"/>
            <a:ext cx="2976563" cy="53498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522" tIns="45765" rIns="91522" bIns="45765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4139" y="2"/>
            <a:ext cx="2900362" cy="53498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522" tIns="45765" rIns="91522" bIns="45765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75" y="763588"/>
            <a:ext cx="4986338" cy="3740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5996" y="4732338"/>
            <a:ext cx="4962525" cy="45021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522" tIns="45765" rIns="91522" bIns="457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7" y="9464677"/>
            <a:ext cx="2976563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522" tIns="45765" rIns="91522" bIns="45765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31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4139" y="9464677"/>
            <a:ext cx="2900362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522" tIns="45765" rIns="91522" bIns="45765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C4A60EA0-70BD-4931-82F7-34D3378179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1617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633538" y="1187450"/>
            <a:ext cx="7894638" cy="59213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Rectangle 3"/>
          <p:cNvSpPr>
            <a:spLocks noGrp="1"/>
          </p:cNvSpPr>
          <p:nvPr>
            <p:ph type="body" idx="1"/>
          </p:nvPr>
        </p:nvSpPr>
        <p:spPr>
          <a:xfrm>
            <a:off x="461239" y="7503171"/>
            <a:ext cx="3702855" cy="7106912"/>
          </a:xfrm>
          <a:noFill/>
          <a:ln/>
        </p:spPr>
        <p:txBody>
          <a:bodyPr lIns="93386" tIns="46693" rIns="93386" bIns="46693"/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1600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 txBox="1">
            <a:spLocks noGrp="1" noChangeArrowheads="1"/>
          </p:cNvSpPr>
          <p:nvPr/>
        </p:nvSpPr>
        <p:spPr bwMode="auto">
          <a:xfrm>
            <a:off x="3857628" y="9444040"/>
            <a:ext cx="295116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657" tIns="45828" rIns="91657" bIns="45828" anchor="b"/>
          <a:lstStyle>
            <a:lvl1pPr defTabSz="906463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906463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906463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906463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906463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r" eaLnBrk="1" hangingPunct="1"/>
            <a:fld id="{4FC4CF3B-635D-49B2-ADA8-8B40A0600050}" type="slidenum">
              <a:rPr lang="ru-RU" altLang="ru-RU" sz="1300">
                <a:latin typeface="Arial" charset="0"/>
              </a:rPr>
              <a:pPr algn="r" eaLnBrk="1" hangingPunct="1"/>
              <a:t>1</a:t>
            </a:fld>
            <a:endParaRPr lang="ru-RU" altLang="ru-RU" sz="1300">
              <a:latin typeface="Arial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50888"/>
            <a:ext cx="4964112" cy="3724275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22814"/>
            <a:ext cx="5448300" cy="447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657" tIns="45828" rIns="91657" bIns="45828"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79925" cy="33591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D74D4-23CF-4BF6-8698-29E09C29EDF4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3440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3013"/>
            <a:ext cx="447675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D74D4-23CF-4BF6-8698-29E09C29EDF4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6507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3013"/>
            <a:ext cx="447675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D74D4-23CF-4BF6-8698-29E09C29EDF4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6507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3013"/>
            <a:ext cx="447675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D74D4-23CF-4BF6-8698-29E09C29EDF4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6507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3857627" y="9444041"/>
            <a:ext cx="295116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71" tIns="45884" rIns="91771" bIns="45884" anchor="b"/>
          <a:lstStyle>
            <a:lvl1pPr defTabSz="906463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906463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906463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906463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906463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r" eaLnBrk="1" hangingPunct="1"/>
            <a:fld id="{AE2756D7-CCD4-458C-9FC2-FC4A0E1574D6}" type="slidenum">
              <a:rPr lang="ru-RU" altLang="ru-RU" sz="1300">
                <a:solidFill>
                  <a:srgbClr val="000000"/>
                </a:solidFill>
                <a:latin typeface="Arial" charset="0"/>
              </a:rPr>
              <a:pPr algn="r" eaLnBrk="1" hangingPunct="1"/>
              <a:t>9</a:t>
            </a:fld>
            <a:endParaRPr lang="ru-RU" altLang="ru-RU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50888"/>
            <a:ext cx="4965700" cy="3724275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9" y="4722814"/>
            <a:ext cx="5448300" cy="447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71" tIns="45884" rIns="91771" bIns="45884"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 noChangeArrowheads="1"/>
          </p:cNvSpPr>
          <p:nvPr/>
        </p:nvSpPr>
        <p:spPr bwMode="auto">
          <a:xfrm>
            <a:off x="3857627" y="9444041"/>
            <a:ext cx="295116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36" tIns="46217" rIns="92436" bIns="46217" anchor="b"/>
          <a:lstStyle>
            <a:lvl1pPr defTabSz="906463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906463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906463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906463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906463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r" eaLnBrk="1" hangingPunct="1"/>
            <a:fld id="{92BB4924-AB87-4DFC-9052-9E8849AF420A}" type="slidenum">
              <a:rPr lang="ru-RU" altLang="ru-RU" sz="1300">
                <a:solidFill>
                  <a:srgbClr val="000000"/>
                </a:solidFill>
                <a:latin typeface="Arial" charset="0"/>
              </a:rPr>
              <a:pPr algn="r" eaLnBrk="1" hangingPunct="1"/>
              <a:t>11</a:t>
            </a:fld>
            <a:endParaRPr lang="ru-RU" altLang="ru-RU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50888"/>
            <a:ext cx="4964112" cy="3724275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9" y="4722814"/>
            <a:ext cx="5448300" cy="447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36" tIns="46217" rIns="92436" bIns="46217"/>
          <a:lstStyle/>
          <a:p>
            <a:pPr eaLnBrk="1" hangingPunct="1"/>
            <a:endParaRPr lang="ru-RU" alt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011D12-D0B6-411F-969A-05B3D2F1E2F6}" type="datetime1">
              <a:rPr lang="ru-RU" smtClean="0"/>
              <a:t>04.10.2017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01675F-043A-4978-886A-7F9FCC37B93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625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B4220F-3AA1-4C5B-AA48-3B55D1C417EF}" type="datetime1">
              <a:rPr lang="ru-RU" smtClean="0"/>
              <a:t>04.10.2017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F8BA0F-6CC4-4E01-8BA0-92612002A05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414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2BFF9C-83B1-4F33-B9E1-97206C80D06B}" type="datetime1">
              <a:rPr lang="ru-RU" smtClean="0"/>
              <a:t>04.10.2017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2B7499-AFBC-4B11-B3D9-D8E09412A30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856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52318B-034F-4281-A0BC-192C00BFF2F0}" type="datetime1">
              <a:rPr lang="ru-RU" smtClean="0"/>
              <a:t>04.10.2017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9BF808-53F5-4C5D-A6E4-F647CF48562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833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7B9A5C-1866-4FD1-A147-E7184CFDBEA5}" type="datetime1">
              <a:rPr lang="ru-RU" smtClean="0"/>
              <a:t>04.10.2017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FECB9E-5FF9-4F15-A9F0-3EDA436513D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480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20DDB8-0E2E-420E-848E-985BF9572A20}" type="datetime1">
              <a:rPr lang="ru-RU" smtClean="0"/>
              <a:t>04.10.2017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2EA704-9F6C-4FD2-910D-3EE9D5540DC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542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5EC8D5-42F7-4B73-A220-B605029665B6}" type="datetime1">
              <a:rPr lang="ru-RU" smtClean="0"/>
              <a:t>04.10.2017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0AF21A-6A78-4FE4-BC7C-B28E9715D26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817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D03A81-4E99-412D-B45B-E16E347BB124}" type="datetime1">
              <a:rPr lang="ru-RU" smtClean="0"/>
              <a:t>04.10.2017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53BC99-2634-4D64-899F-71AD495C561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294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1066F-3905-49AA-A057-F5CFEE34DB8F}" type="datetime1">
              <a:rPr lang="ru-RU" smtClean="0"/>
              <a:t>04.10.2017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4EC729-0578-4946-8828-FA4849AAD58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245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60EA81-E6E2-4447-8D09-AE660683A30C}" type="datetime1">
              <a:rPr lang="ru-RU" smtClean="0"/>
              <a:t>04.10.2017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7979FB-E759-4355-AE21-038119AD986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121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4A3CF2-7EA2-4292-A222-F2CAAF9FBB11}" type="datetime1">
              <a:rPr lang="ru-RU" smtClean="0"/>
              <a:t>04.10.2017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EA6627-83DC-424F-B75F-AA1E9F0E0C4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372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321C752-ECE5-4854-A46C-3AC295E2A89C}" type="datetime1">
              <a:rPr lang="ru-RU" smtClean="0"/>
              <a:t>04.10.2017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89EEAF2-254C-46A5-856C-CAA25BDA777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324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06" r:id="rId1"/>
    <p:sldLayoutId id="2147485907" r:id="rId2"/>
    <p:sldLayoutId id="2147485908" r:id="rId3"/>
    <p:sldLayoutId id="2147485909" r:id="rId4"/>
    <p:sldLayoutId id="2147485910" r:id="rId5"/>
    <p:sldLayoutId id="2147485911" r:id="rId6"/>
    <p:sldLayoutId id="2147485912" r:id="rId7"/>
    <p:sldLayoutId id="2147485913" r:id="rId8"/>
    <p:sldLayoutId id="2147485914" r:id="rId9"/>
    <p:sldLayoutId id="2147485915" r:id="rId10"/>
    <p:sldLayoutId id="2147485916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.gif"/><Relationship Id="rId7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image" Target="../media/image1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9.jpeg"/><Relationship Id="rId5" Type="http://schemas.openxmlformats.org/officeDocument/2006/relationships/image" Target="../media/image4.png"/><Relationship Id="rId10" Type="http://schemas.openxmlformats.org/officeDocument/2006/relationships/image" Target="../media/image8.jpeg"/><Relationship Id="rId4" Type="http://schemas.openxmlformats.org/officeDocument/2006/relationships/image" Target="../media/image3.jpeg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17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6.png"/><Relationship Id="rId5" Type="http://schemas.openxmlformats.org/officeDocument/2006/relationships/image" Target="../media/image2.gif"/><Relationship Id="rId10" Type="http://schemas.openxmlformats.org/officeDocument/2006/relationships/oleObject" Target="../embeddings/oleObject3.bin"/><Relationship Id="rId4" Type="http://schemas.openxmlformats.org/officeDocument/2006/relationships/image" Target="../media/image1.jpe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13940" r="18910" b="4970"/>
          <a:stretch/>
        </p:blipFill>
        <p:spPr>
          <a:xfrm>
            <a:off x="-8312" y="0"/>
            <a:ext cx="9152312" cy="6858000"/>
          </a:xfrm>
          <a:prstGeom prst="rect">
            <a:avLst/>
          </a:prstGeom>
        </p:spPr>
      </p:pic>
      <p:sp>
        <p:nvSpPr>
          <p:cNvPr id="2053" name="Text Box 6"/>
          <p:cNvSpPr txBox="1">
            <a:spLocks noChangeArrowheads="1"/>
          </p:cNvSpPr>
          <p:nvPr/>
        </p:nvSpPr>
        <p:spPr bwMode="auto">
          <a:xfrm>
            <a:off x="351693" y="298014"/>
            <a:ext cx="844061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</a:t>
            </a:r>
            <a:r>
              <a:rPr lang="en-US" sz="1600" b="1" dirty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СЕЛЬСКОГО ХОЗЯЙСТВА</a:t>
            </a:r>
            <a:r>
              <a:rPr lang="en-US" sz="1600" b="1" dirty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РОССИЙСКОЙ ФЕДЕРАЦИИ</a:t>
            </a:r>
          </a:p>
          <a:p>
            <a:pPr algn="ctr"/>
            <a:r>
              <a:rPr lang="ru-RU" sz="1600" b="1" dirty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ДЕПАРТАМЕНТ РАЗВИТИЯ СЕЛЬСКИХ ТЕРРИТОРИЙ </a:t>
            </a:r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583225" y="2996952"/>
            <a:ext cx="7910146" cy="3357831"/>
          </a:xfrm>
          <a:prstGeom prst="rect">
            <a:avLst/>
          </a:prstGeom>
          <a:solidFill>
            <a:srgbClr val="339933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tIns="0" anchor="t"/>
          <a:lstStyle/>
          <a:p>
            <a:pPr algn="ctr">
              <a:spcBef>
                <a:spcPts val="0"/>
              </a:spcBef>
              <a:defRPr/>
            </a:pPr>
            <a:endPara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algn="ctr">
              <a:spcBef>
                <a:spcPts val="0"/>
              </a:spcBef>
              <a:defRPr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Развитие кооперации - </a:t>
            </a:r>
          </a:p>
          <a:p>
            <a:pPr algn="ctr">
              <a:spcBef>
                <a:spcPts val="0"/>
              </a:spcBef>
              <a:defRPr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приоритетное направление 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</a:b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деятельности Минсельхоза России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983275" y="6021288"/>
            <a:ext cx="7510096" cy="0"/>
          </a:xfrm>
          <a:prstGeom prst="line">
            <a:avLst/>
          </a:prstGeom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https://img-fotki.yandex.ru/get/4410/129117329.0/0_bcbb0_22b8d445_XXX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836712"/>
            <a:ext cx="1742255" cy="206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854806" y="6021288"/>
            <a:ext cx="76267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400" b="1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Золотая осень – 2017</a:t>
            </a:r>
            <a:endParaRPr lang="ru-RU" altLang="ru-RU" sz="1400" b="1" i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4044636" y="4451628"/>
            <a:ext cx="412371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endParaRPr lang="ru-RU" altLang="ru-RU" sz="1600" b="1" i="1" dirty="0" smtClean="0">
              <a:solidFill>
                <a:srgbClr val="4D4D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r"/>
            <a:r>
              <a:rPr lang="ru-RU" alt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В.П. СВЕЖЕНЕЦ</a:t>
            </a:r>
          </a:p>
          <a:p>
            <a:pPr algn="r"/>
            <a:endParaRPr lang="ru-RU" altLang="ru-RU" sz="1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r"/>
            <a:r>
              <a:rPr lang="ru-RU" alt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директор </a:t>
            </a:r>
            <a:r>
              <a:rPr lang="ru-RU" alt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Департамента </a:t>
            </a:r>
          </a:p>
          <a:p>
            <a:pPr algn="r"/>
            <a:r>
              <a:rPr lang="ru-RU" alt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развития сельских территорий Минсельхоза России</a:t>
            </a:r>
          </a:p>
        </p:txBody>
      </p:sp>
    </p:spTree>
    <p:extLst>
      <p:ext uri="{BB962C8B-B14F-4D97-AF65-F5344CB8AC3E}">
        <p14:creationId xmlns:p14="http://schemas.microsoft.com/office/powerpoint/2010/main" val="53516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13940" r="18910" b="4970"/>
          <a:stretch/>
        </p:blipFill>
        <p:spPr>
          <a:xfrm>
            <a:off x="-8312" y="0"/>
            <a:ext cx="9152312" cy="6858000"/>
          </a:xfrm>
          <a:prstGeom prst="rect">
            <a:avLst/>
          </a:prstGeom>
        </p:spPr>
      </p:pic>
      <p:sp>
        <p:nvSpPr>
          <p:cNvPr id="11" name="Прямоугольник 13"/>
          <p:cNvSpPr>
            <a:spLocks noChangeArrowheads="1"/>
          </p:cNvSpPr>
          <p:nvPr/>
        </p:nvSpPr>
        <p:spPr bwMode="auto">
          <a:xfrm>
            <a:off x="527050" y="6450027"/>
            <a:ext cx="83581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600" dirty="0">
                <a:solidFill>
                  <a:srgbClr val="003300"/>
                </a:solidFill>
                <a:latin typeface="Calibri" pitchFamily="34" charset="0"/>
                <a:cs typeface="Arial" charset="0"/>
              </a:rPr>
              <a:t>МИНИСТЕРСТВО СЕЛЬСКОГО ХОЗЯЙСТВА РОССИЙСКОЙ ФЕДЕРАЦИИ 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 bwMode="auto">
          <a:xfrm>
            <a:off x="899592" y="6450027"/>
            <a:ext cx="7985648" cy="3309"/>
          </a:xfrm>
          <a:prstGeom prst="line">
            <a:avLst/>
          </a:prstGeom>
          <a:ln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https://img-fotki.yandex.ru/get/4410/129117329.0/0_bcbb0_22b8d445_XXX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53" y="6010380"/>
            <a:ext cx="631631" cy="77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Oval 17"/>
          <p:cNvSpPr>
            <a:spLocks noChangeArrowheads="1"/>
          </p:cNvSpPr>
          <p:nvPr/>
        </p:nvSpPr>
        <p:spPr bwMode="auto">
          <a:xfrm>
            <a:off x="684214" y="6473765"/>
            <a:ext cx="403939" cy="44144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ru-RU" altLang="ru-RU" sz="1600">
              <a:solidFill>
                <a:srgbClr val="000099"/>
              </a:solidFill>
              <a:latin typeface="Calibri" pitchFamily="34" charset="0"/>
            </a:endParaRPr>
          </a:p>
        </p:txBody>
      </p:sp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243129" y="188640"/>
            <a:ext cx="8613855" cy="642033"/>
          </a:xfrm>
          <a:prstGeom prst="rect">
            <a:avLst/>
          </a:prstGeom>
          <a:solidFill>
            <a:srgbClr val="339966"/>
          </a:solidFill>
          <a:ln>
            <a:noFill/>
            <a:headEnd/>
            <a:tailEnd/>
          </a:ln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ЛУЧШИЕ РЕГИОНАЛЬНЫЕ ПРАКТИКИ УПРАВЛЕНИЯ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РАЗВИТИЕМ СЕЛЬСКОХОЗЯЙСТВЕННОЙ КООПЕРАЦИИ 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20272" y="6453336"/>
            <a:ext cx="1905000" cy="457200"/>
          </a:xfrm>
        </p:spPr>
        <p:txBody>
          <a:bodyPr/>
          <a:lstStyle/>
          <a:p>
            <a:pPr>
              <a:defRPr/>
            </a:pPr>
            <a:fld id="{1D4EC729-0578-4946-8828-FA4849AAD587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" t="17131" r="78119" b="18869"/>
          <a:stretch/>
        </p:blipFill>
        <p:spPr bwMode="auto">
          <a:xfrm>
            <a:off x="195953" y="1052735"/>
            <a:ext cx="1676916" cy="449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59" t="18508" r="3005" b="18869"/>
          <a:stretch/>
        </p:blipFill>
        <p:spPr bwMode="auto">
          <a:xfrm>
            <a:off x="5632569" y="1052735"/>
            <a:ext cx="3187904" cy="518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8" t="17131" r="56259" b="18869"/>
          <a:stretch/>
        </p:blipFill>
        <p:spPr bwMode="auto">
          <a:xfrm>
            <a:off x="2051720" y="1052735"/>
            <a:ext cx="1755510" cy="453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16" t="17131" r="36859" b="18869"/>
          <a:stretch/>
        </p:blipFill>
        <p:spPr bwMode="auto">
          <a:xfrm>
            <a:off x="3923928" y="1052735"/>
            <a:ext cx="1646709" cy="4526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974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13940" r="18910" b="4970"/>
          <a:stretch/>
        </p:blipFill>
        <p:spPr>
          <a:xfrm>
            <a:off x="-8312" y="0"/>
            <a:ext cx="9152312" cy="6858000"/>
          </a:xfrm>
          <a:prstGeom prst="rect">
            <a:avLst/>
          </a:prstGeom>
        </p:spPr>
      </p:pic>
      <p:sp>
        <p:nvSpPr>
          <p:cNvPr id="19" name="Прямоугольник 13"/>
          <p:cNvSpPr>
            <a:spLocks noChangeArrowheads="1"/>
          </p:cNvSpPr>
          <p:nvPr/>
        </p:nvSpPr>
        <p:spPr bwMode="auto">
          <a:xfrm>
            <a:off x="527050" y="6450027"/>
            <a:ext cx="83581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600" dirty="0">
                <a:solidFill>
                  <a:srgbClr val="003300"/>
                </a:solidFill>
                <a:latin typeface="Calibri" pitchFamily="34" charset="0"/>
                <a:cs typeface="Arial" charset="0"/>
              </a:rPr>
              <a:t>МИНИСТЕРСТВО СЕЛЬСКОГО ХОЗЯЙСТВА РОССИЙСКОЙ ФЕДЕРАЦИИ 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 bwMode="auto">
          <a:xfrm>
            <a:off x="899592" y="6450027"/>
            <a:ext cx="7985648" cy="3309"/>
          </a:xfrm>
          <a:prstGeom prst="line">
            <a:avLst/>
          </a:prstGeom>
          <a:ln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 descr="https://img-fotki.yandex.ru/get/4410/129117329.0/0_bcbb0_22b8d445_XXX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53" y="6010380"/>
            <a:ext cx="631631" cy="77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4EC729-0578-4946-8828-FA4849AAD587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243129" y="188640"/>
            <a:ext cx="8613855" cy="642033"/>
          </a:xfrm>
          <a:prstGeom prst="rect">
            <a:avLst/>
          </a:prstGeom>
          <a:solidFill>
            <a:srgbClr val="339966"/>
          </a:solidFill>
          <a:ln>
            <a:noFill/>
            <a:headEnd/>
            <a:tailEnd/>
          </a:ln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СОВЕРШЕНСТВОВАНИЕ ЗАКОНОДАТЕЛЬСТВА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 СЕЛЬСКОХОЗЯЙСТВЕННОЙ КООПЕРАЦИИ 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07013" y="5212401"/>
            <a:ext cx="4151641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4" name="Picture 4" descr="https://fs00.infourok.ru/images/doc/250/255481/3/hello_html_663872a9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611560" y="908720"/>
            <a:ext cx="3542746" cy="173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36470" y="934849"/>
            <a:ext cx="43924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Распоряжение Минсельхоза России </a:t>
            </a:r>
            <a:b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от 24 августа 2016 г. № 88-р</a:t>
            </a:r>
          </a:p>
          <a:p>
            <a:endParaRPr lang="ru-RU" sz="1100" dirty="0" smtClean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«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ОБ ОБРАЗОВАНИИ РАБОЧЕЙ ГРУППЫ ПО ВОПРОСАМ СОВЕРШЕНСТВОВАНИЯ ЗАКОНОДАТЕЛЬСТВА РОССИЙСКОЙ ФЕДЕРАЦИИ О СЕЛЬСКОХОЗЯЙСТВЕННОЙ КООПЕРАЦИИ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»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9865" y="2762925"/>
            <a:ext cx="86871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u="sng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Состав рабочей группы: </a:t>
            </a:r>
          </a:p>
          <a:p>
            <a:endParaRPr lang="ru-RU" sz="700" dirty="0" smtClean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Минсельхоз России, АККОР, ССКК, ФССПК СРО «</a:t>
            </a:r>
            <a:r>
              <a:rPr lang="ru-RU" sz="1400" b="1" dirty="0" err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Россоюз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«Чаянов», РСО «</a:t>
            </a:r>
            <a:r>
              <a:rPr lang="ru-RU" sz="1400" b="1" dirty="0" err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Агроконтроль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», наука, представители исполнительной власти субъектов РФ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243124" y="3645024"/>
            <a:ext cx="8613860" cy="2160240"/>
            <a:chOff x="243124" y="3879052"/>
            <a:chExt cx="8613860" cy="2160240"/>
          </a:xfrm>
        </p:grpSpPr>
        <p:sp>
          <p:nvSpPr>
            <p:cNvPr id="15" name="Пятиугольник 14"/>
            <p:cNvSpPr/>
            <p:nvPr/>
          </p:nvSpPr>
          <p:spPr>
            <a:xfrm flipH="1">
              <a:off x="243124" y="3879053"/>
              <a:ext cx="2460274" cy="1278140"/>
            </a:xfrm>
            <a:prstGeom prst="homePlate">
              <a:avLst>
                <a:gd name="adj" fmla="val 20967"/>
              </a:avLst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ru-RU" sz="1400" dirty="0" smtClean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Предложения по совершенствованию Федерального закона </a:t>
              </a:r>
              <a:br>
                <a:rPr lang="ru-RU" sz="1400" dirty="0" smtClean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400" dirty="0" smtClean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№ </a:t>
              </a:r>
              <a:r>
                <a:rPr lang="ru-RU" sz="14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193-ФЗ </a:t>
              </a:r>
              <a:r>
                <a:rPr lang="ru-RU" sz="1400" dirty="0" smtClean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ru-RU" sz="1400" dirty="0" smtClean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400" dirty="0" smtClean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</a:t>
              </a:r>
              <a:r>
                <a:rPr lang="ru-RU" sz="14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 </a:t>
              </a:r>
              <a:r>
                <a:rPr lang="ru-RU" sz="1400" dirty="0" smtClean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сельскохозяйственной </a:t>
              </a:r>
              <a:r>
                <a:rPr lang="ru-RU" sz="14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кооперации»</a:t>
              </a:r>
            </a:p>
          </p:txBody>
        </p:sp>
        <p:sp>
          <p:nvSpPr>
            <p:cNvPr id="17" name="Равнобедренный треугольник 16"/>
            <p:cNvSpPr/>
            <p:nvPr/>
          </p:nvSpPr>
          <p:spPr>
            <a:xfrm rot="5400000">
              <a:off x="2185836" y="4465019"/>
              <a:ext cx="1278138" cy="106209"/>
            </a:xfrm>
            <a:prstGeom prst="triangle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2915817" y="3879052"/>
              <a:ext cx="5941167" cy="2160240"/>
            </a:xfrm>
            <a:prstGeom prst="rect">
              <a:avLst/>
            </a:prstGeom>
            <a:solidFill>
              <a:srgbClr val="F3F1E9"/>
            </a:solidFill>
            <a:ln w="6350">
              <a:solidFill>
                <a:srgbClr val="31489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36000" bIns="0" rtlCol="0" anchor="ctr"/>
            <a:lstStyle/>
            <a:p>
              <a:pPr>
                <a:spcBef>
                  <a:spcPts val="600"/>
                </a:spcBef>
              </a:pPr>
              <a:r>
                <a:rPr lang="ru-RU" sz="1200" b="1" dirty="0" smtClean="0">
                  <a:solidFill>
                    <a:schemeClr val="accent1">
                      <a:lumMod val="50000"/>
                    </a:schemeClr>
                  </a:solidFill>
                </a:rPr>
                <a:t>- установления </a:t>
              </a:r>
              <a:r>
                <a:rPr lang="ru-RU" sz="1200" b="1" dirty="0">
                  <a:solidFill>
                    <a:schemeClr val="accent1">
                      <a:lumMod val="50000"/>
                    </a:schemeClr>
                  </a:solidFill>
                </a:rPr>
                <a:t>особенностей правового регулирования</a:t>
              </a:r>
              <a:r>
                <a:rPr lang="ru-RU" sz="1200" dirty="0">
                  <a:solidFill>
                    <a:schemeClr val="accent1">
                      <a:lumMod val="50000"/>
                    </a:schemeClr>
                  </a:solidFill>
                </a:rPr>
                <a:t> деятельности </a:t>
              </a:r>
              <a:r>
                <a:rPr lang="ru-RU" sz="1200" b="1" dirty="0" smtClean="0">
                  <a:solidFill>
                    <a:schemeClr val="accent1">
                      <a:lumMod val="50000"/>
                    </a:schemeClr>
                  </a:solidFill>
                </a:rPr>
                <a:t>кооперативов </a:t>
              </a:r>
              <a:br>
                <a:rPr lang="ru-RU" sz="1200" b="1" dirty="0" smtClean="0">
                  <a:solidFill>
                    <a:schemeClr val="accent1">
                      <a:lumMod val="50000"/>
                    </a:schemeClr>
                  </a:solidFill>
                </a:rPr>
              </a:br>
              <a:r>
                <a:rPr lang="ru-RU" sz="1200" b="1" dirty="0" smtClean="0">
                  <a:solidFill>
                    <a:schemeClr val="accent1">
                      <a:lumMod val="50000"/>
                    </a:schemeClr>
                  </a:solidFill>
                </a:rPr>
                <a:t>с </a:t>
              </a:r>
              <a:r>
                <a:rPr lang="ru-RU" sz="1200" b="1" dirty="0">
                  <a:solidFill>
                    <a:schemeClr val="accent1">
                      <a:lumMod val="50000"/>
                    </a:schemeClr>
                  </a:solidFill>
                </a:rPr>
                <a:t>численностью более 100 </a:t>
              </a:r>
              <a:r>
                <a:rPr lang="ru-RU" sz="1200" b="1" dirty="0" smtClean="0">
                  <a:solidFill>
                    <a:schemeClr val="accent1">
                      <a:lumMod val="50000"/>
                    </a:schemeClr>
                  </a:solidFill>
                </a:rPr>
                <a:t>членов</a:t>
              </a:r>
              <a:r>
                <a:rPr lang="ru-RU" sz="1200" dirty="0" smtClean="0">
                  <a:solidFill>
                    <a:schemeClr val="accent1">
                      <a:lumMod val="50000"/>
                    </a:schemeClr>
                  </a:solidFill>
                </a:rPr>
                <a:t>;</a:t>
              </a:r>
              <a:endParaRPr lang="ru-RU" sz="1200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pPr>
                <a:spcBef>
                  <a:spcPts val="600"/>
                </a:spcBef>
              </a:pPr>
              <a:r>
                <a:rPr lang="ru-RU" sz="1200" b="1" dirty="0" smtClean="0">
                  <a:solidFill>
                    <a:schemeClr val="accent1">
                      <a:lumMod val="50000"/>
                    </a:schemeClr>
                  </a:solidFill>
                </a:rPr>
                <a:t>- определение максимального размера </a:t>
              </a:r>
              <a:r>
                <a:rPr lang="ru-RU" sz="1200" b="1" dirty="0">
                  <a:solidFill>
                    <a:schemeClr val="accent1">
                      <a:lumMod val="50000"/>
                    </a:schemeClr>
                  </a:solidFill>
                </a:rPr>
                <a:t>субсидиарной ответственности</a:t>
              </a:r>
              <a:r>
                <a:rPr lang="ru-RU" sz="1200" dirty="0">
                  <a:solidFill>
                    <a:schemeClr val="accent1">
                      <a:lumMod val="50000"/>
                    </a:schemeClr>
                  </a:solidFill>
                </a:rPr>
                <a:t> членов </a:t>
              </a:r>
              <a:r>
                <a:rPr lang="ru-RU" sz="1200" dirty="0" smtClean="0">
                  <a:solidFill>
                    <a:schemeClr val="accent1">
                      <a:lumMod val="50000"/>
                    </a:schemeClr>
                  </a:solidFill>
                </a:rPr>
                <a:t>кооперативов (не</a:t>
              </a:r>
              <a:r>
                <a:rPr lang="ru-RU" sz="1200" b="1" dirty="0" smtClean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ru-RU" sz="1200" dirty="0">
                  <a:solidFill>
                    <a:schemeClr val="accent1">
                      <a:lumMod val="50000"/>
                    </a:schemeClr>
                  </a:solidFill>
                </a:rPr>
                <a:t>более двукратной суммы </a:t>
              </a:r>
              <a:r>
                <a:rPr lang="ru-RU" sz="1200" dirty="0" smtClean="0">
                  <a:solidFill>
                    <a:schemeClr val="accent1">
                      <a:lumMod val="50000"/>
                    </a:schemeClr>
                  </a:solidFill>
                </a:rPr>
                <a:t>пая);</a:t>
              </a:r>
              <a:endParaRPr lang="ru-RU" sz="1200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pPr>
                <a:spcBef>
                  <a:spcPts val="600"/>
                </a:spcBef>
              </a:pPr>
              <a:r>
                <a:rPr lang="ru-RU" sz="1200" b="1" dirty="0">
                  <a:solidFill>
                    <a:schemeClr val="accent1">
                      <a:lumMod val="50000"/>
                    </a:schemeClr>
                  </a:solidFill>
                </a:rPr>
                <a:t>-</a:t>
              </a:r>
              <a:r>
                <a:rPr lang="ru-RU" sz="1200" dirty="0" smtClean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ru-RU" sz="1200" b="1" dirty="0">
                  <a:solidFill>
                    <a:schemeClr val="accent1">
                      <a:lumMod val="50000"/>
                    </a:schemeClr>
                  </a:solidFill>
                </a:rPr>
                <a:t>установления возможности</a:t>
              </a:r>
              <a:r>
                <a:rPr lang="ru-RU" sz="1200" dirty="0">
                  <a:solidFill>
                    <a:schemeClr val="accent1">
                      <a:lumMod val="50000"/>
                    </a:schemeClr>
                  </a:solidFill>
                </a:rPr>
                <a:t> привлечения членов </a:t>
              </a:r>
              <a:r>
                <a:rPr lang="ru-RU" sz="1200" dirty="0" smtClean="0">
                  <a:solidFill>
                    <a:schemeClr val="accent1">
                      <a:lumMod val="50000"/>
                    </a:schemeClr>
                  </a:solidFill>
                </a:rPr>
                <a:t>кооперативов </a:t>
              </a:r>
              <a:r>
                <a:rPr lang="ru-RU" sz="1200" dirty="0">
                  <a:solidFill>
                    <a:schemeClr val="accent1">
                      <a:lumMod val="50000"/>
                    </a:schemeClr>
                  </a:solidFill>
                </a:rPr>
                <a:t>к </a:t>
              </a:r>
              <a:r>
                <a:rPr lang="ru-RU" sz="1200" b="1" dirty="0">
                  <a:solidFill>
                    <a:schemeClr val="accent1">
                      <a:lumMod val="50000"/>
                    </a:schemeClr>
                  </a:solidFill>
                </a:rPr>
                <a:t>разделу неделимого фонда</a:t>
              </a:r>
              <a:r>
                <a:rPr lang="ru-RU" sz="1200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ru-RU" sz="1200" dirty="0" smtClean="0">
                  <a:solidFill>
                    <a:schemeClr val="accent1">
                      <a:lumMod val="50000"/>
                    </a:schemeClr>
                  </a:solidFill>
                </a:rPr>
                <a:t>кооператива;</a:t>
              </a:r>
              <a:endParaRPr lang="ru-RU" sz="1200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pPr>
                <a:spcBef>
                  <a:spcPts val="600"/>
                </a:spcBef>
              </a:pPr>
              <a:r>
                <a:rPr lang="ru-RU" sz="1200" b="1" dirty="0">
                  <a:solidFill>
                    <a:schemeClr val="accent1">
                      <a:lumMod val="50000"/>
                    </a:schemeClr>
                  </a:solidFill>
                </a:rPr>
                <a:t>-</a:t>
              </a:r>
              <a:r>
                <a:rPr lang="ru-RU" sz="1200" dirty="0">
                  <a:solidFill>
                    <a:schemeClr val="accent1">
                      <a:lumMod val="50000"/>
                    </a:schemeClr>
                  </a:solidFill>
                </a:rPr>
                <a:t> </a:t>
              </a:r>
              <a:r>
                <a:rPr lang="ru-RU" sz="1200" b="1" dirty="0">
                  <a:solidFill>
                    <a:schemeClr val="accent1">
                      <a:lumMod val="50000"/>
                    </a:schemeClr>
                  </a:solidFill>
                </a:rPr>
                <a:t>у</a:t>
              </a:r>
              <a:r>
                <a:rPr lang="ru-RU" sz="1200" b="1" dirty="0" smtClean="0">
                  <a:solidFill>
                    <a:schemeClr val="accent1">
                      <a:lumMod val="50000"/>
                    </a:schemeClr>
                  </a:solidFill>
                </a:rPr>
                <a:t>совершенствован </a:t>
              </a:r>
              <a:r>
                <a:rPr lang="ru-RU" sz="1200" b="1" dirty="0">
                  <a:solidFill>
                    <a:schemeClr val="accent1">
                      <a:lumMod val="50000"/>
                    </a:schemeClr>
                  </a:solidFill>
                </a:rPr>
                <a:t>порядок внесения членских взносов</a:t>
              </a:r>
              <a:r>
                <a:rPr lang="ru-RU" sz="1200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ru-RU" sz="1200" b="1" dirty="0" smtClean="0">
                  <a:solidFill>
                    <a:schemeClr val="accent1">
                      <a:lumMod val="50000"/>
                    </a:schemeClr>
                  </a:solidFill>
                </a:rPr>
                <a:t>в </a:t>
              </a:r>
              <a:r>
                <a:rPr lang="ru-RU" sz="1200" b="1" dirty="0">
                  <a:solidFill>
                    <a:schemeClr val="accent1">
                      <a:lumMod val="50000"/>
                    </a:schemeClr>
                  </a:solidFill>
                </a:rPr>
                <a:t>целях финансирования деятельности кооперативов</a:t>
              </a:r>
              <a:r>
                <a:rPr lang="ru-RU" sz="1200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ru-RU" sz="1200" dirty="0" smtClean="0">
                  <a:solidFill>
                    <a:schemeClr val="accent1">
                      <a:lumMod val="50000"/>
                    </a:schemeClr>
                  </a:solidFill>
                </a:rPr>
                <a:t>без увеличения паевого фонда;</a:t>
              </a:r>
            </a:p>
            <a:p>
              <a:pPr>
                <a:spcBef>
                  <a:spcPts val="600"/>
                </a:spcBef>
              </a:pPr>
              <a:r>
                <a:rPr lang="ru-RU" sz="1200" dirty="0">
                  <a:solidFill>
                    <a:schemeClr val="accent1">
                      <a:lumMod val="50000"/>
                    </a:schemeClr>
                  </a:solidFill>
                </a:rPr>
                <a:t>- введение </a:t>
              </a:r>
              <a:r>
                <a:rPr lang="ru-RU" sz="1200" b="1" dirty="0">
                  <a:solidFill>
                    <a:schemeClr val="accent1">
                      <a:lumMod val="50000"/>
                    </a:schemeClr>
                  </a:solidFill>
                </a:rPr>
                <a:t>ответственности ревизионных союзов </a:t>
              </a:r>
              <a:r>
                <a:rPr lang="ru-RU" sz="1200" dirty="0">
                  <a:solidFill>
                    <a:schemeClr val="accent1">
                      <a:lumMod val="50000"/>
                    </a:schemeClr>
                  </a:solidFill>
                </a:rPr>
                <a:t>за неисполнение или ненадлежащее исполнение обязанностей</a:t>
              </a: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899592" y="5877272"/>
            <a:ext cx="7957392" cy="504056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Законопроект в настоящее время проходит </a:t>
            </a:r>
            <a:r>
              <a:rPr lang="ru-RU" sz="1600" b="1" u="sng" dirty="0" smtClean="0">
                <a:solidFill>
                  <a:schemeClr val="accent1">
                    <a:lumMod val="50000"/>
                  </a:schemeClr>
                </a:solidFill>
              </a:rPr>
              <a:t>повторное согласование </a:t>
            </a:r>
            <a:br>
              <a:rPr lang="ru-RU" sz="1600" b="1" u="sng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с заинтересованными </a:t>
            </a: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</a:rPr>
              <a:t>ФОИВами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74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13940" r="18910" b="4970"/>
          <a:stretch/>
        </p:blipFill>
        <p:spPr>
          <a:xfrm>
            <a:off x="-8312" y="0"/>
            <a:ext cx="9152312" cy="6858000"/>
          </a:xfrm>
          <a:prstGeom prst="rect">
            <a:avLst/>
          </a:prstGeom>
        </p:spPr>
      </p:pic>
      <p:sp>
        <p:nvSpPr>
          <p:cNvPr id="20" name="Прямоугольник 13"/>
          <p:cNvSpPr>
            <a:spLocks noChangeArrowheads="1"/>
          </p:cNvSpPr>
          <p:nvPr/>
        </p:nvSpPr>
        <p:spPr bwMode="auto">
          <a:xfrm>
            <a:off x="527050" y="6450027"/>
            <a:ext cx="83581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600" dirty="0">
                <a:solidFill>
                  <a:srgbClr val="003300"/>
                </a:solidFill>
                <a:latin typeface="Calibri" pitchFamily="34" charset="0"/>
                <a:cs typeface="Arial" charset="0"/>
              </a:rPr>
              <a:t>МИНИСТЕРСТВО СЕЛЬСКОГО ХОЗЯЙСТВА РОССИЙСКОЙ ФЕДЕРАЦИИ </a:t>
            </a:r>
          </a:p>
        </p:txBody>
      </p:sp>
      <p:cxnSp>
        <p:nvCxnSpPr>
          <p:cNvPr id="21" name="Прямая соединительная линия 20"/>
          <p:cNvCxnSpPr/>
          <p:nvPr/>
        </p:nvCxnSpPr>
        <p:spPr bwMode="auto">
          <a:xfrm>
            <a:off x="899592" y="6450027"/>
            <a:ext cx="7985648" cy="3309"/>
          </a:xfrm>
          <a:prstGeom prst="line">
            <a:avLst/>
          </a:prstGeom>
          <a:ln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 descr="https://img-fotki.yandex.ru/get/4410/129117329.0/0_bcbb0_22b8d445_XXX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53" y="6010380"/>
            <a:ext cx="631631" cy="77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2" name="Oval 17"/>
          <p:cNvSpPr>
            <a:spLocks noChangeArrowheads="1"/>
          </p:cNvSpPr>
          <p:nvPr/>
        </p:nvSpPr>
        <p:spPr bwMode="auto">
          <a:xfrm>
            <a:off x="684214" y="6473764"/>
            <a:ext cx="372867" cy="44144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ru-RU" altLang="ru-RU" sz="1600">
              <a:solidFill>
                <a:srgbClr val="000099"/>
              </a:solidFill>
            </a:endParaRPr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360363" y="188913"/>
            <a:ext cx="8496300" cy="617537"/>
          </a:xfrm>
          <a:prstGeom prst="rect">
            <a:avLst/>
          </a:prstGeom>
          <a:solidFill>
            <a:srgbClr val="339966"/>
          </a:solidFill>
          <a:ln>
            <a:noFill/>
            <a:headEnd/>
            <a:tailEnd/>
          </a:ln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ИНФОРМАЦИОННОЕ ОБЕСПЕЧЕНИЕ РАЗВИТИЯ КООПЕРАЦИИ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(ЛУЧШИЕ ПРАКТИКИ РЕГИОНОВ-ГРАНТОПОЛУЧАТЕЛЕЙ </a:t>
            </a: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2015-2017 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ГГ.)</a:t>
            </a:r>
          </a:p>
        </p:txBody>
      </p:sp>
      <p:pic>
        <p:nvPicPr>
          <p:cNvPr id="25604" name="Picture 2" descr="http://mcx.ru/v7_Spacer_1x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-1365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648" y="892816"/>
            <a:ext cx="432049" cy="38393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 w="9525">
            <a:gradFill>
              <a:gsLst>
                <a:gs pos="0">
                  <a:schemeClr val="accent1">
                    <a:tint val="66000"/>
                    <a:satMod val="160000"/>
                    <a:alpha val="2000"/>
                  </a:schemeClr>
                </a:gs>
                <a:gs pos="5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/>
        </p:spPr>
      </p:pic>
      <p:sp>
        <p:nvSpPr>
          <p:cNvPr id="33" name="Скругленный прямоугольник 32"/>
          <p:cNvSpPr/>
          <p:nvPr/>
        </p:nvSpPr>
        <p:spPr>
          <a:xfrm>
            <a:off x="6478448" y="1340768"/>
            <a:ext cx="2236952" cy="648072"/>
          </a:xfrm>
          <a:prstGeom prst="roundRect">
            <a:avLst/>
          </a:prstGeom>
          <a:ln>
            <a:solidFill>
              <a:srgbClr val="0066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rgbClr val="006600"/>
                </a:solidFill>
              </a:rPr>
              <a:t>Поддержка фермеров </a:t>
            </a:r>
            <a:br>
              <a:rPr lang="ru-RU" sz="1600" b="1" dirty="0">
                <a:solidFill>
                  <a:srgbClr val="006600"/>
                </a:solidFill>
              </a:rPr>
            </a:br>
            <a:r>
              <a:rPr lang="ru-RU" sz="1600" b="1" dirty="0">
                <a:solidFill>
                  <a:srgbClr val="006600"/>
                </a:solidFill>
              </a:rPr>
              <a:t>и кооперативов</a:t>
            </a: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" t="2898" r="4673" b="29483"/>
          <a:stretch/>
        </p:blipFill>
        <p:spPr bwMode="auto">
          <a:xfrm>
            <a:off x="323528" y="881273"/>
            <a:ext cx="6109121" cy="3607366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566991"/>
              </p:ext>
            </p:extLst>
          </p:nvPr>
        </p:nvGraphicFramePr>
        <p:xfrm>
          <a:off x="942827" y="4488639"/>
          <a:ext cx="3398839" cy="1736724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5524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7820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4808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2009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1802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002060"/>
                          </a:solidFill>
                        </a:rPr>
                        <a:t>Количество бизнес-планов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1441" marR="91441" marT="45661" marB="456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002060"/>
                          </a:solidFill>
                        </a:rPr>
                        <a:t>НФ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1441" marR="91441" marT="45661" marB="456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002060"/>
                          </a:solidFill>
                        </a:rPr>
                        <a:t>СЖФ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1441" marR="91441" marT="45661" marB="456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002060"/>
                          </a:solidFill>
                        </a:rPr>
                        <a:t>СПоК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1441" marR="91441" marT="45661" marB="45661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4674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rgbClr val="002060"/>
                          </a:solidFill>
                        </a:rPr>
                        <a:t>Животноводство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1441" marR="91441" marT="45661" marB="456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rgbClr val="002060"/>
                          </a:solidFill>
                          <a:latin typeface="+mn-lt"/>
                        </a:rPr>
                        <a:t>30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1441" marR="91441" marT="45661" marB="456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</a:rPr>
                        <a:t>24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1441" marR="91441" marT="45661" marB="456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</a:rPr>
                        <a:t>39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1441" marR="91441" marT="45661" marB="45661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4674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rgbClr val="002060"/>
                          </a:solidFill>
                        </a:rPr>
                        <a:t>Птицеводство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1441" marR="91441" marT="45661" marB="456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</a:rPr>
                        <a:t>17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1441" marR="91441" marT="45661" marB="456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1441" marR="91441" marT="45661" marB="456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rgbClr val="002060"/>
                          </a:solidFill>
                          <a:latin typeface="+mn-lt"/>
                        </a:rPr>
                        <a:t>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1441" marR="91441" marT="45661" marB="45661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4674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rgbClr val="002060"/>
                          </a:solidFill>
                        </a:rPr>
                        <a:t>Растениеводство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1441" marR="91441" marT="45661" marB="456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rgbClr val="002060"/>
                          </a:solidFill>
                        </a:rPr>
                        <a:t>22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1" marR="91441" marT="45661" marB="456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002060"/>
                          </a:solidFill>
                        </a:rPr>
                        <a:t>х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1441" marR="91441" marT="45661" marB="456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</a:rPr>
                        <a:t>13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1441" marR="91441" marT="45661" marB="45661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4674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rgbClr val="002060"/>
                          </a:solidFill>
                        </a:rPr>
                        <a:t>Рыбоводство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1441" marR="91441" marT="45661" marB="456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</a:rPr>
                        <a:t>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1441" marR="91441" marT="45661" marB="456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1441" marR="91441" marT="45661" marB="456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1441" marR="91441" marT="45661" marB="45661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23528" y="3789040"/>
            <a:ext cx="1238599" cy="668784"/>
          </a:xfrm>
          <a:prstGeom prst="rect">
            <a:avLst/>
          </a:prstGeom>
          <a:solidFill>
            <a:srgbClr val="006600">
              <a:alpha val="47059"/>
            </a:srgbClr>
          </a:solidFill>
          <a:ln w="3175">
            <a:solidFill>
              <a:srgbClr val="0066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156 </a:t>
            </a:r>
            <a:r>
              <a:rPr lang="ru-RU" sz="1200" b="1" dirty="0">
                <a:solidFill>
                  <a:srgbClr val="002060"/>
                </a:solidFill>
              </a:rPr>
              <a:t/>
            </a:r>
            <a:br>
              <a:rPr lang="ru-RU" sz="1200" b="1" dirty="0">
                <a:solidFill>
                  <a:srgbClr val="002060"/>
                </a:solidFill>
              </a:rPr>
            </a:br>
            <a:r>
              <a:rPr lang="ru-RU" sz="1200" b="1" dirty="0" smtClean="0">
                <a:solidFill>
                  <a:srgbClr val="002060"/>
                </a:solidFill>
              </a:rPr>
              <a:t>бизнес-планов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1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20272" y="6453336"/>
            <a:ext cx="1905000" cy="457200"/>
          </a:xfrm>
        </p:spPr>
        <p:txBody>
          <a:bodyPr/>
          <a:lstStyle/>
          <a:p>
            <a:pPr>
              <a:defRPr/>
            </a:pPr>
            <a:fld id="{1D4EC729-0578-4946-8828-FA4849AAD587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1965025" y="809802"/>
            <a:ext cx="6894693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0"/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ОФИЦИАЛЬНЫЙ САЙТ МИНСЕЛЬХОЗА РОССИИ </a:t>
            </a:r>
            <a:r>
              <a:rPr lang="en-US" sz="1600" b="1" dirty="0">
                <a:ln w="0"/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WWW.MCX.RU</a:t>
            </a:r>
            <a:endParaRPr lang="ru-RU" sz="1600" b="1" dirty="0">
              <a:ln w="0"/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трелка вправо 2"/>
          <p:cNvSpPr/>
          <p:nvPr/>
        </p:nvSpPr>
        <p:spPr>
          <a:xfrm rot="10800000">
            <a:off x="6514236" y="2092273"/>
            <a:ext cx="720080" cy="528398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7265536" y="1844823"/>
            <a:ext cx="1335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chemeClr val="accent5">
                    <a:lumMod val="75000"/>
                  </a:schemeClr>
                </a:solidFill>
              </a:rPr>
              <a:t>!!!</a:t>
            </a:r>
            <a:endParaRPr lang="ru-RU"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" t="22845" r="43563" b="19616"/>
          <a:stretch/>
        </p:blipFill>
        <p:spPr bwMode="auto">
          <a:xfrm>
            <a:off x="4965016" y="3926442"/>
            <a:ext cx="3927464" cy="245488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796136" y="3356992"/>
            <a:ext cx="26997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Интерактивная карта </a:t>
            </a:r>
            <a:br>
              <a:rPr lang="ru-RU" sz="16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</a:b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размещения кооперативов</a:t>
            </a:r>
          </a:p>
        </p:txBody>
      </p:sp>
    </p:spTree>
    <p:extLst>
      <p:ext uri="{BB962C8B-B14F-4D97-AF65-F5344CB8AC3E}">
        <p14:creationId xmlns:p14="http://schemas.microsoft.com/office/powerpoint/2010/main" val="196545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4EC729-0578-4946-8828-FA4849AAD587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13940" r="18910" b="4970"/>
          <a:stretch/>
        </p:blipFill>
        <p:spPr>
          <a:xfrm>
            <a:off x="-8312" y="0"/>
            <a:ext cx="9152312" cy="6858000"/>
          </a:xfrm>
          <a:prstGeom prst="rect">
            <a:avLst/>
          </a:prstGeom>
        </p:spPr>
      </p:pic>
      <p:sp>
        <p:nvSpPr>
          <p:cNvPr id="4" name="Прямоугольник 13"/>
          <p:cNvSpPr>
            <a:spLocks noChangeArrowheads="1"/>
          </p:cNvSpPr>
          <p:nvPr/>
        </p:nvSpPr>
        <p:spPr bwMode="auto">
          <a:xfrm>
            <a:off x="527050" y="6450027"/>
            <a:ext cx="83581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600" dirty="0">
                <a:solidFill>
                  <a:srgbClr val="003300"/>
                </a:solidFill>
                <a:latin typeface="Calibri" pitchFamily="34" charset="0"/>
                <a:cs typeface="Arial" charset="0"/>
              </a:rPr>
              <a:t>МИНИСТЕРСТВО СЕЛЬСКОГО ХОЗЯЙСТВА РОССИЙСКОЙ ФЕДЕРАЦИИ 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 bwMode="auto">
          <a:xfrm>
            <a:off x="899592" y="6450027"/>
            <a:ext cx="7985648" cy="3309"/>
          </a:xfrm>
          <a:prstGeom prst="line">
            <a:avLst/>
          </a:prstGeom>
          <a:ln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https://img-fotki.yandex.ru/get/4410/129117329.0/0_bcbb0_22b8d445_XXX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53" y="6010380"/>
            <a:ext cx="631631" cy="77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9" t="28319" r="26864" b="57403"/>
          <a:stretch/>
        </p:blipFill>
        <p:spPr bwMode="auto">
          <a:xfrm>
            <a:off x="195362" y="3501008"/>
            <a:ext cx="3368526" cy="1099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6" t="54898" r="53640" b="31712"/>
          <a:stretch/>
        </p:blipFill>
        <p:spPr bwMode="auto">
          <a:xfrm>
            <a:off x="222101" y="4702337"/>
            <a:ext cx="3096344" cy="113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0" t="37459" r="51746" b="48939"/>
          <a:stretch/>
        </p:blipFill>
        <p:spPr bwMode="auto">
          <a:xfrm>
            <a:off x="5868144" y="3511136"/>
            <a:ext cx="2820682" cy="997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t="27900" r="20903" b="46506"/>
          <a:stretch/>
        </p:blipFill>
        <p:spPr bwMode="auto">
          <a:xfrm>
            <a:off x="360040" y="888687"/>
            <a:ext cx="8496944" cy="221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t="58754" r="24273" b="23828"/>
          <a:stretch/>
        </p:blipFill>
        <p:spPr bwMode="auto">
          <a:xfrm>
            <a:off x="610827" y="1938703"/>
            <a:ext cx="7979627" cy="1504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2" t="17413" r="30601" b="68844"/>
          <a:stretch/>
        </p:blipFill>
        <p:spPr bwMode="auto">
          <a:xfrm>
            <a:off x="5940152" y="4797979"/>
            <a:ext cx="2803911" cy="103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0" t="61458" r="52120" b="24025"/>
          <a:stretch/>
        </p:blipFill>
        <p:spPr bwMode="auto">
          <a:xfrm>
            <a:off x="3179356" y="5229200"/>
            <a:ext cx="3053576" cy="1099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0" t="17413" r="53900" b="69154"/>
          <a:stretch/>
        </p:blipFill>
        <p:spPr bwMode="auto">
          <a:xfrm>
            <a:off x="3309214" y="4084209"/>
            <a:ext cx="2769761" cy="103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AutoShape 3"/>
          <p:cNvSpPr>
            <a:spLocks noChangeArrowheads="1"/>
          </p:cNvSpPr>
          <p:nvPr/>
        </p:nvSpPr>
        <p:spPr bwMode="auto">
          <a:xfrm>
            <a:off x="360040" y="188639"/>
            <a:ext cx="8496944" cy="617677"/>
          </a:xfrm>
          <a:prstGeom prst="rect">
            <a:avLst/>
          </a:prstGeom>
          <a:solidFill>
            <a:srgbClr val="339966"/>
          </a:solidFill>
          <a:ln>
            <a:noFill/>
            <a:headEnd/>
            <a:tailEnd/>
          </a:ln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СОВМЕСТНЫЙ ПРОЕКТ - БАНК ПРОЕКТОВ РАЗВИТИЯ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СЕЛЬСКИХ ТЕРРИТОРИЙ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WWW.RURALDEVELOPMENT.RU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 descr="https://im1-tub-ru.yandex.net/i?id=0e4c69c824b4a3d19bd779368cc4ebeb&amp;n=33&amp;h=215&amp;w=33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2" r="20251" b="8602"/>
          <a:stretch/>
        </p:blipFill>
        <p:spPr bwMode="auto">
          <a:xfrm>
            <a:off x="8194556" y="199107"/>
            <a:ext cx="646060" cy="596739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979" y="180515"/>
            <a:ext cx="662335" cy="64273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 w="9525">
            <a:gradFill>
              <a:gsLst>
                <a:gs pos="0">
                  <a:schemeClr val="accent1">
                    <a:tint val="66000"/>
                    <a:satMod val="160000"/>
                    <a:alpha val="2000"/>
                  </a:schemeClr>
                </a:gs>
                <a:gs pos="50000">
                  <a:schemeClr val="accent1">
                    <a:tint val="44500"/>
                    <a:satMod val="16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21" name="Номер слайда 2"/>
          <p:cNvSpPr txBox="1">
            <a:spLocks/>
          </p:cNvSpPr>
          <p:nvPr/>
        </p:nvSpPr>
        <p:spPr>
          <a:xfrm>
            <a:off x="7020272" y="6453336"/>
            <a:ext cx="1905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1D4EC729-0578-4946-8828-FA4849AAD587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709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13940" r="18910" b="4970"/>
          <a:stretch/>
        </p:blipFill>
        <p:spPr>
          <a:xfrm>
            <a:off x="-8312" y="0"/>
            <a:ext cx="9152312" cy="6858000"/>
          </a:xfrm>
          <a:prstGeom prst="rect">
            <a:avLst/>
          </a:prstGeom>
        </p:spPr>
      </p:pic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251520" y="3711843"/>
            <a:ext cx="8640960" cy="941293"/>
          </a:xfrm>
          <a:prstGeom prst="roundRect">
            <a:avLst>
              <a:gd name="adj" fmla="val 16667"/>
            </a:avLst>
          </a:prstGeom>
          <a:solidFill>
            <a:srgbClr val="339966"/>
          </a:soli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 fontAlgn="base">
              <a:spcAft>
                <a:spcPct val="0"/>
              </a:spcAft>
              <a:defRPr/>
            </a:pPr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БЛАГОДАРЮ ЗА ВНИМАНИЕ!</a:t>
            </a:r>
          </a:p>
        </p:txBody>
      </p:sp>
      <p:pic>
        <p:nvPicPr>
          <p:cNvPr id="9" name="Picture 2" descr="https://img-fotki.yandex.ru/get/4410/129117329.0/0_bcbb0_22b8d445_XXX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052735"/>
            <a:ext cx="1584176" cy="195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6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13940" r="18910" b="4970"/>
          <a:stretch/>
        </p:blipFill>
        <p:spPr>
          <a:xfrm>
            <a:off x="-8312" y="0"/>
            <a:ext cx="9152312" cy="6858000"/>
          </a:xfrm>
          <a:prstGeom prst="rect">
            <a:avLst/>
          </a:prstGeom>
        </p:spPr>
      </p:pic>
      <p:sp>
        <p:nvSpPr>
          <p:cNvPr id="16393" name="Oval 17"/>
          <p:cNvSpPr>
            <a:spLocks noChangeArrowheads="1"/>
          </p:cNvSpPr>
          <p:nvPr/>
        </p:nvSpPr>
        <p:spPr bwMode="auto">
          <a:xfrm>
            <a:off x="684214" y="6473764"/>
            <a:ext cx="372867" cy="44144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ru-RU" altLang="ru-RU" sz="1600">
              <a:solidFill>
                <a:srgbClr val="000099"/>
              </a:solidFill>
            </a:endParaRPr>
          </a:p>
        </p:txBody>
      </p:sp>
      <p:sp>
        <p:nvSpPr>
          <p:cNvPr id="25" name="Прямоугольник 13"/>
          <p:cNvSpPr>
            <a:spLocks noChangeArrowheads="1"/>
          </p:cNvSpPr>
          <p:nvPr/>
        </p:nvSpPr>
        <p:spPr bwMode="auto">
          <a:xfrm>
            <a:off x="527050" y="6450027"/>
            <a:ext cx="83581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600" dirty="0">
                <a:solidFill>
                  <a:srgbClr val="003300"/>
                </a:solidFill>
                <a:latin typeface="Calibri" pitchFamily="34" charset="0"/>
                <a:cs typeface="Arial" charset="0"/>
              </a:rPr>
              <a:t>МИНИСТЕРСТВО СЕЛЬСКОГО ХОЗЯЙСТВА РОССИЙСКОЙ ФЕДЕРАЦИИ </a:t>
            </a:r>
          </a:p>
        </p:txBody>
      </p:sp>
      <p:cxnSp>
        <p:nvCxnSpPr>
          <p:cNvPr id="28" name="Прямая соединительная линия 27"/>
          <p:cNvCxnSpPr/>
          <p:nvPr/>
        </p:nvCxnSpPr>
        <p:spPr bwMode="auto">
          <a:xfrm>
            <a:off x="870647" y="6450027"/>
            <a:ext cx="8014593" cy="3309"/>
          </a:xfrm>
          <a:prstGeom prst="line">
            <a:avLst/>
          </a:prstGeom>
          <a:ln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20272" y="6453336"/>
            <a:ext cx="1905000" cy="457200"/>
          </a:xfrm>
        </p:spPr>
        <p:txBody>
          <a:bodyPr/>
          <a:lstStyle/>
          <a:p>
            <a:pPr>
              <a:defRPr/>
            </a:pPr>
            <a:fld id="{1D4EC729-0578-4946-8828-FA4849AAD587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35" name="AutoShape 3"/>
          <p:cNvSpPr>
            <a:spLocks noChangeArrowheads="1"/>
          </p:cNvSpPr>
          <p:nvPr/>
        </p:nvSpPr>
        <p:spPr bwMode="auto">
          <a:xfrm>
            <a:off x="425451" y="260648"/>
            <a:ext cx="8250239" cy="432047"/>
          </a:xfrm>
          <a:prstGeom prst="roundRect">
            <a:avLst>
              <a:gd name="adj" fmla="val 16667"/>
            </a:avLst>
          </a:prstGeom>
          <a:solidFill>
            <a:srgbClr val="ED7D31"/>
          </a:solidFill>
          <a:ln w="9525">
            <a:noFill/>
            <a:round/>
            <a:headEnd/>
            <a:tailEnd/>
          </a:ln>
          <a:extLst/>
        </p:spPr>
        <p:txBody>
          <a:bodyPr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ЗНАЧЕНИЕ МАЛЫХ ФОРМ ХОЗЯЙСТВОВАНИЯ НА СЕЛЕ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4101052" y="988022"/>
            <a:ext cx="2271148" cy="1547743"/>
            <a:chOff x="3212549" y="1412687"/>
            <a:chExt cx="2387357" cy="1602244"/>
          </a:xfrm>
        </p:grpSpPr>
        <p:pic>
          <p:nvPicPr>
            <p:cNvPr id="5126" name="Picture 6" descr="Похожее изображение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2550" y="1419732"/>
              <a:ext cx="2387356" cy="159519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Прямоугольник 36"/>
            <p:cNvSpPr/>
            <p:nvPr/>
          </p:nvSpPr>
          <p:spPr>
            <a:xfrm>
              <a:off x="3212549" y="1412687"/>
              <a:ext cx="1621845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sz="1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К(Ф)Х и ИП</a:t>
              </a:r>
              <a:endParaRPr lang="ru-RU" sz="18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42" name="Прямоугольник 41"/>
          <p:cNvSpPr/>
          <p:nvPr/>
        </p:nvSpPr>
        <p:spPr>
          <a:xfrm>
            <a:off x="5364088" y="2181046"/>
            <a:ext cx="1008111" cy="738664"/>
          </a:xfrm>
          <a:prstGeom prst="rect">
            <a:avLst/>
          </a:prstGeom>
          <a:solidFill>
            <a:srgbClr val="CC6600">
              <a:alpha val="50196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175</a:t>
            </a:r>
            <a:endPara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тыс. </a:t>
            </a:r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ед.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" name="AutoShape 18" descr="Картинки по запросу росстат эмбле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0" descr="Картинки по запросу росстат эмблема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32" descr="Картинки по запросу галочка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34" descr="Картинки по запросу галочк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36" descr="Картинки по запросу галочк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38" descr="Картинки по запросу галочка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40" descr="Картинки по запросу галочка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42" descr="Картинки по запросу галочка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44" descr="Картинки по запросу галочка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Картинки по запросу МОЛОЧНЫЙ ЗАВОД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Картинки по запросу МОЛОЧНЫЙ ЗАВОД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" name="AutoShape 3"/>
          <p:cNvSpPr>
            <a:spLocks noChangeArrowheads="1"/>
          </p:cNvSpPr>
          <p:nvPr/>
        </p:nvSpPr>
        <p:spPr bwMode="auto">
          <a:xfrm>
            <a:off x="250078" y="260648"/>
            <a:ext cx="8570394" cy="576064"/>
          </a:xfrm>
          <a:prstGeom prst="rect">
            <a:avLst/>
          </a:prstGeom>
          <a:solidFill>
            <a:srgbClr val="339966"/>
          </a:solidFill>
          <a:ln>
            <a:noFill/>
            <a:headEnd/>
            <a:tailEnd/>
          </a:ln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ЗНАЧЕНИЕ 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МАЛЫХ ФОРМ </a:t>
            </a: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ХОЗЯЙСТВОВАНИЯ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4" y="930275"/>
            <a:ext cx="425920" cy="4989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4786" y="1368329"/>
            <a:ext cx="1407629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Федеральная служба государственной статистики</a:t>
            </a:r>
          </a:p>
          <a:p>
            <a:pPr algn="ctr"/>
            <a:endParaRPr lang="ru-RU" sz="1100" i="1" dirty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pPr algn="ctr"/>
            <a:r>
              <a:rPr lang="ru-RU" sz="1800" b="1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ВСХП-2016</a:t>
            </a:r>
            <a:endParaRPr lang="ru-RU" sz="1800" b="1" i="1" dirty="0">
              <a:solidFill>
                <a:schemeClr val="bg2">
                  <a:lumMod val="10000"/>
                </a:schemeClr>
              </a:solidFill>
              <a:latin typeface="+mn-lt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6552441" y="980897"/>
            <a:ext cx="2268031" cy="1620464"/>
            <a:chOff x="527050" y="1412687"/>
            <a:chExt cx="2174059" cy="1602244"/>
          </a:xfrm>
        </p:grpSpPr>
        <p:pic>
          <p:nvPicPr>
            <p:cNvPr id="6148" name="Picture 4" descr="https://proxy.bigfooty.com/forum/proxy.php?image=http%3A%2F%2Fwww.stanza.co.uk%2Fsheep%2Fstanza_artist-sheep.jpg&amp;hash=a8e28afe12d09eefb6867fa92222927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055" y="1419732"/>
              <a:ext cx="2174054" cy="1595199"/>
            </a:xfrm>
            <a:prstGeom prst="rect">
              <a:avLst/>
            </a:prstGeom>
            <a:noFill/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Прямоугольник 37"/>
            <p:cNvSpPr/>
            <p:nvPr/>
          </p:nvSpPr>
          <p:spPr>
            <a:xfrm>
              <a:off x="527050" y="1412687"/>
              <a:ext cx="66717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ru-RU" sz="1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ЛПХ</a:t>
              </a:r>
              <a:endParaRPr lang="ru-RU" sz="1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948600" y="5175135"/>
            <a:ext cx="7889638" cy="1224137"/>
            <a:chOff x="948225" y="2977593"/>
            <a:chExt cx="7889638" cy="992047"/>
          </a:xfrm>
        </p:grpSpPr>
        <p:sp>
          <p:nvSpPr>
            <p:cNvPr id="68" name="Прямоугольник 67"/>
            <p:cNvSpPr/>
            <p:nvPr/>
          </p:nvSpPr>
          <p:spPr>
            <a:xfrm>
              <a:off x="948225" y="2977593"/>
              <a:ext cx="2039897" cy="992047"/>
            </a:xfrm>
            <a:prstGeom prst="rect">
              <a:avLst/>
            </a:prstGeom>
            <a:solidFill>
              <a:schemeClr val="accent5">
                <a:lumMod val="75000"/>
                <a:alpha val="60000"/>
              </a:schemeClr>
            </a:solidFill>
          </p:spPr>
          <p:txBody>
            <a:bodyPr wrap="square" lIns="36000" tIns="0" rIns="36000" bIns="0" anchor="ctr">
              <a:noAutofit/>
            </a:bodyPr>
            <a:lstStyle/>
            <a:p>
              <a:pPr algn="ctr"/>
              <a:r>
                <a:rPr lang="ru-RU" sz="1400" b="1" dirty="0">
                  <a:solidFill>
                    <a:srgbClr val="8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ru-RU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Малые формы хозяйствования на селе обеспечивают:</a:t>
              </a:r>
              <a:endPara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2948925" y="2979275"/>
              <a:ext cx="5888938" cy="9602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2000" indent="-720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ru-RU" sz="1400" dirty="0">
                  <a:solidFill>
                    <a:srgbClr val="00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занятость сельского </a:t>
              </a:r>
              <a:r>
                <a:rPr lang="ru-RU" sz="1400" dirty="0" smtClean="0">
                  <a:solidFill>
                    <a:srgbClr val="00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населения</a:t>
              </a:r>
              <a:endParaRPr lang="ru-RU" sz="14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72000" indent="-720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ru-RU" sz="1400" dirty="0" smtClean="0">
                  <a:solidFill>
                    <a:srgbClr val="00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сохранение </a:t>
              </a:r>
              <a:r>
                <a:rPr lang="ru-RU" sz="1400" dirty="0">
                  <a:solidFill>
                    <a:srgbClr val="00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сельского образа жизни и традиционной </a:t>
              </a:r>
              <a:r>
                <a:rPr lang="ru-RU" sz="1400" dirty="0" smtClean="0">
                  <a:solidFill>
                    <a:srgbClr val="00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культуры</a:t>
              </a:r>
              <a:endParaRPr lang="ru-RU" sz="14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72000" indent="-720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ru-RU" sz="1400" dirty="0" smtClean="0">
                  <a:solidFill>
                    <a:srgbClr val="00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обеспечение </a:t>
              </a:r>
              <a:r>
                <a:rPr lang="ru-RU" sz="1400" dirty="0">
                  <a:solidFill>
                    <a:srgbClr val="00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социального контроля над обширными </a:t>
              </a:r>
              <a:r>
                <a:rPr lang="ru-RU" sz="1400" dirty="0" smtClean="0">
                  <a:solidFill>
                    <a:srgbClr val="00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территориями</a:t>
              </a:r>
              <a:endParaRPr lang="ru-RU" sz="14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72000" indent="-720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ru-RU" sz="1400" dirty="0" smtClean="0">
                  <a:solidFill>
                    <a:srgbClr val="00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содействие </a:t>
              </a:r>
              <a:r>
                <a:rPr lang="ru-RU" sz="1400" dirty="0">
                  <a:solidFill>
                    <a:srgbClr val="00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развитии местных сельских </a:t>
              </a:r>
              <a:r>
                <a:rPr lang="ru-RU" sz="1400" dirty="0" smtClean="0">
                  <a:solidFill>
                    <a:srgbClr val="00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территорий</a:t>
              </a:r>
              <a:endParaRPr lang="ru-RU" sz="14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" name="Прямоугольник 42"/>
          <p:cNvSpPr/>
          <p:nvPr/>
        </p:nvSpPr>
        <p:spPr>
          <a:xfrm>
            <a:off x="7956376" y="2186280"/>
            <a:ext cx="864096" cy="738664"/>
          </a:xfrm>
          <a:prstGeom prst="rect">
            <a:avLst/>
          </a:prstGeom>
          <a:solidFill>
            <a:srgbClr val="669900">
              <a:alpha val="50196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23,5</a:t>
            </a:r>
            <a:r>
              <a:rPr lang="ru-RU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 </a:t>
            </a:r>
            <a:endPara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млн</a:t>
            </a:r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. ед.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5362" name="Picture 2" descr="Минсельхоз России: на 19 сентября собрано 116 млн тонн зерн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983" y="994827"/>
            <a:ext cx="2360945" cy="157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Прямоугольник 63"/>
          <p:cNvSpPr/>
          <p:nvPr/>
        </p:nvSpPr>
        <p:spPr>
          <a:xfrm>
            <a:off x="2339752" y="2130369"/>
            <a:ext cx="1584176" cy="800219"/>
          </a:xfrm>
          <a:prstGeom prst="rect">
            <a:avLst/>
          </a:prstGeom>
          <a:solidFill>
            <a:schemeClr val="bg2">
              <a:lumMod val="50000"/>
              <a:alpha val="50196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36 </a:t>
            </a:r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тыс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. </a:t>
            </a:r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ед.</a:t>
            </a:r>
          </a:p>
          <a:p>
            <a:pPr algn="ctr"/>
            <a:r>
              <a:rPr lang="ru-RU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17</a:t>
            </a:r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 тыс. ед. микро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1562983" y="994827"/>
            <a:ext cx="67005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СХО</a:t>
            </a:r>
            <a:endParaRPr lang="ru-RU" sz="18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9743" y="2979048"/>
            <a:ext cx="822141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СОЦИАЛЬНАЯ БАЗА КООПЕРАЦИИ</a:t>
            </a:r>
            <a:endParaRPr lang="ru-RU" sz="1800" b="1" dirty="0">
              <a:solidFill>
                <a:srgbClr val="003300"/>
              </a:solidFill>
            </a:endParaRPr>
          </a:p>
        </p:txBody>
      </p:sp>
      <p:sp>
        <p:nvSpPr>
          <p:cNvPr id="19" name="Левая фигурная скобка 18"/>
          <p:cNvSpPr/>
          <p:nvPr/>
        </p:nvSpPr>
        <p:spPr>
          <a:xfrm rot="5400000">
            <a:off x="4373756" y="-1232390"/>
            <a:ext cx="498409" cy="8395023"/>
          </a:xfrm>
          <a:prstGeom prst="leftBrace">
            <a:avLst/>
          </a:prstGeom>
          <a:ln w="19050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" name="Picture 2" descr="https://img-fotki.yandex.ru/get/4410/129117329.0/0_bcbb0_22b8d445_XXX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53" y="6010380"/>
            <a:ext cx="631631" cy="77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Содержимое 9" descr="IMG_3631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9" r="2756" b="3948"/>
          <a:stretch/>
        </p:blipFill>
        <p:spPr>
          <a:xfrm>
            <a:off x="489743" y="3501008"/>
            <a:ext cx="2616148" cy="1514028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0"/>
          <a:stretch/>
        </p:blipFill>
        <p:spPr>
          <a:xfrm>
            <a:off x="5842071" y="3463439"/>
            <a:ext cx="2869086" cy="155159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4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"/>
          <a:stretch>
            <a:fillRect/>
          </a:stretch>
        </p:blipFill>
        <p:spPr bwMode="auto">
          <a:xfrm>
            <a:off x="3241081" y="3480345"/>
            <a:ext cx="2402869" cy="153469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329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13940" r="18910" b="4970"/>
          <a:stretch/>
        </p:blipFill>
        <p:spPr>
          <a:xfrm>
            <a:off x="-8312" y="0"/>
            <a:ext cx="9152312" cy="6858000"/>
          </a:xfrm>
          <a:prstGeom prst="rect">
            <a:avLst/>
          </a:prstGeom>
        </p:spPr>
      </p:pic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527050" y="6450027"/>
            <a:ext cx="83581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600" dirty="0">
                <a:solidFill>
                  <a:srgbClr val="003300"/>
                </a:solidFill>
                <a:latin typeface="Calibri" pitchFamily="34" charset="0"/>
                <a:cs typeface="Arial" charset="0"/>
              </a:rPr>
              <a:t>МИНИСТЕРСТВО СЕЛЬСКОГО ХОЗЯЙСТВА РОССИЙСКОЙ ФЕДЕРАЦИИ 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 bwMode="auto">
          <a:xfrm>
            <a:off x="899592" y="6450027"/>
            <a:ext cx="7985648" cy="3309"/>
          </a:xfrm>
          <a:prstGeom prst="line">
            <a:avLst/>
          </a:prstGeom>
          <a:ln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https://img-fotki.yandex.ru/get/4410/129117329.0/0_bcbb0_22b8d445_XXX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53" y="6010380"/>
            <a:ext cx="631631" cy="77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4EC729-0578-4946-8828-FA4849AAD587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162000" y="139450"/>
            <a:ext cx="8816400" cy="576000"/>
          </a:xfrm>
          <a:prstGeom prst="rect">
            <a:avLst/>
          </a:prstGeom>
          <a:solidFill>
            <a:srgbClr val="339966"/>
          </a:solidFill>
          <a:ln w="9525">
            <a:noFill/>
            <a:round/>
            <a:headEnd/>
            <a:tailEnd/>
          </a:ln>
        </p:spPr>
        <p:txBody>
          <a:bodyPr lIns="0" rIns="0" anchor="ctr"/>
          <a:lstStyle/>
          <a:p>
            <a:pPr indent="-34290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РОЗНИЧНОЙ ЦЕНЫ </a:t>
            </a:r>
            <a:endParaRPr lang="ru-RU" sz="16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290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ОТДЕЛЬНЫЕ КАТЕГОРИИ ПРОДУКТОВ В </a:t>
            </a:r>
            <a:r>
              <a:rPr lang="ru-RU" sz="1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РОССИИ*, </a:t>
            </a:r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25669" y="4555569"/>
            <a:ext cx="165618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Картофель</a:t>
            </a:r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3863950"/>
            <a:ext cx="165618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b="1" dirty="0" smtClean="0">
                <a:solidFill>
                  <a:srgbClr val="5959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Овощи 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открытого</a:t>
            </a:r>
            <a:r>
              <a:rPr lang="ru-RU" sz="1200" b="1" dirty="0" smtClean="0">
                <a:solidFill>
                  <a:srgbClr val="5959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грунта</a:t>
            </a:r>
            <a:endParaRPr lang="ru-RU" sz="1200" b="1" dirty="0">
              <a:solidFill>
                <a:srgbClr val="5959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134356"/>
            <a:ext cx="165618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b="1" dirty="0" smtClean="0">
                <a:solidFill>
                  <a:srgbClr val="5959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Тепличные овощи</a:t>
            </a:r>
            <a:endParaRPr lang="ru-RU" sz="1200" b="1" dirty="0">
              <a:solidFill>
                <a:srgbClr val="5959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39360" y="2426397"/>
            <a:ext cx="165618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Рыба живая, свежая и охлажденная</a:t>
            </a:r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463" y="1702617"/>
            <a:ext cx="1656184" cy="533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b="1" dirty="0" smtClean="0">
                <a:solidFill>
                  <a:srgbClr val="5959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Молоко питьевое цельное пастеризованное</a:t>
            </a:r>
            <a:endParaRPr lang="ru-RU" sz="1200" b="1" dirty="0">
              <a:solidFill>
                <a:srgbClr val="5959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25669" y="1043158"/>
            <a:ext cx="165618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Говядина</a:t>
            </a:r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71600" y="5712524"/>
            <a:ext cx="7776864" cy="524788"/>
          </a:xfrm>
          <a:prstGeom prst="roundRect">
            <a:avLst/>
          </a:prstGeom>
          <a:solidFill>
            <a:schemeClr val="accent5">
              <a:lumMod val="75000"/>
              <a:alpha val="20000"/>
            </a:schemeClr>
          </a:solidFill>
          <a:ln w="1587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8000" tIns="108000" rIns="108000" bIns="108000" anchor="ctr"/>
          <a:lstStyle/>
          <a:p>
            <a:pPr algn="r">
              <a:spcBef>
                <a:spcPct val="20000"/>
              </a:spcBef>
              <a:defRPr/>
            </a:pPr>
            <a:r>
              <a:rPr lang="ru-RU" sz="1600" b="1" kern="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розничной цене продукции вклад сферы обращения достигает доли в 60%</a:t>
            </a:r>
            <a:endParaRPr lang="ru-RU" sz="1600" b="1" kern="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472937209"/>
              </p:ext>
            </p:extLst>
          </p:nvPr>
        </p:nvGraphicFramePr>
        <p:xfrm>
          <a:off x="1475656" y="716224"/>
          <a:ext cx="7469210" cy="5017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954821" y="6237312"/>
            <a:ext cx="3615379" cy="2030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- по данным Росстата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1600" y="5651752"/>
            <a:ext cx="64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!!!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13940" r="18910" b="4970"/>
          <a:stretch/>
        </p:blipFill>
        <p:spPr>
          <a:xfrm>
            <a:off x="-8312" y="0"/>
            <a:ext cx="9152312" cy="6858000"/>
          </a:xfrm>
          <a:prstGeom prst="rect">
            <a:avLst/>
          </a:prstGeom>
        </p:spPr>
      </p:pic>
      <p:sp>
        <p:nvSpPr>
          <p:cNvPr id="13" name="AutoShape 3"/>
          <p:cNvSpPr>
            <a:spLocks noChangeArrowheads="1"/>
          </p:cNvSpPr>
          <p:nvPr/>
        </p:nvSpPr>
        <p:spPr bwMode="auto">
          <a:xfrm>
            <a:off x="347825" y="127875"/>
            <a:ext cx="8512731" cy="531692"/>
          </a:xfrm>
          <a:prstGeom prst="rect">
            <a:avLst/>
          </a:prstGeom>
          <a:solidFill>
            <a:srgbClr val="339933"/>
          </a:solidFill>
          <a:ln>
            <a:noFill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СТРУКТУРА СЕЛЬСКОХОЗЯЙСТВЕННОЙ КООПЕРАЦИИ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РОССИЙСКОЙ ФЕДЕРАЦИИ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13"/>
          <p:cNvSpPr>
            <a:spLocks noChangeArrowheads="1"/>
          </p:cNvSpPr>
          <p:nvPr/>
        </p:nvSpPr>
        <p:spPr bwMode="auto">
          <a:xfrm>
            <a:off x="527050" y="6450027"/>
            <a:ext cx="83581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600" dirty="0">
                <a:solidFill>
                  <a:srgbClr val="003300"/>
                </a:solidFill>
                <a:latin typeface="Calibri" pitchFamily="34" charset="0"/>
                <a:cs typeface="Arial" charset="0"/>
              </a:rPr>
              <a:t>МИНИСТЕРСТВО СЕЛЬСКОГО ХОЗЯЙСТВА РОССИЙСКОЙ ФЕДЕРАЦИИ 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 bwMode="auto">
          <a:xfrm>
            <a:off x="899592" y="6450027"/>
            <a:ext cx="7985648" cy="3309"/>
          </a:xfrm>
          <a:prstGeom prst="line">
            <a:avLst/>
          </a:prstGeom>
          <a:ln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20272" y="6453336"/>
            <a:ext cx="1905000" cy="457200"/>
          </a:xfrm>
        </p:spPr>
        <p:txBody>
          <a:bodyPr/>
          <a:lstStyle/>
          <a:p>
            <a:pPr>
              <a:defRPr/>
            </a:pPr>
            <a:fld id="{1D4EC729-0578-4946-8828-FA4849AAD587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23982" y="844953"/>
            <a:ext cx="8536575" cy="639831"/>
          </a:xfrm>
          <a:prstGeom prst="rect">
            <a:avLst/>
          </a:prstGeom>
          <a:ln>
            <a:solidFill>
              <a:srgbClr val="0033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lvl="0" algn="just"/>
            <a:r>
              <a:rPr lang="ru-RU" sz="1200" b="1" dirty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СЕЛЬСКОХОЗЯЙСТВЕННАЯ КООПЕРАЦИЯ 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– приоритетное направление аграрной политики, способствующее развитию и расширению сельхозпроизводства на селе, решению вопросов 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импортозамещения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, обеспечения достойного уровня жизни в сельской местности</a:t>
            </a:r>
            <a:endParaRPr lang="ru-RU" sz="1200" b="1" dirty="0">
              <a:solidFill>
                <a:schemeClr val="bg2">
                  <a:lumMod val="10000"/>
                </a:schemeClr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4" b="46638"/>
          <a:stretch/>
        </p:blipFill>
        <p:spPr bwMode="auto">
          <a:xfrm>
            <a:off x="323982" y="1556792"/>
            <a:ext cx="8561258" cy="246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595142"/>
            <a:ext cx="425920" cy="4989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01702" y="1613792"/>
            <a:ext cx="945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>
                <a:latin typeface="+mn-lt"/>
              </a:rPr>
              <a:t>Росстат</a:t>
            </a:r>
          </a:p>
          <a:p>
            <a:r>
              <a:rPr lang="ru-RU" sz="1200" i="1" dirty="0" smtClean="0">
                <a:latin typeface="+mn-lt"/>
              </a:rPr>
              <a:t>01.01.2017</a:t>
            </a:r>
            <a:endParaRPr lang="ru-RU" sz="1200" i="1" dirty="0">
              <a:latin typeface="+mn-lt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13199" r="76979" b="74309"/>
          <a:stretch/>
        </p:blipFill>
        <p:spPr bwMode="auto">
          <a:xfrm>
            <a:off x="323982" y="4138355"/>
            <a:ext cx="1455752" cy="68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64" r="52868" b="15301"/>
          <a:stretch/>
        </p:blipFill>
        <p:spPr bwMode="auto">
          <a:xfrm>
            <a:off x="1940859" y="4151923"/>
            <a:ext cx="2795051" cy="210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101" r="3775" b="50559"/>
          <a:stretch/>
        </p:blipFill>
        <p:spPr bwMode="auto">
          <a:xfrm>
            <a:off x="5130460" y="4151923"/>
            <a:ext cx="3762020" cy="2163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730129" y="4826001"/>
            <a:ext cx="1049605" cy="447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СПоК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36" name="Picture 2" descr="https://img-fotki.yandex.ru/get/4410/129117329.0/0_bcbb0_22b8d445_XXXL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53" y="6010380"/>
            <a:ext cx="631631" cy="77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24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otvet.imgsmail.ru/download/37047340_93d971229b06f8028a4cb9cd96f61976_8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401" y="1737535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13940" r="18910" b="4970"/>
          <a:stretch/>
        </p:blipFill>
        <p:spPr>
          <a:xfrm>
            <a:off x="-8312" y="0"/>
            <a:ext cx="9152312" cy="6858000"/>
          </a:xfrm>
          <a:prstGeom prst="rect">
            <a:avLst/>
          </a:prstGeom>
        </p:spPr>
      </p:pic>
      <p:sp>
        <p:nvSpPr>
          <p:cNvPr id="46" name="Прямоугольник 13"/>
          <p:cNvSpPr>
            <a:spLocks noChangeArrowheads="1"/>
          </p:cNvSpPr>
          <p:nvPr/>
        </p:nvSpPr>
        <p:spPr bwMode="auto">
          <a:xfrm>
            <a:off x="527050" y="6450027"/>
            <a:ext cx="83581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600" dirty="0">
                <a:solidFill>
                  <a:srgbClr val="003300"/>
                </a:solidFill>
                <a:latin typeface="Calibri" pitchFamily="34" charset="0"/>
                <a:cs typeface="Arial" charset="0"/>
              </a:rPr>
              <a:t>МИНИСТЕРСТВО СЕЛЬСКОГО ХОЗЯЙСТВА РОССИЙСКОЙ ФЕДЕРАЦИИ </a:t>
            </a:r>
          </a:p>
        </p:txBody>
      </p:sp>
      <p:cxnSp>
        <p:nvCxnSpPr>
          <p:cNvPr id="50" name="Прямая соединительная линия 49"/>
          <p:cNvCxnSpPr/>
          <p:nvPr/>
        </p:nvCxnSpPr>
        <p:spPr bwMode="auto">
          <a:xfrm>
            <a:off x="899592" y="6450027"/>
            <a:ext cx="7985648" cy="3309"/>
          </a:xfrm>
          <a:prstGeom prst="line">
            <a:avLst/>
          </a:prstGeom>
          <a:ln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2" descr="https://img-fotki.yandex.ru/get/4410/129117329.0/0_bcbb0_22b8d445_XXX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53" y="6010380"/>
            <a:ext cx="631631" cy="77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3"/>
          <p:cNvSpPr>
            <a:spLocks noChangeArrowheads="1"/>
          </p:cNvSpPr>
          <p:nvPr/>
        </p:nvSpPr>
        <p:spPr bwMode="auto">
          <a:xfrm>
            <a:off x="370492" y="176859"/>
            <a:ext cx="8439401" cy="672227"/>
          </a:xfrm>
          <a:prstGeom prst="rect">
            <a:avLst/>
          </a:prstGeom>
          <a:solidFill>
            <a:srgbClr val="00B050"/>
          </a:solidFill>
          <a:ln>
            <a:noFill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ПРИНЦИП СОЦИАЛЬНОГО ЛИФТА ПРИ ОКАЗАНИИ ГРАНТОВОЙ </a:t>
            </a:r>
            <a:b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ПОДДЕРЖКИ МАЛЫМ ФОРМАМ ХОЗЯЙСТВОВАНИЯ</a:t>
            </a:r>
          </a:p>
        </p:txBody>
      </p:sp>
      <p:grpSp>
        <p:nvGrpSpPr>
          <p:cNvPr id="5" name="Группа 18"/>
          <p:cNvGrpSpPr>
            <a:grpSpLocks/>
          </p:cNvGrpSpPr>
          <p:nvPr/>
        </p:nvGrpSpPr>
        <p:grpSpPr bwMode="auto">
          <a:xfrm>
            <a:off x="511768" y="4900918"/>
            <a:ext cx="4324064" cy="1624426"/>
            <a:chOff x="1782313" y="1023119"/>
            <a:chExt cx="5211488" cy="1769581"/>
          </a:xfrm>
        </p:grpSpPr>
        <p:graphicFrame>
          <p:nvGraphicFramePr>
            <p:cNvPr id="6" name="Диаграмма 23"/>
            <p:cNvGraphicFramePr>
              <a:graphicFrameLocks/>
            </p:cNvGraphicFramePr>
            <p:nvPr/>
          </p:nvGraphicFramePr>
          <p:xfrm>
            <a:off x="1782313" y="1240026"/>
            <a:ext cx="1474918" cy="15526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8" r:id="rId6" imgW="1408298" imgH="1554615" progId="Excel.Chart.8">
                    <p:embed/>
                  </p:oleObj>
                </mc:Choice>
                <mc:Fallback>
                  <p:oleObj r:id="rId6" imgW="1408298" imgH="1554615" progId="Excel.Chart.8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82313" y="1240026"/>
                          <a:ext cx="1474918" cy="15526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Box 24"/>
            <p:cNvSpPr txBox="1">
              <a:spLocks noChangeArrowheads="1"/>
            </p:cNvSpPr>
            <p:nvPr/>
          </p:nvSpPr>
          <p:spPr bwMode="auto">
            <a:xfrm>
              <a:off x="1791505" y="1023119"/>
              <a:ext cx="2349668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12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Грант на поддержку начинающего фермера</a:t>
              </a:r>
            </a:p>
          </p:txBody>
        </p:sp>
        <p:sp>
          <p:nvSpPr>
            <p:cNvPr id="8" name="TextBox 26"/>
            <p:cNvSpPr txBox="1">
              <a:spLocks noChangeArrowheads="1"/>
            </p:cNvSpPr>
            <p:nvPr/>
          </p:nvSpPr>
          <p:spPr bwMode="auto">
            <a:xfrm>
              <a:off x="3167843" y="2026295"/>
              <a:ext cx="1234464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1100">
                  <a:solidFill>
                    <a:schemeClr val="tx2">
                      <a:lumMod val="50000"/>
                    </a:schemeClr>
                  </a:solidFill>
                  <a:latin typeface="Arial" charset="0"/>
                </a:rPr>
                <a:t>90% - грант</a:t>
              </a:r>
            </a:p>
          </p:txBody>
        </p:sp>
        <p:sp>
          <p:nvSpPr>
            <p:cNvPr id="9" name="TextBox 27"/>
            <p:cNvSpPr txBox="1">
              <a:spLocks noChangeArrowheads="1"/>
            </p:cNvSpPr>
            <p:nvPr/>
          </p:nvSpPr>
          <p:spPr bwMode="auto">
            <a:xfrm>
              <a:off x="3131837" y="1484784"/>
              <a:ext cx="1728193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1100" dirty="0">
                  <a:solidFill>
                    <a:schemeClr val="tx2">
                      <a:lumMod val="50000"/>
                    </a:schemeClr>
                  </a:solidFill>
                  <a:latin typeface="Arial" charset="0"/>
                </a:rPr>
                <a:t>10% - собственные средства фермера</a:t>
              </a:r>
            </a:p>
          </p:txBody>
        </p:sp>
        <p:cxnSp>
          <p:nvCxnSpPr>
            <p:cNvPr id="10" name="Прямая со стрелкой 9"/>
            <p:cNvCxnSpPr/>
            <p:nvPr/>
          </p:nvCxnSpPr>
          <p:spPr>
            <a:xfrm>
              <a:off x="2411136" y="1628345"/>
              <a:ext cx="756810" cy="0"/>
            </a:xfrm>
            <a:prstGeom prst="straightConnector1">
              <a:avLst/>
            </a:prstGeom>
            <a:ln w="19050">
              <a:solidFill>
                <a:schemeClr val="accent2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 стрелкой 10"/>
            <p:cNvCxnSpPr/>
            <p:nvPr/>
          </p:nvCxnSpPr>
          <p:spPr>
            <a:xfrm>
              <a:off x="2447410" y="2133496"/>
              <a:ext cx="756810" cy="0"/>
            </a:xfrm>
            <a:prstGeom prst="straightConnector1">
              <a:avLst/>
            </a:prstGeom>
            <a:ln w="19050">
              <a:solidFill>
                <a:schemeClr val="accent2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Правая фигурная скобка 11"/>
            <p:cNvSpPr/>
            <p:nvPr/>
          </p:nvSpPr>
          <p:spPr>
            <a:xfrm>
              <a:off x="4643644" y="1412306"/>
              <a:ext cx="206103" cy="1153267"/>
            </a:xfrm>
            <a:prstGeom prst="rightBrace">
              <a:avLst/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4" name="TextBox 31"/>
            <p:cNvSpPr txBox="1">
              <a:spLocks noChangeArrowheads="1"/>
            </p:cNvSpPr>
            <p:nvPr/>
          </p:nvSpPr>
          <p:spPr bwMode="auto">
            <a:xfrm>
              <a:off x="4725779" y="1700808"/>
              <a:ext cx="2268022" cy="804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2800" b="1" dirty="0">
                  <a:solidFill>
                    <a:srgbClr val="800000"/>
                  </a:solidFill>
                  <a:latin typeface="Arial" charset="0"/>
                </a:rPr>
                <a:t>1,5 – 3,0</a:t>
              </a:r>
              <a:r>
                <a:rPr lang="ru-RU" b="1" dirty="0">
                  <a:solidFill>
                    <a:srgbClr val="800000"/>
                  </a:solidFill>
                  <a:latin typeface="Arial" charset="0"/>
                </a:rPr>
                <a:t> </a:t>
              </a:r>
            </a:p>
            <a:p>
              <a:pPr algn="ctr" eaLnBrk="1" hangingPunct="1"/>
              <a:r>
                <a:rPr lang="ru-RU" sz="1400" b="1" dirty="0">
                  <a:solidFill>
                    <a:srgbClr val="800000"/>
                  </a:solidFill>
                  <a:latin typeface="Arial" charset="0"/>
                </a:rPr>
                <a:t>млн. руб.</a:t>
              </a:r>
            </a:p>
          </p:txBody>
        </p:sp>
      </p:grpSp>
      <p:grpSp>
        <p:nvGrpSpPr>
          <p:cNvPr id="15" name="Группа 33"/>
          <p:cNvGrpSpPr>
            <a:grpSpLocks/>
          </p:cNvGrpSpPr>
          <p:nvPr/>
        </p:nvGrpSpPr>
        <p:grpSpPr bwMode="auto">
          <a:xfrm>
            <a:off x="2010015" y="3573016"/>
            <a:ext cx="4362185" cy="1594865"/>
            <a:chOff x="1784015" y="1023119"/>
            <a:chExt cx="4995170" cy="1769581"/>
          </a:xfrm>
        </p:grpSpPr>
        <p:graphicFrame>
          <p:nvGraphicFramePr>
            <p:cNvPr id="16" name="Диаграмма 42"/>
            <p:cNvGraphicFramePr>
              <a:graphicFrameLocks/>
            </p:cNvGraphicFramePr>
            <p:nvPr/>
          </p:nvGraphicFramePr>
          <p:xfrm>
            <a:off x="1784015" y="1240026"/>
            <a:ext cx="1471517" cy="15526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9" r:id="rId8" imgW="1444877" imgH="1554615" progId="Excel.Chart.8">
                    <p:embed/>
                  </p:oleObj>
                </mc:Choice>
                <mc:Fallback>
                  <p:oleObj r:id="rId8" imgW="1444877" imgH="1554615" progId="Excel.Chart.8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84015" y="1240026"/>
                          <a:ext cx="1471517" cy="15526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TextBox 43"/>
            <p:cNvSpPr txBox="1">
              <a:spLocks noChangeArrowheads="1"/>
            </p:cNvSpPr>
            <p:nvPr/>
          </p:nvSpPr>
          <p:spPr bwMode="auto">
            <a:xfrm>
              <a:off x="1895785" y="1023119"/>
              <a:ext cx="316829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12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Грант на развитие семейной животноводческой фермы</a:t>
              </a:r>
            </a:p>
          </p:txBody>
        </p:sp>
        <p:sp>
          <p:nvSpPr>
            <p:cNvPr id="18" name="TextBox 45"/>
            <p:cNvSpPr txBox="1">
              <a:spLocks noChangeArrowheads="1"/>
            </p:cNvSpPr>
            <p:nvPr/>
          </p:nvSpPr>
          <p:spPr bwMode="auto">
            <a:xfrm>
              <a:off x="3167844" y="2026295"/>
              <a:ext cx="108012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1100">
                  <a:solidFill>
                    <a:schemeClr val="tx2">
                      <a:lumMod val="50000"/>
                    </a:schemeClr>
                  </a:solidFill>
                  <a:latin typeface="Arial" charset="0"/>
                </a:rPr>
                <a:t>60% - грант</a:t>
              </a:r>
            </a:p>
          </p:txBody>
        </p:sp>
        <p:sp>
          <p:nvSpPr>
            <p:cNvPr id="19" name="TextBox 46"/>
            <p:cNvSpPr txBox="1">
              <a:spLocks noChangeArrowheads="1"/>
            </p:cNvSpPr>
            <p:nvPr/>
          </p:nvSpPr>
          <p:spPr bwMode="auto">
            <a:xfrm>
              <a:off x="3131837" y="1484784"/>
              <a:ext cx="1728193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1100" dirty="0">
                  <a:solidFill>
                    <a:schemeClr val="tx2">
                      <a:lumMod val="50000"/>
                    </a:schemeClr>
                  </a:solidFill>
                  <a:latin typeface="Arial" charset="0"/>
                </a:rPr>
                <a:t>40% - собственные средства фермера</a:t>
              </a:r>
            </a:p>
          </p:txBody>
        </p:sp>
        <p:cxnSp>
          <p:nvCxnSpPr>
            <p:cNvPr id="20" name="Прямая со стрелкой 19"/>
            <p:cNvCxnSpPr/>
            <p:nvPr/>
          </p:nvCxnSpPr>
          <p:spPr>
            <a:xfrm>
              <a:off x="2411722" y="1629374"/>
              <a:ext cx="757338" cy="0"/>
            </a:xfrm>
            <a:prstGeom prst="straightConnector1">
              <a:avLst/>
            </a:prstGeom>
            <a:ln w="19050">
              <a:solidFill>
                <a:schemeClr val="accent2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 стрелкой 20"/>
            <p:cNvCxnSpPr/>
            <p:nvPr/>
          </p:nvCxnSpPr>
          <p:spPr>
            <a:xfrm>
              <a:off x="2448626" y="2132471"/>
              <a:ext cx="755733" cy="0"/>
            </a:xfrm>
            <a:prstGeom prst="straightConnector1">
              <a:avLst/>
            </a:prstGeom>
            <a:ln w="19050">
              <a:solidFill>
                <a:schemeClr val="accent2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Правая фигурная скобка 21"/>
            <p:cNvSpPr/>
            <p:nvPr/>
          </p:nvSpPr>
          <p:spPr>
            <a:xfrm>
              <a:off x="4645228" y="1411948"/>
              <a:ext cx="205380" cy="1152202"/>
            </a:xfrm>
            <a:prstGeom prst="rightBrace">
              <a:avLst/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23" name="TextBox 51"/>
            <p:cNvSpPr txBox="1">
              <a:spLocks noChangeArrowheads="1"/>
            </p:cNvSpPr>
            <p:nvPr/>
          </p:nvSpPr>
          <p:spPr bwMode="auto">
            <a:xfrm>
              <a:off x="4710051" y="1663794"/>
              <a:ext cx="2069134" cy="676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b="1" dirty="0">
                  <a:solidFill>
                    <a:srgbClr val="800000"/>
                  </a:solidFill>
                  <a:latin typeface="Arial" charset="0"/>
                </a:rPr>
                <a:t>21,6 - 30,0</a:t>
              </a:r>
              <a:r>
                <a:rPr lang="ru-RU" sz="1400" b="1" dirty="0">
                  <a:solidFill>
                    <a:srgbClr val="800000"/>
                  </a:solidFill>
                  <a:latin typeface="Arial" charset="0"/>
                </a:rPr>
                <a:t> </a:t>
              </a:r>
            </a:p>
            <a:p>
              <a:pPr algn="ctr" eaLnBrk="1" hangingPunct="1"/>
              <a:r>
                <a:rPr lang="ru-RU" sz="1400" b="1" dirty="0">
                  <a:solidFill>
                    <a:srgbClr val="800000"/>
                  </a:solidFill>
                  <a:latin typeface="Arial" charset="0"/>
                </a:rPr>
                <a:t>млн. руб.</a:t>
              </a:r>
            </a:p>
          </p:txBody>
        </p:sp>
      </p:grpSp>
      <p:grpSp>
        <p:nvGrpSpPr>
          <p:cNvPr id="24" name="Группа 53"/>
          <p:cNvGrpSpPr>
            <a:grpSpLocks/>
          </p:cNvGrpSpPr>
          <p:nvPr/>
        </p:nvGrpSpPr>
        <p:grpSpPr bwMode="auto">
          <a:xfrm>
            <a:off x="3744016" y="1688919"/>
            <a:ext cx="3762128" cy="1910766"/>
            <a:chOff x="1502485" y="840342"/>
            <a:chExt cx="4278796" cy="1983304"/>
          </a:xfrm>
        </p:grpSpPr>
        <p:graphicFrame>
          <p:nvGraphicFramePr>
            <p:cNvPr id="25" name="Диаграмма 57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770076725"/>
                </p:ext>
              </p:extLst>
            </p:nvPr>
          </p:nvGraphicFramePr>
          <p:xfrm>
            <a:off x="1502485" y="1163593"/>
            <a:ext cx="1478246" cy="16600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0" r:id="rId10" imgW="1359526" imgH="1548518" progId="Excel.Chart.8">
                    <p:embed/>
                  </p:oleObj>
                </mc:Choice>
                <mc:Fallback>
                  <p:oleObj r:id="rId10" imgW="1359526" imgH="1548518" progId="Excel.Chart.8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02485" y="1163593"/>
                          <a:ext cx="1478246" cy="16600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TextBox 58"/>
            <p:cNvSpPr txBox="1">
              <a:spLocks noChangeArrowheads="1"/>
            </p:cNvSpPr>
            <p:nvPr/>
          </p:nvSpPr>
          <p:spPr bwMode="auto">
            <a:xfrm>
              <a:off x="1594715" y="840342"/>
              <a:ext cx="3535979" cy="646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12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Грант на развитие материально-</a:t>
              </a:r>
              <a:br>
                <a:rPr lang="ru-RU" sz="12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технической базы </a:t>
              </a:r>
            </a:p>
            <a:p>
              <a:pPr algn="ctr" eaLnBrk="1" hangingPunct="1"/>
              <a:r>
                <a:rPr lang="ru-RU" sz="1200" b="1" dirty="0" err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сельхозпотребкооператива</a:t>
              </a:r>
              <a:endParaRPr lang="ru-RU" sz="12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60"/>
            <p:cNvSpPr txBox="1">
              <a:spLocks noChangeArrowheads="1"/>
            </p:cNvSpPr>
            <p:nvPr/>
          </p:nvSpPr>
          <p:spPr bwMode="auto">
            <a:xfrm>
              <a:off x="2888723" y="2118156"/>
              <a:ext cx="1214092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1100" dirty="0">
                  <a:solidFill>
                    <a:schemeClr val="tx2">
                      <a:lumMod val="50000"/>
                    </a:schemeClr>
                  </a:solidFill>
                  <a:latin typeface="Arial" charset="0"/>
                </a:rPr>
                <a:t>60% - грант</a:t>
              </a:r>
            </a:p>
          </p:txBody>
        </p:sp>
        <p:sp>
          <p:nvSpPr>
            <p:cNvPr id="28" name="TextBox 61"/>
            <p:cNvSpPr txBox="1">
              <a:spLocks noChangeArrowheads="1"/>
            </p:cNvSpPr>
            <p:nvPr/>
          </p:nvSpPr>
          <p:spPr bwMode="auto">
            <a:xfrm>
              <a:off x="2744245" y="1544414"/>
              <a:ext cx="1728193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1100" dirty="0">
                  <a:solidFill>
                    <a:schemeClr val="tx2">
                      <a:lumMod val="50000"/>
                    </a:schemeClr>
                  </a:solidFill>
                  <a:latin typeface="Arial" charset="0"/>
                </a:rPr>
                <a:t>40% - собственные средства </a:t>
              </a:r>
              <a:r>
                <a:rPr lang="ru-RU" sz="1100" dirty="0" err="1">
                  <a:solidFill>
                    <a:schemeClr val="tx2">
                      <a:lumMod val="50000"/>
                    </a:schemeClr>
                  </a:solidFill>
                  <a:latin typeface="Arial" charset="0"/>
                </a:rPr>
                <a:t>СПоК</a:t>
              </a:r>
              <a:endParaRPr lang="ru-RU" sz="1100" dirty="0">
                <a:solidFill>
                  <a:schemeClr val="tx2">
                    <a:lumMod val="50000"/>
                  </a:schemeClr>
                </a:solidFill>
                <a:latin typeface="Arial" charset="0"/>
              </a:endParaRPr>
            </a:p>
          </p:txBody>
        </p:sp>
        <p:cxnSp>
          <p:nvCxnSpPr>
            <p:cNvPr id="29" name="Прямая со стрелкой 28"/>
            <p:cNvCxnSpPr/>
            <p:nvPr/>
          </p:nvCxnSpPr>
          <p:spPr>
            <a:xfrm>
              <a:off x="2145726" y="1759750"/>
              <a:ext cx="756901" cy="0"/>
            </a:xfrm>
            <a:prstGeom prst="straightConnector1">
              <a:avLst/>
            </a:prstGeom>
            <a:ln w="19050">
              <a:solidFill>
                <a:schemeClr val="accent2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 стрелкой 29"/>
            <p:cNvCxnSpPr/>
            <p:nvPr/>
          </p:nvCxnSpPr>
          <p:spPr>
            <a:xfrm>
              <a:off x="2182203" y="2263122"/>
              <a:ext cx="756901" cy="0"/>
            </a:xfrm>
            <a:prstGeom prst="straightConnector1">
              <a:avLst/>
            </a:prstGeom>
            <a:ln w="19050">
              <a:solidFill>
                <a:schemeClr val="accent2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Правая фигурная скобка 30"/>
            <p:cNvSpPr/>
            <p:nvPr/>
          </p:nvSpPr>
          <p:spPr>
            <a:xfrm>
              <a:off x="4252281" y="1542204"/>
              <a:ext cx="206704" cy="1152833"/>
            </a:xfrm>
            <a:prstGeom prst="rightBrace">
              <a:avLst/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32" name="TextBox 65"/>
            <p:cNvSpPr txBox="1">
              <a:spLocks noChangeArrowheads="1"/>
            </p:cNvSpPr>
            <p:nvPr/>
          </p:nvSpPr>
          <p:spPr bwMode="auto">
            <a:xfrm>
              <a:off x="4261969" y="1740693"/>
              <a:ext cx="1519312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2800" b="1" dirty="0">
                  <a:solidFill>
                    <a:srgbClr val="800000"/>
                  </a:solidFill>
                  <a:latin typeface="Arial" charset="0"/>
                </a:rPr>
                <a:t>до 70</a:t>
              </a:r>
              <a:r>
                <a:rPr lang="ru-RU" b="1" dirty="0">
                  <a:solidFill>
                    <a:srgbClr val="800000"/>
                  </a:solidFill>
                  <a:latin typeface="Arial" charset="0"/>
                </a:rPr>
                <a:t> </a:t>
              </a:r>
            </a:p>
            <a:p>
              <a:pPr algn="ctr" eaLnBrk="1" hangingPunct="1"/>
              <a:r>
                <a:rPr lang="ru-RU" sz="1400" b="1" dirty="0">
                  <a:solidFill>
                    <a:srgbClr val="800000"/>
                  </a:solidFill>
                  <a:latin typeface="Arial" charset="0"/>
                </a:rPr>
                <a:t>млн. руб.</a:t>
              </a:r>
            </a:p>
          </p:txBody>
        </p:sp>
      </p:grpSp>
      <p:sp>
        <p:nvSpPr>
          <p:cNvPr id="2" name="AutoShape 60" descr="https://img.myloview.ru/murals/hand-draw-sprouts-plants-seeding-400-19980848.jpg"/>
          <p:cNvSpPr>
            <a:spLocks noChangeAspect="1" noChangeArrowheads="1"/>
          </p:cNvSpPr>
          <p:nvPr/>
        </p:nvSpPr>
        <p:spPr bwMode="auto">
          <a:xfrm>
            <a:off x="143608" y="-144463"/>
            <a:ext cx="281354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" name="AutoShape 65" descr="https://img.myloview.ru/murals/hand-draw-sprouts-plants-seeding-400-19980848.jpg"/>
          <p:cNvSpPr>
            <a:spLocks noChangeAspect="1" noChangeArrowheads="1"/>
          </p:cNvSpPr>
          <p:nvPr/>
        </p:nvSpPr>
        <p:spPr bwMode="auto">
          <a:xfrm>
            <a:off x="284285" y="7938"/>
            <a:ext cx="281354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" name="AutoShape 67" descr="https://img.myloview.ru/murals/hand-draw-sprouts-plants-seeding-400-19980848.jpg"/>
          <p:cNvSpPr>
            <a:spLocks noChangeAspect="1" noChangeArrowheads="1"/>
          </p:cNvSpPr>
          <p:nvPr/>
        </p:nvSpPr>
        <p:spPr bwMode="auto">
          <a:xfrm>
            <a:off x="424961" y="160338"/>
            <a:ext cx="281354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5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20272" y="6453336"/>
            <a:ext cx="1905000" cy="457200"/>
          </a:xfrm>
        </p:spPr>
        <p:txBody>
          <a:bodyPr/>
          <a:lstStyle/>
          <a:p>
            <a:pPr>
              <a:defRPr/>
            </a:pPr>
            <a:fld id="{1D4EC729-0578-4946-8828-FA4849AAD587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516216" y="836712"/>
            <a:ext cx="3251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Поддержка экспортно-ориентированных </a:t>
            </a:r>
            <a:endParaRPr lang="ru-RU" sz="1200" b="1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кооперативов</a:t>
            </a:r>
            <a:endParaRPr lang="ru-RU" sz="12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46"/>
          <p:cNvSpPr txBox="1">
            <a:spLocks noChangeArrowheads="1"/>
          </p:cNvSpPr>
          <p:nvPr/>
        </p:nvSpPr>
        <p:spPr bwMode="auto">
          <a:xfrm>
            <a:off x="6804248" y="1412776"/>
            <a:ext cx="2339752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ru-RU" sz="1100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компенсация части затрат на транспортировку продукции АПК для реализации на внешние рынки</a:t>
            </a:r>
          </a:p>
          <a:p>
            <a:pPr algn="r" eaLnBrk="1" hangingPunct="1"/>
            <a:r>
              <a:rPr lang="ru-RU" sz="900" i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(постановление Правительства Российской Федерации от 15.09.2017 №1104)</a:t>
            </a:r>
            <a:endParaRPr lang="ru-RU" sz="900" i="1" dirty="0">
              <a:solidFill>
                <a:schemeClr val="tx2">
                  <a:lumMod val="50000"/>
                </a:schemeClr>
              </a:solidFill>
              <a:latin typeface="Arial" charset="0"/>
            </a:endParaRPr>
          </a:p>
        </p:txBody>
      </p:sp>
      <p:pic>
        <p:nvPicPr>
          <p:cNvPr id="1036" name="Picture 12" descr="http://otvet.imgsmail.ru/download/37047340_93d971229b06f8028a4cb9cd96f61976_8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923" y="3160313"/>
            <a:ext cx="5395598" cy="404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33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Рисунок 105"/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13940" r="18910" b="4970"/>
          <a:stretch/>
        </p:blipFill>
        <p:spPr>
          <a:xfrm>
            <a:off x="-8312" y="0"/>
            <a:ext cx="9152312" cy="6858000"/>
          </a:xfrm>
          <a:prstGeom prst="rect">
            <a:avLst/>
          </a:prstGeom>
        </p:spPr>
      </p:pic>
      <p:sp>
        <p:nvSpPr>
          <p:cNvPr id="13" name="AutoShape 3"/>
          <p:cNvSpPr>
            <a:spLocks noChangeArrowheads="1"/>
          </p:cNvSpPr>
          <p:nvPr/>
        </p:nvSpPr>
        <p:spPr bwMode="auto">
          <a:xfrm>
            <a:off x="122167" y="127875"/>
            <a:ext cx="8830910" cy="531692"/>
          </a:xfrm>
          <a:prstGeom prst="rect">
            <a:avLst/>
          </a:prstGeom>
          <a:solidFill>
            <a:srgbClr val="339933"/>
          </a:solidFill>
          <a:ln>
            <a:noFill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ГРАНТОВАЯ ПОДДЕРЖКА СЕЛЬСКОХОЗЯЙСТВЕННЫХ </a:t>
            </a: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КООПЕРАТИВОВ В РФ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6" name="Прямая соединительная линия 55"/>
          <p:cNvCxnSpPr>
            <a:cxnSpLocks/>
          </p:cNvCxnSpPr>
          <p:nvPr/>
        </p:nvCxnSpPr>
        <p:spPr>
          <a:xfrm>
            <a:off x="4531038" y="1442279"/>
            <a:ext cx="0" cy="4957213"/>
          </a:xfrm>
          <a:prstGeom prst="line">
            <a:avLst/>
          </a:prstGeom>
          <a:ln w="1905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20272" y="6453336"/>
            <a:ext cx="1905000" cy="457200"/>
          </a:xfrm>
        </p:spPr>
        <p:txBody>
          <a:bodyPr/>
          <a:lstStyle/>
          <a:p>
            <a:pPr>
              <a:defRPr/>
            </a:pPr>
            <a:fld id="{1D4EC729-0578-4946-8828-FA4849AAD587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932039" y="3992882"/>
            <a:ext cx="3859322" cy="492468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621 </a:t>
            </a:r>
            <a:r>
              <a:rPr lang="ru-RU" sz="1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НОВЫХ РАБОЧИХ МЕСТ В СПОК - ГРАНТОПОЛУЧАТЕЛЯХ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677433" y="787740"/>
            <a:ext cx="4279182" cy="4090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36000" tIns="0" rIns="36000" bIns="0" anchor="ctr">
            <a:noAutofit/>
          </a:bodyPr>
          <a:lstStyle/>
          <a:p>
            <a:pPr algn="ctr"/>
            <a:r>
              <a:rPr lang="ru-RU" sz="1100" b="1" dirty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  <a:cs typeface="Arial" pitchFamily="34" charset="0"/>
              </a:rPr>
              <a:t>План по реализации мероприятия в 2017г.</a:t>
            </a:r>
          </a:p>
        </p:txBody>
      </p:sp>
      <p:grpSp>
        <p:nvGrpSpPr>
          <p:cNvPr id="73" name="Группа 72"/>
          <p:cNvGrpSpPr/>
          <p:nvPr/>
        </p:nvGrpSpPr>
        <p:grpSpPr>
          <a:xfrm>
            <a:off x="4677432" y="1340768"/>
            <a:ext cx="4246281" cy="2898348"/>
            <a:chOff x="6230795" y="1700808"/>
            <a:chExt cx="4246281" cy="2898348"/>
          </a:xfrm>
        </p:grpSpPr>
        <p:sp>
          <p:nvSpPr>
            <p:cNvPr id="75" name="Прямоугольник 74"/>
            <p:cNvSpPr/>
            <p:nvPr/>
          </p:nvSpPr>
          <p:spPr>
            <a:xfrm>
              <a:off x="6230795" y="1700808"/>
              <a:ext cx="4246281" cy="599868"/>
            </a:xfrm>
            <a:prstGeom prst="rect">
              <a:avLst/>
            </a:prstGeom>
            <a:solidFill>
              <a:srgbClr val="339933"/>
            </a:soli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ГРАНТОВАЯ ПОДДЕРЖКА КООПЕРАТИВОВ</a:t>
              </a:r>
            </a:p>
            <a:p>
              <a:pPr algn="ctr"/>
              <a:r>
                <a:rPr lang="ru-RU" sz="1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r>
                <a:rPr lang="ru-RU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МЛРД. РУБЛЕЙ</a:t>
              </a:r>
            </a:p>
          </p:txBody>
        </p:sp>
        <p:sp>
          <p:nvSpPr>
            <p:cNvPr id="76" name="Прямоугольник 75"/>
            <p:cNvSpPr/>
            <p:nvPr/>
          </p:nvSpPr>
          <p:spPr>
            <a:xfrm>
              <a:off x="6485403" y="2420888"/>
              <a:ext cx="3877021" cy="367189"/>
            </a:xfrm>
            <a:prstGeom prst="rect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000" b="1" dirty="0" smtClean="0">
                  <a:solidFill>
                    <a:srgbClr val="002060"/>
                  </a:solidFill>
                  <a:latin typeface="Bookman Old Style" panose="02050604050505020204" pitchFamily="18" charset="0"/>
                </a:rPr>
                <a:t>ФЕДЕРАЛЬНЫЙ </a:t>
              </a:r>
              <a:r>
                <a:rPr lang="ru-RU" sz="1000" b="1" dirty="0">
                  <a:solidFill>
                    <a:srgbClr val="002060"/>
                  </a:solidFill>
                  <a:latin typeface="Bookman Old Style" panose="02050604050505020204" pitchFamily="18" charset="0"/>
                </a:rPr>
                <a:t>БЮДЖЕТ </a:t>
              </a:r>
              <a:r>
                <a:rPr lang="ru-RU" sz="1600" b="1" dirty="0" smtClean="0">
                  <a:solidFill>
                    <a:srgbClr val="C00000"/>
                  </a:solidFill>
                  <a:latin typeface="Bookman Old Style" panose="02050604050505020204" pitchFamily="18" charset="0"/>
                </a:rPr>
                <a:t>1,7</a:t>
              </a:r>
              <a:r>
                <a:rPr lang="ru-RU" sz="1100" dirty="0" smtClean="0">
                  <a:solidFill>
                    <a:srgbClr val="002060"/>
                  </a:solidFill>
                  <a:latin typeface="Bookman Old Style" panose="02050604050505020204" pitchFamily="18" charset="0"/>
                </a:rPr>
                <a:t> </a:t>
              </a:r>
              <a:r>
                <a:rPr lang="ru-RU" sz="1200" dirty="0" smtClean="0">
                  <a:solidFill>
                    <a:srgbClr val="002060"/>
                  </a:solidFill>
                  <a:latin typeface="Bookman Old Style" panose="02050604050505020204" pitchFamily="18" charset="0"/>
                </a:rPr>
                <a:t>млрд</a:t>
              </a:r>
              <a:r>
                <a:rPr lang="ru-RU" sz="1200" dirty="0">
                  <a:solidFill>
                    <a:srgbClr val="002060"/>
                  </a:solidFill>
                  <a:latin typeface="Bookman Old Style" panose="02050604050505020204" pitchFamily="18" charset="0"/>
                </a:rPr>
                <a:t>. руб.</a:t>
              </a:r>
              <a:endParaRPr lang="ru-RU" sz="1200" b="1" dirty="0">
                <a:solidFill>
                  <a:srgbClr val="002060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79" name="Прямоугольник 78"/>
            <p:cNvSpPr/>
            <p:nvPr/>
          </p:nvSpPr>
          <p:spPr>
            <a:xfrm>
              <a:off x="6490378" y="2889814"/>
              <a:ext cx="3877020" cy="395170"/>
            </a:xfrm>
            <a:prstGeom prst="rect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000" b="1" dirty="0">
                  <a:solidFill>
                    <a:srgbClr val="002060"/>
                  </a:solidFill>
                  <a:latin typeface="Bookman Old Style" panose="02050604050505020204" pitchFamily="18" charset="0"/>
                </a:rPr>
                <a:t>РЕГИОНАЛЬНЫЕ БЮДЖЕТЫ </a:t>
              </a:r>
              <a:r>
                <a:rPr lang="ru-RU" sz="1600" b="1" dirty="0" smtClean="0">
                  <a:solidFill>
                    <a:srgbClr val="C00000"/>
                  </a:solidFill>
                  <a:latin typeface="Bookman Old Style" panose="02050604050505020204" pitchFamily="18" charset="0"/>
                </a:rPr>
                <a:t>0,4</a:t>
              </a:r>
              <a:r>
                <a:rPr lang="ru-RU" sz="1600" b="1" dirty="0" smtClean="0">
                  <a:solidFill>
                    <a:srgbClr val="002060"/>
                  </a:solidFill>
                  <a:latin typeface="Bookman Old Style" panose="02050604050505020204" pitchFamily="18" charset="0"/>
                </a:rPr>
                <a:t> </a:t>
              </a:r>
              <a:r>
                <a:rPr lang="ru-RU" sz="1200" dirty="0">
                  <a:solidFill>
                    <a:srgbClr val="002060"/>
                  </a:solidFill>
                  <a:latin typeface="Bookman Old Style" panose="02050604050505020204" pitchFamily="18" charset="0"/>
                </a:rPr>
                <a:t>млрд. руб.</a:t>
              </a:r>
              <a:endParaRPr lang="ru-RU" sz="1200" b="1" dirty="0">
                <a:solidFill>
                  <a:srgbClr val="002060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88" name="Скругленный прямоугольник 80"/>
            <p:cNvSpPr/>
            <p:nvPr/>
          </p:nvSpPr>
          <p:spPr>
            <a:xfrm>
              <a:off x="6485402" y="3356992"/>
              <a:ext cx="3877021" cy="446441"/>
            </a:xfrm>
            <a:prstGeom prst="rect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000" b="1" dirty="0">
                  <a:solidFill>
                    <a:srgbClr val="002060"/>
                  </a:solidFill>
                  <a:latin typeface="Bookman Old Style" panose="02050604050505020204" pitchFamily="18" charset="0"/>
                </a:rPr>
                <a:t>БОЛЕЕ </a:t>
              </a:r>
              <a:r>
                <a:rPr lang="ru-RU" sz="1600" b="1" dirty="0">
                  <a:solidFill>
                    <a:srgbClr val="C00000"/>
                  </a:solidFill>
                  <a:latin typeface="Bookman Old Style" panose="02050604050505020204" pitchFamily="18" charset="0"/>
                </a:rPr>
                <a:t>150</a:t>
              </a:r>
              <a:r>
                <a:rPr lang="ru-RU" sz="1000" b="1" dirty="0">
                  <a:solidFill>
                    <a:srgbClr val="002060"/>
                  </a:solidFill>
                  <a:latin typeface="Bookman Old Style" panose="02050604050505020204" pitchFamily="18" charset="0"/>
                </a:rPr>
                <a:t> </a:t>
              </a:r>
              <a:r>
                <a:rPr lang="ru-RU" sz="1000" b="1" dirty="0" smtClean="0">
                  <a:solidFill>
                    <a:srgbClr val="002060"/>
                  </a:solidFill>
                  <a:latin typeface="Bookman Old Style" panose="02050604050505020204" pitchFamily="18" charset="0"/>
                </a:rPr>
                <a:t>ГРАНТОПОЛУЧАТЕЛЕЙ</a:t>
              </a:r>
              <a:endParaRPr lang="ru-RU" sz="1000" b="1" dirty="0">
                <a:solidFill>
                  <a:srgbClr val="002060"/>
                </a:solidFill>
                <a:latin typeface="Bookman Old Style" panose="02050604050505020204" pitchFamily="18" charset="0"/>
              </a:endParaRPr>
            </a:p>
          </p:txBody>
        </p:sp>
        <p:cxnSp>
          <p:nvCxnSpPr>
            <p:cNvPr id="91" name="Прямая соединительная линия 90"/>
            <p:cNvCxnSpPr>
              <a:cxnSpLocks/>
            </p:cNvCxnSpPr>
            <p:nvPr/>
          </p:nvCxnSpPr>
          <p:spPr>
            <a:xfrm flipH="1">
              <a:off x="6230795" y="2300676"/>
              <a:ext cx="28713" cy="229848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Прямая соединительная линия 91"/>
            <p:cNvCxnSpPr>
              <a:cxnSpLocks/>
            </p:cNvCxnSpPr>
            <p:nvPr/>
          </p:nvCxnSpPr>
          <p:spPr>
            <a:xfrm flipV="1">
              <a:off x="6240017" y="2594940"/>
              <a:ext cx="250361" cy="1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Прямая соединительная линия 92"/>
            <p:cNvCxnSpPr>
              <a:cxnSpLocks/>
            </p:cNvCxnSpPr>
            <p:nvPr/>
          </p:nvCxnSpPr>
          <p:spPr>
            <a:xfrm flipV="1">
              <a:off x="6235507" y="3061540"/>
              <a:ext cx="250361" cy="1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единительная линия 93"/>
            <p:cNvCxnSpPr>
              <a:cxnSpLocks/>
            </p:cNvCxnSpPr>
            <p:nvPr/>
          </p:nvCxnSpPr>
          <p:spPr>
            <a:xfrm flipV="1">
              <a:off x="6235506" y="3565596"/>
              <a:ext cx="250361" cy="1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7" name="Прямая соединительная линия 96"/>
          <p:cNvCxnSpPr>
            <a:cxnSpLocks/>
          </p:cNvCxnSpPr>
          <p:nvPr/>
        </p:nvCxnSpPr>
        <p:spPr>
          <a:xfrm flipV="1">
            <a:off x="4681679" y="3750921"/>
            <a:ext cx="250361" cy="1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Скругленный прямоугольник 80"/>
          <p:cNvSpPr/>
          <p:nvPr/>
        </p:nvSpPr>
        <p:spPr>
          <a:xfrm>
            <a:off x="4932505" y="3501008"/>
            <a:ext cx="3881530" cy="408641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61</a:t>
            </a:r>
            <a:r>
              <a:rPr lang="ru-RU" sz="1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РЕГИОН РФ</a:t>
            </a:r>
            <a:endParaRPr lang="ru-RU" sz="1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58" name="Прямая соединительная линия 57"/>
          <p:cNvCxnSpPr>
            <a:cxnSpLocks/>
          </p:cNvCxnSpPr>
          <p:nvPr/>
        </p:nvCxnSpPr>
        <p:spPr>
          <a:xfrm flipV="1">
            <a:off x="4681679" y="4224727"/>
            <a:ext cx="250361" cy="1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5" name="Группа 94"/>
          <p:cNvGrpSpPr/>
          <p:nvPr/>
        </p:nvGrpSpPr>
        <p:grpSpPr>
          <a:xfrm>
            <a:off x="126976" y="759908"/>
            <a:ext cx="4274373" cy="468754"/>
            <a:chOff x="108057" y="726634"/>
            <a:chExt cx="4293292" cy="468754"/>
          </a:xfrm>
        </p:grpSpPr>
        <p:sp>
          <p:nvSpPr>
            <p:cNvPr id="98" name="Прямоугольник 97"/>
            <p:cNvSpPr/>
            <p:nvPr/>
          </p:nvSpPr>
          <p:spPr>
            <a:xfrm>
              <a:off x="122167" y="759908"/>
              <a:ext cx="4279182" cy="40901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36000" tIns="0" rIns="36000" bIns="0" anchor="ctr">
              <a:noAutofit/>
            </a:bodyPr>
            <a:lstStyle/>
            <a:p>
              <a:pPr algn="ctr"/>
              <a:r>
                <a:rPr lang="ru-RU" sz="1100" b="1" dirty="0">
                  <a:solidFill>
                    <a:schemeClr val="bg2">
                      <a:lumMod val="10000"/>
                    </a:schemeClr>
                  </a:solidFill>
                  <a:latin typeface="Bookman Old Style" panose="02050604050505020204" pitchFamily="18" charset="0"/>
                  <a:cs typeface="Arial" pitchFamily="34" charset="0"/>
                </a:rPr>
                <a:t>         Финансирование мероприятия в 2015-2016 гг.</a:t>
              </a:r>
            </a:p>
          </p:txBody>
        </p:sp>
        <p:pic>
          <p:nvPicPr>
            <p:cNvPr id="99" name="Рисунок 80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57" y="726634"/>
              <a:ext cx="431849" cy="468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0" name="Группа 99"/>
          <p:cNvGrpSpPr/>
          <p:nvPr/>
        </p:nvGrpSpPr>
        <p:grpSpPr>
          <a:xfrm>
            <a:off x="131595" y="3356232"/>
            <a:ext cx="4279182" cy="349096"/>
            <a:chOff x="5031752" y="5361182"/>
            <a:chExt cx="4279182" cy="409012"/>
          </a:xfrm>
        </p:grpSpPr>
        <p:sp>
          <p:nvSpPr>
            <p:cNvPr id="101" name="Прямоугольник 100"/>
            <p:cNvSpPr/>
            <p:nvPr/>
          </p:nvSpPr>
          <p:spPr>
            <a:xfrm>
              <a:off x="5031752" y="5361182"/>
              <a:ext cx="4279182" cy="40901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36000" tIns="0" rIns="36000" bIns="0" anchor="ctr">
              <a:noAutofit/>
            </a:bodyPr>
            <a:lstStyle/>
            <a:p>
              <a:pPr algn="ctr"/>
              <a:r>
                <a:rPr lang="ru-RU" sz="1100" b="1" dirty="0">
                  <a:solidFill>
                    <a:schemeClr val="bg2">
                      <a:lumMod val="10000"/>
                    </a:schemeClr>
                  </a:solidFill>
                  <a:latin typeface="Bookman Old Style" panose="02050604050505020204" pitchFamily="18" charset="0"/>
                  <a:cs typeface="Arial" pitchFamily="34" charset="0"/>
                </a:rPr>
                <a:t>Виды деятельности </a:t>
              </a:r>
              <a:r>
                <a:rPr lang="ru-RU" sz="1100" b="1" dirty="0" err="1">
                  <a:solidFill>
                    <a:schemeClr val="bg2">
                      <a:lumMod val="10000"/>
                    </a:schemeClr>
                  </a:solidFill>
                  <a:latin typeface="Bookman Old Style" panose="02050604050505020204" pitchFamily="18" charset="0"/>
                  <a:cs typeface="Arial" pitchFamily="34" charset="0"/>
                </a:rPr>
                <a:t>СПоК</a:t>
              </a:r>
              <a:endParaRPr lang="ru-RU" sz="1100" b="1" dirty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  <a:cs typeface="Arial" pitchFamily="34" charset="0"/>
              </a:endParaRPr>
            </a:p>
          </p:txBody>
        </p:sp>
        <p:pic>
          <p:nvPicPr>
            <p:cNvPr id="102" name="Picture 2" descr="Картинки по запросу cooperation icon"/>
            <p:cNvPicPr>
              <a:picLocks noChangeAspect="1" noChangeArrowheads="1"/>
            </p:cNvPicPr>
            <p:nvPr/>
          </p:nvPicPr>
          <p:blipFill>
            <a:blip r:embed="rId5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5549" y="5421098"/>
              <a:ext cx="370911" cy="289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7" t="21682" r="31387" b="65703"/>
          <a:stretch/>
        </p:blipFill>
        <p:spPr bwMode="auto">
          <a:xfrm>
            <a:off x="122167" y="1500188"/>
            <a:ext cx="4233809" cy="785812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1" t="36320" r="35863" b="56436"/>
          <a:stretch/>
        </p:blipFill>
        <p:spPr bwMode="auto">
          <a:xfrm>
            <a:off x="467544" y="2562087"/>
            <a:ext cx="3625121" cy="527789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" t="41793" r="40904" b="15326"/>
          <a:stretch/>
        </p:blipFill>
        <p:spPr bwMode="auto">
          <a:xfrm>
            <a:off x="122167" y="3879143"/>
            <a:ext cx="4279181" cy="2261853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" name="Прямоугольник 107"/>
          <p:cNvSpPr/>
          <p:nvPr/>
        </p:nvSpPr>
        <p:spPr>
          <a:xfrm>
            <a:off x="4706145" y="4635987"/>
            <a:ext cx="4107890" cy="3051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36000" tIns="0" rIns="36000" bIns="0" anchor="ctr">
            <a:noAutofit/>
          </a:bodyPr>
          <a:lstStyle/>
          <a:p>
            <a:pPr algn="ctr"/>
            <a:r>
              <a:rPr lang="ru-RU" sz="1100" b="1" dirty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  <a:cs typeface="Arial" pitchFamily="34" charset="0"/>
              </a:rPr>
              <a:t>КРИТЕРИИ КООПЕРАТИВА</a:t>
            </a:r>
          </a:p>
        </p:txBody>
      </p:sp>
      <p:sp>
        <p:nvSpPr>
          <p:cNvPr id="109" name="Прямоугольник 108"/>
          <p:cNvSpPr/>
          <p:nvPr/>
        </p:nvSpPr>
        <p:spPr>
          <a:xfrm>
            <a:off x="4706145" y="5078682"/>
            <a:ext cx="4107890" cy="548268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b="1" dirty="0" err="1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софинансирование</a:t>
            </a:r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 проекта – не менее 40% средств кооператива</a:t>
            </a:r>
            <a:endParaRPr lang="ru-RU" sz="11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1" name="Прямоугольник 110"/>
          <p:cNvSpPr/>
          <p:nvPr/>
        </p:nvSpPr>
        <p:spPr>
          <a:xfrm>
            <a:off x="4706145" y="5698958"/>
            <a:ext cx="4107890" cy="305181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10 членов-сельхозпроизводителей</a:t>
            </a:r>
            <a:endParaRPr lang="ru-RU" sz="11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2" name="Прямоугольник 111"/>
          <p:cNvSpPr/>
          <p:nvPr/>
        </p:nvSpPr>
        <p:spPr>
          <a:xfrm>
            <a:off x="4712708" y="6076147"/>
            <a:ext cx="4107890" cy="305181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действует не менее 12 месяцев</a:t>
            </a:r>
            <a:endParaRPr lang="ru-RU" sz="11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3" name="Прямоугольник 13"/>
          <p:cNvSpPr>
            <a:spLocks noChangeArrowheads="1"/>
          </p:cNvSpPr>
          <p:nvPr/>
        </p:nvSpPr>
        <p:spPr bwMode="auto">
          <a:xfrm>
            <a:off x="527050" y="6450027"/>
            <a:ext cx="83581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600" dirty="0">
                <a:solidFill>
                  <a:srgbClr val="003300"/>
                </a:solidFill>
                <a:latin typeface="Calibri" pitchFamily="34" charset="0"/>
                <a:cs typeface="Arial" charset="0"/>
              </a:rPr>
              <a:t>МИНИСТЕРСТВО СЕЛЬСКОГО ХОЗЯЙСТВА РОССИЙСКОЙ ФЕДЕРАЦИИ </a:t>
            </a:r>
          </a:p>
        </p:txBody>
      </p:sp>
      <p:cxnSp>
        <p:nvCxnSpPr>
          <p:cNvPr id="114" name="Прямая соединительная линия 113"/>
          <p:cNvCxnSpPr/>
          <p:nvPr/>
        </p:nvCxnSpPr>
        <p:spPr bwMode="auto">
          <a:xfrm>
            <a:off x="899592" y="6450027"/>
            <a:ext cx="7985648" cy="3309"/>
          </a:xfrm>
          <a:prstGeom prst="line">
            <a:avLst/>
          </a:prstGeom>
          <a:ln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5" name="Picture 2" descr="https://img-fotki.yandex.ru/get/4410/129117329.0/0_bcbb0_22b8d445_XXXL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53" y="6010380"/>
            <a:ext cx="631631" cy="77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36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Рисунок 105"/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13940" r="18910" b="4970"/>
          <a:stretch/>
        </p:blipFill>
        <p:spPr>
          <a:xfrm>
            <a:off x="-8312" y="0"/>
            <a:ext cx="9152312" cy="6858000"/>
          </a:xfrm>
          <a:prstGeom prst="rect">
            <a:avLst/>
          </a:prstGeom>
        </p:spPr>
      </p:pic>
      <p:sp>
        <p:nvSpPr>
          <p:cNvPr id="13" name="AutoShape 3"/>
          <p:cNvSpPr>
            <a:spLocks noChangeArrowheads="1"/>
          </p:cNvSpPr>
          <p:nvPr/>
        </p:nvSpPr>
        <p:spPr bwMode="auto">
          <a:xfrm>
            <a:off x="122167" y="127875"/>
            <a:ext cx="8830910" cy="531692"/>
          </a:xfrm>
          <a:prstGeom prst="rect">
            <a:avLst/>
          </a:prstGeom>
          <a:solidFill>
            <a:srgbClr val="339933"/>
          </a:solidFill>
          <a:ln>
            <a:noFill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РЕЙТИНГ СУБЪЕКТОВ РОССИЙСКОЙ ФЕДЕРАЦИИ ПО ОБЪЕМУ СРЕДСТВ ФЕДЕРАЛЬНОГО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БЮДЖЕТА НА ГРАНТОВУЮ ПОДДЕРЖКУ КООПЕРТИВОВ В 2017 Г.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20272" y="6453336"/>
            <a:ext cx="1905000" cy="457200"/>
          </a:xfrm>
        </p:spPr>
        <p:txBody>
          <a:bodyPr/>
          <a:lstStyle/>
          <a:p>
            <a:pPr>
              <a:defRPr/>
            </a:pPr>
            <a:fld id="{1D4EC729-0578-4946-8828-FA4849AAD587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sp>
        <p:nvSpPr>
          <p:cNvPr id="113" name="Прямоугольник 13"/>
          <p:cNvSpPr>
            <a:spLocks noChangeArrowheads="1"/>
          </p:cNvSpPr>
          <p:nvPr/>
        </p:nvSpPr>
        <p:spPr bwMode="auto">
          <a:xfrm>
            <a:off x="527050" y="6450027"/>
            <a:ext cx="83581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600" dirty="0">
                <a:solidFill>
                  <a:srgbClr val="003300"/>
                </a:solidFill>
                <a:latin typeface="Calibri" pitchFamily="34" charset="0"/>
                <a:cs typeface="Arial" charset="0"/>
              </a:rPr>
              <a:t>МИНИСТЕРСТВО СЕЛЬСКОГО ХОЗЯЙСТВА РОССИЙСКОЙ ФЕДЕРАЦИИ </a:t>
            </a:r>
          </a:p>
        </p:txBody>
      </p:sp>
      <p:cxnSp>
        <p:nvCxnSpPr>
          <p:cNvPr id="114" name="Прямая соединительная линия 113"/>
          <p:cNvCxnSpPr/>
          <p:nvPr/>
        </p:nvCxnSpPr>
        <p:spPr bwMode="auto">
          <a:xfrm>
            <a:off x="899592" y="6450027"/>
            <a:ext cx="7985648" cy="3309"/>
          </a:xfrm>
          <a:prstGeom prst="line">
            <a:avLst/>
          </a:prstGeom>
          <a:ln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5" name="Picture 2" descr="https://img-fotki.yandex.ru/get/4410/129117329.0/0_bcbb0_22b8d445_XXX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53" y="6010380"/>
            <a:ext cx="631631" cy="77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006877"/>
              </p:ext>
            </p:extLst>
          </p:nvPr>
        </p:nvGraphicFramePr>
        <p:xfrm>
          <a:off x="899593" y="764697"/>
          <a:ext cx="7488831" cy="5604753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344063"/>
                <a:gridCol w="4237340"/>
                <a:gridCol w="2907428"/>
              </a:tblGrid>
              <a:tr h="5040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  <a:alpha val="81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Субъект Российской Федерации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  <a:alpha val="81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Объем средств "единой субсидии", предусмотренной субъектом РФ на грантовую поддержку СПоК, тыс. руб.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  <a:alpha val="81176"/>
                      </a:schemeClr>
                    </a:solidFill>
                  </a:tcPr>
                </a:tc>
              </a:tr>
              <a:tr h="533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Краснодарский край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186 860,60</a:t>
                      </a:r>
                      <a:endParaRPr lang="ru-RU" sz="14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  <a:alpha val="50196"/>
                      </a:schemeClr>
                    </a:solidFill>
                  </a:tcPr>
                </a:tc>
              </a:tr>
              <a:tr h="2541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2</a:t>
                      </a:r>
                      <a:endParaRPr lang="ru-RU" sz="14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Республика Татарстан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131 916,83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  <a:alpha val="50196"/>
                      </a:schemeClr>
                    </a:solidFill>
                  </a:tcPr>
                </a:tc>
              </a:tr>
              <a:tr h="2541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3</a:t>
                      </a:r>
                      <a:endParaRPr lang="ru-RU" sz="14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Республика Дагестан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100 000,00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  <a:alpha val="50196"/>
                      </a:schemeClr>
                    </a:solidFill>
                  </a:tcPr>
                </a:tc>
              </a:tr>
              <a:tr h="2541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4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  <a:alpha val="3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Кабардино-Балкарская Республика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  <a:alpha val="3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80 000,00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  <a:alpha val="30196"/>
                      </a:schemeClr>
                    </a:solidFill>
                  </a:tcPr>
                </a:tc>
              </a:tr>
              <a:tr h="2541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5</a:t>
                      </a:r>
                      <a:endParaRPr lang="ru-RU" sz="14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  <a:alpha val="3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Ставропольский край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  <a:alpha val="3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70 500,00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  <a:alpha val="30196"/>
                      </a:schemeClr>
                    </a:solidFill>
                  </a:tcPr>
                </a:tc>
              </a:tr>
              <a:tr h="2541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6</a:t>
                      </a:r>
                      <a:endParaRPr lang="ru-RU" sz="14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  <a:alpha val="3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Тамбовская область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  <a:alpha val="3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70 000,00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  <a:alpha val="30196"/>
                      </a:schemeClr>
                    </a:solidFill>
                  </a:tcPr>
                </a:tc>
              </a:tr>
              <a:tr h="2541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7</a:t>
                      </a:r>
                      <a:endParaRPr lang="ru-RU" sz="14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  <a:alpha val="3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Иркутская область</a:t>
                      </a:r>
                      <a:endParaRPr lang="ru-RU" sz="14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  <a:alpha val="3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60 300,00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  <a:alpha val="30196"/>
                      </a:schemeClr>
                    </a:solidFill>
                  </a:tcPr>
                </a:tc>
              </a:tr>
              <a:tr h="2541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8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5C00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Курская область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5C00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47 368,42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5C00">
                        <a:alpha val="14118"/>
                      </a:srgbClr>
                    </a:solidFill>
                  </a:tcPr>
                </a:tc>
              </a:tr>
              <a:tr h="2541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9</a:t>
                      </a:r>
                      <a:endParaRPr lang="ru-RU" sz="14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5C00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Омская область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5C00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45 700,00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5C00">
                        <a:alpha val="14118"/>
                      </a:srgbClr>
                    </a:solidFill>
                  </a:tcPr>
                </a:tc>
              </a:tr>
              <a:tr h="2541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10</a:t>
                      </a:r>
                      <a:endParaRPr lang="ru-RU" sz="14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5C00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Пермский край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5C00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45 000,00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5C00">
                        <a:alpha val="14118"/>
                      </a:srgbClr>
                    </a:solidFill>
                  </a:tcPr>
                </a:tc>
              </a:tr>
              <a:tr h="2541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11</a:t>
                      </a:r>
                      <a:endParaRPr lang="ru-RU" sz="14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5C00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Республика Алтай</a:t>
                      </a:r>
                      <a:endParaRPr lang="ru-RU" sz="14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5C00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44 442,04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5C00">
                        <a:alpha val="14118"/>
                      </a:srgbClr>
                    </a:solidFill>
                  </a:tcPr>
                </a:tc>
              </a:tr>
              <a:tr h="2541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12</a:t>
                      </a:r>
                      <a:endParaRPr lang="ru-RU" sz="14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5C00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Белгородская область</a:t>
                      </a:r>
                      <a:endParaRPr lang="ru-RU" sz="14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5C00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42 370,00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5C00">
                        <a:alpha val="14118"/>
                      </a:srgbClr>
                    </a:solidFill>
                  </a:tcPr>
                </a:tc>
              </a:tr>
              <a:tr h="2541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13</a:t>
                      </a:r>
                      <a:endParaRPr lang="ru-RU" sz="14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5C00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Карачаево-Черкесская Республика</a:t>
                      </a:r>
                      <a:endParaRPr lang="ru-RU" sz="14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5C00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41 083,95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5C00">
                        <a:alpha val="14118"/>
                      </a:srgbClr>
                    </a:solidFill>
                  </a:tcPr>
                </a:tc>
              </a:tr>
              <a:tr h="2541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14</a:t>
                      </a:r>
                      <a:endParaRPr lang="ru-RU" sz="14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5C00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Томская область</a:t>
                      </a:r>
                      <a:endParaRPr lang="ru-RU" sz="14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5C00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40 200,00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5C00">
                        <a:alpha val="14118"/>
                      </a:srgbClr>
                    </a:solidFill>
                  </a:tcPr>
                </a:tc>
              </a:tr>
              <a:tr h="2541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15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D3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Калининградская область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D3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38 400,00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D3">
                        <a:alpha val="34902"/>
                      </a:srgbClr>
                    </a:solidFill>
                  </a:tcPr>
                </a:tc>
              </a:tr>
              <a:tr h="2541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16</a:t>
                      </a:r>
                      <a:endParaRPr lang="ru-RU" sz="14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D3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Республика Крым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D3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37 981,00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D3">
                        <a:alpha val="34902"/>
                      </a:srgbClr>
                    </a:solidFill>
                  </a:tcPr>
                </a:tc>
              </a:tr>
              <a:tr h="2541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17</a:t>
                      </a:r>
                      <a:endParaRPr lang="ru-RU" sz="14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D3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Республика Саха (Якутия)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D3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33 602,00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D3">
                        <a:alpha val="34902"/>
                      </a:srgbClr>
                    </a:solidFill>
                  </a:tcPr>
                </a:tc>
              </a:tr>
              <a:tr h="2541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18</a:t>
                      </a:r>
                      <a:endParaRPr lang="ru-RU" sz="14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D3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Астраханская область</a:t>
                      </a:r>
                      <a:endParaRPr lang="ru-RU" sz="14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D3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33 250,00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D3">
                        <a:alpha val="34902"/>
                      </a:srgbClr>
                    </a:solidFill>
                  </a:tcPr>
                </a:tc>
              </a:tr>
              <a:tr h="2541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19</a:t>
                      </a:r>
                      <a:endParaRPr lang="ru-RU" sz="14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D3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Амурская область</a:t>
                      </a:r>
                      <a:endParaRPr lang="ru-RU" sz="14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D3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33 000,00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D3">
                        <a:alpha val="34902"/>
                      </a:srgbClr>
                    </a:solidFill>
                  </a:tcPr>
                </a:tc>
              </a:tr>
              <a:tr h="2541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20</a:t>
                      </a:r>
                      <a:endParaRPr lang="ru-RU" sz="14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D3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Саратовская область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D3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31 062,70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265" marR="7265" marT="726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D3">
                        <a:alpha val="34902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" name="Стрелка вниз 2"/>
          <p:cNvSpPr/>
          <p:nvPr/>
        </p:nvSpPr>
        <p:spPr>
          <a:xfrm rot="10800000">
            <a:off x="238059" y="764704"/>
            <a:ext cx="559622" cy="5184576"/>
          </a:xfrm>
          <a:prstGeom prst="downArrow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34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4EC729-0578-4946-8828-FA4849AAD587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13940" r="18910" b="4970"/>
          <a:stretch/>
        </p:blipFill>
        <p:spPr>
          <a:xfrm>
            <a:off x="-8312" y="0"/>
            <a:ext cx="9152312" cy="6858000"/>
          </a:xfrm>
          <a:prstGeom prst="rect">
            <a:avLst/>
          </a:prstGeom>
        </p:spPr>
      </p:pic>
      <p:sp>
        <p:nvSpPr>
          <p:cNvPr id="4" name="Прямоугольник 13"/>
          <p:cNvSpPr>
            <a:spLocks noChangeArrowheads="1"/>
          </p:cNvSpPr>
          <p:nvPr/>
        </p:nvSpPr>
        <p:spPr bwMode="auto">
          <a:xfrm>
            <a:off x="527050" y="6450027"/>
            <a:ext cx="83581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600" dirty="0">
                <a:solidFill>
                  <a:srgbClr val="003300"/>
                </a:solidFill>
                <a:latin typeface="Calibri" pitchFamily="34" charset="0"/>
                <a:cs typeface="Arial" charset="0"/>
              </a:rPr>
              <a:t>МИНИСТЕРСТВО СЕЛЬСКОГО ХОЗЯЙСТВА РОССИЙСКОЙ ФЕДЕРАЦИИ 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 bwMode="auto">
          <a:xfrm>
            <a:off x="899592" y="6450027"/>
            <a:ext cx="7985648" cy="3309"/>
          </a:xfrm>
          <a:prstGeom prst="line">
            <a:avLst/>
          </a:prstGeom>
          <a:ln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https://img-fotki.yandex.ru/get/4410/129117329.0/0_bcbb0_22b8d445_XXX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53" y="6010380"/>
            <a:ext cx="631631" cy="77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3528" y="4994012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ЗАПУСК ПЕРВОЙ ОЧЕРЕДИ СТРИТЕЛЬСТВА ОБЪЕКТОВ ОРЦ ПОЗВОЛЯЕТ СФОРМИРОВАТЬ ЕДИНУЮ СИСТЕМУ ДВИЖЕНИЯ ПОТОКОВ ПРОДУКЦИИ ЧЕРЕЗ ВСЮ ТЕРРИТОРИЮ СТРАНЫ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4704"/>
            <a:ext cx="8480065" cy="4176464"/>
          </a:xfrm>
          <a:prstGeom prst="rect">
            <a:avLst/>
          </a:prstGeom>
        </p:spPr>
      </p:pic>
      <p:sp>
        <p:nvSpPr>
          <p:cNvPr id="14" name="AutoShape 3"/>
          <p:cNvSpPr>
            <a:spLocks noChangeArrowheads="1"/>
          </p:cNvSpPr>
          <p:nvPr/>
        </p:nvSpPr>
        <p:spPr bwMode="auto">
          <a:xfrm>
            <a:off x="162000" y="139450"/>
            <a:ext cx="8816400" cy="576000"/>
          </a:xfrm>
          <a:prstGeom prst="rect">
            <a:avLst/>
          </a:prstGeom>
          <a:solidFill>
            <a:srgbClr val="339966"/>
          </a:solidFill>
          <a:ln w="9525">
            <a:noFill/>
            <a:round/>
            <a:headEnd/>
            <a:tailEnd/>
          </a:ln>
        </p:spPr>
        <p:txBody>
          <a:bodyPr lIns="0" rIns="0" anchor="ctr"/>
          <a:lstStyle/>
          <a:p>
            <a:pPr indent="-34290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ВЗАИМОДЕЙСТВИЯ МАЛЫХ ФОРМ ХОЗЯЙСТВОВАНИЯ С ОРЦ ЧЕРЕЗ СИСТЕМУ КООПЕРАЦИИ</a:t>
            </a:r>
            <a:endParaRPr lang="ru-RU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115616" y="5589240"/>
            <a:ext cx="720080" cy="720080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КФХ</a:t>
            </a:r>
            <a:endParaRPr lang="ru-RU" sz="1400" b="1" dirty="0"/>
          </a:p>
        </p:txBody>
      </p:sp>
      <p:sp>
        <p:nvSpPr>
          <p:cNvPr id="16" name="Овал 15"/>
          <p:cNvSpPr/>
          <p:nvPr/>
        </p:nvSpPr>
        <p:spPr>
          <a:xfrm>
            <a:off x="1867530" y="5589240"/>
            <a:ext cx="720080" cy="720080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ЛПХ</a:t>
            </a:r>
            <a:endParaRPr lang="ru-RU" sz="1400" b="1" dirty="0"/>
          </a:p>
        </p:txBody>
      </p:sp>
      <p:sp>
        <p:nvSpPr>
          <p:cNvPr id="17" name="Овал 16"/>
          <p:cNvSpPr/>
          <p:nvPr/>
        </p:nvSpPr>
        <p:spPr>
          <a:xfrm>
            <a:off x="2627784" y="5603233"/>
            <a:ext cx="720080" cy="720080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СХО</a:t>
            </a:r>
            <a:endParaRPr lang="ru-RU" sz="1400" b="1" dirty="0"/>
          </a:p>
        </p:txBody>
      </p:sp>
      <p:sp>
        <p:nvSpPr>
          <p:cNvPr id="18" name="Овал 17"/>
          <p:cNvSpPr/>
          <p:nvPr/>
        </p:nvSpPr>
        <p:spPr>
          <a:xfrm>
            <a:off x="4716016" y="5445224"/>
            <a:ext cx="937904" cy="89460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СПоК</a:t>
            </a:r>
            <a:endParaRPr lang="ru-RU" sz="1400" b="1" dirty="0"/>
          </a:p>
        </p:txBody>
      </p:sp>
      <p:sp>
        <p:nvSpPr>
          <p:cNvPr id="19" name="Овал 18"/>
          <p:cNvSpPr/>
          <p:nvPr/>
        </p:nvSpPr>
        <p:spPr>
          <a:xfrm>
            <a:off x="7596336" y="5373216"/>
            <a:ext cx="1008112" cy="100409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ОРЦ</a:t>
            </a:r>
            <a:endParaRPr lang="ru-RU" sz="1400" b="1" dirty="0"/>
          </a:p>
        </p:txBody>
      </p:sp>
      <p:sp>
        <p:nvSpPr>
          <p:cNvPr id="21" name="Пятиугольник 20"/>
          <p:cNvSpPr/>
          <p:nvPr/>
        </p:nvSpPr>
        <p:spPr>
          <a:xfrm>
            <a:off x="3491880" y="5603234"/>
            <a:ext cx="1080120" cy="360040"/>
          </a:xfrm>
          <a:prstGeom prst="homePlate">
            <a:avLst/>
          </a:prstGeom>
          <a:solidFill>
            <a:srgbClr val="339966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2" name="Пятиугольник 21"/>
          <p:cNvSpPr/>
          <p:nvPr/>
        </p:nvSpPr>
        <p:spPr>
          <a:xfrm>
            <a:off x="5796136" y="5589241"/>
            <a:ext cx="1656184" cy="374034"/>
          </a:xfrm>
          <a:prstGeom prst="homePlate">
            <a:avLst/>
          </a:prstGeom>
          <a:solidFill>
            <a:schemeClr val="accent5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ятиугольник 19"/>
          <p:cNvSpPr/>
          <p:nvPr/>
        </p:nvSpPr>
        <p:spPr>
          <a:xfrm rot="10800000">
            <a:off x="3450530" y="6010380"/>
            <a:ext cx="1080120" cy="360040"/>
          </a:xfrm>
          <a:prstGeom prst="homePlate">
            <a:avLst/>
          </a:prstGeom>
          <a:solidFill>
            <a:schemeClr val="accent5">
              <a:lumMod val="75000"/>
              <a:alpha val="5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35896" y="5949280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latin typeface="+mn-lt"/>
              </a:rPr>
              <a:t>- </a:t>
            </a:r>
            <a:r>
              <a:rPr lang="ru-RU" sz="800" b="1" dirty="0" err="1" smtClean="0">
                <a:latin typeface="+mn-lt"/>
              </a:rPr>
              <a:t>гарантиро</a:t>
            </a:r>
            <a:r>
              <a:rPr lang="ru-RU" sz="800" b="1" dirty="0" smtClean="0">
                <a:latin typeface="+mn-lt"/>
              </a:rPr>
              <a:t>-ванный сбыт;</a:t>
            </a:r>
          </a:p>
          <a:p>
            <a:pPr algn="ctr"/>
            <a:r>
              <a:rPr lang="ru-RU" sz="800" b="1" dirty="0" smtClean="0">
                <a:latin typeface="+mn-lt"/>
              </a:rPr>
              <a:t>- снабжение</a:t>
            </a:r>
            <a:endParaRPr lang="ru-RU" sz="800" b="1" dirty="0"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50530" y="5610726"/>
            <a:ext cx="9774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latin typeface="+mn-lt"/>
              </a:rPr>
              <a:t>- консолидация товарных партий</a:t>
            </a:r>
            <a:endParaRPr lang="ru-RU" sz="800" b="1" dirty="0"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96136" y="5603234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latin typeface="+mn-lt"/>
              </a:rPr>
              <a:t>- задание по производству;</a:t>
            </a:r>
          </a:p>
          <a:p>
            <a:pPr algn="ctr"/>
            <a:r>
              <a:rPr lang="ru-RU" sz="800" b="1" dirty="0" smtClean="0">
                <a:latin typeface="+mn-lt"/>
              </a:rPr>
              <a:t>- авансирование</a:t>
            </a:r>
            <a:endParaRPr lang="ru-RU" sz="800" b="1" dirty="0">
              <a:latin typeface="+mn-lt"/>
            </a:endParaRPr>
          </a:p>
        </p:txBody>
      </p:sp>
      <p:sp>
        <p:nvSpPr>
          <p:cNvPr id="25" name="Пятиугольник 24"/>
          <p:cNvSpPr/>
          <p:nvPr/>
        </p:nvSpPr>
        <p:spPr>
          <a:xfrm rot="10800000">
            <a:off x="5796136" y="6014086"/>
            <a:ext cx="1656184" cy="360040"/>
          </a:xfrm>
          <a:prstGeom prst="homePlate">
            <a:avLst/>
          </a:prstGeom>
          <a:solidFill>
            <a:schemeClr val="accent6">
              <a:lumMod val="50000"/>
              <a:alpha val="5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40152" y="6093876"/>
            <a:ext cx="15121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latin typeface="+mn-lt"/>
              </a:rPr>
              <a:t>- инициатор создания СПоК</a:t>
            </a:r>
            <a:endParaRPr lang="ru-RU" sz="800" b="1" dirty="0"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56176" y="1196752"/>
            <a:ext cx="2376264" cy="2160240"/>
          </a:xfrm>
          <a:prstGeom prst="rect">
            <a:avLst/>
          </a:prstGeom>
          <a:solidFill>
            <a:schemeClr val="accent5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</a:rPr>
              <a:t>ОРЦ «Прохладное» Кабардино-Балкарская Республика</a:t>
            </a:r>
          </a:p>
          <a:p>
            <a:pPr marL="342900" indent="-342900">
              <a:buFont typeface="+mj-lt"/>
              <a:buAutoNum type="arabicPeriod"/>
            </a:pPr>
            <a:endParaRPr lang="ru-RU" sz="1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</a:rPr>
              <a:t>ОРЦ «</a:t>
            </a:r>
            <a:r>
              <a:rPr lang="ru-RU" sz="1400" b="1" dirty="0" err="1" smtClean="0">
                <a:solidFill>
                  <a:schemeClr val="tx2">
                    <a:lumMod val="50000"/>
                  </a:schemeClr>
                </a:solidFill>
              </a:rPr>
              <a:t>Радумля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</a:rPr>
              <a:t>» Московская область</a:t>
            </a:r>
          </a:p>
          <a:p>
            <a:pPr marL="342900" indent="-342900">
              <a:buFont typeface="+mj-lt"/>
              <a:buAutoNum type="arabicPeriod"/>
            </a:pPr>
            <a:endParaRPr lang="ru-RU" sz="1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</a:rPr>
              <a:t>ОРЦ «</a:t>
            </a:r>
            <a:r>
              <a:rPr lang="ru-RU" sz="1400" b="1" dirty="0" err="1" smtClean="0">
                <a:solidFill>
                  <a:schemeClr val="tx2">
                    <a:lumMod val="50000"/>
                  </a:schemeClr>
                </a:solidFill>
              </a:rPr>
              <a:t>Селятино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</a:rPr>
              <a:t>»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</a:rPr>
              <a:t> Московская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</a:rPr>
              <a:t>область</a:t>
            </a:r>
            <a:endParaRPr lang="ru-RU" sz="1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156176" y="770001"/>
            <a:ext cx="2376264" cy="354743"/>
          </a:xfrm>
          <a:prstGeom prst="rect">
            <a:avLst/>
          </a:prstGeom>
          <a:solidFill>
            <a:schemeClr val="accent5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</a:rPr>
              <a:t>Действующие ОРЦ:</a:t>
            </a:r>
            <a:endParaRPr lang="ru-RU" sz="1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8" name="Номер слайда 2"/>
          <p:cNvSpPr txBox="1">
            <a:spLocks/>
          </p:cNvSpPr>
          <p:nvPr/>
        </p:nvSpPr>
        <p:spPr>
          <a:xfrm>
            <a:off x="7020272" y="6453336"/>
            <a:ext cx="1905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1D4EC729-0578-4946-8828-FA4849AAD587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640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Рисунок 105"/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13940" r="18910" b="4970"/>
          <a:stretch/>
        </p:blipFill>
        <p:spPr>
          <a:xfrm>
            <a:off x="-8312" y="0"/>
            <a:ext cx="9152312" cy="6858000"/>
          </a:xfrm>
          <a:prstGeom prst="rect">
            <a:avLst/>
          </a:prstGeom>
        </p:spPr>
      </p:pic>
      <p:sp>
        <p:nvSpPr>
          <p:cNvPr id="13" name="AutoShape 3"/>
          <p:cNvSpPr>
            <a:spLocks noChangeArrowheads="1"/>
          </p:cNvSpPr>
          <p:nvPr/>
        </p:nvSpPr>
        <p:spPr bwMode="auto">
          <a:xfrm>
            <a:off x="122167" y="127875"/>
            <a:ext cx="8830910" cy="531692"/>
          </a:xfrm>
          <a:prstGeom prst="rect">
            <a:avLst/>
          </a:prstGeom>
          <a:solidFill>
            <a:srgbClr val="339933"/>
          </a:solidFill>
          <a:ln>
            <a:noFill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ПЛАН-ЗАДАНИЕ ПО СОЗДАНИЮ СЕЛЬСКОХОЗЯЙСТВЕННЫХ КООПЕРАТИВОВ</a:t>
            </a:r>
          </a:p>
        </p:txBody>
      </p:sp>
      <p:sp>
        <p:nvSpPr>
          <p:cNvPr id="46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20272" y="6453336"/>
            <a:ext cx="1905000" cy="457200"/>
          </a:xfrm>
        </p:spPr>
        <p:txBody>
          <a:bodyPr/>
          <a:lstStyle/>
          <a:p>
            <a:pPr>
              <a:defRPr/>
            </a:pPr>
            <a:fld id="{1D4EC729-0578-4946-8828-FA4849AAD587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13" name="Прямоугольник 13"/>
          <p:cNvSpPr>
            <a:spLocks noChangeArrowheads="1"/>
          </p:cNvSpPr>
          <p:nvPr/>
        </p:nvSpPr>
        <p:spPr bwMode="auto">
          <a:xfrm>
            <a:off x="527050" y="6450027"/>
            <a:ext cx="83581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600" dirty="0">
                <a:solidFill>
                  <a:srgbClr val="003300"/>
                </a:solidFill>
                <a:latin typeface="Calibri" pitchFamily="34" charset="0"/>
                <a:cs typeface="Arial" charset="0"/>
              </a:rPr>
              <a:t>МИНИСТЕРСТВО СЕЛЬСКОГО ХОЗЯЙСТВА РОССИЙСКОЙ ФЕДЕРАЦИИ </a:t>
            </a:r>
          </a:p>
        </p:txBody>
      </p:sp>
      <p:cxnSp>
        <p:nvCxnSpPr>
          <p:cNvPr id="114" name="Прямая соединительная линия 113"/>
          <p:cNvCxnSpPr/>
          <p:nvPr/>
        </p:nvCxnSpPr>
        <p:spPr bwMode="auto">
          <a:xfrm>
            <a:off x="899592" y="6450027"/>
            <a:ext cx="7985648" cy="3309"/>
          </a:xfrm>
          <a:prstGeom prst="line">
            <a:avLst/>
          </a:prstGeom>
          <a:ln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5" name="Picture 2" descr="https://img-fotki.yandex.ru/get/4410/129117329.0/0_bcbb0_22b8d445_XXX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53" y="6010380"/>
            <a:ext cx="631631" cy="77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95953" y="692696"/>
            <a:ext cx="4357687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СОЗДАНО </a:t>
            </a:r>
            <a:endParaRPr lang="ru-RU" sz="16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НА </a:t>
            </a:r>
            <a:r>
              <a:rPr lang="ru-RU" sz="1800" b="1" u="sng" dirty="0" smtClean="0">
                <a:solidFill>
                  <a:srgbClr val="002060"/>
                </a:solidFill>
              </a:rPr>
              <a:t>01.09.2017</a:t>
            </a:r>
            <a:r>
              <a:rPr lang="ru-RU" sz="1200" b="1" dirty="0" smtClean="0">
                <a:solidFill>
                  <a:srgbClr val="002060"/>
                </a:solidFill>
              </a:rPr>
              <a:t> </a:t>
            </a:r>
            <a:r>
              <a:rPr lang="ru-RU" sz="1200" b="1" dirty="0">
                <a:solidFill>
                  <a:srgbClr val="002060"/>
                </a:solidFill>
              </a:rPr>
              <a:t>Г.</a:t>
            </a:r>
          </a:p>
          <a:p>
            <a:pPr algn="ctr"/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</a:rPr>
              <a:t>740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СПоК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1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4787111"/>
              </p:ext>
            </p:extLst>
          </p:nvPr>
        </p:nvGraphicFramePr>
        <p:xfrm>
          <a:off x="122167" y="1628800"/>
          <a:ext cx="5529953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306930" y="1988840"/>
            <a:ext cx="4121053" cy="57606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созданных в 2016-2017 гг. </a:t>
            </a:r>
            <a:r>
              <a:rPr lang="ru-RU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сельхозкооперативов</a:t>
            </a:r>
            <a:endPara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8475456"/>
              </p:ext>
            </p:extLst>
          </p:nvPr>
        </p:nvGraphicFramePr>
        <p:xfrm>
          <a:off x="4561060" y="620688"/>
          <a:ext cx="4331420" cy="5719347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525533"/>
                <a:gridCol w="2189718"/>
                <a:gridCol w="765354"/>
                <a:gridCol w="850815"/>
              </a:tblGrid>
              <a:tr h="694013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ТОП-20</a:t>
                      </a:r>
                      <a:r>
                        <a:rPr lang="ru-RU" sz="1400" b="1" u="none" strike="noStrike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1100" b="1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регионов по выполнению </a:t>
                      </a:r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плана-задания по созданию сельскохозяйственных кооперативов по состоянию на </a:t>
                      </a:r>
                      <a:r>
                        <a:rPr lang="ru-RU" sz="1100" b="1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01.09.2017</a:t>
                      </a:r>
                    </a:p>
                  </a:txBody>
                  <a:tcPr marL="7648" marR="7648" marT="764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272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№ п/п</a:t>
                      </a:r>
                      <a:endParaRPr lang="ru-RU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648" marR="7648" marT="764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Субъект Российской Федерации</a:t>
                      </a:r>
                      <a:endParaRPr lang="ru-RU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648" marR="7648" marT="7648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Создано СПоК за 2016-2017 гг.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648" marR="7648" marT="7648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План-задание</a:t>
                      </a:r>
                      <a:endParaRPr lang="ru-RU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648" marR="7648" marT="7648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069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648" marR="7648" marT="764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Липецкая область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67</a:t>
                      </a:r>
                      <a:endParaRPr lang="ru-RU" sz="1400" b="1" u="none" strike="noStrike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69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2</a:t>
                      </a:r>
                      <a:endParaRPr lang="ru-RU" sz="14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648" marR="7648" marT="764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Республика Татарстан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69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3</a:t>
                      </a:r>
                      <a:endParaRPr lang="ru-RU" sz="14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648" marR="7648" marT="764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Республика Башкортостан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69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4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648" marR="7648" marT="764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Республика Дагестан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kern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69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5</a:t>
                      </a:r>
                      <a:endParaRPr lang="ru-RU" sz="12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648" marR="7648" marT="764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Волгоградская область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kern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69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6</a:t>
                      </a:r>
                      <a:endParaRPr lang="ru-RU" sz="12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648" marR="7648" marT="764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Ульяновская область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  <a:endParaRPr lang="ru-RU" sz="1200" b="1" u="none" strike="noStrike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kern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69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7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648" marR="7648" marT="764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Воронежская область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69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8</a:t>
                      </a:r>
                      <a:endParaRPr lang="ru-RU" sz="12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648" marR="7648" marT="764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Республика Саха (Якутия)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69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9</a:t>
                      </a:r>
                      <a:endParaRPr lang="ru-RU" sz="12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648" marR="7648" marT="764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Республика Мордовия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69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10</a:t>
                      </a:r>
                      <a:endParaRPr lang="ru-RU" sz="12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648" marR="7648" marT="764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Белгородская область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69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11</a:t>
                      </a:r>
                      <a:endParaRPr lang="ru-RU" sz="11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648" marR="7648" marT="764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kern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Республика Алтай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69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12</a:t>
                      </a:r>
                      <a:endParaRPr lang="ru-RU" sz="11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648" marR="7648" marT="764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Чувашская Республика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69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13</a:t>
                      </a:r>
                      <a:endParaRPr lang="ru-RU" sz="11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648" marR="7648" marT="764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Пермский край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69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14</a:t>
                      </a:r>
                      <a:endParaRPr lang="ru-RU" sz="11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648" marR="7648" marT="764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Пензенская область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69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15</a:t>
                      </a:r>
                      <a:endParaRPr lang="ru-RU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648" marR="7648" marT="764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Республика Хакасия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69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16</a:t>
                      </a:r>
                      <a:endParaRPr lang="ru-RU" sz="11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648" marR="7648" marT="764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Иркутская область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  <a:endParaRPr lang="ru-RU" sz="1100" b="1" u="none" strike="noStrike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69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17</a:t>
                      </a:r>
                      <a:endParaRPr lang="ru-RU" sz="11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648" marR="7648" marT="764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Республика Бурятия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69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18</a:t>
                      </a:r>
                      <a:endParaRPr lang="ru-RU" sz="11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648" marR="7648" marT="764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Республика Крым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69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19</a:t>
                      </a:r>
                      <a:endParaRPr lang="ru-RU" sz="11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648" marR="7648" marT="764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Тюменская область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69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20</a:t>
                      </a:r>
                      <a:endParaRPr lang="ru-RU" sz="11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7648" marR="7648" marT="764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Московская область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014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20823</TotalTime>
  <Words>924</Words>
  <Application>Microsoft Office PowerPoint</Application>
  <PresentationFormat>Экран (4:3)</PresentationFormat>
  <Paragraphs>343</Paragraphs>
  <Slides>14</Slides>
  <Notes>8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Тема Office</vt:lpstr>
      <vt:lpstr>Диаграмма Microsoft Excel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MCX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Лазутина Татьяна Александровна</cp:lastModifiedBy>
  <cp:revision>1546</cp:revision>
  <cp:lastPrinted>2017-10-02T15:41:51Z</cp:lastPrinted>
  <dcterms:created xsi:type="dcterms:W3CDTF">2009-06-22T09:46:00Z</dcterms:created>
  <dcterms:modified xsi:type="dcterms:W3CDTF">2017-10-04T13:39:49Z</dcterms:modified>
</cp:coreProperties>
</file>