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2" r:id="rId2"/>
    <p:sldId id="336" r:id="rId3"/>
    <p:sldId id="329" r:id="rId4"/>
    <p:sldId id="330" r:id="rId5"/>
    <p:sldId id="340" r:id="rId6"/>
    <p:sldId id="346" r:id="rId7"/>
    <p:sldId id="352" r:id="rId8"/>
    <p:sldId id="348" r:id="rId9"/>
    <p:sldId id="354" r:id="rId10"/>
    <p:sldId id="356" r:id="rId11"/>
    <p:sldId id="358" r:id="rId12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BEFC"/>
    <a:srgbClr val="00B400"/>
    <a:srgbClr val="FFFF9B"/>
    <a:srgbClr val="58F660"/>
    <a:srgbClr val="FF8181"/>
    <a:srgbClr val="EA84AB"/>
    <a:srgbClr val="00EA00"/>
    <a:srgbClr val="81FFBA"/>
    <a:srgbClr val="FFFF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6" autoAdjust="0"/>
    <p:restoredTop sz="94660"/>
  </p:normalViewPr>
  <p:slideViewPr>
    <p:cSldViewPr>
      <p:cViewPr>
        <p:scale>
          <a:sx n="75" d="100"/>
          <a:sy n="75" d="100"/>
        </p:scale>
        <p:origin x="-2664" y="-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76188-D438-450D-9BC7-20B30F7DA5CF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8C37F9-2A87-46CA-8D71-3A3692DBE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4229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54DC30-E5EC-4ABD-A084-C4F1FE33A937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F877F1-70CF-4E51-A8CB-CF5EBFCC1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0269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BBC91-3565-4A5D-8E9D-35443CAF93B0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2FD2D-94D6-4498-8771-B6A6E9B0A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BC66-27A7-403A-8000-ADE5DD7EA343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1DDF-5356-4B52-8077-08BF9AD3E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8F74B-4A9E-491A-AF71-5BDC700ADE03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C4A8-CE9A-4A66-8B89-C14ABADEA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E4A98-87B0-4163-A7E0-AA36849CA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168A-C9BF-428F-87EE-53F482733964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1B58-6ACC-4159-9722-6F5D96A77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6758-85EA-427D-9295-C7BE6BC3A963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48CA8-C5E8-4908-B2EE-3F4818B62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E393-6A9F-4194-9D69-AC2157822173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CC95-21CA-4809-AF5B-70906AEEE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D5AA0-1C57-491C-9F46-000E19967FAE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EADF-C062-4C51-86D3-13F24EE77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7BB0-0146-4761-8365-51DB4E3F2171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0CE44-6309-4491-ACF0-6F5F3E4D7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3EBA1-646C-40BA-9707-CA72A0383EE9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7FE1-9012-4511-B334-E8AFF8F3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5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B443-A842-4AC9-83D4-F58BEEE796C9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A8EE-E520-4B16-9BEC-0C01684B5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D85F-194C-4D70-9919-50C0C8DC4B0F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CDAB-F55A-475B-A262-BD71DBD2C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9000">
              <a:srgbClr val="FEE7F2"/>
            </a:gs>
            <a:gs pos="36000">
              <a:srgbClr val="FAC77D"/>
            </a:gs>
            <a:gs pos="98000">
              <a:srgbClr val="FBA97D">
                <a:lumMod val="0"/>
                <a:lumOff val="100000"/>
                <a:alpha val="0"/>
              </a:srgbClr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7DD951-A9B7-44F8-A9C2-F23E44DC608C}" type="datetimeFigureOut">
              <a:rPr lang="ru-RU"/>
              <a:pPr>
                <a:defRPr/>
              </a:pPr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B85FC-4BCA-45D2-9420-1FBC25720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  <p:sldLayoutId id="2147483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1"/>
          </a:xfrm>
        </p:spPr>
        <p:txBody>
          <a:bodyPr/>
          <a:lstStyle/>
          <a:p>
            <a:r>
              <a:rPr lang="ru-RU" sz="2800" dirty="0" smtClean="0"/>
              <a:t>Современные проблемы управления</a:t>
            </a:r>
            <a:br>
              <a:rPr lang="ru-RU" sz="2800" dirty="0" smtClean="0"/>
            </a:br>
            <a:r>
              <a:rPr lang="ru-RU" sz="2800" dirty="0" smtClean="0"/>
              <a:t> земельными ресурсами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788024" y="3140968"/>
          <a:ext cx="3384376" cy="172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540060">
                <a:tc>
                  <a:txBody>
                    <a:bodyPr/>
                    <a:lstStyle/>
                    <a:p>
                      <a:r>
                        <a:rPr lang="ru-RU" dirty="0" smtClean="0"/>
                        <a:t>В.Н. Хлыстун</a:t>
                      </a:r>
                      <a:endParaRPr lang="ru-RU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Профессор кафедры экономики недвижимости ГУЗ, </a:t>
                      </a:r>
                      <a:r>
                        <a:rPr lang="ru-RU" dirty="0" err="1" smtClean="0"/>
                        <a:t>д.э.н</a:t>
                      </a:r>
                      <a:r>
                        <a:rPr lang="ru-RU" dirty="0" smtClean="0"/>
                        <a:t>.,</a:t>
                      </a:r>
                      <a:endParaRPr lang="ru-RU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dirty="0" smtClean="0"/>
                        <a:t>академик РАН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Задачи по достижению четвертой цели</a:t>
            </a:r>
            <a:endParaRPr lang="ru-RU" sz="24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u="sng" dirty="0" smtClean="0"/>
          </a:p>
          <a:p>
            <a:pPr lvl="0" algn="ctr"/>
            <a:endParaRPr lang="ru-RU" altLang="ru-RU" u="sng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marL="355600" lvl="0" indent="-355600" algn="just">
              <a:buFontTx/>
              <a:buChar char="-"/>
            </a:pP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altLang="ru-RU" sz="160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052736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завершить формирование системы мониторинга земель и использования его результатов при подготовке управленческих решений, связанных с организацией использования и охраны земель;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реорганизовать систему государственного земельного контроля на основе концентрации его функций в одной государственной структуре;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разработать и обеспечить реализацию федеральных и территориальных программ по борьбе с опустыниванием</a:t>
            </a:r>
            <a:r>
              <a:rPr lang="ru-RU" sz="2000" smtClean="0">
                <a:solidFill>
                  <a:srgbClr val="000000"/>
                </a:solidFill>
                <a:latin typeface="Arial" pitchFamily="34" charset="0"/>
              </a:rPr>
              <a:t>, водной,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ветровой эрозией и др.;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упорядочить меры ответственности физических и юридических лиц за деградацию или бесхозяйственное использование земельных участков.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/>
          <a:lstStyle/>
          <a:p>
            <a:r>
              <a:rPr lang="ru-RU" sz="2400" dirty="0" smtClean="0"/>
              <a:t>Система управления земельными ресурсами страны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908720"/>
            <a:ext cx="1440160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Основные блоки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3356992"/>
            <a:ext cx="1656184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Обеспечивающие блоки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8" name="Таблица 10"/>
          <p:cNvSpPr txBox="1">
            <a:spLocks/>
          </p:cNvSpPr>
          <p:nvPr/>
        </p:nvSpPr>
        <p:spPr bwMode="auto">
          <a:xfrm>
            <a:off x="1979712" y="5661248"/>
            <a:ext cx="1584176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1600" dirty="0" smtClean="0">
              <a:solidFill>
                <a:srgbClr val="002060"/>
              </a:solidFill>
            </a:endParaRPr>
          </a:p>
          <a:p>
            <a:pPr lvl="0" indent="-177800" algn="ctr" eaLnBrk="0" hangingPunct="0">
              <a:lnSpc>
                <a:spcPct val="120000"/>
              </a:lnSpc>
              <a:spcBef>
                <a:spcPts val="0"/>
              </a:spcBef>
              <a:tabLst>
                <a:tab pos="355600" algn="l"/>
              </a:tabLst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Разрешение земельных</a:t>
            </a:r>
          </a:p>
          <a:p>
            <a:pPr lvl="0" indent="-177800" algn="ctr" eaLnBrk="0" hangingPunct="0">
              <a:lnSpc>
                <a:spcPct val="120000"/>
              </a:lnSpc>
              <a:spcBef>
                <a:spcPts val="0"/>
              </a:spcBef>
              <a:tabLst>
                <a:tab pos="355600" algn="l"/>
              </a:tabLst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споров</a:t>
            </a:r>
          </a:p>
        </p:txBody>
      </p:sp>
      <p:sp>
        <p:nvSpPr>
          <p:cNvPr id="7" name="Таблица 10"/>
          <p:cNvSpPr txBox="1">
            <a:spLocks/>
          </p:cNvSpPr>
          <p:nvPr/>
        </p:nvSpPr>
        <p:spPr bwMode="auto">
          <a:xfrm>
            <a:off x="3635896" y="908720"/>
            <a:ext cx="1728192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Прогнозирование и планирование использования земель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5661248"/>
            <a:ext cx="1584176" cy="86409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Блоки защиты и стимулирования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8104" y="908720"/>
            <a:ext cx="1656184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Территориальное зонирование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3" name="Таблица 10"/>
          <p:cNvSpPr txBox="1">
            <a:spLocks/>
          </p:cNvSpPr>
          <p:nvPr/>
        </p:nvSpPr>
        <p:spPr bwMode="auto">
          <a:xfrm>
            <a:off x="1835696" y="908720"/>
            <a:ext cx="1584176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Кадастр объектов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недвижимости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аблица 10"/>
          <p:cNvSpPr txBox="1">
            <a:spLocks/>
          </p:cNvSpPr>
          <p:nvPr/>
        </p:nvSpPr>
        <p:spPr bwMode="auto">
          <a:xfrm>
            <a:off x="7308304" y="908720"/>
            <a:ext cx="1584176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Землеустройство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Таблица 10"/>
          <p:cNvSpPr txBox="1">
            <a:spLocks/>
          </p:cNvSpPr>
          <p:nvPr/>
        </p:nvSpPr>
        <p:spPr bwMode="auto">
          <a:xfrm>
            <a:off x="1979712" y="4509120"/>
            <a:ext cx="1584176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8900" marR="0" lvl="0" indent="-88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Инфраструктура земельного рынка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аблица 10"/>
          <p:cNvSpPr txBox="1">
            <a:spLocks/>
          </p:cNvSpPr>
          <p:nvPr/>
        </p:nvSpPr>
        <p:spPr bwMode="auto">
          <a:xfrm>
            <a:off x="1907704" y="2132856"/>
            <a:ext cx="1584176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Регистрация прав и сделок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Таблица 10"/>
          <p:cNvSpPr txBox="1">
            <a:spLocks/>
          </p:cNvSpPr>
          <p:nvPr/>
        </p:nvSpPr>
        <p:spPr bwMode="auto">
          <a:xfrm>
            <a:off x="1979712" y="3356992"/>
            <a:ext cx="1656184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lvl="0" indent="-1778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Информационное обеспечение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Таблица 10"/>
          <p:cNvSpPr txBox="1">
            <a:spLocks/>
          </p:cNvSpPr>
          <p:nvPr/>
        </p:nvSpPr>
        <p:spPr bwMode="auto">
          <a:xfrm>
            <a:off x="3707904" y="2132856"/>
            <a:ext cx="1656184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lvl="0" indent="-1778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7800" algn="l"/>
                <a:tab pos="266700" algn="l"/>
              </a:tabLst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Регулирование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земельных платежей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Таблица 10"/>
          <p:cNvSpPr txBox="1">
            <a:spLocks/>
          </p:cNvSpPr>
          <p:nvPr/>
        </p:nvSpPr>
        <p:spPr bwMode="auto">
          <a:xfrm>
            <a:off x="5508104" y="2132856"/>
            <a:ext cx="1584176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8900" marR="0" lvl="0" indent="-88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Ленд-девелопмент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Таблица 10"/>
          <p:cNvSpPr txBox="1">
            <a:spLocks/>
          </p:cNvSpPr>
          <p:nvPr/>
        </p:nvSpPr>
        <p:spPr bwMode="auto">
          <a:xfrm>
            <a:off x="7236296" y="2132856"/>
            <a:ext cx="1656184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266700" algn="l"/>
                <a:tab pos="355600" algn="l"/>
              </a:tabLst>
              <a:defRPr/>
            </a:pP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Государственныйконтроль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Таблица 10"/>
          <p:cNvSpPr txBox="1">
            <a:spLocks/>
          </p:cNvSpPr>
          <p:nvPr/>
        </p:nvSpPr>
        <p:spPr bwMode="auto">
          <a:xfrm>
            <a:off x="3779912" y="3356992"/>
            <a:ext cx="1584176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8900" marR="0" lvl="0" indent="-88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Кадровое обеспечение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Таблица 10"/>
          <p:cNvSpPr txBox="1">
            <a:spLocks/>
          </p:cNvSpPr>
          <p:nvPr/>
        </p:nvSpPr>
        <p:spPr bwMode="auto">
          <a:xfrm>
            <a:off x="5508104" y="3356992"/>
            <a:ext cx="1584176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Научно-методическое обеспечение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Таблица 10"/>
          <p:cNvSpPr txBox="1">
            <a:spLocks/>
          </p:cNvSpPr>
          <p:nvPr/>
        </p:nvSpPr>
        <p:spPr bwMode="auto">
          <a:xfrm>
            <a:off x="7236296" y="3356992"/>
            <a:ext cx="1656184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Консалтинг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Таблица 10"/>
          <p:cNvSpPr txBox="1">
            <a:spLocks/>
          </p:cNvSpPr>
          <p:nvPr/>
        </p:nvSpPr>
        <p:spPr bwMode="auto">
          <a:xfrm>
            <a:off x="3707904" y="4509120"/>
            <a:ext cx="1656184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Мониторинг земель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Таблица 10"/>
          <p:cNvSpPr txBox="1">
            <a:spLocks/>
          </p:cNvSpPr>
          <p:nvPr/>
        </p:nvSpPr>
        <p:spPr bwMode="auto">
          <a:xfrm>
            <a:off x="5508104" y="4509120"/>
            <a:ext cx="1512168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Оценка</a:t>
            </a:r>
          </a:p>
          <a:p>
            <a:pPr marL="88900" marR="0" lvl="0" indent="-88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объектов недвижимости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Таблица 10"/>
          <p:cNvSpPr txBox="1">
            <a:spLocks/>
          </p:cNvSpPr>
          <p:nvPr/>
        </p:nvSpPr>
        <p:spPr bwMode="auto">
          <a:xfrm>
            <a:off x="7236296" y="4509120"/>
            <a:ext cx="1656184" cy="10081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lvl="0" indent="-1778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177800" algn="l"/>
                <a:tab pos="266700" algn="l"/>
              </a:tabLst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Функционирование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институтов гражданского общества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Таблица 10"/>
          <p:cNvSpPr txBox="1">
            <a:spLocks/>
          </p:cNvSpPr>
          <p:nvPr/>
        </p:nvSpPr>
        <p:spPr bwMode="auto">
          <a:xfrm>
            <a:off x="3779912" y="5661248"/>
            <a:ext cx="1512168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lvl="0" indent="-1778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88900" algn="l"/>
                <a:tab pos="1778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Защита прав на землю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Таблица 10"/>
          <p:cNvSpPr txBox="1">
            <a:spLocks/>
          </p:cNvSpPr>
          <p:nvPr/>
        </p:nvSpPr>
        <p:spPr bwMode="auto">
          <a:xfrm>
            <a:off x="5508104" y="5661248"/>
            <a:ext cx="1656184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lvl="0" indent="-1778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Государственные преференции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Таблица 10"/>
          <p:cNvSpPr txBox="1">
            <a:spLocks/>
          </p:cNvSpPr>
          <p:nvPr/>
        </p:nvSpPr>
        <p:spPr bwMode="auto">
          <a:xfrm>
            <a:off x="7308304" y="5661248"/>
            <a:ext cx="1584176" cy="9361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Кредитно-финансовые институты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u="sng" dirty="0" smtClean="0">
                <a:latin typeface="+mn-lt"/>
              </a:rPr>
              <a:t>Основные вызовы:</a:t>
            </a:r>
            <a:endParaRPr lang="ru-RU" sz="2400" b="1" u="sng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032" y="1196752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u="sng" dirty="0" smtClean="0"/>
          </a:p>
          <a:p>
            <a:pPr lvl="0" algn="ctr"/>
            <a:endParaRPr lang="ru-RU" altLang="ru-RU" u="sng" dirty="0" smtClean="0"/>
          </a:p>
          <a:p>
            <a:pPr lvl="0" algn="just">
              <a:buFontTx/>
              <a:buChar char="-"/>
            </a:pPr>
            <a:r>
              <a:rPr lang="ru-RU" altLang="ru-RU" dirty="0" smtClean="0"/>
              <a:t> Отсутствие внятной земельной политики государства;</a:t>
            </a:r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r>
              <a:rPr lang="ru-RU" altLang="ru-RU" dirty="0" smtClean="0"/>
              <a:t> незавершенность земельных преобразований;</a:t>
            </a:r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r>
              <a:rPr lang="ru-RU" altLang="ru-RU" dirty="0" smtClean="0"/>
              <a:t> неадекватность информации о количестве, структуре и </a:t>
            </a:r>
          </a:p>
          <a:p>
            <a:pPr lvl="0" algn="just"/>
            <a:r>
              <a:rPr lang="ru-RU" altLang="ru-RU" dirty="0" smtClean="0"/>
              <a:t>  динамике состояния земельных ресурсов страны;</a:t>
            </a:r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r>
              <a:rPr lang="ru-RU" altLang="ru-RU" dirty="0" smtClean="0"/>
              <a:t> аморфность и крайне низкая эффективность системы</a:t>
            </a:r>
          </a:p>
          <a:p>
            <a:pPr lvl="0" algn="just"/>
            <a:r>
              <a:rPr lang="ru-RU" altLang="ru-RU" dirty="0" smtClean="0"/>
              <a:t>  управления земельными ресурсами, разрушение ее основных институтов; </a:t>
            </a:r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r>
              <a:rPr lang="ru-RU" altLang="ru-RU" dirty="0" smtClean="0"/>
              <a:t> ускорение процессов деградации земель;</a:t>
            </a:r>
          </a:p>
          <a:p>
            <a:pPr lvl="0" algn="just">
              <a:buFontTx/>
              <a:buChar char="-"/>
            </a:pPr>
            <a:endParaRPr lang="ru-RU" altLang="ru-RU" u="sng" dirty="0" smtClean="0"/>
          </a:p>
          <a:p>
            <a:pPr lvl="0" algn="just">
              <a:buFontTx/>
              <a:buChar char="-"/>
            </a:pPr>
            <a:r>
              <a:rPr lang="ru-RU" altLang="ru-RU" dirty="0" smtClean="0"/>
              <a:t> растущая криминализация сферы земельных отношений;</a:t>
            </a:r>
          </a:p>
          <a:p>
            <a:pPr lvl="0" algn="just">
              <a:buFontTx/>
              <a:buChar char="-"/>
            </a:pPr>
            <a:endParaRPr lang="ru-RU" altLang="ru-RU" u="sng" dirty="0" smtClean="0"/>
          </a:p>
          <a:p>
            <a:pPr lvl="0" algn="just">
              <a:buFontTx/>
              <a:buChar char="-"/>
            </a:pPr>
            <a:r>
              <a:rPr lang="ru-RU" altLang="ru-RU" dirty="0" smtClean="0"/>
              <a:t> </a:t>
            </a:r>
            <a:r>
              <a:rPr lang="ru-RU" altLang="ru-RU" dirty="0" err="1" smtClean="0"/>
              <a:t>беспрецендентный</a:t>
            </a:r>
            <a:r>
              <a:rPr lang="ru-RU" altLang="ru-RU" dirty="0" smtClean="0"/>
              <a:t> рост латифундий.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/>
          <a:lstStyle/>
          <a:p>
            <a:r>
              <a:rPr lang="ru-RU" sz="2400" dirty="0" smtClean="0"/>
              <a:t>Примеры последствий разрушения или</a:t>
            </a:r>
            <a:br>
              <a:rPr lang="ru-RU" sz="2400" dirty="0" smtClean="0"/>
            </a:br>
            <a:r>
              <a:rPr lang="ru-RU" sz="2400" dirty="0" smtClean="0"/>
              <a:t> неправильного реформирования институтов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28092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altLang="ru-RU" sz="1600" b="1" dirty="0" smtClean="0"/>
              <a:t>Замена принципа обязательности                 Разрушение государственного</a:t>
            </a:r>
          </a:p>
          <a:p>
            <a:pPr marL="2247900" lvl="0" indent="-2247900" algn="just"/>
            <a:r>
              <a:rPr lang="ru-RU" altLang="ru-RU" sz="1600" b="1" dirty="0" smtClean="0"/>
              <a:t>постановки на кадастровый </a:t>
            </a:r>
            <a:r>
              <a:rPr lang="ru-RU" altLang="ru-RU" sz="1600" b="1" smtClean="0"/>
              <a:t>учет                                землеустройства </a:t>
            </a:r>
            <a:endParaRPr lang="ru-RU" altLang="ru-RU" sz="1600" b="1" dirty="0" smtClean="0"/>
          </a:p>
          <a:p>
            <a:pPr marL="2247900" lvl="0" indent="-2247900" algn="just"/>
            <a:r>
              <a:rPr lang="ru-RU" altLang="ru-RU" sz="1600" b="1" dirty="0" smtClean="0"/>
              <a:t>     заявительным принципом</a:t>
            </a:r>
          </a:p>
          <a:p>
            <a:pPr marL="2247900" lvl="0" indent="-2247900" algn="just"/>
            <a:endParaRPr lang="ru-RU" altLang="ru-RU" sz="1400" b="1" dirty="0" smtClean="0"/>
          </a:p>
          <a:p>
            <a:pPr marL="2247900" lvl="0" indent="-2247900" algn="just"/>
            <a:r>
              <a:rPr lang="ru-RU" altLang="ru-RU" sz="1400" dirty="0" smtClean="0"/>
              <a:t>- Отсутствие объективной информации                - </a:t>
            </a:r>
            <a:r>
              <a:rPr lang="ru-RU" altLang="ru-RU" sz="1400" dirty="0" err="1" smtClean="0"/>
              <a:t>Неразграниченность</a:t>
            </a:r>
            <a:r>
              <a:rPr lang="ru-RU" altLang="ru-RU" sz="1400" dirty="0" smtClean="0"/>
              <a:t> земель в</a:t>
            </a:r>
          </a:p>
          <a:p>
            <a:pPr lvl="0" algn="just"/>
            <a:r>
              <a:rPr lang="ru-RU" altLang="ru-RU" sz="1400" dirty="0" smtClean="0"/>
              <a:t>  о земельном потенциале страны                            собственности РФ, субъектов РФ,</a:t>
            </a:r>
          </a:p>
          <a:p>
            <a:pPr lvl="0" algn="just"/>
            <a:r>
              <a:rPr lang="ru-RU" altLang="ru-RU" sz="1400" dirty="0" smtClean="0"/>
              <a:t>                                                                                      муниципальных образований</a:t>
            </a:r>
          </a:p>
          <a:p>
            <a:pPr lvl="0" algn="just">
              <a:buFontTx/>
              <a:buChar char="-"/>
            </a:pPr>
            <a:endParaRPr lang="ru-RU" altLang="ru-RU" sz="1400" dirty="0" smtClean="0"/>
          </a:p>
          <a:p>
            <a:pPr lvl="0" algn="just">
              <a:buFontTx/>
              <a:buChar char="-"/>
            </a:pPr>
            <a:r>
              <a:rPr lang="ru-RU" altLang="ru-RU" sz="1400" dirty="0" smtClean="0"/>
              <a:t> Отсутствие объективной оценки                          - Отсутствие точных границ земельных</a:t>
            </a:r>
          </a:p>
          <a:p>
            <a:pPr lvl="0" algn="just"/>
            <a:r>
              <a:rPr lang="ru-RU" altLang="ru-RU" sz="1400" dirty="0" smtClean="0"/>
              <a:t>  земельного потенциала                                           участков на разном праве</a:t>
            </a:r>
          </a:p>
          <a:p>
            <a:pPr lvl="0" algn="just"/>
            <a:endParaRPr lang="ru-RU" altLang="ru-RU" sz="1400" dirty="0" smtClean="0"/>
          </a:p>
          <a:p>
            <a:pPr lvl="0" algn="just">
              <a:buFontTx/>
              <a:buChar char="-"/>
            </a:pPr>
            <a:r>
              <a:rPr lang="ru-RU" altLang="ru-RU" sz="1400" dirty="0" smtClean="0"/>
              <a:t> Развитие криминальной и коррупционной          - </a:t>
            </a:r>
            <a:r>
              <a:rPr lang="ru-RU" altLang="ru-RU" sz="1400" dirty="0" err="1" smtClean="0"/>
              <a:t>Нелигитимность</a:t>
            </a:r>
            <a:r>
              <a:rPr lang="ru-RU" altLang="ru-RU" sz="1400" dirty="0" smtClean="0"/>
              <a:t> земельных сделок                                          </a:t>
            </a:r>
          </a:p>
          <a:p>
            <a:pPr lvl="0" algn="just"/>
            <a:r>
              <a:rPr lang="ru-RU" altLang="ru-RU" sz="1400" dirty="0" smtClean="0"/>
              <a:t>  составляющей в земельном обороте </a:t>
            </a:r>
          </a:p>
          <a:p>
            <a:pPr lvl="0" algn="just"/>
            <a:r>
              <a:rPr lang="ru-RU" altLang="ru-RU" sz="1400" dirty="0" smtClean="0"/>
              <a:t>                    </a:t>
            </a:r>
          </a:p>
          <a:p>
            <a:pPr lvl="0" algn="just"/>
            <a:r>
              <a:rPr lang="ru-RU" altLang="ru-RU" sz="1400" dirty="0" smtClean="0"/>
              <a:t> - Неэффективность системы земельных             - Сложности осуществления земельного</a:t>
            </a:r>
          </a:p>
          <a:p>
            <a:pPr lvl="0" algn="just"/>
            <a:r>
              <a:rPr lang="ru-RU" altLang="ru-RU" sz="1400" dirty="0" smtClean="0"/>
              <a:t>   платежей и др.                                                         контроля</a:t>
            </a:r>
          </a:p>
          <a:p>
            <a:pPr lvl="0" algn="just"/>
            <a:endParaRPr lang="ru-RU" altLang="ru-RU" sz="1400" dirty="0" smtClean="0"/>
          </a:p>
          <a:p>
            <a:pPr lvl="0" algn="just"/>
            <a:r>
              <a:rPr lang="ru-RU" altLang="ru-RU" sz="1400" dirty="0" smtClean="0"/>
              <a:t>.                                                                                 - Бессистемность организации землевладения</a:t>
            </a:r>
          </a:p>
          <a:p>
            <a:pPr lvl="0" algn="just"/>
            <a:endParaRPr lang="ru-RU" altLang="ru-RU" sz="1400" dirty="0" smtClean="0"/>
          </a:p>
          <a:p>
            <a:pPr lvl="0" algn="just"/>
            <a:r>
              <a:rPr lang="ru-RU" altLang="ru-RU" sz="1400" dirty="0" smtClean="0"/>
              <a:t>                                                                                   - Развитие процессов деградации земель</a:t>
            </a:r>
          </a:p>
          <a:p>
            <a:pPr marL="2247900" lvl="0" indent="-2247900" algn="just"/>
            <a:r>
              <a:rPr lang="ru-RU" altLang="ru-RU" sz="1600" dirty="0" smtClean="0"/>
              <a:t>                   </a:t>
            </a:r>
          </a:p>
          <a:p>
            <a:pPr marL="2247900" lvl="0" indent="-2247900" algn="just"/>
            <a:r>
              <a:rPr lang="ru-RU" altLang="ru-RU" sz="1600" dirty="0" smtClean="0"/>
              <a:t>                                                                             </a:t>
            </a:r>
          </a:p>
          <a:p>
            <a:pPr marL="2247900" lvl="0" indent="-2247900" algn="just"/>
            <a:r>
              <a:rPr lang="ru-RU" altLang="ru-RU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Крупнейшие землевладения России</a:t>
            </a:r>
            <a:br>
              <a:rPr lang="ru-RU" sz="2000" dirty="0" smtClean="0"/>
            </a:br>
            <a:r>
              <a:rPr lang="ru-RU" sz="2000" dirty="0" smtClean="0"/>
              <a:t>(по состоянию на апрель 2016 года)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79512" y="1340768"/>
          <a:ext cx="8828470" cy="49566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20604"/>
                <a:gridCol w="4507866"/>
              </a:tblGrid>
              <a:tr h="587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         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alt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Продимекс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и Агрокультура</a:t>
                      </a:r>
                    </a:p>
                  </a:txBody>
                  <a:tcPr marL="92344" marR="92344" marT="46171" marB="4617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    790 тыс. га</a:t>
                      </a:r>
                    </a:p>
                  </a:txBody>
                  <a:tcPr marL="92344" marR="92344" marT="46171" marB="46171" horzOverflow="overflow"/>
                </a:tc>
              </a:tr>
              <a:tr h="499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2. </a:t>
                      </a:r>
                      <a:r>
                        <a:rPr kumimoji="0" lang="ru-RU" altLang="ru-RU" sz="16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Мираторг</a:t>
                      </a:r>
                      <a:endParaRPr kumimoji="0" lang="ru-RU" alt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2344" marR="92344" marT="46171" marB="4617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-     594 тыс. га</a:t>
                      </a:r>
                    </a:p>
                  </a:txBody>
                  <a:tcPr marL="92344" marR="92344" marT="46171" marB="46171" horzOverflow="overflow"/>
                </a:tc>
              </a:tr>
              <a:tr h="578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      3. </a:t>
                      </a:r>
                      <a:r>
                        <a:rPr kumimoji="0" lang="ru-RU" alt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Русагро</a:t>
                      </a:r>
                      <a:endParaRPr kumimoji="0" lang="ru-RU" alt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2344" marR="92344" marT="46171" marB="4617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    594 </a:t>
                      </a:r>
                      <a:r>
                        <a:rPr kumimoji="0" lang="ru-RU" alt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тыс. га</a:t>
                      </a:r>
                    </a:p>
                  </a:txBody>
                  <a:tcPr marL="92344" marR="92344" marT="46171" marB="46171" horzOverflow="overflow"/>
                </a:tc>
              </a:tr>
              <a:tr h="350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4. Иволга – холдинг</a:t>
                      </a:r>
                    </a:p>
                  </a:txBody>
                  <a:tcPr marL="92344" marR="92344" marT="46171" marB="4617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    511 </a:t>
                      </a:r>
                      <a:r>
                        <a:rPr kumimoji="0" lang="ru-RU" alt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тыс. га</a:t>
                      </a:r>
                    </a:p>
                  </a:txBody>
                  <a:tcPr marL="92344" marR="92344" marT="46171" marB="46171" horzOverflow="overflow"/>
                </a:tc>
              </a:tr>
              <a:tr h="430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5. ХК АК – Барс</a:t>
                      </a:r>
                    </a:p>
                  </a:txBody>
                  <a:tcPr marL="92344" marR="92344" marT="46171" marB="46171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505 тыс.га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456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тыс.га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344" marR="92344" marT="46171" marB="46171" horzOverflow="overflow"/>
                </a:tc>
              </a:tr>
              <a:tr h="433181">
                <a:tc>
                  <a:txBody>
                    <a:bodyPr/>
                    <a:lstStyle/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6. Агрокомплекс</a:t>
                      </a: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344" marR="92344" marT="46171" marB="46171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    7. </a:t>
                      </a:r>
                      <a:r>
                        <a:rPr kumimoji="0" lang="ru-RU" alt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Росагро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344" marR="92344" marT="46171" marB="46171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тыс.га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370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тыс.га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344" marR="92344" marT="46171" marB="46171" horzOverflow="overflow"/>
                </a:tc>
              </a:tr>
              <a:tr h="430915">
                <a:tc>
                  <a:txBody>
                    <a:bodyPr/>
                    <a:lstStyle/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8. Авангард –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Агро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344" marR="92344" marT="46171" marB="46171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9. Красный Восток –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Агро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344" marR="92344" marT="46171" marB="46171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7800" algn="l"/>
                        </a:tabLst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350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тыс.га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7800" algn="l"/>
                        </a:tabLst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77800" algn="l"/>
                        </a:tabLst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340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тыс.га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344" marR="92344" marT="46171" marB="46171" horzOverflow="overflow"/>
                </a:tc>
              </a:tr>
              <a:tr h="430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10. Черкизово и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Нанко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344" marR="92344" marT="46171" marB="46171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0065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Основные институты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в управлении земельными ресурсами</a:t>
            </a:r>
            <a:endParaRPr lang="ru-RU" sz="24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032" y="90872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u="sng" dirty="0" smtClean="0"/>
          </a:p>
          <a:p>
            <a:pPr lvl="0" algn="ctr"/>
            <a:endParaRPr lang="ru-RU" altLang="ru-RU" u="sng" dirty="0" smtClean="0"/>
          </a:p>
          <a:p>
            <a:pPr lvl="0" algn="just">
              <a:buFontTx/>
              <a:buChar char="-"/>
            </a:pPr>
            <a:r>
              <a:rPr lang="ru-RU" altLang="ru-RU" dirty="0" smtClean="0"/>
              <a:t>    цели, задачи, принципы и приоритеты земельной политики;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формы собственности на землю и виды пользования </a:t>
            </a:r>
          </a:p>
          <a:p>
            <a:pPr lvl="0" algn="just"/>
            <a:r>
              <a:rPr lang="ru-RU" altLang="ru-RU" dirty="0" smtClean="0"/>
              <a:t>      земельными участками;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приватизация и национализация земли;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распределение и перераспределение  земель; 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земельный рынок и его инфраструктура;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информационное обеспечение системы управления </a:t>
            </a:r>
          </a:p>
          <a:p>
            <a:pPr lvl="0" algn="just"/>
            <a:r>
              <a:rPr lang="ru-RU" altLang="ru-RU" dirty="0" smtClean="0"/>
              <a:t>     земельными ресурсами;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мониторинг земель;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прогнозирование и планирование использования земель;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охрана и воспроизводство земельного потенциала;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землеустройство;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защита прав участников земельных отношений;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оценка земельных ресурсов;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кадастровый учет и регистрация земельных участков;</a:t>
            </a:r>
          </a:p>
          <a:p>
            <a:pPr lvl="0" algn="just">
              <a:buFontTx/>
              <a:buChar char="-"/>
            </a:pPr>
            <a:r>
              <a:rPr lang="ru-RU" altLang="ru-RU" dirty="0" smtClean="0"/>
              <a:t>    земельные платежи.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Цели управления земельными ресурсами</a:t>
            </a:r>
            <a:endParaRPr lang="ru-RU" sz="24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u="sng" dirty="0" smtClean="0"/>
          </a:p>
          <a:p>
            <a:pPr lvl="0" algn="ctr"/>
            <a:endParaRPr lang="ru-RU" altLang="ru-RU" u="sng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marL="355600" lvl="0" indent="-355600" algn="just">
              <a:buFontTx/>
              <a:buChar char="-"/>
            </a:pP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altLang="ru-RU" sz="160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052736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Завершение формирования системы землевладения и землепользования, в  полной мере обеспечивающей реализацию и охрану законных прав граждан, юридических лиц, государства и муниципальных образований на приобретение организацию рационального использования земельных участков.</a:t>
            </a:r>
          </a:p>
          <a:p>
            <a:pPr marL="177800" lvl="0" indent="-177800" algn="just" eaLnBrk="0" hangingPunct="0"/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Создание условий для эффективного функционирования цивилизованного земельного рынка.</a:t>
            </a:r>
          </a:p>
          <a:p>
            <a:pPr marL="177800" lvl="0" indent="-177800" algn="just" eaLnBrk="0" hangingPunct="0"/>
            <a:endParaRPr lang="ru-RU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Создание условий и стимулов для эффективного использования земель и удовлетворения потребностей и интересов правообладателей земельных участков, территориальных образований и государства в целом.</a:t>
            </a:r>
          </a:p>
          <a:p>
            <a:pPr marL="177800" lvl="0" indent="-177800" algn="just" eaLnBrk="0" hangingPunct="0"/>
            <a:endParaRPr lang="ru-RU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Обеспечение охраны земельных ресурсов страны от деградации и бесхозяйственного использования.</a:t>
            </a:r>
          </a:p>
          <a:p>
            <a:pPr marL="177800" lvl="0" indent="-177800" algn="just" eaLnBrk="0" hangingPunct="0"/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8057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Задачи по достижению первой цели</a:t>
            </a:r>
            <a:endParaRPr lang="ru-RU" sz="24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u="sng" dirty="0" smtClean="0"/>
          </a:p>
          <a:p>
            <a:pPr lvl="0" algn="ctr"/>
            <a:endParaRPr lang="ru-RU" altLang="ru-RU" u="sng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marL="355600" lvl="0" indent="-355600" algn="just">
              <a:buFontTx/>
              <a:buChar char="-"/>
            </a:pP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altLang="ru-RU" sz="160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836712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обеспечить соответствие законодательной базы современным условиям и требованиям; 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официально установить, что вся земля в границах территории Российской Федерации в независимости от форм собственности, является национальным достоянием;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для обеспечения полного объективного и своевременного учета отменить заявительный принцип постановки на кадастровый учет и ввести принцип обязательности учета всех земельных участков; в основном завершить постановку на кадастровый учет и регистрацию прав до конца 2017 года;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осуществить комплекс землеустроительных работ по установлению и закреплению на местности бесспорных границ всех земельных участков – независимо от их принадлежности;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завершить процесс трансформации земельных долей в различные виды реальной собственности на земельные участки;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сформировать систему землеустроительного обеспечения рационального землевладения и землепользования с четким выделением государственного землеустройства (по инициативе и за счет государства) и инициативного (по инициативе и за счет средств правообладателей земельных участков);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в основном завершить </a:t>
            </a:r>
            <a:r>
              <a:rPr lang="ru-RU" sz="1400" dirty="0" err="1" smtClean="0">
                <a:solidFill>
                  <a:srgbClr val="000000"/>
                </a:solidFill>
                <a:latin typeface="Arial" pitchFamily="34" charset="0"/>
              </a:rPr>
              <a:t>дебюрократизацию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 структур, осуществляющих регулирование земельных отношений, кадастровый учет и регистрацию прав и сделок с земельными участками;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сформировать актуализированную систему планово-картографических материалов, необходимых для землеустройства, кадастрового учета, организации использования и охраны земель;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усовершенствовать судебную практику рассмотрения земельных споров;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обеспечить гарантированную защиту прав землевладельцев и землепользователей.</a:t>
            </a:r>
          </a:p>
          <a:p>
            <a:pPr marL="177800" lvl="0" indent="-177800" algn="just" eaLnBrk="0" hangingPunct="0"/>
            <a:endParaRPr lang="ru-RU" sz="1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Задачи по достижению второй цели</a:t>
            </a:r>
            <a:endParaRPr lang="ru-RU" sz="24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u="sng" dirty="0" smtClean="0"/>
          </a:p>
          <a:p>
            <a:pPr lvl="0" algn="ctr"/>
            <a:endParaRPr lang="ru-RU" altLang="ru-RU" u="sng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marL="355600" lvl="0" indent="-355600" algn="just">
              <a:buFontTx/>
              <a:buChar char="-"/>
            </a:pP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altLang="ru-RU" sz="160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052736"/>
            <a:ext cx="856895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обеспечить формирование системы информационной открытости деятельности органов власти по регулированию земельных отношений; 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обеспечить информационную доступность и публичность всех операций с земельными участками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в основном завершить формирование институциональной инфраструктуры земельного рынка;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обеспечить государственную поддержку развития инструментов вовлечения в активный оборот земельных активов на основе развития земельной ипотеки, рынка ценных бумаг, обеспеченных земельными активами и др.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осуществить комплекс мер по демонополизации земельного рынка, предотвращению спекуляции и развитию латифундий;</a:t>
            </a:r>
          </a:p>
          <a:p>
            <a:pPr marL="177800" lvl="0" indent="-177800" algn="just" eaLnBrk="0" hangingPunct="0"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</a:rPr>
              <a:t>разработать и реализовать комплекс мер по декриминализации рыночного оборота земель.</a:t>
            </a:r>
          </a:p>
          <a:p>
            <a:pPr marL="177800" lvl="0" indent="-177800" algn="just" eaLnBrk="0" hangingPunct="0"/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Задачи по достижению третьей цели</a:t>
            </a:r>
            <a:endParaRPr lang="ru-RU" sz="24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u="sng" dirty="0" smtClean="0"/>
          </a:p>
          <a:p>
            <a:pPr lvl="0" algn="ctr"/>
            <a:endParaRPr lang="ru-RU" altLang="ru-RU" u="sng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lvl="0" algn="just">
              <a:buFontTx/>
              <a:buChar char="-"/>
            </a:pPr>
            <a:endParaRPr lang="ru-RU" altLang="ru-RU" dirty="0" smtClean="0"/>
          </a:p>
          <a:p>
            <a:pPr marL="355600" lvl="0" indent="-355600" algn="just">
              <a:buFontTx/>
              <a:buChar char="-"/>
            </a:pPr>
            <a:endParaRPr lang="ru-RU" alt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altLang="ru-RU" sz="160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052736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eaLnBrk="0" hangingPunct="0"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создать систему прогнозирования и перспективного планирования использования земель на всех уровнях;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сформировать систему мер по государственному стимулированию рационального использования земель;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усовершенствовать институт управления и реализации сервитутов;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сформировать эффективную систему научного и кадрового обеспечения рационального использования земель;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сформировать цивилизованный рынок землеустроительных услуг по разработке проектов освоения, рекультивации, улучшения и организации рационального и эффективного использования земель;</a:t>
            </a:r>
          </a:p>
          <a:p>
            <a:pPr marL="177800" lvl="0" indent="-177800" algn="just" eaLnBrk="0" hangingPunct="0">
              <a:buFontTx/>
              <a:buChar char="•"/>
            </a:pPr>
            <a:endParaRPr lang="ru-RU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77800" lvl="0" indent="-177800" algn="just" eaLnBrk="0" hangingPunct="0"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реанимировать структуры, обеспечивающие изучение, анализ и разработку мер по рациональному использованию почвенного покрова.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4693</TotalTime>
  <Words>965</Words>
  <Application>Microsoft Office PowerPoint</Application>
  <PresentationFormat>Экран (4:3)</PresentationFormat>
  <Paragraphs>189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Современные проблемы управления  земельными ресурсами</vt:lpstr>
      <vt:lpstr>Основные вызовы:</vt:lpstr>
      <vt:lpstr>Примеры последствий разрушения или  неправильного реформирования институтов</vt:lpstr>
      <vt:lpstr>Крупнейшие землевладения России (по состоянию на апрель 2016 года)</vt:lpstr>
      <vt:lpstr>Основные институты  в управлении земельными ресурсами</vt:lpstr>
      <vt:lpstr>Цели управления земельными ресурсами</vt:lpstr>
      <vt:lpstr>Задачи по достижению первой цели</vt:lpstr>
      <vt:lpstr>Задачи по достижению второй цели</vt:lpstr>
      <vt:lpstr>Задачи по достижению третьей цели</vt:lpstr>
      <vt:lpstr>Задачи по достижению четвертой цели</vt:lpstr>
      <vt:lpstr>Система управления земельными ресурсами страны</vt:lpstr>
    </vt:vector>
  </TitlesOfParts>
  <Company>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СЕЛЬСКОГО ХОЗЯЙСТВА РОССИЙСКОЙ ФЕДЕРАЦИИ</dc:title>
  <dc:creator>VLV</dc:creator>
  <cp:lastModifiedBy>Acer</cp:lastModifiedBy>
  <cp:revision>339</cp:revision>
  <cp:lastPrinted>2015-12-18T12:40:39Z</cp:lastPrinted>
  <dcterms:created xsi:type="dcterms:W3CDTF">2014-12-15T07:28:31Z</dcterms:created>
  <dcterms:modified xsi:type="dcterms:W3CDTF">2017-12-03T10:33:44Z</dcterms:modified>
</cp:coreProperties>
</file>