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C5ADF6-C184-43C9-BA45-B7B6A90359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29AD0E9-F3F8-4723-B7AE-6B013EBBB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4EDE3B-ADAB-45B1-B772-7FDCD3FB3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C9CD-79F3-435D-963D-816DDE35BC12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795BF7-C175-4E86-8BA7-8EAAC73E9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5F8CA0-99D6-448D-9E8A-6B5D63EAA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90C6-6ED1-4894-A572-9C4E30CD7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168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3D056D-0561-403E-A7E2-DC8720FB8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6A5E7DB-CEE6-4966-A9FE-48D92D754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E1B81B-21E2-4884-AF46-58550E6E1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C9CD-79F3-435D-963D-816DDE35BC12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790EF8-9489-4E97-B7E7-850B79933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C87279-D68A-4E2B-ADB2-41E325941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90C6-6ED1-4894-A572-9C4E30CD7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1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B208200-F020-4D02-898E-C16432C56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9F3421-7D9B-4892-8A17-BF0BA29E8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42BCD2-3038-43BB-B682-B36971A0A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C9CD-79F3-435D-963D-816DDE35BC12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95105F-FBD5-40E7-8F78-D30EBBEDB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DF9480-7CD9-4915-82DB-3E6C9B5E1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90C6-6ED1-4894-A572-9C4E30CD7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35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603B3A-68BC-4E54-8AB8-00EFBEC0E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796B46-DD31-419E-8353-A378A782C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E27890-62EE-42B0-8ACC-507DF00A6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C9CD-79F3-435D-963D-816DDE35BC12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A4B3A7-2F4A-4D95-9269-D874EF0C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F4DE56-E6B3-4C02-878B-1ECF150C0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90C6-6ED1-4894-A572-9C4E30CD7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198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93A9A1-86D2-43AA-ABB6-5DD2234E5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C0FE3D-E86C-4F33-8A3C-4DA18D059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AB6608-7F43-4C47-8A63-AE52FA5D7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C9CD-79F3-435D-963D-816DDE35BC12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DA4B02-D58C-429E-BF44-5A38E05E8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A3C916-408B-4216-BFB8-A2FA3FFD0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90C6-6ED1-4894-A572-9C4E30CD7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98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3E430B-F614-4F11-A8AE-AB77F13D2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3739F5-984F-4E3D-BD84-4E760BD8B8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048685-3F5C-4E92-803A-E1AD5B98E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483662-7D4A-4B47-989A-2154E0382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C9CD-79F3-435D-963D-816DDE35BC12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B64C22-9AA6-41AD-B381-FB058589E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41188B2-B106-4A4F-86CA-8DEDA905D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90C6-6ED1-4894-A572-9C4E30CD7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C4309D-87EE-4690-B6DA-84ACD7BBE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433FFDE-32E8-4B84-897F-53C0A723B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D4401A-CDB0-4828-85B0-488973DA9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224AA9D-2BD6-4D30-8EE2-DB23778DFA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762975-9FED-4855-89B7-D9CB16B2F5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3EFD213-83DE-4F04-8B75-26B11FE64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C9CD-79F3-435D-963D-816DDE35BC12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61C06E-DCF5-4BB1-9247-12CBD78DF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B1D2F08-8F0E-4C4E-9047-3D7DF3E5B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90C6-6ED1-4894-A572-9C4E30CD7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43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9AEAE6-7F01-44C3-B1C8-4B8E972B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874DB80-0F08-407C-820C-4CC7EEDCE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C9CD-79F3-435D-963D-816DDE35BC12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FACB4B2-7CCD-4BA9-8D94-DD45F852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3424D7-7A6F-4A34-89DC-AC8D38955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90C6-6ED1-4894-A572-9C4E30CD7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08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3C18C15-2000-4EA6-A2C1-EBE5EF752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C9CD-79F3-435D-963D-816DDE35BC12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C84F2BA-A7CE-4C12-8767-FB513D633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0DA43CE-2494-4834-9D55-73800FEFA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90C6-6ED1-4894-A572-9C4E30CD7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55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8909E0-F79A-4BE2-A3F1-E85D4A706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6A637F-C5E9-4D23-AB93-3DDAC8322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252BF55-D045-4F39-B000-2D6DF4359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68550E-08CE-4093-BB27-918AD8AF1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C9CD-79F3-435D-963D-816DDE35BC12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A820EBA-D03F-436D-94AE-1D0839ED1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9971E5-77D0-4610-B205-906FC814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90C6-6ED1-4894-A572-9C4E30CD7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79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60E9C9-CE1D-4417-9E3B-2F0F421C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8786674-722F-4EB0-9DA9-B153EA5F9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1AE1158-F96C-4E4B-83FA-BBA5AAD12B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BC0A41-7363-4F37-A010-91CD96AA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C9CD-79F3-435D-963D-816DDE35BC12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68BBE5-640B-458E-9068-4EA1BCE1F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8C4615-615A-414E-BF3C-B780E454D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90C6-6ED1-4894-A572-9C4E30CD7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30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82E7E3-4FE8-495E-9C3E-CE4BE296E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440741-C3CD-42B8-B11C-B94C04067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15FA6A-91CB-48B6-9A96-363170B817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CC9CD-79F3-435D-963D-816DDE35BC12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9FF2B4-4668-40DB-BEDE-55293ADDE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73D06E-C331-4247-8A74-C404375F5C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A90C6-6ED1-4894-A572-9C4E30CD7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58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2A8BA0-4B52-44FE-811A-4AEC2E29E3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Недостатки налогового законодательства в отношении сельскохозяйственных кооперативов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FDE109E-DEE2-48D0-A21B-DCC2E97158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Проф., </a:t>
            </a:r>
            <a:r>
              <a:rPr lang="ru-RU" dirty="0"/>
              <a:t>Д.э.н. Д.И. </a:t>
            </a:r>
            <a:r>
              <a:rPr lang="ru-RU" dirty="0" err="1"/>
              <a:t>Валигурский</a:t>
            </a:r>
            <a:endParaRPr lang="ru-RU" dirty="0"/>
          </a:p>
          <a:p>
            <a:r>
              <a:rPr lang="ru-RU" dirty="0"/>
              <a:t>16 ноября 2018 г.</a:t>
            </a:r>
          </a:p>
        </p:txBody>
      </p:sp>
    </p:spTree>
    <p:extLst>
      <p:ext uri="{BB962C8B-B14F-4D97-AF65-F5344CB8AC3E}">
        <p14:creationId xmlns:p14="http://schemas.microsoft.com/office/powerpoint/2010/main" val="1257630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298E21-5E89-4753-8DD0-9BB42BD32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/>
              <a:t>Налогообложение прибыли сельскохозяйственных потребительских кооперативов (изменения в часть 1.3. ст. 284 НК РФ)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A9A867A5-1187-4D81-B974-DE6E428B8C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dirty="0"/>
              <a:t>«Нулевая» ставка в настоящее время требует ДВУХ условий одновременно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1018DF9A-2486-481D-B134-EB1537C454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Соответствие налогоплательщика требованиям части 2 ст. 346.2 НК РФ (</a:t>
            </a:r>
            <a:r>
              <a:rPr lang="ru-RU" dirty="0" err="1"/>
              <a:t>СПоК</a:t>
            </a:r>
            <a:r>
              <a:rPr lang="ru-RU" dirty="0"/>
              <a:t> соответствуют),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Прибыль должна быть получена от реализации продукции </a:t>
            </a:r>
            <a:r>
              <a:rPr lang="ru-RU" i="1" dirty="0"/>
              <a:t>собственного</a:t>
            </a:r>
            <a:r>
              <a:rPr lang="ru-RU" dirty="0"/>
              <a:t> производства (</a:t>
            </a:r>
            <a:r>
              <a:rPr lang="ru-RU" dirty="0" err="1"/>
              <a:t>СПоК</a:t>
            </a:r>
            <a:r>
              <a:rPr lang="ru-RU" dirty="0"/>
              <a:t> не соответствуют)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CD38B3A1-AF97-4300-AC62-325838C9EF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dirty="0"/>
              <a:t>Необходимо распространение «нулевой» ставки на операции </a:t>
            </a:r>
            <a:r>
              <a:rPr lang="ru-RU" dirty="0" err="1"/>
              <a:t>СПоК</a:t>
            </a:r>
            <a:endParaRPr lang="ru-RU" dirty="0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07C18EE3-058E-49BD-B2DB-DA8534DB037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В отношении прибыли, полученной от операций сельскохозяйственного потребительского кооператива с членами кооператива (реализация произведённой </a:t>
            </a:r>
            <a:r>
              <a:rPr lang="ru-RU" sz="3200" i="1" dirty="0"/>
              <a:t>ими</a:t>
            </a:r>
            <a:r>
              <a:rPr lang="ru-RU" sz="3200" dirty="0"/>
              <a:t> продукции, оказания услуг и т.д.)</a:t>
            </a:r>
          </a:p>
        </p:txBody>
      </p:sp>
    </p:spTree>
    <p:extLst>
      <p:ext uri="{BB962C8B-B14F-4D97-AF65-F5344CB8AC3E}">
        <p14:creationId xmlns:p14="http://schemas.microsoft.com/office/powerpoint/2010/main" val="3762341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2023B6-1DD0-4444-BD4F-A0A7DFE1C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Право на применение ЕСХН необоснованно расширено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99F0BCC-69AE-418B-9E34-63A34FA01D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/>
              <a:t>В настоящее время </a:t>
            </a:r>
            <a:r>
              <a:rPr lang="ru-RU" dirty="0" err="1"/>
              <a:t>пп</a:t>
            </a:r>
            <a:r>
              <a:rPr lang="ru-RU" dirty="0"/>
              <a:t>. 2) части 2 ст. 346.2 НК РФ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821A4A0-19F9-4389-8C92-6F6C6E3985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«2) Организации и индивидуальные предприниматели, оказывающие услуги сельскохозяйственным товаропроизводителям…»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75FCE90-DA2A-4019-AB87-BF31F3AEB6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pPr algn="ctr"/>
            <a:r>
              <a:rPr lang="ru-RU" dirty="0"/>
              <a:t>Необходимо: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997B72E-4065-4420-B62C-F18E6F58ABD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«2) сельскохозяйственные потребительские кооперативы, оказывающие услуги своим членам – сельскохозяйственным товаропроизводителям…»</a:t>
            </a:r>
          </a:p>
        </p:txBody>
      </p:sp>
    </p:spTree>
    <p:extLst>
      <p:ext uri="{BB962C8B-B14F-4D97-AF65-F5344CB8AC3E}">
        <p14:creationId xmlns:p14="http://schemas.microsoft.com/office/powerpoint/2010/main" val="1087916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638F2-1C24-4B07-8480-5F53CCE2F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Создать условия для реализации права члена СПК на долю в общем результате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A2A977-F27E-41BC-96ED-A31A6348B9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/>
              <a:t>В настоящее время кооперативные выплаты членам СПК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B727D9F-C827-4E18-9887-8500D42761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Облагаются НДФЛ,</a:t>
            </a:r>
          </a:p>
          <a:p>
            <a:r>
              <a:rPr lang="ru-RU" dirty="0"/>
              <a:t>Облагаются всеми видами страховых взносов во внебюджетные фонды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C37CB6F-C2FC-4796-BC38-4D7AEC8103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/>
              <a:t>Необходимо внести изменения в часть 1 ст. 422 НК РФ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45DEB9E-EE9A-4FA3-B598-9F7E1A79ECF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Исключить кооперативные выплаты членам СПК из базы по начислению взносов</a:t>
            </a:r>
          </a:p>
        </p:txBody>
      </p:sp>
    </p:spTree>
    <p:extLst>
      <p:ext uri="{BB962C8B-B14F-4D97-AF65-F5344CB8AC3E}">
        <p14:creationId xmlns:p14="http://schemas.microsoft.com/office/powerpoint/2010/main" val="38625010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Широкоэкранный</PresentationFormat>
  <Paragraphs>20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Недостатки налогового законодательства в отношении сельскохозяйственных кооперативов</vt:lpstr>
      <vt:lpstr>Налогообложение прибыли сельскохозяйственных потребительских кооперативов (изменения в часть 1.3. ст. 284 НК РФ)</vt:lpstr>
      <vt:lpstr>Право на применение ЕСХН необоснованно расширено</vt:lpstr>
      <vt:lpstr>Создать условия для реализации права члена СПК на долю в общем результате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euser519</dc:creator>
  <cp:lastModifiedBy>euser519</cp:lastModifiedBy>
  <cp:revision>8</cp:revision>
  <dcterms:created xsi:type="dcterms:W3CDTF">2018-11-13T13:11:58Z</dcterms:created>
  <dcterms:modified xsi:type="dcterms:W3CDTF">2018-11-14T20:04:52Z</dcterms:modified>
</cp:coreProperties>
</file>