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3"/>
  </p:notesMasterIdLst>
  <p:sldIdLst>
    <p:sldId id="312" r:id="rId2"/>
    <p:sldId id="313" r:id="rId3"/>
    <p:sldId id="314" r:id="rId4"/>
    <p:sldId id="347" r:id="rId5"/>
    <p:sldId id="425" r:id="rId6"/>
    <p:sldId id="317" r:id="rId7"/>
    <p:sldId id="263" r:id="rId8"/>
    <p:sldId id="264" r:id="rId9"/>
    <p:sldId id="426" r:id="rId10"/>
    <p:sldId id="410" r:id="rId11"/>
    <p:sldId id="352" r:id="rId12"/>
    <p:sldId id="431" r:id="rId13"/>
    <p:sldId id="430" r:id="rId14"/>
    <p:sldId id="432" r:id="rId15"/>
    <p:sldId id="433" r:id="rId16"/>
    <p:sldId id="434" r:id="rId17"/>
    <p:sldId id="435" r:id="rId18"/>
    <p:sldId id="436" r:id="rId19"/>
    <p:sldId id="437" r:id="rId20"/>
    <p:sldId id="438" r:id="rId21"/>
    <p:sldId id="439" r:id="rId22"/>
    <p:sldId id="440" r:id="rId23"/>
    <p:sldId id="441" r:id="rId24"/>
    <p:sldId id="442" r:id="rId25"/>
    <p:sldId id="376" r:id="rId26"/>
    <p:sldId id="377" r:id="rId27"/>
    <p:sldId id="385" r:id="rId28"/>
    <p:sldId id="392" r:id="rId29"/>
    <p:sldId id="368" r:id="rId30"/>
    <p:sldId id="419" r:id="rId31"/>
    <p:sldId id="372" r:id="rId32"/>
    <p:sldId id="428" r:id="rId33"/>
    <p:sldId id="424" r:id="rId34"/>
    <p:sldId id="429" r:id="rId35"/>
    <p:sldId id="375" r:id="rId36"/>
    <p:sldId id="371" r:id="rId37"/>
    <p:sldId id="370" r:id="rId38"/>
    <p:sldId id="357" r:id="rId39"/>
    <p:sldId id="302" r:id="rId40"/>
    <p:sldId id="345" r:id="rId41"/>
    <p:sldId id="443" r:id="rId42"/>
  </p:sldIdLst>
  <p:sldSz cx="9144000" cy="5143500" type="screen16x9"/>
  <p:notesSz cx="6797675" cy="992505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4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3617" autoAdjust="0"/>
  </p:normalViewPr>
  <p:slideViewPr>
    <p:cSldViewPr>
      <p:cViewPr varScale="1">
        <p:scale>
          <a:sx n="114" d="100"/>
          <a:sy n="114" d="100"/>
        </p:scale>
        <p:origin x="90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949908-3EF1-4DCF-8F7D-8806BDA73E39}" type="doc">
      <dgm:prSet loTypeId="urn:microsoft.com/office/officeart/2005/8/layout/h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2C3CA35-7EF9-433F-BFFF-D3167D5C09B2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ru-RU" sz="1800" b="1" dirty="0" smtClean="0">
              <a:solidFill>
                <a:schemeClr val="dk1"/>
              </a:solidFill>
              <a:latin typeface="Calibri" pitchFamily="34" charset="0"/>
              <a:cs typeface="Times New Roman" panose="02020603050405020304" pitchFamily="18" charset="0"/>
            </a:rPr>
            <a:t>Заключены соглашения о сотрудничестве с региональными органами по управлению животноводством</a:t>
          </a:r>
          <a:endParaRPr lang="ru-RU" sz="1800" b="1" dirty="0">
            <a:solidFill>
              <a:schemeClr val="dk1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ABC1067E-A5D5-49D9-AF37-D702AF59EC8A}" type="parTrans" cxnId="{5CA72964-7DD1-41EA-8810-E84D31912D3B}">
      <dgm:prSet/>
      <dgm:spPr/>
      <dgm:t>
        <a:bodyPr/>
        <a:lstStyle/>
        <a:p>
          <a:endParaRPr lang="ru-RU"/>
        </a:p>
      </dgm:t>
    </dgm:pt>
    <dgm:pt modelId="{0BC12AC6-4B10-4B8D-8BEB-C95E3C7EE412}" type="sibTrans" cxnId="{5CA72964-7DD1-41EA-8810-E84D31912D3B}">
      <dgm:prSet/>
      <dgm:spPr/>
      <dgm:t>
        <a:bodyPr/>
        <a:lstStyle/>
        <a:p>
          <a:endParaRPr lang="ru-RU"/>
        </a:p>
      </dgm:t>
    </dgm:pt>
    <dgm:pt modelId="{095D3530-91DE-4066-92F1-600FCE416A5B}">
      <dgm:prSet phldrT="[Текст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400" dirty="0" smtClean="0">
              <a:latin typeface="Calibri" pitchFamily="34" charset="0"/>
              <a:cs typeface="Times New Roman" panose="02020603050405020304" pitchFamily="18" charset="0"/>
            </a:rPr>
            <a:t>Владимирская область</a:t>
          </a:r>
          <a:endParaRPr lang="ru-RU" sz="2400" dirty="0">
            <a:latin typeface="Calibri" pitchFamily="34" charset="0"/>
            <a:cs typeface="Times New Roman" panose="02020603050405020304" pitchFamily="18" charset="0"/>
          </a:endParaRPr>
        </a:p>
      </dgm:t>
    </dgm:pt>
    <dgm:pt modelId="{386BB4E6-5463-44F7-B91E-83729E6C4632}" type="parTrans" cxnId="{431863C8-93BC-4735-8AF2-15E5BA24B3B5}">
      <dgm:prSet/>
      <dgm:spPr/>
      <dgm:t>
        <a:bodyPr/>
        <a:lstStyle/>
        <a:p>
          <a:endParaRPr lang="ru-RU"/>
        </a:p>
      </dgm:t>
    </dgm:pt>
    <dgm:pt modelId="{78A60A0C-541C-4E7E-A94D-BBF249F8614F}" type="sibTrans" cxnId="{431863C8-93BC-4735-8AF2-15E5BA24B3B5}">
      <dgm:prSet/>
      <dgm:spPr/>
      <dgm:t>
        <a:bodyPr/>
        <a:lstStyle/>
        <a:p>
          <a:endParaRPr lang="ru-RU"/>
        </a:p>
      </dgm:t>
    </dgm:pt>
    <dgm:pt modelId="{96F31923-90C9-427C-808B-AB0F3429F619}">
      <dgm:prSet phldrT="[Текст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400" dirty="0" smtClean="0">
              <a:latin typeface="Calibri" pitchFamily="34" charset="0"/>
              <a:cs typeface="Times New Roman" panose="02020603050405020304" pitchFamily="18" charset="0"/>
            </a:rPr>
            <a:t>Калужская область</a:t>
          </a:r>
          <a:endParaRPr lang="ru-RU" sz="2400" dirty="0">
            <a:latin typeface="Calibri" pitchFamily="34" charset="0"/>
            <a:cs typeface="Times New Roman" panose="02020603050405020304" pitchFamily="18" charset="0"/>
          </a:endParaRPr>
        </a:p>
      </dgm:t>
    </dgm:pt>
    <dgm:pt modelId="{74B64EDB-2B76-45E4-8BDC-5DD8F5B01E79}" type="parTrans" cxnId="{E965F2ED-1A77-4675-B186-DC5DABD8E420}">
      <dgm:prSet/>
      <dgm:spPr/>
      <dgm:t>
        <a:bodyPr/>
        <a:lstStyle/>
        <a:p>
          <a:endParaRPr lang="ru-RU"/>
        </a:p>
      </dgm:t>
    </dgm:pt>
    <dgm:pt modelId="{929F38F6-2A80-4DF9-92AB-D1B78C73338A}" type="sibTrans" cxnId="{E965F2ED-1A77-4675-B186-DC5DABD8E420}">
      <dgm:prSet/>
      <dgm:spPr/>
      <dgm:t>
        <a:bodyPr/>
        <a:lstStyle/>
        <a:p>
          <a:endParaRPr lang="ru-RU"/>
        </a:p>
      </dgm:t>
    </dgm:pt>
    <dgm:pt modelId="{052929E2-E45B-4CE1-A275-3B1D436F7503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ru-RU" sz="2400" dirty="0" smtClean="0">
              <a:latin typeface="Calibri" pitchFamily="34" charset="0"/>
              <a:cs typeface="Times New Roman" panose="02020603050405020304" pitchFamily="18" charset="0"/>
            </a:rPr>
            <a:t>Подготовлены соглашения</a:t>
          </a:r>
          <a:endParaRPr lang="ru-RU" sz="2400" dirty="0">
            <a:latin typeface="Calibri" pitchFamily="34" charset="0"/>
            <a:cs typeface="Times New Roman" panose="02020603050405020304" pitchFamily="18" charset="0"/>
          </a:endParaRPr>
        </a:p>
      </dgm:t>
    </dgm:pt>
    <dgm:pt modelId="{ADDE367E-F6FD-4284-9E57-3AB5F5168B3C}" type="parTrans" cxnId="{3235FED6-ECAF-4A34-8793-6E8E04494B74}">
      <dgm:prSet/>
      <dgm:spPr/>
      <dgm:t>
        <a:bodyPr/>
        <a:lstStyle/>
        <a:p>
          <a:endParaRPr lang="ru-RU"/>
        </a:p>
      </dgm:t>
    </dgm:pt>
    <dgm:pt modelId="{8E4026BC-7619-43C1-9A22-282986E4C409}" type="sibTrans" cxnId="{3235FED6-ECAF-4A34-8793-6E8E04494B74}">
      <dgm:prSet/>
      <dgm:spPr/>
      <dgm:t>
        <a:bodyPr/>
        <a:lstStyle/>
        <a:p>
          <a:endParaRPr lang="ru-RU"/>
        </a:p>
      </dgm:t>
    </dgm:pt>
    <dgm:pt modelId="{0D28D74A-8A16-4BBE-8213-41A691C8FBFA}">
      <dgm:prSet phldrT="[Текст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400" dirty="0" smtClean="0">
              <a:latin typeface="Calibri" pitchFamily="34" charset="0"/>
              <a:cs typeface="Times New Roman" panose="02020603050405020304" pitchFamily="18" charset="0"/>
            </a:rPr>
            <a:t>Белгородская область</a:t>
          </a:r>
          <a:endParaRPr lang="ru-RU" sz="2400" dirty="0">
            <a:latin typeface="Calibri" pitchFamily="34" charset="0"/>
            <a:cs typeface="Times New Roman" panose="02020603050405020304" pitchFamily="18" charset="0"/>
          </a:endParaRPr>
        </a:p>
      </dgm:t>
    </dgm:pt>
    <dgm:pt modelId="{37D5B3FC-463E-40D0-93FD-DE5B82B12377}" type="parTrans" cxnId="{9C60B8DB-ECD5-4AEF-B77F-35272E88D41A}">
      <dgm:prSet/>
      <dgm:spPr/>
      <dgm:t>
        <a:bodyPr/>
        <a:lstStyle/>
        <a:p>
          <a:endParaRPr lang="ru-RU"/>
        </a:p>
      </dgm:t>
    </dgm:pt>
    <dgm:pt modelId="{4CD6FFE0-1CF4-4EA1-9CC0-B9C326A6ECF0}" type="sibTrans" cxnId="{9C60B8DB-ECD5-4AEF-B77F-35272E88D41A}">
      <dgm:prSet/>
      <dgm:spPr/>
      <dgm:t>
        <a:bodyPr/>
        <a:lstStyle/>
        <a:p>
          <a:endParaRPr lang="ru-RU"/>
        </a:p>
      </dgm:t>
    </dgm:pt>
    <dgm:pt modelId="{A22CE2CB-7A30-4157-B063-ACAC7B90DCB7}">
      <dgm:prSet phldrT="[Текст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400" dirty="0" smtClean="0">
              <a:latin typeface="Calibri" pitchFamily="34" charset="0"/>
              <a:cs typeface="Times New Roman" panose="02020603050405020304" pitchFamily="18" charset="0"/>
            </a:rPr>
            <a:t>Оренбургская область</a:t>
          </a:r>
          <a:endParaRPr lang="ru-RU" sz="2400" dirty="0">
            <a:latin typeface="Calibri" pitchFamily="34" charset="0"/>
            <a:cs typeface="Times New Roman" panose="02020603050405020304" pitchFamily="18" charset="0"/>
          </a:endParaRPr>
        </a:p>
      </dgm:t>
    </dgm:pt>
    <dgm:pt modelId="{4798E5A5-AE58-4B8A-9272-1DD33BB1576F}" type="parTrans" cxnId="{37EEC6DD-875B-418B-A0C8-142E385D80FE}">
      <dgm:prSet/>
      <dgm:spPr/>
      <dgm:t>
        <a:bodyPr/>
        <a:lstStyle/>
        <a:p>
          <a:endParaRPr lang="ru-RU"/>
        </a:p>
      </dgm:t>
    </dgm:pt>
    <dgm:pt modelId="{FB706AAD-FFD3-4B12-824A-AF096423E98B}" type="sibTrans" cxnId="{37EEC6DD-875B-418B-A0C8-142E385D80FE}">
      <dgm:prSet/>
      <dgm:spPr/>
      <dgm:t>
        <a:bodyPr/>
        <a:lstStyle/>
        <a:p>
          <a:endParaRPr lang="ru-RU"/>
        </a:p>
      </dgm:t>
    </dgm:pt>
    <dgm:pt modelId="{65E1DEB6-C6B2-43CD-8376-D211C39161C9}">
      <dgm:prSet phldrT="[Текст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400" dirty="0" smtClean="0">
              <a:latin typeface="Calibri" pitchFamily="34" charset="0"/>
              <a:cs typeface="Times New Roman" panose="02020603050405020304" pitchFamily="18" charset="0"/>
            </a:rPr>
            <a:t>Рязанская область</a:t>
          </a:r>
          <a:endParaRPr lang="ru-RU" sz="2400" dirty="0">
            <a:latin typeface="Calibri" pitchFamily="34" charset="0"/>
            <a:cs typeface="Times New Roman" panose="02020603050405020304" pitchFamily="18" charset="0"/>
          </a:endParaRPr>
        </a:p>
      </dgm:t>
    </dgm:pt>
    <dgm:pt modelId="{0A03B77F-E456-409E-904F-3284C7606441}" type="parTrans" cxnId="{4FA56F47-8BA9-49EF-9C56-095B43534BFB}">
      <dgm:prSet/>
      <dgm:spPr/>
      <dgm:t>
        <a:bodyPr/>
        <a:lstStyle/>
        <a:p>
          <a:endParaRPr lang="ru-RU"/>
        </a:p>
      </dgm:t>
    </dgm:pt>
    <dgm:pt modelId="{13C94215-47AC-42EB-8ED5-512FBF02926F}" type="sibTrans" cxnId="{4FA56F47-8BA9-49EF-9C56-095B43534BFB}">
      <dgm:prSet/>
      <dgm:spPr/>
      <dgm:t>
        <a:bodyPr/>
        <a:lstStyle/>
        <a:p>
          <a:endParaRPr lang="ru-RU"/>
        </a:p>
      </dgm:t>
    </dgm:pt>
    <dgm:pt modelId="{FCBB4A9E-3C00-47FD-A95A-E837C9BF0839}">
      <dgm:prSet phldrT="[Текст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400" dirty="0" smtClean="0">
              <a:latin typeface="Calibri" pitchFamily="34" charset="0"/>
              <a:cs typeface="Times New Roman" panose="02020603050405020304" pitchFamily="18" charset="0"/>
            </a:rPr>
            <a:t>Хабаровский край</a:t>
          </a:r>
          <a:endParaRPr lang="ru-RU" sz="2400" dirty="0">
            <a:latin typeface="Calibri" pitchFamily="34" charset="0"/>
            <a:cs typeface="Times New Roman" panose="02020603050405020304" pitchFamily="18" charset="0"/>
          </a:endParaRPr>
        </a:p>
      </dgm:t>
    </dgm:pt>
    <dgm:pt modelId="{E0F2FFC3-9FD6-4569-BE1B-68BEE09F01BD}" type="parTrans" cxnId="{89485236-B57D-4A95-9ABD-F489F0E08395}">
      <dgm:prSet/>
      <dgm:spPr/>
      <dgm:t>
        <a:bodyPr/>
        <a:lstStyle/>
        <a:p>
          <a:endParaRPr lang="ru-RU"/>
        </a:p>
      </dgm:t>
    </dgm:pt>
    <dgm:pt modelId="{2D50D7DB-F795-4115-9595-79A93F86A7C3}" type="sibTrans" cxnId="{89485236-B57D-4A95-9ABD-F489F0E08395}">
      <dgm:prSet/>
      <dgm:spPr/>
      <dgm:t>
        <a:bodyPr/>
        <a:lstStyle/>
        <a:p>
          <a:endParaRPr lang="ru-RU"/>
        </a:p>
      </dgm:t>
    </dgm:pt>
    <dgm:pt modelId="{644476A0-EE41-427A-BE66-BC31906B0C87}">
      <dgm:prSet phldrT="[Текст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400" dirty="0" smtClean="0">
              <a:latin typeface="Calibri" pitchFamily="34" charset="0"/>
              <a:cs typeface="Times New Roman" panose="02020603050405020304" pitchFamily="18" charset="0"/>
            </a:rPr>
            <a:t>Нижегородская область</a:t>
          </a:r>
          <a:endParaRPr lang="ru-RU" sz="2400" dirty="0">
            <a:latin typeface="Calibri" pitchFamily="34" charset="0"/>
            <a:cs typeface="Times New Roman" panose="02020603050405020304" pitchFamily="18" charset="0"/>
          </a:endParaRPr>
        </a:p>
      </dgm:t>
    </dgm:pt>
    <dgm:pt modelId="{F0730381-1E2C-4273-8296-9AB73CC55EFA}" type="parTrans" cxnId="{EEDDD54A-1191-4374-AA3B-EC473C9E91A5}">
      <dgm:prSet/>
      <dgm:spPr/>
      <dgm:t>
        <a:bodyPr/>
        <a:lstStyle/>
        <a:p>
          <a:endParaRPr lang="ru-RU"/>
        </a:p>
      </dgm:t>
    </dgm:pt>
    <dgm:pt modelId="{8BBFE844-8C6D-4ECF-AE01-9050E069B880}" type="sibTrans" cxnId="{EEDDD54A-1191-4374-AA3B-EC473C9E91A5}">
      <dgm:prSet/>
      <dgm:spPr/>
      <dgm:t>
        <a:bodyPr/>
        <a:lstStyle/>
        <a:p>
          <a:endParaRPr lang="ru-RU"/>
        </a:p>
      </dgm:t>
    </dgm:pt>
    <dgm:pt modelId="{803659DE-D34D-4F05-9C30-3F34F65BCBA6}">
      <dgm:prSet phldrT="[Текст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400" dirty="0" smtClean="0">
              <a:latin typeface="Calibri" pitchFamily="34" charset="0"/>
              <a:cs typeface="Times New Roman" panose="02020603050405020304" pitchFamily="18" charset="0"/>
            </a:rPr>
            <a:t>Орловская область</a:t>
          </a:r>
          <a:endParaRPr lang="ru-RU" sz="2400" dirty="0">
            <a:latin typeface="Calibri" pitchFamily="34" charset="0"/>
            <a:cs typeface="Times New Roman" panose="02020603050405020304" pitchFamily="18" charset="0"/>
          </a:endParaRPr>
        </a:p>
      </dgm:t>
    </dgm:pt>
    <dgm:pt modelId="{62D95978-BF3B-4AEA-B465-31401BD0BA1D}" type="parTrans" cxnId="{4A60ED87-1551-4C7B-B486-CEFF83694732}">
      <dgm:prSet/>
      <dgm:spPr/>
      <dgm:t>
        <a:bodyPr/>
        <a:lstStyle/>
        <a:p>
          <a:endParaRPr lang="ru-RU"/>
        </a:p>
      </dgm:t>
    </dgm:pt>
    <dgm:pt modelId="{3E898A8A-7132-4B67-A789-79AC9AC799E9}" type="sibTrans" cxnId="{4A60ED87-1551-4C7B-B486-CEFF83694732}">
      <dgm:prSet/>
      <dgm:spPr/>
      <dgm:t>
        <a:bodyPr/>
        <a:lstStyle/>
        <a:p>
          <a:endParaRPr lang="ru-RU"/>
        </a:p>
      </dgm:t>
    </dgm:pt>
    <dgm:pt modelId="{77D7295F-9732-4DEE-9B54-C47FC9B62278}">
      <dgm:prSet phldrT="[Текст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400" dirty="0" smtClean="0">
              <a:latin typeface="Calibri" pitchFamily="34" charset="0"/>
              <a:cs typeface="Times New Roman" panose="02020603050405020304" pitchFamily="18" charset="0"/>
            </a:rPr>
            <a:t>Тамбовская область</a:t>
          </a:r>
          <a:endParaRPr lang="ru-RU" sz="2400" dirty="0">
            <a:latin typeface="Calibri" pitchFamily="34" charset="0"/>
            <a:cs typeface="Times New Roman" panose="02020603050405020304" pitchFamily="18" charset="0"/>
          </a:endParaRPr>
        </a:p>
      </dgm:t>
    </dgm:pt>
    <dgm:pt modelId="{16442F9A-5A59-4AE2-8EAE-509B86963790}" type="parTrans" cxnId="{4BD69EAC-D9C0-4760-834F-936FA623A213}">
      <dgm:prSet/>
      <dgm:spPr/>
      <dgm:t>
        <a:bodyPr/>
        <a:lstStyle/>
        <a:p>
          <a:endParaRPr lang="ru-RU"/>
        </a:p>
      </dgm:t>
    </dgm:pt>
    <dgm:pt modelId="{DC6C769A-21DC-4423-98A5-C08B9D648E16}" type="sibTrans" cxnId="{4BD69EAC-D9C0-4760-834F-936FA623A213}">
      <dgm:prSet/>
      <dgm:spPr/>
      <dgm:t>
        <a:bodyPr/>
        <a:lstStyle/>
        <a:p>
          <a:endParaRPr lang="ru-RU"/>
        </a:p>
      </dgm:t>
    </dgm:pt>
    <dgm:pt modelId="{1DF96209-A1D6-49E1-BAC0-AB5072CBD52E}">
      <dgm:prSet phldrT="[Текст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400" dirty="0" smtClean="0">
              <a:latin typeface="Calibri" pitchFamily="34" charset="0"/>
              <a:cs typeface="Times New Roman" panose="02020603050405020304" pitchFamily="18" charset="0"/>
            </a:rPr>
            <a:t>Тульская область</a:t>
          </a:r>
          <a:endParaRPr lang="ru-RU" sz="2400" dirty="0">
            <a:latin typeface="Calibri" pitchFamily="34" charset="0"/>
            <a:cs typeface="Times New Roman" panose="02020603050405020304" pitchFamily="18" charset="0"/>
          </a:endParaRPr>
        </a:p>
      </dgm:t>
    </dgm:pt>
    <dgm:pt modelId="{36EB14FF-F8E5-458C-BCAD-CFEDECC06B21}" type="parTrans" cxnId="{648223E2-CDD5-4E40-A07B-1D84CB78DFB6}">
      <dgm:prSet/>
      <dgm:spPr/>
      <dgm:t>
        <a:bodyPr/>
        <a:lstStyle/>
        <a:p>
          <a:endParaRPr lang="ru-RU"/>
        </a:p>
      </dgm:t>
    </dgm:pt>
    <dgm:pt modelId="{0CB028F0-7FCF-423B-BD7F-5DA197A9660C}" type="sibTrans" cxnId="{648223E2-CDD5-4E40-A07B-1D84CB78DFB6}">
      <dgm:prSet/>
      <dgm:spPr/>
      <dgm:t>
        <a:bodyPr/>
        <a:lstStyle/>
        <a:p>
          <a:endParaRPr lang="ru-RU"/>
        </a:p>
      </dgm:t>
    </dgm:pt>
    <dgm:pt modelId="{C2BE6ADF-D4BE-4C91-A0E3-04B11F9A8A76}" type="pres">
      <dgm:prSet presAssocID="{75949908-3EF1-4DCF-8F7D-8806BDA73E3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1CD6F9-1AAD-47B7-9BE4-1891D2D95423}" type="pres">
      <dgm:prSet presAssocID="{02C3CA35-7EF9-433F-BFFF-D3167D5C09B2}" presName="composite" presStyleCnt="0"/>
      <dgm:spPr/>
    </dgm:pt>
    <dgm:pt modelId="{1CF36986-F237-452A-B6B6-50430F1F17D2}" type="pres">
      <dgm:prSet presAssocID="{02C3CA35-7EF9-433F-BFFF-D3167D5C09B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C8BA0B-92E4-44D6-976C-1DABE7B7D759}" type="pres">
      <dgm:prSet presAssocID="{02C3CA35-7EF9-433F-BFFF-D3167D5C09B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720BA2-6127-4DA3-B894-B1E2AD2F56A6}" type="pres">
      <dgm:prSet presAssocID="{0BC12AC6-4B10-4B8D-8BEB-C95E3C7EE412}" presName="space" presStyleCnt="0"/>
      <dgm:spPr/>
    </dgm:pt>
    <dgm:pt modelId="{DF676404-EBBE-4CA9-AE2B-8F280741A377}" type="pres">
      <dgm:prSet presAssocID="{052929E2-E45B-4CE1-A275-3B1D436F7503}" presName="composite" presStyleCnt="0"/>
      <dgm:spPr/>
    </dgm:pt>
    <dgm:pt modelId="{23A9BA45-7179-4B47-9141-64985D96D8AA}" type="pres">
      <dgm:prSet presAssocID="{052929E2-E45B-4CE1-A275-3B1D436F7503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8B01F5-CE50-4E10-9DA6-0FBE32059444}" type="pres">
      <dgm:prSet presAssocID="{052929E2-E45B-4CE1-A275-3B1D436F7503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09AED2-6CBF-4075-A100-74F6857898E0}" type="presOf" srcId="{A22CE2CB-7A30-4157-B063-ACAC7B90DCB7}" destId="{50C8BA0B-92E4-44D6-976C-1DABE7B7D759}" srcOrd="0" destOrd="2" presId="urn:microsoft.com/office/officeart/2005/8/layout/hList1"/>
    <dgm:cxn modelId="{C729B7A3-B5C0-4EBF-9963-C2AECE910073}" type="presOf" srcId="{052929E2-E45B-4CE1-A275-3B1D436F7503}" destId="{23A9BA45-7179-4B47-9141-64985D96D8AA}" srcOrd="0" destOrd="0" presId="urn:microsoft.com/office/officeart/2005/8/layout/hList1"/>
    <dgm:cxn modelId="{EEDDD54A-1191-4374-AA3B-EC473C9E91A5}" srcId="{052929E2-E45B-4CE1-A275-3B1D436F7503}" destId="{644476A0-EE41-427A-BE66-BC31906B0C87}" srcOrd="1" destOrd="0" parTransId="{F0730381-1E2C-4273-8296-9AB73CC55EFA}" sibTransId="{8BBFE844-8C6D-4ECF-AE01-9050E069B880}"/>
    <dgm:cxn modelId="{11359FF6-221E-4466-B542-48021F7A7B16}" type="presOf" srcId="{02C3CA35-7EF9-433F-BFFF-D3167D5C09B2}" destId="{1CF36986-F237-452A-B6B6-50430F1F17D2}" srcOrd="0" destOrd="0" presId="urn:microsoft.com/office/officeart/2005/8/layout/hList1"/>
    <dgm:cxn modelId="{648223E2-CDD5-4E40-A07B-1D84CB78DFB6}" srcId="{052929E2-E45B-4CE1-A275-3B1D436F7503}" destId="{1DF96209-A1D6-49E1-BAC0-AB5072CBD52E}" srcOrd="3" destOrd="0" parTransId="{36EB14FF-F8E5-458C-BCAD-CFEDECC06B21}" sibTransId="{0CB028F0-7FCF-423B-BD7F-5DA197A9660C}"/>
    <dgm:cxn modelId="{4FA56F47-8BA9-49EF-9C56-095B43534BFB}" srcId="{02C3CA35-7EF9-433F-BFFF-D3167D5C09B2}" destId="{65E1DEB6-C6B2-43CD-8376-D211C39161C9}" srcOrd="3" destOrd="0" parTransId="{0A03B77F-E456-409E-904F-3284C7606441}" sibTransId="{13C94215-47AC-42EB-8ED5-512FBF02926F}"/>
    <dgm:cxn modelId="{002501F9-B6A7-4022-B404-22BE7D63BC0B}" type="presOf" srcId="{0D28D74A-8A16-4BBE-8213-41A691C8FBFA}" destId="{018B01F5-CE50-4E10-9DA6-0FBE32059444}" srcOrd="0" destOrd="0" presId="urn:microsoft.com/office/officeart/2005/8/layout/hList1"/>
    <dgm:cxn modelId="{650EECF3-17F3-44AD-9846-289FE0794E21}" type="presOf" srcId="{095D3530-91DE-4066-92F1-600FCE416A5B}" destId="{50C8BA0B-92E4-44D6-976C-1DABE7B7D759}" srcOrd="0" destOrd="0" presId="urn:microsoft.com/office/officeart/2005/8/layout/hList1"/>
    <dgm:cxn modelId="{4A60ED87-1551-4C7B-B486-CEFF83694732}" srcId="{052929E2-E45B-4CE1-A275-3B1D436F7503}" destId="{803659DE-D34D-4F05-9C30-3F34F65BCBA6}" srcOrd="2" destOrd="0" parTransId="{62D95978-BF3B-4AEA-B465-31401BD0BA1D}" sibTransId="{3E898A8A-7132-4B67-A789-79AC9AC799E9}"/>
    <dgm:cxn modelId="{E965F2ED-1A77-4675-B186-DC5DABD8E420}" srcId="{02C3CA35-7EF9-433F-BFFF-D3167D5C09B2}" destId="{96F31923-90C9-427C-808B-AB0F3429F619}" srcOrd="1" destOrd="0" parTransId="{74B64EDB-2B76-45E4-8BDC-5DD8F5B01E79}" sibTransId="{929F38F6-2A80-4DF9-92AB-D1B78C73338A}"/>
    <dgm:cxn modelId="{F23C1DB1-BA86-4E7B-BAC2-1B313FF8AA39}" type="presOf" srcId="{96F31923-90C9-427C-808B-AB0F3429F619}" destId="{50C8BA0B-92E4-44D6-976C-1DABE7B7D759}" srcOrd="0" destOrd="1" presId="urn:microsoft.com/office/officeart/2005/8/layout/hList1"/>
    <dgm:cxn modelId="{9C60B8DB-ECD5-4AEF-B77F-35272E88D41A}" srcId="{052929E2-E45B-4CE1-A275-3B1D436F7503}" destId="{0D28D74A-8A16-4BBE-8213-41A691C8FBFA}" srcOrd="0" destOrd="0" parTransId="{37D5B3FC-463E-40D0-93FD-DE5B82B12377}" sibTransId="{4CD6FFE0-1CF4-4EA1-9CC0-B9C326A6ECF0}"/>
    <dgm:cxn modelId="{D732BB6F-12D6-4DC6-8BA6-872F7974050F}" type="presOf" srcId="{644476A0-EE41-427A-BE66-BC31906B0C87}" destId="{018B01F5-CE50-4E10-9DA6-0FBE32059444}" srcOrd="0" destOrd="1" presId="urn:microsoft.com/office/officeart/2005/8/layout/hList1"/>
    <dgm:cxn modelId="{F668E4E2-27DB-4571-8078-0BD17E04AD95}" type="presOf" srcId="{803659DE-D34D-4F05-9C30-3F34F65BCBA6}" destId="{018B01F5-CE50-4E10-9DA6-0FBE32059444}" srcOrd="0" destOrd="2" presId="urn:microsoft.com/office/officeart/2005/8/layout/hList1"/>
    <dgm:cxn modelId="{4BD69EAC-D9C0-4760-834F-936FA623A213}" srcId="{02C3CA35-7EF9-433F-BFFF-D3167D5C09B2}" destId="{77D7295F-9732-4DEE-9B54-C47FC9B62278}" srcOrd="5" destOrd="0" parTransId="{16442F9A-5A59-4AE2-8EAE-509B86963790}" sibTransId="{DC6C769A-21DC-4423-98A5-C08B9D648E16}"/>
    <dgm:cxn modelId="{9FACA377-54C3-4FBB-AA8B-22D76450B428}" type="presOf" srcId="{65E1DEB6-C6B2-43CD-8376-D211C39161C9}" destId="{50C8BA0B-92E4-44D6-976C-1DABE7B7D759}" srcOrd="0" destOrd="3" presId="urn:microsoft.com/office/officeart/2005/8/layout/hList1"/>
    <dgm:cxn modelId="{89485236-B57D-4A95-9ABD-F489F0E08395}" srcId="{02C3CA35-7EF9-433F-BFFF-D3167D5C09B2}" destId="{FCBB4A9E-3C00-47FD-A95A-E837C9BF0839}" srcOrd="4" destOrd="0" parTransId="{E0F2FFC3-9FD6-4569-BE1B-68BEE09F01BD}" sibTransId="{2D50D7DB-F795-4115-9595-79A93F86A7C3}"/>
    <dgm:cxn modelId="{8C84ABE7-F9C7-4861-B132-8424A1B6865E}" type="presOf" srcId="{77D7295F-9732-4DEE-9B54-C47FC9B62278}" destId="{50C8BA0B-92E4-44D6-976C-1DABE7B7D759}" srcOrd="0" destOrd="5" presId="urn:microsoft.com/office/officeart/2005/8/layout/hList1"/>
    <dgm:cxn modelId="{06837938-F49E-4D40-AF9D-0058589ACD1E}" type="presOf" srcId="{FCBB4A9E-3C00-47FD-A95A-E837C9BF0839}" destId="{50C8BA0B-92E4-44D6-976C-1DABE7B7D759}" srcOrd="0" destOrd="4" presId="urn:microsoft.com/office/officeart/2005/8/layout/hList1"/>
    <dgm:cxn modelId="{3235FED6-ECAF-4A34-8793-6E8E04494B74}" srcId="{75949908-3EF1-4DCF-8F7D-8806BDA73E39}" destId="{052929E2-E45B-4CE1-A275-3B1D436F7503}" srcOrd="1" destOrd="0" parTransId="{ADDE367E-F6FD-4284-9E57-3AB5F5168B3C}" sibTransId="{8E4026BC-7619-43C1-9A22-282986E4C409}"/>
    <dgm:cxn modelId="{431863C8-93BC-4735-8AF2-15E5BA24B3B5}" srcId="{02C3CA35-7EF9-433F-BFFF-D3167D5C09B2}" destId="{095D3530-91DE-4066-92F1-600FCE416A5B}" srcOrd="0" destOrd="0" parTransId="{386BB4E6-5463-44F7-B91E-83729E6C4632}" sibTransId="{78A60A0C-541C-4E7E-A94D-BBF249F8614F}"/>
    <dgm:cxn modelId="{7B1E422A-18F1-4CBB-A15F-7B1F9D775735}" type="presOf" srcId="{75949908-3EF1-4DCF-8F7D-8806BDA73E39}" destId="{C2BE6ADF-D4BE-4C91-A0E3-04B11F9A8A76}" srcOrd="0" destOrd="0" presId="urn:microsoft.com/office/officeart/2005/8/layout/hList1"/>
    <dgm:cxn modelId="{37EEC6DD-875B-418B-A0C8-142E385D80FE}" srcId="{02C3CA35-7EF9-433F-BFFF-D3167D5C09B2}" destId="{A22CE2CB-7A30-4157-B063-ACAC7B90DCB7}" srcOrd="2" destOrd="0" parTransId="{4798E5A5-AE58-4B8A-9272-1DD33BB1576F}" sibTransId="{FB706AAD-FFD3-4B12-824A-AF096423E98B}"/>
    <dgm:cxn modelId="{5CA72964-7DD1-41EA-8810-E84D31912D3B}" srcId="{75949908-3EF1-4DCF-8F7D-8806BDA73E39}" destId="{02C3CA35-7EF9-433F-BFFF-D3167D5C09B2}" srcOrd="0" destOrd="0" parTransId="{ABC1067E-A5D5-49D9-AF37-D702AF59EC8A}" sibTransId="{0BC12AC6-4B10-4B8D-8BEB-C95E3C7EE412}"/>
    <dgm:cxn modelId="{F999D6A8-B962-4F67-A4FD-9E17A48BDEBD}" type="presOf" srcId="{1DF96209-A1D6-49E1-BAC0-AB5072CBD52E}" destId="{018B01F5-CE50-4E10-9DA6-0FBE32059444}" srcOrd="0" destOrd="3" presId="urn:microsoft.com/office/officeart/2005/8/layout/hList1"/>
    <dgm:cxn modelId="{EA929757-FF59-494A-9ABA-3C89C65D623A}" type="presParOf" srcId="{C2BE6ADF-D4BE-4C91-A0E3-04B11F9A8A76}" destId="{831CD6F9-1AAD-47B7-9BE4-1891D2D95423}" srcOrd="0" destOrd="0" presId="urn:microsoft.com/office/officeart/2005/8/layout/hList1"/>
    <dgm:cxn modelId="{9B20D28A-B4B6-4397-82CF-777C548F3F0E}" type="presParOf" srcId="{831CD6F9-1AAD-47B7-9BE4-1891D2D95423}" destId="{1CF36986-F237-452A-B6B6-50430F1F17D2}" srcOrd="0" destOrd="0" presId="urn:microsoft.com/office/officeart/2005/8/layout/hList1"/>
    <dgm:cxn modelId="{58C0B760-E1CD-4470-9513-DF494BE51ADC}" type="presParOf" srcId="{831CD6F9-1AAD-47B7-9BE4-1891D2D95423}" destId="{50C8BA0B-92E4-44D6-976C-1DABE7B7D759}" srcOrd="1" destOrd="0" presId="urn:microsoft.com/office/officeart/2005/8/layout/hList1"/>
    <dgm:cxn modelId="{3222511A-A0EF-4711-9D20-60447830EF05}" type="presParOf" srcId="{C2BE6ADF-D4BE-4C91-A0E3-04B11F9A8A76}" destId="{E5720BA2-6127-4DA3-B894-B1E2AD2F56A6}" srcOrd="1" destOrd="0" presId="urn:microsoft.com/office/officeart/2005/8/layout/hList1"/>
    <dgm:cxn modelId="{C5EC76AC-AE39-4D5E-842F-CD1D165E038A}" type="presParOf" srcId="{C2BE6ADF-D4BE-4C91-A0E3-04B11F9A8A76}" destId="{DF676404-EBBE-4CA9-AE2B-8F280741A377}" srcOrd="2" destOrd="0" presId="urn:microsoft.com/office/officeart/2005/8/layout/hList1"/>
    <dgm:cxn modelId="{71138F2C-3072-461E-BC10-4F4C8CCBCEA7}" type="presParOf" srcId="{DF676404-EBBE-4CA9-AE2B-8F280741A377}" destId="{23A9BA45-7179-4B47-9141-64985D96D8AA}" srcOrd="0" destOrd="0" presId="urn:microsoft.com/office/officeart/2005/8/layout/hList1"/>
    <dgm:cxn modelId="{5182BC27-3F8D-4142-A611-797AE70F3558}" type="presParOf" srcId="{DF676404-EBBE-4CA9-AE2B-8F280741A377}" destId="{018B01F5-CE50-4E10-9DA6-0FBE3205944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F36986-F237-452A-B6B6-50430F1F17D2}">
      <dsp:nvSpPr>
        <dsp:cNvPr id="0" name=""/>
        <dsp:cNvSpPr/>
      </dsp:nvSpPr>
      <dsp:spPr>
        <a:xfrm>
          <a:off x="40" y="35202"/>
          <a:ext cx="3845569" cy="1411200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9525" cap="flat" cmpd="sng" algn="ctr">
          <a:noFill/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dk1"/>
              </a:solidFill>
              <a:latin typeface="Calibri" pitchFamily="34" charset="0"/>
              <a:cs typeface="Times New Roman" panose="02020603050405020304" pitchFamily="18" charset="0"/>
            </a:rPr>
            <a:t>Заключены соглашения о сотрудничестве с региональными органами по управлению животноводством</a:t>
          </a:r>
          <a:endParaRPr lang="ru-RU" sz="1800" b="1" kern="1200" dirty="0">
            <a:solidFill>
              <a:schemeClr val="dk1"/>
            </a:solidFill>
            <a:latin typeface="Calibri" pitchFamily="34" charset="0"/>
            <a:cs typeface="Times New Roman" panose="02020603050405020304" pitchFamily="18" charset="0"/>
          </a:endParaRPr>
        </a:p>
      </dsp:txBody>
      <dsp:txXfrm>
        <a:off x="40" y="35202"/>
        <a:ext cx="3845569" cy="1411200"/>
      </dsp:txXfrm>
    </dsp:sp>
    <dsp:sp modelId="{50C8BA0B-92E4-44D6-976C-1DABE7B7D759}">
      <dsp:nvSpPr>
        <dsp:cNvPr id="0" name=""/>
        <dsp:cNvSpPr/>
      </dsp:nvSpPr>
      <dsp:spPr>
        <a:xfrm>
          <a:off x="40" y="1446402"/>
          <a:ext cx="3845569" cy="2622847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Calibri" pitchFamily="34" charset="0"/>
              <a:cs typeface="Times New Roman" panose="02020603050405020304" pitchFamily="18" charset="0"/>
            </a:rPr>
            <a:t>Владимирская область</a:t>
          </a:r>
          <a:endParaRPr lang="ru-RU" sz="2400" kern="1200" dirty="0">
            <a:latin typeface="Calibri" pitchFamily="34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Calibri" pitchFamily="34" charset="0"/>
              <a:cs typeface="Times New Roman" panose="02020603050405020304" pitchFamily="18" charset="0"/>
            </a:rPr>
            <a:t>Калужская область</a:t>
          </a:r>
          <a:endParaRPr lang="ru-RU" sz="2400" kern="1200" dirty="0">
            <a:latin typeface="Calibri" pitchFamily="34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Calibri" pitchFamily="34" charset="0"/>
              <a:cs typeface="Times New Roman" panose="02020603050405020304" pitchFamily="18" charset="0"/>
            </a:rPr>
            <a:t>Оренбургская область</a:t>
          </a:r>
          <a:endParaRPr lang="ru-RU" sz="2400" kern="1200" dirty="0">
            <a:latin typeface="Calibri" pitchFamily="34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Calibri" pitchFamily="34" charset="0"/>
              <a:cs typeface="Times New Roman" panose="02020603050405020304" pitchFamily="18" charset="0"/>
            </a:rPr>
            <a:t>Рязанская область</a:t>
          </a:r>
          <a:endParaRPr lang="ru-RU" sz="2400" kern="1200" dirty="0">
            <a:latin typeface="Calibri" pitchFamily="34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Calibri" pitchFamily="34" charset="0"/>
              <a:cs typeface="Times New Roman" panose="02020603050405020304" pitchFamily="18" charset="0"/>
            </a:rPr>
            <a:t>Хабаровский край</a:t>
          </a:r>
          <a:endParaRPr lang="ru-RU" sz="2400" kern="1200" dirty="0">
            <a:latin typeface="Calibri" pitchFamily="34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Calibri" pitchFamily="34" charset="0"/>
              <a:cs typeface="Times New Roman" panose="02020603050405020304" pitchFamily="18" charset="0"/>
            </a:rPr>
            <a:t>Тамбовская область</a:t>
          </a:r>
          <a:endParaRPr lang="ru-RU" sz="2400" kern="1200" dirty="0">
            <a:latin typeface="Calibri" pitchFamily="34" charset="0"/>
            <a:cs typeface="Times New Roman" panose="02020603050405020304" pitchFamily="18" charset="0"/>
          </a:endParaRPr>
        </a:p>
      </dsp:txBody>
      <dsp:txXfrm>
        <a:off x="40" y="1446402"/>
        <a:ext cx="3845569" cy="2622847"/>
      </dsp:txXfrm>
    </dsp:sp>
    <dsp:sp modelId="{23A9BA45-7179-4B47-9141-64985D96D8AA}">
      <dsp:nvSpPr>
        <dsp:cNvPr id="0" name=""/>
        <dsp:cNvSpPr/>
      </dsp:nvSpPr>
      <dsp:spPr>
        <a:xfrm>
          <a:off x="4383989" y="35202"/>
          <a:ext cx="3845569" cy="1411200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9525" cap="flat" cmpd="sng" algn="ctr">
          <a:noFill/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Calibri" pitchFamily="34" charset="0"/>
              <a:cs typeface="Times New Roman" panose="02020603050405020304" pitchFamily="18" charset="0"/>
            </a:rPr>
            <a:t>Подготовлены соглашения</a:t>
          </a:r>
          <a:endParaRPr lang="ru-RU" sz="2400" kern="1200" dirty="0">
            <a:latin typeface="Calibri" pitchFamily="34" charset="0"/>
            <a:cs typeface="Times New Roman" panose="02020603050405020304" pitchFamily="18" charset="0"/>
          </a:endParaRPr>
        </a:p>
      </dsp:txBody>
      <dsp:txXfrm>
        <a:off x="4383989" y="35202"/>
        <a:ext cx="3845569" cy="1411200"/>
      </dsp:txXfrm>
    </dsp:sp>
    <dsp:sp modelId="{018B01F5-CE50-4E10-9DA6-0FBE32059444}">
      <dsp:nvSpPr>
        <dsp:cNvPr id="0" name=""/>
        <dsp:cNvSpPr/>
      </dsp:nvSpPr>
      <dsp:spPr>
        <a:xfrm>
          <a:off x="4383989" y="1446402"/>
          <a:ext cx="3845569" cy="2622847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Calibri" pitchFamily="34" charset="0"/>
              <a:cs typeface="Times New Roman" panose="02020603050405020304" pitchFamily="18" charset="0"/>
            </a:rPr>
            <a:t>Белгородская область</a:t>
          </a:r>
          <a:endParaRPr lang="ru-RU" sz="2400" kern="1200" dirty="0">
            <a:latin typeface="Calibri" pitchFamily="34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Calibri" pitchFamily="34" charset="0"/>
              <a:cs typeface="Times New Roman" panose="02020603050405020304" pitchFamily="18" charset="0"/>
            </a:rPr>
            <a:t>Нижегородская область</a:t>
          </a:r>
          <a:endParaRPr lang="ru-RU" sz="2400" kern="1200" dirty="0">
            <a:latin typeface="Calibri" pitchFamily="34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Calibri" pitchFamily="34" charset="0"/>
              <a:cs typeface="Times New Roman" panose="02020603050405020304" pitchFamily="18" charset="0"/>
            </a:rPr>
            <a:t>Орловская область</a:t>
          </a:r>
          <a:endParaRPr lang="ru-RU" sz="2400" kern="1200" dirty="0">
            <a:latin typeface="Calibri" pitchFamily="34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Calibri" pitchFamily="34" charset="0"/>
              <a:cs typeface="Times New Roman" panose="02020603050405020304" pitchFamily="18" charset="0"/>
            </a:rPr>
            <a:t>Тульская область</a:t>
          </a:r>
          <a:endParaRPr lang="ru-RU" sz="2400" kern="1200" dirty="0">
            <a:latin typeface="Calibri" pitchFamily="34" charset="0"/>
            <a:cs typeface="Times New Roman" panose="02020603050405020304" pitchFamily="18" charset="0"/>
          </a:endParaRPr>
        </a:p>
      </dsp:txBody>
      <dsp:txXfrm>
        <a:off x="4383989" y="1446402"/>
        <a:ext cx="3845569" cy="2622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07" tIns="45702" rIns="91407" bIns="4570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07" tIns="45702" rIns="91407" bIns="4570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BB5E474-6F21-45D0-96E1-A191C2E02954}" type="datetimeFigureOut">
              <a:rPr lang="ru-RU"/>
              <a:pPr>
                <a:defRPr/>
              </a:pPr>
              <a:t>31.10.2018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7" tIns="45702" rIns="91407" bIns="45702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5638"/>
          </a:xfrm>
          <a:prstGeom prst="rect">
            <a:avLst/>
          </a:prstGeom>
        </p:spPr>
        <p:txBody>
          <a:bodyPr vert="horz" lIns="91407" tIns="45702" rIns="91407" bIns="45702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6575"/>
            <a:ext cx="2946400" cy="496888"/>
          </a:xfrm>
          <a:prstGeom prst="rect">
            <a:avLst/>
          </a:prstGeom>
        </p:spPr>
        <p:txBody>
          <a:bodyPr vert="horz" lIns="91407" tIns="45702" rIns="91407" bIns="4570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6575"/>
            <a:ext cx="2946400" cy="496888"/>
          </a:xfrm>
          <a:prstGeom prst="rect">
            <a:avLst/>
          </a:prstGeom>
        </p:spPr>
        <p:txBody>
          <a:bodyPr vert="horz" lIns="91407" tIns="45702" rIns="91407" bIns="45702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C93364D-2241-47C5-AE1D-1148217120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2902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6200" indent="-287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8001" indent="-22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7201" indent="-22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6401" indent="-22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5602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801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4002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202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067839-D35C-4015-B52F-544CF61C8854}" type="slidenum">
              <a:rPr lang="ru-RU" altLang="ru-RU" smtClean="0"/>
              <a:pPr/>
              <a:t>15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216716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6293" indent="-28703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8144" indent="-2296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7401" indent="-2296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6658" indent="-2296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5916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5173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4431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688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1C4A511-4886-4B52-902B-D5F201C361EB}" type="slidenum">
              <a:rPr lang="ru-RU" altLang="ru-RU" smtClean="0"/>
              <a:pPr/>
              <a:t>31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114944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6293" indent="-28703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8144" indent="-2296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7401" indent="-2296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6658" indent="-2296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5916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5173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4431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688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3DA641-3B9F-43D1-BF37-36416B420460}" type="slidenum">
              <a:rPr lang="ru-RU" altLang="ru-RU" smtClean="0"/>
              <a:pPr/>
              <a:t>32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63257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6293" indent="-28703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8144" indent="-2296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7401" indent="-2296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6658" indent="-2296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5916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5173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4431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688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3DA641-3B9F-43D1-BF37-36416B420460}" type="slidenum">
              <a:rPr lang="ru-RU" altLang="ru-RU" smtClean="0"/>
              <a:pPr/>
              <a:t>34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71016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6293" indent="-28703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8144" indent="-2296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7401" indent="-2296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6658" indent="-2296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5916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5173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4431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688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B105F91-5513-452A-9F0D-DFB676FDAF13}" type="slidenum">
              <a:rPr lang="ru-RU" altLang="ru-RU" smtClean="0">
                <a:solidFill>
                  <a:prstClr val="black"/>
                </a:solidFill>
              </a:rPr>
              <a:pPr/>
              <a:t>35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24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6293" indent="-28703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8144" indent="-2296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7401" indent="-2296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6658" indent="-2296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5916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5173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4431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688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3DA641-3B9F-43D1-BF37-36416B420460}" type="slidenum">
              <a:rPr lang="ru-RU" altLang="ru-RU" smtClean="0"/>
              <a:pPr/>
              <a:t>36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22149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6293" indent="-28703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8144" indent="-2296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7401" indent="-2296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6658" indent="-2296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5916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5173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4431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688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B105F91-5513-452A-9F0D-DFB676FDAF13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43724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6293" indent="-28703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8144" indent="-2296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7401" indent="-2296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6658" indent="-2296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5916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5173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4431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688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F737F4-7355-4342-9ABC-9F7D27179773}" type="slidenum">
              <a:rPr lang="ru-RU" altLang="ru-RU" smtClean="0"/>
              <a:pPr/>
              <a:t>38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09938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6200" indent="-287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8001" indent="-22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7201" indent="-22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6401" indent="-22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5602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801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4002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202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067839-D35C-4015-B52F-544CF61C8854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243115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6200" indent="-287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8001" indent="-22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7201" indent="-22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6401" indent="-22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5602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801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4002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202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067839-D35C-4015-B52F-544CF61C8854}" type="slidenum">
              <a:rPr lang="ru-RU" altLang="ru-RU" smtClean="0"/>
              <a:pPr/>
              <a:t>17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63033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6200" indent="-287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8001" indent="-22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7201" indent="-22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6401" indent="-22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5602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801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4002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202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067839-D35C-4015-B52F-544CF61C8854}" type="slidenum">
              <a:rPr lang="ru-RU" altLang="ru-RU" smtClean="0"/>
              <a:pPr/>
              <a:t>18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003098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6200" indent="-287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8001" indent="-22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7201" indent="-22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6401" indent="-22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5602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801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4002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202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067839-D35C-4015-B52F-544CF61C8854}" type="slidenum">
              <a:rPr lang="ru-RU" altLang="ru-RU" smtClean="0"/>
              <a:pPr/>
              <a:t>19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524976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6200" indent="-287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8001" indent="-22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7201" indent="-22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6401" indent="-22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5602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801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4002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202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067839-D35C-4015-B52F-544CF61C8854}" type="slidenum">
              <a:rPr lang="ru-RU" altLang="ru-RU" smtClean="0"/>
              <a:pPr/>
              <a:t>20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070792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6200" indent="-287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8001" indent="-22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7201" indent="-22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6401" indent="-22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5602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801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4002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202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067839-D35C-4015-B52F-544CF61C8854}" type="slidenum">
              <a:rPr lang="ru-RU" altLang="ru-RU" smtClean="0"/>
              <a:pPr/>
              <a:t>21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21575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6200" indent="-287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8001" indent="-22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7201" indent="-22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6401" indent="-22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5602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801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4002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202" indent="-22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067839-D35C-4015-B52F-544CF61C8854}" type="slidenum">
              <a:rPr lang="ru-RU" altLang="ru-RU" smtClean="0"/>
              <a:pPr/>
              <a:t>22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2464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6293" indent="-28703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8144" indent="-2296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7401" indent="-2296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6658" indent="-2296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5916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5173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4431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688" indent="-2296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2CE1708-D562-4AEA-BEBD-B122E5EFA5B0}" type="slidenum">
              <a:rPr lang="ru-RU" altLang="ru-RU" smtClean="0"/>
              <a:pPr/>
              <a:t>29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505821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1" y="3498850"/>
            <a:ext cx="9150351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3174" y="3714752"/>
            <a:ext cx="9147175" cy="1433513"/>
            <a:chOff x="-3765" y="4832896"/>
            <a:chExt cx="9147765" cy="2032192"/>
          </a:xfrm>
        </p:grpSpPr>
        <p:sp>
          <p:nvSpPr>
            <p:cNvPr id="6" name="Полилиния 5"/>
            <p:cNvSpPr>
              <a:spLocks/>
            </p:cNvSpPr>
            <p:nvPr/>
          </p:nvSpPr>
          <p:spPr bwMode="auto">
            <a:xfrm>
              <a:off x="1687032" y="4832896"/>
              <a:ext cx="7456968" cy="51986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Полилиния 18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9108557 w 5760"/>
                <a:gd name="T3" fmla="*/ 0 h 528"/>
                <a:gd name="T4" fmla="*/ 9108557 w 5760"/>
                <a:gd name="T5" fmla="*/ 838200 h 528"/>
                <a:gd name="T6" fmla="*/ 75905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314454"/>
            <a:ext cx="7772400" cy="137232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C5E60EB0-1B19-4309-A703-D4E9FE78C1FE}" type="datetime1">
              <a:rPr lang="ru-RU" smtClean="0"/>
              <a:t>31.10.2018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0B3AE95-A238-4E20-AD91-ABA63EA97D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99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11000"/>
            <a:ext cx="8229600" cy="3289553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706E0-BA3E-4FFB-AFB7-A8E979AB1D36}" type="datetime1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835A4-120D-42E8-ADB6-977EDB3D5B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1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4" y="205983"/>
            <a:ext cx="1777471" cy="419457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D2DDA-674B-4E85-BFE3-180E9F0FB153}" type="datetime1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6E725-193B-48FE-9568-8B48762A68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6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BD6B-CCD6-42F0-B623-FC60EC23EB58}" type="datetime1">
              <a:rPr lang="ru-RU" smtClean="0"/>
              <a:t>31.10.2018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9E062-C722-4848-A60D-ACD1E3DC07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060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F8A83-04BF-4207-9D1A-E9BC12B5A735}" type="datetime1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8DDBF-229E-4F1C-B38D-7CB2E40B0B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99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>
            <a:off x="3636963" y="2254250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Нашивка 4"/>
          <p:cNvSpPr/>
          <p:nvPr/>
        </p:nvSpPr>
        <p:spPr>
          <a:xfrm>
            <a:off x="3449638" y="2254250"/>
            <a:ext cx="184151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FE14447-B942-4F75-A588-30342106D4F3}" type="datetime1">
              <a:rPr lang="ru-RU" smtClean="0"/>
              <a:t>31.10.2018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EA58B43-2D09-456E-B070-A29FACFE8E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117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7EB29C-9E75-49BE-9431-509E513ED937}" type="datetime1">
              <a:rPr lang="ru-RU" smtClean="0"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1433906-38EB-468D-9C4B-C41ECE2637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912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30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1" y="1083222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1083222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ACD381E-90E0-4F84-8AA8-A4AE8F7B0ADB}" type="datetime1">
              <a:rPr lang="ru-RU" smtClean="0"/>
              <a:t>31.10.2018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7488D1B-3AA5-46AD-A620-37DCFD170B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268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84D14B8-2CC3-43F7-8CF9-CE2BC6D784FC}" type="datetime1">
              <a:rPr lang="ru-RU" smtClean="0"/>
              <a:t>31.10.2018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82904CE-E3D8-4DC1-ACD0-C9CFDAFB97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123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9C0C8-C1CD-4408-8D8F-29522D863271}" type="datetime1">
              <a:rPr lang="ru-RU" smtClean="0"/>
              <a:t>31.10.2018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6F260-2BC0-42B8-BFAC-838E3C1561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63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50A7CC9-6CF3-41A3-B6E5-675F090068A8}" type="datetime1">
              <a:rPr lang="ru-RU" smtClean="0"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9A7B357-3F65-4648-B0F4-11B213F5C7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048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500063" y="4459288"/>
            <a:ext cx="4940300" cy="6905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олилиния 15"/>
          <p:cNvSpPr>
            <a:spLocks/>
          </p:cNvSpPr>
          <p:nvPr/>
        </p:nvSpPr>
        <p:spPr bwMode="auto">
          <a:xfrm>
            <a:off x="485775" y="4454525"/>
            <a:ext cx="3690939" cy="700088"/>
          </a:xfrm>
          <a:custGeom>
            <a:avLst/>
            <a:gdLst>
              <a:gd name="T0" fmla="*/ 0 w 5591"/>
              <a:gd name="T1" fmla="*/ 0 h 588"/>
              <a:gd name="T2" fmla="*/ 3802505 w 5591"/>
              <a:gd name="T3" fmla="*/ 0 h 588"/>
              <a:gd name="T4" fmla="*/ 3802505 w 5591"/>
              <a:gd name="T5" fmla="*/ 628650 h 588"/>
              <a:gd name="T6" fmla="*/ 3168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6043" y="4343443"/>
            <a:ext cx="3402315" cy="810651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9237" y="4340807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8"/>
          <p:cNvSpPr/>
          <p:nvPr/>
        </p:nvSpPr>
        <p:spPr>
          <a:xfrm>
            <a:off x="8664576" y="3741738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Нашивка 9"/>
          <p:cNvSpPr/>
          <p:nvPr/>
        </p:nvSpPr>
        <p:spPr>
          <a:xfrm>
            <a:off x="8477251" y="3741738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18DCEE55-78C5-4757-9E68-8E5E59CA3547}" type="datetime1">
              <a:rPr lang="ru-RU" smtClean="0"/>
              <a:t>31.10.2018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87E35583-F33F-40B3-BEF4-326F8EF56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270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4459288"/>
            <a:ext cx="4940300" cy="6905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7" name="Полилиния 11"/>
          <p:cNvSpPr>
            <a:spLocks/>
          </p:cNvSpPr>
          <p:nvPr/>
        </p:nvSpPr>
        <p:spPr bwMode="auto">
          <a:xfrm>
            <a:off x="485775" y="4454525"/>
            <a:ext cx="3690939" cy="700088"/>
          </a:xfrm>
          <a:custGeom>
            <a:avLst/>
            <a:gdLst>
              <a:gd name="T0" fmla="*/ 0 w 5591"/>
              <a:gd name="T1" fmla="*/ 0 h 588"/>
              <a:gd name="T2" fmla="*/ 3802505 w 5591"/>
              <a:gd name="T3" fmla="*/ 0 h 588"/>
              <a:gd name="T4" fmla="*/ 3802505 w 5591"/>
              <a:gd name="T5" fmla="*/ 628650 h 588"/>
              <a:gd name="T6" fmla="*/ 3168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3" y="4343443"/>
            <a:ext cx="3402315" cy="810651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4340807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111252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4805365"/>
            <a:ext cx="1919288" cy="274637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6D19D49-D19B-4B21-8303-B442D93816B7}" type="datetime1">
              <a:rPr lang="ru-RU" smtClean="0"/>
              <a:t>31.10.2018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4" y="4805365"/>
            <a:ext cx="2351087" cy="274637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4805365"/>
            <a:ext cx="366712" cy="274637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F7516C5F-9690-46A0-AC29-0B99B2A49C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3" r:id="rId2"/>
    <p:sldLayoutId id="2147483718" r:id="rId3"/>
    <p:sldLayoutId id="2147483719" r:id="rId4"/>
    <p:sldLayoutId id="2147483720" r:id="rId5"/>
    <p:sldLayoutId id="2147483721" r:id="rId6"/>
    <p:sldLayoutId id="2147483714" r:id="rId7"/>
    <p:sldLayoutId id="2147483722" r:id="rId8"/>
    <p:sldLayoutId id="2147483723" r:id="rId9"/>
    <p:sldLayoutId id="2147483715" r:id="rId10"/>
    <p:sldLayoutId id="2147483716" r:id="rId11"/>
    <p:sldLayoutId id="214748372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952500"/>
            <a:ext cx="9684568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1281"/>
            <a:ext cx="1239777" cy="87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41290"/>
            <a:ext cx="6121400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1491630"/>
            <a:ext cx="7740352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ВЕДУЩЕЕ ПРЕДПРИЯТИЕ СТРАНЫ В ОБЛАСТИ ПЛЕМЕННОГО МОЛОЧНОГО СКОТОВОДСТВА РОССИЙСКОЙ ФЕДЕРАЦИИ</a:t>
            </a:r>
          </a:p>
        </p:txBody>
      </p:sp>
      <p:sp>
        <p:nvSpPr>
          <p:cNvPr id="11270" name="TextBox 4"/>
          <p:cNvSpPr txBox="1">
            <a:spLocks noChangeArrowheads="1"/>
          </p:cNvSpPr>
          <p:nvPr/>
        </p:nvSpPr>
        <p:spPr bwMode="auto">
          <a:xfrm>
            <a:off x="2771777" y="3292475"/>
            <a:ext cx="4321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51323" y="3795886"/>
            <a:ext cx="664623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И.Н. Янчуков,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генеральный директор ОАО «Московское»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по племенной работе», доктор с.-х. наук,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Заслуженный работник сельского хозяйства Российской Федерации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5195626"/>
              </p:ext>
            </p:extLst>
          </p:nvPr>
        </p:nvGraphicFramePr>
        <p:xfrm>
          <a:off x="539552" y="627537"/>
          <a:ext cx="8229600" cy="4104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42155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Сотрудничество с регионами</a:t>
            </a:r>
            <a:endParaRPr lang="ru-RU" dirty="0">
              <a:solidFill>
                <a:schemeClr val="tx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50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89553"/>
            <a:ext cx="6048672" cy="3984854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Calibri" panose="020F0502020204030204" pitchFamily="34" charset="0"/>
              </a:rPr>
              <a:t>Всего 304 голов в том числе:</a:t>
            </a:r>
            <a:endParaRPr lang="ru-RU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Calibri" panose="020F0502020204030204" pitchFamily="34" charset="0"/>
              </a:rPr>
              <a:t>241</a:t>
            </a:r>
            <a:r>
              <a:rPr lang="ru-RU" dirty="0" smtClean="0">
                <a:latin typeface="Calibri" panose="020F0502020204030204" pitchFamily="34" charset="0"/>
              </a:rPr>
              <a:t> быка </a:t>
            </a:r>
            <a:r>
              <a:rPr lang="ru-RU" dirty="0">
                <a:latin typeface="Calibri" panose="020F0502020204030204" pitchFamily="34" charset="0"/>
              </a:rPr>
              <a:t>голштинской породы (</a:t>
            </a:r>
            <a:r>
              <a:rPr lang="ru-RU" dirty="0" smtClean="0">
                <a:latin typeface="Calibri" panose="020F0502020204030204" pitchFamily="34" charset="0"/>
              </a:rPr>
              <a:t>ч.-п.), из них:</a:t>
            </a:r>
            <a:endParaRPr lang="ru-RU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Calibri" panose="020F0502020204030204" pitchFamily="34" charset="0"/>
              </a:rPr>
              <a:t>        </a:t>
            </a:r>
            <a:r>
              <a:rPr lang="en-US" b="1" dirty="0" smtClean="0">
                <a:latin typeface="Calibri" panose="020F0502020204030204" pitchFamily="34" charset="0"/>
              </a:rPr>
              <a:t>- </a:t>
            </a:r>
            <a:r>
              <a:rPr lang="ru-RU" b="1" dirty="0" smtClean="0">
                <a:latin typeface="Calibri" panose="020F0502020204030204" pitchFamily="34" charset="0"/>
              </a:rPr>
              <a:t>122 </a:t>
            </a:r>
            <a:r>
              <a:rPr lang="ru-RU" dirty="0" smtClean="0">
                <a:latin typeface="Calibri" panose="020F0502020204030204" pitchFamily="34" charset="0"/>
              </a:rPr>
              <a:t>быков-</a:t>
            </a:r>
            <a:r>
              <a:rPr lang="ru-RU" dirty="0" err="1" smtClean="0">
                <a:latin typeface="Calibri" panose="020F0502020204030204" pitchFamily="34" charset="0"/>
              </a:rPr>
              <a:t>улучшателей</a:t>
            </a:r>
            <a:r>
              <a:rPr lang="ru-RU" dirty="0" smtClean="0">
                <a:latin typeface="Calibri" panose="020F0502020204030204" pitchFamily="34" charset="0"/>
              </a:rPr>
              <a:t> (оценены по качеству потомства)</a:t>
            </a:r>
            <a:r>
              <a:rPr lang="en-US" dirty="0">
                <a:latin typeface="Calibri" panose="020F0502020204030204" pitchFamily="34" charset="0"/>
              </a:rPr>
              <a:t>;</a:t>
            </a:r>
            <a:endParaRPr lang="ru-RU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Calibri" panose="020F0502020204030204" pitchFamily="34" charset="0"/>
              </a:rPr>
              <a:t>        </a:t>
            </a:r>
            <a:r>
              <a:rPr lang="en-US" b="1" dirty="0" smtClean="0">
                <a:latin typeface="Calibri" panose="020F0502020204030204" pitchFamily="34" charset="0"/>
              </a:rPr>
              <a:t>- </a:t>
            </a:r>
            <a:r>
              <a:rPr lang="ru-RU" b="1" dirty="0" smtClean="0">
                <a:latin typeface="Calibri" panose="020F0502020204030204" pitchFamily="34" charset="0"/>
              </a:rPr>
              <a:t>108 </a:t>
            </a:r>
            <a:r>
              <a:rPr lang="ru-RU" dirty="0">
                <a:latin typeface="Calibri" panose="020F0502020204030204" pitchFamily="34" charset="0"/>
              </a:rPr>
              <a:t>быков, </a:t>
            </a:r>
            <a:r>
              <a:rPr lang="ru-RU" dirty="0" smtClean="0">
                <a:latin typeface="Calibri" panose="020F0502020204030204" pitchFamily="34" charset="0"/>
              </a:rPr>
              <a:t>оцененных </a:t>
            </a:r>
            <a:r>
              <a:rPr lang="ru-RU" dirty="0">
                <a:latin typeface="Calibri" panose="020F0502020204030204" pitchFamily="34" charset="0"/>
              </a:rPr>
              <a:t>по </a:t>
            </a:r>
            <a:r>
              <a:rPr lang="ru-RU" dirty="0" smtClean="0">
                <a:latin typeface="Calibri" panose="020F0502020204030204" pitchFamily="34" charset="0"/>
              </a:rPr>
              <a:t>геному;</a:t>
            </a:r>
          </a:p>
          <a:p>
            <a:pPr marL="0" indent="0">
              <a:buNone/>
            </a:pPr>
            <a:r>
              <a:rPr lang="ru-RU" b="1" dirty="0" smtClean="0">
                <a:latin typeface="Calibri" panose="020F0502020204030204" pitchFamily="34" charset="0"/>
              </a:rPr>
              <a:t>28</a:t>
            </a:r>
            <a:r>
              <a:rPr lang="ru-RU" dirty="0" smtClean="0">
                <a:latin typeface="Calibri" panose="020F0502020204030204" pitchFamily="34" charset="0"/>
              </a:rPr>
              <a:t> быка </a:t>
            </a:r>
            <a:r>
              <a:rPr lang="ru-RU" dirty="0">
                <a:latin typeface="Calibri" panose="020F0502020204030204" pitchFamily="34" charset="0"/>
              </a:rPr>
              <a:t>голштинской породы  (</a:t>
            </a:r>
            <a:r>
              <a:rPr lang="ru-RU" dirty="0" smtClean="0">
                <a:latin typeface="Calibri" panose="020F0502020204030204" pitchFamily="34" charset="0"/>
              </a:rPr>
              <a:t>к.-п.), из них:</a:t>
            </a:r>
            <a:endParaRPr lang="ru-RU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Calibri" panose="020F0502020204030204" pitchFamily="34" charset="0"/>
              </a:rPr>
              <a:t>        </a:t>
            </a:r>
            <a:r>
              <a:rPr lang="en-US" b="1" dirty="0" smtClean="0">
                <a:latin typeface="Calibri" panose="020F0502020204030204" pitchFamily="34" charset="0"/>
              </a:rPr>
              <a:t>- </a:t>
            </a:r>
            <a:r>
              <a:rPr lang="ru-RU" b="1" dirty="0" smtClean="0">
                <a:latin typeface="Calibri" panose="020F0502020204030204" pitchFamily="34" charset="0"/>
              </a:rPr>
              <a:t>16</a:t>
            </a:r>
            <a:r>
              <a:rPr lang="ru-RU" dirty="0" smtClean="0">
                <a:latin typeface="Calibri" panose="020F0502020204030204" pitchFamily="34" charset="0"/>
              </a:rPr>
              <a:t> быков-</a:t>
            </a:r>
            <a:r>
              <a:rPr lang="ru-RU" dirty="0" err="1" smtClean="0">
                <a:latin typeface="Calibri" panose="020F0502020204030204" pitchFamily="34" charset="0"/>
              </a:rPr>
              <a:t>улучшателей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</a:rPr>
              <a:t>(оценены по качеству потомства</a:t>
            </a:r>
            <a:r>
              <a:rPr lang="ru-RU" dirty="0" smtClean="0">
                <a:latin typeface="Calibri" panose="020F0502020204030204" pitchFamily="34" charset="0"/>
              </a:rPr>
              <a:t>)</a:t>
            </a:r>
            <a:r>
              <a:rPr lang="en-US" dirty="0" smtClean="0">
                <a:latin typeface="Calibri" panose="020F0502020204030204" pitchFamily="34" charset="0"/>
              </a:rPr>
              <a:t>;</a:t>
            </a:r>
            <a:endParaRPr lang="ru-RU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Calibri" panose="020F0502020204030204" pitchFamily="34" charset="0"/>
              </a:rPr>
              <a:t>        </a:t>
            </a:r>
            <a:r>
              <a:rPr lang="en-US" b="1" dirty="0" smtClean="0">
                <a:latin typeface="Calibri" panose="020F0502020204030204" pitchFamily="34" charset="0"/>
              </a:rPr>
              <a:t>- </a:t>
            </a:r>
            <a:r>
              <a:rPr lang="ru-RU" b="1" dirty="0" smtClean="0">
                <a:latin typeface="Calibri" panose="020F0502020204030204" pitchFamily="34" charset="0"/>
              </a:rPr>
              <a:t>8 </a:t>
            </a:r>
            <a:r>
              <a:rPr lang="ru-RU" dirty="0" smtClean="0">
                <a:latin typeface="Calibri" panose="020F0502020204030204" pitchFamily="34" charset="0"/>
              </a:rPr>
              <a:t>быка, оцененных по </a:t>
            </a:r>
            <a:r>
              <a:rPr lang="ru-RU" dirty="0">
                <a:latin typeface="Calibri" panose="020F0502020204030204" pitchFamily="34" charset="0"/>
              </a:rPr>
              <a:t>геному;</a:t>
            </a:r>
          </a:p>
          <a:p>
            <a:pPr marL="0" indent="0">
              <a:buNone/>
            </a:pPr>
            <a:r>
              <a:rPr lang="ru-RU" b="1" dirty="0" smtClean="0">
                <a:latin typeface="Calibri" panose="020F0502020204030204" pitchFamily="34" charset="0"/>
              </a:rPr>
              <a:t>10</a:t>
            </a:r>
            <a:r>
              <a:rPr lang="ru-RU" dirty="0" smtClean="0">
                <a:latin typeface="Calibri" panose="020F0502020204030204" pitchFamily="34" charset="0"/>
              </a:rPr>
              <a:t> быков </a:t>
            </a:r>
            <a:r>
              <a:rPr lang="ru-RU" dirty="0" err="1">
                <a:latin typeface="Calibri" panose="020F0502020204030204" pitchFamily="34" charset="0"/>
              </a:rPr>
              <a:t>англерской</a:t>
            </a:r>
            <a:r>
              <a:rPr lang="ru-RU" dirty="0">
                <a:latin typeface="Calibri" panose="020F0502020204030204" pitchFamily="34" charset="0"/>
              </a:rPr>
              <a:t> породы, из </a:t>
            </a:r>
            <a:r>
              <a:rPr lang="ru-RU" dirty="0" smtClean="0">
                <a:latin typeface="Calibri" panose="020F0502020204030204" pitchFamily="34" charset="0"/>
              </a:rPr>
              <a:t>них: </a:t>
            </a:r>
          </a:p>
          <a:p>
            <a:pPr marL="0" indent="0">
              <a:buNone/>
            </a:pPr>
            <a:r>
              <a:rPr lang="ru-RU" b="1" dirty="0" smtClean="0">
                <a:latin typeface="Calibri" panose="020F0502020204030204" pitchFamily="34" charset="0"/>
              </a:rPr>
              <a:t>        </a:t>
            </a:r>
            <a:r>
              <a:rPr lang="en-US" b="1" dirty="0" smtClean="0">
                <a:latin typeface="Calibri" panose="020F0502020204030204" pitchFamily="34" charset="0"/>
              </a:rPr>
              <a:t>- </a:t>
            </a:r>
            <a:r>
              <a:rPr lang="ru-RU" b="1" dirty="0" smtClean="0">
                <a:latin typeface="Calibri" panose="020F0502020204030204" pitchFamily="34" charset="0"/>
              </a:rPr>
              <a:t>4</a:t>
            </a:r>
            <a:r>
              <a:rPr lang="ru-RU" dirty="0" smtClean="0">
                <a:latin typeface="Calibri" panose="020F0502020204030204" pitchFamily="34" charset="0"/>
              </a:rPr>
              <a:t> быка-</a:t>
            </a:r>
            <a:r>
              <a:rPr lang="ru-RU" dirty="0" err="1" smtClean="0">
                <a:latin typeface="Calibri" panose="020F0502020204030204" pitchFamily="34" charset="0"/>
              </a:rPr>
              <a:t>улучшателя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</a:rPr>
              <a:t>(оценены по качеству потомства</a:t>
            </a:r>
            <a:r>
              <a:rPr lang="ru-RU" dirty="0" smtClean="0">
                <a:latin typeface="Calibri" panose="020F0502020204030204" pitchFamily="34" charset="0"/>
              </a:rPr>
              <a:t>)</a:t>
            </a:r>
            <a:r>
              <a:rPr lang="en-US" dirty="0" smtClean="0">
                <a:latin typeface="Calibri" panose="020F0502020204030204" pitchFamily="34" charset="0"/>
              </a:rPr>
              <a:t>;</a:t>
            </a:r>
            <a:endParaRPr lang="ru-RU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Calibri" panose="020F0502020204030204" pitchFamily="34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</a:rPr>
              <a:t>       </a:t>
            </a:r>
            <a:r>
              <a:rPr lang="en-US" dirty="0" smtClean="0">
                <a:latin typeface="Calibri" panose="020F0502020204030204" pitchFamily="34" charset="0"/>
              </a:rPr>
              <a:t>- </a:t>
            </a:r>
            <a:r>
              <a:rPr lang="ru-RU" b="1" dirty="0" smtClean="0">
                <a:latin typeface="Calibri" panose="020F0502020204030204" pitchFamily="34" charset="0"/>
              </a:rPr>
              <a:t>6 </a:t>
            </a:r>
            <a:r>
              <a:rPr lang="ru-RU" dirty="0" smtClean="0">
                <a:latin typeface="Calibri" panose="020F0502020204030204" pitchFamily="34" charset="0"/>
              </a:rPr>
              <a:t>быков</a:t>
            </a:r>
            <a:r>
              <a:rPr lang="ru-RU" dirty="0">
                <a:latin typeface="Calibri" panose="020F0502020204030204" pitchFamily="34" charset="0"/>
              </a:rPr>
              <a:t>, </a:t>
            </a:r>
            <a:r>
              <a:rPr lang="ru-RU" dirty="0" smtClean="0">
                <a:latin typeface="Calibri" panose="020F0502020204030204" pitchFamily="34" charset="0"/>
              </a:rPr>
              <a:t>оцененных </a:t>
            </a:r>
            <a:r>
              <a:rPr lang="ru-RU" dirty="0">
                <a:latin typeface="Calibri" panose="020F0502020204030204" pitchFamily="34" charset="0"/>
              </a:rPr>
              <a:t>по </a:t>
            </a:r>
            <a:r>
              <a:rPr lang="ru-RU" dirty="0" smtClean="0">
                <a:latin typeface="Calibri" panose="020F0502020204030204" pitchFamily="34" charset="0"/>
              </a:rPr>
              <a:t>геному;</a:t>
            </a:r>
          </a:p>
          <a:p>
            <a:pPr marL="0" indent="0">
              <a:buNone/>
            </a:pPr>
            <a:r>
              <a:rPr lang="ru-RU" b="1" dirty="0" smtClean="0">
                <a:latin typeface="Calibri" panose="020F0502020204030204" pitchFamily="34" charset="0"/>
              </a:rPr>
              <a:t>14 </a:t>
            </a:r>
            <a:r>
              <a:rPr lang="ru-RU" dirty="0" smtClean="0">
                <a:latin typeface="Calibri" panose="020F0502020204030204" pitchFamily="34" charset="0"/>
              </a:rPr>
              <a:t>быков </a:t>
            </a:r>
            <a:r>
              <a:rPr lang="ru-RU" dirty="0">
                <a:latin typeface="Calibri" panose="020F0502020204030204" pitchFamily="34" charset="0"/>
              </a:rPr>
              <a:t>симментальской породы мол. напр</a:t>
            </a:r>
            <a:r>
              <a:rPr lang="ru-RU" dirty="0" smtClean="0">
                <a:latin typeface="Calibri" panose="020F0502020204030204" pitchFamily="34" charset="0"/>
              </a:rPr>
              <a:t>.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</a:rPr>
              <a:t>продукт. , </a:t>
            </a:r>
          </a:p>
          <a:p>
            <a:pPr marL="0" indent="0">
              <a:buNone/>
            </a:pPr>
            <a:r>
              <a:rPr lang="ru-RU" dirty="0" smtClean="0">
                <a:latin typeface="Calibri" panose="020F0502020204030204" pitchFamily="34" charset="0"/>
              </a:rPr>
              <a:t>из них:</a:t>
            </a:r>
          </a:p>
          <a:p>
            <a:pPr marL="0" indent="0">
              <a:buNone/>
            </a:pPr>
            <a:r>
              <a:rPr lang="ru-RU" dirty="0">
                <a:latin typeface="Calibri" panose="020F0502020204030204" pitchFamily="34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</a:rPr>
              <a:t>       </a:t>
            </a:r>
            <a:r>
              <a:rPr lang="en-US" dirty="0" smtClean="0">
                <a:latin typeface="Calibri" panose="020F0502020204030204" pitchFamily="34" charset="0"/>
              </a:rPr>
              <a:t>- </a:t>
            </a:r>
            <a:r>
              <a:rPr lang="ru-RU" b="1" dirty="0" smtClean="0">
                <a:latin typeface="Calibri" panose="020F0502020204030204" pitchFamily="34" charset="0"/>
              </a:rPr>
              <a:t>4</a:t>
            </a:r>
            <a:r>
              <a:rPr lang="ru-RU" dirty="0" smtClean="0">
                <a:latin typeface="Calibri" panose="020F0502020204030204" pitchFamily="34" charset="0"/>
              </a:rPr>
              <a:t> быка-</a:t>
            </a:r>
            <a:r>
              <a:rPr lang="ru-RU" dirty="0" err="1" smtClean="0">
                <a:latin typeface="Calibri" panose="020F0502020204030204" pitchFamily="34" charset="0"/>
              </a:rPr>
              <a:t>улучшателя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</a:rPr>
              <a:t>(оценены по качеству </a:t>
            </a:r>
            <a:r>
              <a:rPr lang="ru-RU" dirty="0" smtClean="0">
                <a:latin typeface="Calibri" panose="020F0502020204030204" pitchFamily="34" charset="0"/>
              </a:rPr>
              <a:t>потомства)</a:t>
            </a:r>
            <a:r>
              <a:rPr lang="en-US" dirty="0" smtClean="0">
                <a:latin typeface="Calibri" panose="020F0502020204030204" pitchFamily="34" charset="0"/>
              </a:rPr>
              <a:t>;</a:t>
            </a:r>
            <a:endParaRPr lang="ru-RU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Calibri" panose="020F0502020204030204" pitchFamily="34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</a:rPr>
              <a:t>       </a:t>
            </a:r>
            <a:r>
              <a:rPr lang="en-US" dirty="0" smtClean="0">
                <a:latin typeface="Calibri" panose="020F0502020204030204" pitchFamily="34" charset="0"/>
              </a:rPr>
              <a:t>- </a:t>
            </a:r>
            <a:r>
              <a:rPr lang="ru-RU" b="1" dirty="0" smtClean="0">
                <a:latin typeface="Calibri" panose="020F0502020204030204" pitchFamily="34" charset="0"/>
              </a:rPr>
              <a:t>10</a:t>
            </a:r>
            <a:r>
              <a:rPr lang="ru-RU" dirty="0" smtClean="0">
                <a:latin typeface="Calibri" panose="020F0502020204030204" pitchFamily="34" charset="0"/>
              </a:rPr>
              <a:t> быков, оцененных </a:t>
            </a:r>
            <a:r>
              <a:rPr lang="ru-RU" dirty="0">
                <a:latin typeface="Calibri" panose="020F0502020204030204" pitchFamily="34" charset="0"/>
              </a:rPr>
              <a:t>по </a:t>
            </a:r>
            <a:r>
              <a:rPr lang="ru-RU" dirty="0" smtClean="0">
                <a:latin typeface="Calibri" panose="020F0502020204030204" pitchFamily="34" charset="0"/>
              </a:rPr>
              <a:t>геному;</a:t>
            </a:r>
            <a:endParaRPr lang="ru-RU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1" dirty="0">
                <a:latin typeface="Calibri" panose="020F0502020204030204" pitchFamily="34" charset="0"/>
              </a:rPr>
              <a:t>4</a:t>
            </a:r>
            <a:r>
              <a:rPr lang="ru-RU" dirty="0">
                <a:latin typeface="Calibri" panose="020F0502020204030204" pitchFamily="34" charset="0"/>
              </a:rPr>
              <a:t> быка-</a:t>
            </a:r>
            <a:r>
              <a:rPr lang="ru-RU" dirty="0" err="1">
                <a:latin typeface="Calibri" panose="020F0502020204030204" pitchFamily="34" charset="0"/>
              </a:rPr>
              <a:t>улучшателя</a:t>
            </a:r>
            <a:r>
              <a:rPr lang="ru-RU" dirty="0">
                <a:latin typeface="Calibri" panose="020F0502020204030204" pitchFamily="34" charset="0"/>
              </a:rPr>
              <a:t> бурой швицкой породы;</a:t>
            </a:r>
            <a:endParaRPr lang="ru-RU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Calibri" panose="020F0502020204030204" pitchFamily="34" charset="0"/>
              </a:rPr>
              <a:t>7</a:t>
            </a:r>
            <a:r>
              <a:rPr lang="ru-RU" dirty="0" smtClean="0">
                <a:latin typeface="Calibri" panose="020F0502020204030204" pitchFamily="34" charset="0"/>
              </a:rPr>
              <a:t> быков </a:t>
            </a:r>
            <a:r>
              <a:rPr lang="ru-RU" dirty="0">
                <a:latin typeface="Calibri" panose="020F0502020204030204" pitchFamily="34" charset="0"/>
              </a:rPr>
              <a:t>мясных пород </a:t>
            </a:r>
            <a:r>
              <a:rPr lang="ru-RU" dirty="0" smtClean="0">
                <a:latin typeface="Calibri" panose="020F0502020204030204" pitchFamily="34" charset="0"/>
              </a:rPr>
              <a:t>(абердин-ангусской, симментальской </a:t>
            </a:r>
            <a:r>
              <a:rPr lang="ru-RU" dirty="0" err="1" smtClean="0">
                <a:latin typeface="Calibri" panose="020F0502020204030204" pitchFamily="34" charset="0"/>
              </a:rPr>
              <a:t>мяс</a:t>
            </a:r>
            <a:r>
              <a:rPr lang="ru-RU" dirty="0" smtClean="0">
                <a:latin typeface="Calibri" panose="020F0502020204030204" pitchFamily="34" charset="0"/>
              </a:rPr>
              <a:t>. </a:t>
            </a:r>
            <a:r>
              <a:rPr lang="ru-RU" dirty="0">
                <a:latin typeface="Calibri" panose="020F0502020204030204" pitchFamily="34" charset="0"/>
              </a:rPr>
              <a:t>н</a:t>
            </a:r>
            <a:r>
              <a:rPr lang="ru-RU" dirty="0" smtClean="0">
                <a:latin typeface="Calibri" panose="020F0502020204030204" pitchFamily="34" charset="0"/>
              </a:rPr>
              <a:t>апр., герефордской, </a:t>
            </a:r>
            <a:r>
              <a:rPr lang="ru-RU" dirty="0" err="1" smtClean="0">
                <a:latin typeface="Calibri" panose="020F0502020204030204" pitchFamily="34" charset="0"/>
              </a:rPr>
              <a:t>лимузинской</a:t>
            </a:r>
            <a:r>
              <a:rPr lang="ru-RU" dirty="0" smtClean="0">
                <a:latin typeface="Calibri" panose="020F0502020204030204" pitchFamily="34" charset="0"/>
              </a:rPr>
              <a:t>)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4630"/>
            <a:ext cx="8784976" cy="694922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chemeClr val="tx1"/>
                </a:solidFill>
                <a:effectLst>
                  <a:outerShdw sx="1000" sy="1000" algn="tl">
                    <a:srgbClr val="000000"/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Породный состав быков-производителей ОАО «Московское» по племенной работе», сперма которых предлагается на реализацию на 01.10.2018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951627"/>
            <a:ext cx="1433716" cy="1007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455187"/>
            <a:ext cx="1434404" cy="1008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41" y="2122913"/>
            <a:ext cx="1386569" cy="969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044" y="2733518"/>
            <a:ext cx="1434404" cy="936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707" y="3309805"/>
            <a:ext cx="1386569" cy="905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52" y="3837604"/>
            <a:ext cx="1275025" cy="936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30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6260315"/>
              </p:ext>
            </p:extLst>
          </p:nvPr>
        </p:nvGraphicFramePr>
        <p:xfrm>
          <a:off x="541487" y="523220"/>
          <a:ext cx="8032771" cy="453505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65522"/>
                <a:gridCol w="3253722"/>
                <a:gridCol w="1827429"/>
                <a:gridCol w="1486098"/>
              </a:tblGrid>
              <a:tr h="382347">
                <a:tc>
                  <a:txBody>
                    <a:bodyPr/>
                    <a:lstStyle/>
                    <a:p>
                      <a:pPr algn="ctr"/>
                      <a:r>
                        <a:rPr lang="ru-RU" sz="1050" b="1" i="0" dirty="0" smtClean="0">
                          <a:solidFill>
                            <a:schemeClr val="tx1"/>
                          </a:solidFill>
                        </a:rPr>
                        <a:t>Кличка отца</a:t>
                      </a:r>
                      <a:endParaRPr lang="ru-RU" sz="105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i="0" dirty="0" smtClean="0">
                          <a:solidFill>
                            <a:schemeClr val="tx1"/>
                          </a:solidFill>
                        </a:rPr>
                        <a:t>Сыновья быка в </a:t>
                      </a:r>
                    </a:p>
                    <a:p>
                      <a:pPr algn="ctr"/>
                      <a:r>
                        <a:rPr lang="ru-RU" sz="1050" b="1" i="0" dirty="0" smtClean="0">
                          <a:solidFill>
                            <a:schemeClr val="tx1"/>
                          </a:solidFill>
                        </a:rPr>
                        <a:t>ОАО «Московское» по племенной работе»</a:t>
                      </a:r>
                      <a:endParaRPr lang="ru-RU" sz="105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i="0" dirty="0" smtClean="0">
                          <a:solidFill>
                            <a:schemeClr val="tx1"/>
                          </a:solidFill>
                        </a:rPr>
                        <a:t>Страна, год оценки</a:t>
                      </a:r>
                      <a:endParaRPr lang="ru-RU" sz="105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i="0" dirty="0" smtClean="0">
                          <a:solidFill>
                            <a:schemeClr val="tx1"/>
                          </a:solidFill>
                        </a:rPr>
                        <a:t>Место </a:t>
                      </a:r>
                    </a:p>
                    <a:p>
                      <a:pPr algn="ctr"/>
                      <a:r>
                        <a:rPr lang="ru-RU" sz="1050" b="1" i="0" dirty="0" smtClean="0">
                          <a:solidFill>
                            <a:schemeClr val="tx1"/>
                          </a:solidFill>
                        </a:rPr>
                        <a:t>в топ-листе страны</a:t>
                      </a:r>
                      <a:endParaRPr lang="ru-RU" sz="105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5639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Балисто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Бади</a:t>
                      </a:r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ru-RU" sz="11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Баньюл</a:t>
                      </a:r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Бейлис, Велес, Викинг, </a:t>
                      </a:r>
                      <a:r>
                        <a:rPr kumimoji="0" lang="ru-RU" sz="11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Винтаж</a:t>
                      </a:r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Германия 2018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5639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Джосупер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Каролла</a:t>
                      </a:r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Никсон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США 2018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9650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Йодер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Яппи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Канада 2018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США 2018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2878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С-Б </a:t>
                      </a:r>
                      <a:r>
                        <a:rPr kumimoji="0" lang="ru-RU" sz="11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Силвер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Челси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США 2018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5227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Эйкмен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Арманьяк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Канада 2016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Канада 2017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Канада</a:t>
                      </a:r>
                      <a:r>
                        <a:rPr kumimoji="0" lang="ru-RU" sz="1100" b="1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2018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5227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Суперсайр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Дионис, </a:t>
                      </a:r>
                      <a:r>
                        <a:rPr kumimoji="0" lang="ru-RU" sz="11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Сансет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США 2015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США 2016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США 2017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6382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М. Могул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Гудини</a:t>
                      </a:r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Девоншир, </a:t>
                      </a:r>
                      <a:r>
                        <a:rPr kumimoji="0" lang="ru-RU" sz="11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Касл</a:t>
                      </a:r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ru-RU" sz="11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Лайк</a:t>
                      </a:r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ru-RU" sz="11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Мови</a:t>
                      </a:r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Карло,</a:t>
                      </a:r>
                      <a:r>
                        <a:rPr kumimoji="0" lang="ru-RU" sz="1100" b="1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Мурано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США 2014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США 2015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США 2016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Канада 2016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Канада 2017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4749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Смурф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Сварог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Канада 2016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41487" y="0"/>
            <a:ext cx="8316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effectLst>
                  <a:outerShdw sx="1000" sy="1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Быки-производители, занимавшие высокие места в топ-листах стран с развитым молочным животноводством, сыновья которых принадлежат ОАО «Московское» по племенной работе» </a:t>
            </a:r>
          </a:p>
        </p:txBody>
      </p:sp>
    </p:spTree>
    <p:extLst>
      <p:ext uri="{BB962C8B-B14F-4D97-AF65-F5344CB8AC3E}">
        <p14:creationId xmlns:p14="http://schemas.microsoft.com/office/powerpoint/2010/main" val="1154426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264" y="0"/>
            <a:ext cx="8820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effectLst>
                  <a:outerShdw sx="1000" sy="1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Быки-производители, занимавшие высокие места в топ-листах стран с развитым молочным животноводством, сыновья которых принадлежат ОАО «Московское» по племенной работе» (продолжение)</a:t>
            </a:r>
          </a:p>
        </p:txBody>
      </p:sp>
      <p:graphicFrame>
        <p:nvGraphicFramePr>
          <p:cNvPr id="6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3390943"/>
              </p:ext>
            </p:extLst>
          </p:nvPr>
        </p:nvGraphicFramePr>
        <p:xfrm>
          <a:off x="592215" y="523220"/>
          <a:ext cx="8054898" cy="440714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25223"/>
                <a:gridCol w="2714711"/>
                <a:gridCol w="1832430"/>
                <a:gridCol w="2082534"/>
              </a:tblGrid>
              <a:tr h="459986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Кличка отца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Сыновья быка в ОАО «Московское» по племенной работе»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Страна, год оценки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Место в топ-листе страны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24918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Сноу 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Аполлон, Гефест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Германия 2016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7166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М.-</a:t>
                      </a:r>
                      <a:r>
                        <a:rPr kumimoji="0" lang="ru-RU" sz="11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Хиллс</a:t>
                      </a:r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Дей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Дайвер, Донателло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США 2015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Канада 2015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Канада 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24918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Миксер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Гермес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США 2015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24918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С.-Б. </a:t>
                      </a:r>
                      <a:r>
                        <a:rPr kumimoji="0" lang="ru-RU" sz="11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Хедлайнер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Лайнер, Хилтон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США 2015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249186">
                <a:tc>
                  <a:txBody>
                    <a:bodyPr/>
                    <a:lstStyle/>
                    <a:p>
                      <a:r>
                        <a:rPr lang="ru-RU" sz="1100" b="1" i="0" dirty="0" err="1" smtClean="0"/>
                        <a:t>Лавамен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b="1" i="0" dirty="0" smtClean="0"/>
                        <a:t>Диксон, </a:t>
                      </a:r>
                      <a:r>
                        <a:rPr lang="ru-RU" sz="1100" b="1" i="0" dirty="0" err="1" smtClean="0"/>
                        <a:t>Дойли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b="1" i="0" dirty="0" smtClean="0"/>
                        <a:t>Канада</a:t>
                      </a:r>
                      <a:r>
                        <a:rPr lang="ru-RU" sz="1100" b="1" i="0" baseline="0" dirty="0" smtClean="0"/>
                        <a:t> 2015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/>
                        <a:t>9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410424">
                <a:tc>
                  <a:txBody>
                    <a:bodyPr/>
                    <a:lstStyle/>
                    <a:p>
                      <a:r>
                        <a:rPr lang="ru-RU" sz="1100" b="1" i="0" dirty="0" smtClean="0"/>
                        <a:t>Д.</a:t>
                      </a:r>
                      <a:r>
                        <a:rPr lang="ru-RU" sz="1100" b="1" i="0" baseline="0" dirty="0" smtClean="0"/>
                        <a:t> </a:t>
                      </a:r>
                      <a:r>
                        <a:rPr lang="ru-RU" sz="1100" b="1" i="0" baseline="0" dirty="0" err="1" smtClean="0"/>
                        <a:t>Букем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b="1" i="0" dirty="0" smtClean="0"/>
                        <a:t>Бобой, Реал, Стенли, </a:t>
                      </a:r>
                      <a:r>
                        <a:rPr lang="ru-RU" sz="1100" b="1" i="0" dirty="0" err="1" smtClean="0"/>
                        <a:t>Юлианос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b="1" i="0" dirty="0" smtClean="0"/>
                        <a:t>США 2014</a:t>
                      </a:r>
                    </a:p>
                    <a:p>
                      <a:r>
                        <a:rPr lang="ru-RU" sz="1100" b="1" i="0" dirty="0" smtClean="0"/>
                        <a:t>США 2015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/>
                        <a:t>1</a:t>
                      </a:r>
                    </a:p>
                    <a:p>
                      <a:pPr algn="ctr"/>
                      <a:r>
                        <a:rPr lang="ru-RU" sz="1100" b="1" i="0" dirty="0" smtClean="0"/>
                        <a:t>8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571662">
                <a:tc>
                  <a:txBody>
                    <a:bodyPr/>
                    <a:lstStyle/>
                    <a:p>
                      <a:r>
                        <a:rPr lang="ru-RU" sz="1100" b="1" i="0" dirty="0" smtClean="0"/>
                        <a:t>А. </a:t>
                      </a:r>
                      <a:r>
                        <a:rPr lang="ru-RU" sz="1100" b="1" i="0" dirty="0" err="1" smtClean="0"/>
                        <a:t>Нумеро</a:t>
                      </a:r>
                      <a:r>
                        <a:rPr lang="ru-RU" sz="1100" b="1" i="0" dirty="0" smtClean="0"/>
                        <a:t> </a:t>
                      </a:r>
                      <a:r>
                        <a:rPr lang="ru-RU" sz="1100" b="1" i="0" dirty="0" err="1" smtClean="0"/>
                        <a:t>Уно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b="1" i="0" dirty="0" smtClean="0"/>
                        <a:t>Улан, </a:t>
                      </a:r>
                      <a:r>
                        <a:rPr lang="ru-RU" sz="1100" b="1" i="0" dirty="0" err="1" smtClean="0"/>
                        <a:t>Урбант</a:t>
                      </a:r>
                      <a:r>
                        <a:rPr lang="ru-RU" sz="1100" b="1" i="0" dirty="0" smtClean="0"/>
                        <a:t>, </a:t>
                      </a:r>
                      <a:r>
                        <a:rPr lang="ru-RU" sz="1100" b="1" i="0" dirty="0" err="1" smtClean="0"/>
                        <a:t>Чизари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b="1" i="0" dirty="0" smtClean="0"/>
                        <a:t>США 2014</a:t>
                      </a:r>
                    </a:p>
                    <a:p>
                      <a:r>
                        <a:rPr lang="ru-RU" sz="1100" b="1" i="0" dirty="0" smtClean="0"/>
                        <a:t>Канада 2015</a:t>
                      </a:r>
                    </a:p>
                    <a:p>
                      <a:r>
                        <a:rPr lang="ru-RU" sz="1100" b="1" i="0" dirty="0" smtClean="0"/>
                        <a:t>Канада 2015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/>
                        <a:t>6</a:t>
                      </a:r>
                    </a:p>
                    <a:p>
                      <a:pPr algn="ctr"/>
                      <a:r>
                        <a:rPr lang="ru-RU" sz="1100" b="1" i="0" dirty="0" smtClean="0"/>
                        <a:t>2</a:t>
                      </a:r>
                    </a:p>
                    <a:p>
                      <a:pPr algn="ctr"/>
                      <a:r>
                        <a:rPr lang="ru-RU" sz="1100" b="1" i="0" dirty="0" smtClean="0"/>
                        <a:t>6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249186">
                <a:tc>
                  <a:txBody>
                    <a:bodyPr/>
                    <a:lstStyle/>
                    <a:p>
                      <a:r>
                        <a:rPr lang="ru-RU" sz="1100" b="1" i="0" dirty="0" smtClean="0"/>
                        <a:t>З.Б. </a:t>
                      </a:r>
                      <a:r>
                        <a:rPr lang="ru-RU" sz="1100" b="1" i="0" dirty="0" err="1" smtClean="0"/>
                        <a:t>Маскалезе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b="1" i="0" dirty="0" smtClean="0"/>
                        <a:t>Лимбо,</a:t>
                      </a:r>
                      <a:r>
                        <a:rPr lang="ru-RU" sz="1100" b="1" i="0" baseline="0" dirty="0" smtClean="0"/>
                        <a:t> Мастак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b="1" i="0" dirty="0" smtClean="0"/>
                        <a:t>Италия 2014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/>
                        <a:t>1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24918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Р. </a:t>
                      </a:r>
                      <a:r>
                        <a:rPr kumimoji="0" lang="ru-RU" sz="11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Альтаиота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Супермен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США 2014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24918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Рейсер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Реквест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США 2014 (геном.)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kumimoji="0" lang="ru-RU" sz="11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249186">
                <a:tc>
                  <a:txBody>
                    <a:bodyPr/>
                    <a:lstStyle/>
                    <a:p>
                      <a:r>
                        <a:rPr lang="ru-RU" sz="1100" b="1" i="0" dirty="0" smtClean="0"/>
                        <a:t>Б-Б Ф. Фредди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b="1" i="0" dirty="0" err="1" smtClean="0"/>
                        <a:t>Джони</a:t>
                      </a:r>
                      <a:r>
                        <a:rPr lang="ru-RU" sz="1100" b="1" i="0" dirty="0" smtClean="0"/>
                        <a:t>, Спайс,</a:t>
                      </a:r>
                      <a:r>
                        <a:rPr lang="ru-RU" sz="1100" b="1" i="0" baseline="0" dirty="0" smtClean="0"/>
                        <a:t> </a:t>
                      </a:r>
                      <a:r>
                        <a:rPr lang="ru-RU" sz="1100" b="1" i="0" baseline="0" dirty="0" err="1" smtClean="0"/>
                        <a:t>Фрайо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b="1" i="0" dirty="0" smtClean="0"/>
                        <a:t>США 2014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/>
                        <a:t>4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249186">
                <a:tc>
                  <a:txBody>
                    <a:bodyPr/>
                    <a:lstStyle/>
                    <a:p>
                      <a:r>
                        <a:rPr lang="ru-RU" sz="1100" b="1" i="0" dirty="0" smtClean="0"/>
                        <a:t>Г.</a:t>
                      </a:r>
                      <a:r>
                        <a:rPr lang="ru-RU" sz="1100" b="1" i="0" baseline="0" dirty="0" smtClean="0"/>
                        <a:t> </a:t>
                      </a:r>
                      <a:r>
                        <a:rPr lang="ru-RU" sz="1100" b="1" i="0" baseline="0" dirty="0" err="1" smtClean="0"/>
                        <a:t>Браулер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b="1" i="0" dirty="0" err="1" smtClean="0"/>
                        <a:t>Клай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b="1" i="0" dirty="0" smtClean="0"/>
                        <a:t>США 2014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/>
                        <a:t>7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697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627534"/>
            <a:ext cx="77768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Племенные ресурсы прошлых лет , использовавшиеся в воспроизводстве молочного скота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68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2"/>
          <p:cNvSpPr>
            <a:spLocks noGrp="1"/>
          </p:cNvSpPr>
          <p:nvPr>
            <p:ph idx="1"/>
          </p:nvPr>
        </p:nvSpPr>
        <p:spPr>
          <a:xfrm>
            <a:off x="4067944" y="839100"/>
            <a:ext cx="4968552" cy="3748873"/>
          </a:xfrm>
        </p:spPr>
        <p:txBody>
          <a:bodyPr>
            <a:normAutofit fontScale="92500" lnSpcReduction="10000"/>
          </a:bodyPr>
          <a:lstStyle/>
          <a:p>
            <a:pPr indent="0" algn="just">
              <a:buNone/>
              <a:defRPr/>
            </a:pP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Улучшает </a:t>
            </a:r>
            <a:r>
              <a:rPr lang="ru-RU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удой, жир, </a:t>
            </a: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продуктивное долголетие</a:t>
            </a:r>
            <a:r>
              <a:rPr lang="ru-RU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, содержание соматических клеток </a:t>
            </a: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молоке, воспроизводительные </a:t>
            </a: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качества потомства, вымя, конечности, корпус.</a:t>
            </a:r>
          </a:p>
          <a:p>
            <a:pPr indent="0">
              <a:buNone/>
              <a:defRPr/>
            </a:pPr>
            <a:endParaRPr lang="ru-RU" sz="1200" i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Дочь Рафаэля  корова Доблесть стала Абсолютной Чемпионкой на выставке  «Звезды Подмосковья - 2017»</a:t>
            </a:r>
            <a:r>
              <a:rPr lang="ru-RU" sz="1600" i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i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600" i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От Рафаэля-М получено  </a:t>
            </a:r>
            <a:r>
              <a:rPr 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110 </a:t>
            </a:r>
            <a:r>
              <a:rPr 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033 </a:t>
            </a:r>
            <a:r>
              <a:rPr 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дозы семени</a:t>
            </a:r>
          </a:p>
          <a:p>
            <a:pPr indent="0">
              <a:buNone/>
              <a:defRPr/>
            </a:pPr>
            <a:r>
              <a:rPr 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Реализовано </a:t>
            </a:r>
            <a:r>
              <a:rPr lang="ru-RU" sz="1200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81 022 </a:t>
            </a:r>
            <a:r>
              <a:rPr 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дозы </a:t>
            </a:r>
          </a:p>
          <a:p>
            <a:pPr indent="0">
              <a:buNone/>
              <a:defRPr/>
            </a:pPr>
            <a:endParaRPr lang="ru-RU" sz="16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500" i="1" u="sng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sz="15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продуктивность лучших дочерей </a:t>
            </a:r>
            <a:r>
              <a:rPr lang="ru-RU" sz="1500" i="1" u="sng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(2017 г)</a:t>
            </a:r>
            <a:endParaRPr lang="ru-RU" sz="1500" i="1" u="sng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67 </a:t>
            </a: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голов </a:t>
            </a:r>
            <a:r>
              <a:rPr lang="ru-RU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в 14 хозяйствах   </a:t>
            </a:r>
            <a:r>
              <a:rPr 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11038кг  4,14%  </a:t>
            </a:r>
            <a:r>
              <a:rPr lang="ru-RU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3,23</a:t>
            </a:r>
            <a:r>
              <a:rPr 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%</a:t>
            </a:r>
          </a:p>
          <a:p>
            <a:pPr indent="0">
              <a:buNone/>
              <a:defRPr/>
            </a:pP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0">
              <a:buNone/>
              <a:defRPr/>
            </a:pPr>
            <a:endParaRPr lang="ru-RU" sz="1400" b="1" dirty="0" smtClean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8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738122" y="3723878"/>
            <a:ext cx="3798307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altLang="ru-RU" sz="1400" b="1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Оценка, февраль 2018 г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alt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607 дочерей</a:t>
            </a:r>
            <a:r>
              <a:rPr lang="ru-RU" alt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7149кг  4,12%    3,26%</a:t>
            </a:r>
            <a:endParaRPr lang="ru-RU" altLang="ru-RU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alt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 + 78кг  +0,06%,  -0,01%</a:t>
            </a:r>
            <a:endParaRPr lang="ru-RU" altLang="ru-RU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20" name="Содержимое 2"/>
          <p:cNvSpPr txBox="1">
            <a:spLocks/>
          </p:cNvSpPr>
          <p:nvPr/>
        </p:nvSpPr>
        <p:spPr bwMode="auto">
          <a:xfrm>
            <a:off x="0" y="188168"/>
            <a:ext cx="9108504" cy="70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Рафаэль-М</a:t>
            </a:r>
            <a:r>
              <a:rPr lang="ru-RU" alt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831678  (Германия)       </a:t>
            </a:r>
            <a:r>
              <a:rPr lang="ru-RU" altLang="ru-RU" sz="14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Рамос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х  Комстар Ли </a:t>
            </a:r>
            <a:r>
              <a:rPr lang="en-US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ru-RU" altLang="ru-RU" sz="14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д.рождения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18.06.2004</a:t>
            </a:r>
            <a:endParaRPr lang="ru-RU" sz="14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altLang="ru-RU" sz="1400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raphael_831678_d10010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84" y="934599"/>
            <a:ext cx="3978557" cy="2854357"/>
          </a:xfrm>
          <a:prstGeom prst="rect">
            <a:avLst/>
          </a:prstGeom>
          <a:ln w="31750" cmpd="dbl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8" name="Овал 7"/>
          <p:cNvSpPr/>
          <p:nvPr/>
        </p:nvSpPr>
        <p:spPr>
          <a:xfrm>
            <a:off x="414086" y="934599"/>
            <a:ext cx="648072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А3Б1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73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2"/>
          <p:cNvSpPr>
            <a:spLocks noGrp="1"/>
          </p:cNvSpPr>
          <p:nvPr>
            <p:ph idx="1"/>
          </p:nvPr>
        </p:nvSpPr>
        <p:spPr>
          <a:xfrm>
            <a:off x="-252536" y="699542"/>
            <a:ext cx="4719156" cy="3816424"/>
          </a:xfrm>
        </p:spPr>
        <p:txBody>
          <a:bodyPr>
            <a:normAutofit fontScale="92500"/>
          </a:bodyPr>
          <a:lstStyle/>
          <a:p>
            <a:pPr indent="0" algn="just">
              <a:buNone/>
              <a:defRPr/>
            </a:pPr>
            <a:r>
              <a:rPr lang="ru-RU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Улучшает удой, жир, экстерьер:</a:t>
            </a:r>
          </a:p>
          <a:p>
            <a:pPr indent="0" algn="just">
              <a:buNone/>
              <a:defRPr/>
            </a:pPr>
            <a:r>
              <a:rPr lang="ru-RU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молочный тип, вымя, конечности, корпус</a:t>
            </a:r>
          </a:p>
          <a:p>
            <a:pPr indent="0" algn="just">
              <a:buNone/>
              <a:defRPr/>
            </a:pPr>
            <a:r>
              <a:rPr lang="ru-RU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Легкие отелы.</a:t>
            </a:r>
          </a:p>
          <a:p>
            <a:pPr indent="0">
              <a:buNone/>
              <a:defRPr/>
            </a:pPr>
            <a:endParaRPr lang="ru-RU" sz="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700" b="1" dirty="0">
                <a:latin typeface="Calibri" panose="020F0502020204030204" pitchFamily="34" charset="0"/>
                <a:cs typeface="Times New Roman" panose="02020603050405020304" pitchFamily="18" charset="0"/>
              </a:rPr>
              <a:t>Пользовался значительным спросом в Подмосковье и регионах России: редкая линия, очень удобен в подборе к коровам и телкам</a:t>
            </a:r>
          </a:p>
          <a:p>
            <a:pPr indent="0">
              <a:buNone/>
              <a:defRPr/>
            </a:pPr>
            <a:endParaRPr lang="ru-RU" sz="1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500" dirty="0">
                <a:latin typeface="Calibri" panose="020F0502020204030204" pitchFamily="34" charset="0"/>
                <a:cs typeface="Times New Roman" panose="02020603050405020304" pitchFamily="18" charset="0"/>
              </a:rPr>
              <a:t>От Яса-М получено  </a:t>
            </a:r>
            <a:r>
              <a:rPr lang="ru-RU" sz="1500" b="1" dirty="0">
                <a:latin typeface="Calibri" panose="020F0502020204030204" pitchFamily="34" charset="0"/>
                <a:cs typeface="Times New Roman" panose="02020603050405020304" pitchFamily="18" charset="0"/>
              </a:rPr>
              <a:t>97 993 </a:t>
            </a:r>
            <a:r>
              <a:rPr lang="ru-RU" sz="1500" dirty="0">
                <a:latin typeface="Calibri" panose="020F0502020204030204" pitchFamily="34" charset="0"/>
                <a:cs typeface="Times New Roman" panose="02020603050405020304" pitchFamily="18" charset="0"/>
              </a:rPr>
              <a:t>дозы семени</a:t>
            </a:r>
          </a:p>
          <a:p>
            <a:pPr indent="0">
              <a:buNone/>
              <a:defRPr/>
            </a:pPr>
            <a:r>
              <a:rPr lang="ru-RU" sz="1500" dirty="0">
                <a:latin typeface="Calibri" panose="020F0502020204030204" pitchFamily="34" charset="0"/>
                <a:cs typeface="Times New Roman" panose="02020603050405020304" pitchFamily="18" charset="0"/>
              </a:rPr>
              <a:t>Реализовано  </a:t>
            </a:r>
            <a:r>
              <a:rPr lang="ru-RU" sz="1500" b="1" dirty="0">
                <a:latin typeface="Calibri" panose="020F0502020204030204" pitchFamily="34" charset="0"/>
                <a:cs typeface="Times New Roman" panose="02020603050405020304" pitchFamily="18" charset="0"/>
              </a:rPr>
              <a:t>96 300 </a:t>
            </a:r>
            <a:r>
              <a:rPr lang="ru-RU" sz="1500" dirty="0">
                <a:latin typeface="Calibri" panose="020F0502020204030204" pitchFamily="34" charset="0"/>
                <a:cs typeface="Times New Roman" panose="02020603050405020304" pitchFamily="18" charset="0"/>
              </a:rPr>
              <a:t>доз </a:t>
            </a:r>
          </a:p>
          <a:p>
            <a:pPr indent="0">
              <a:buNone/>
              <a:defRPr/>
            </a:pPr>
            <a:endParaRPr lang="ru-RU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6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Средняя продуктивность лучших дочерей (2017 г)</a:t>
            </a:r>
          </a:p>
          <a:p>
            <a:pPr indent="0">
              <a:buNone/>
              <a:defRPr/>
            </a:pPr>
            <a:r>
              <a:rPr lang="ru-RU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85 голов в 12 хозяйствах  </a:t>
            </a:r>
            <a:r>
              <a:rPr lang="ru-RU" sz="17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10999кг  </a:t>
            </a:r>
            <a:r>
              <a:rPr lang="ru-RU" sz="1700" b="1" dirty="0">
                <a:latin typeface="Calibri" panose="020F0502020204030204" pitchFamily="34" charset="0"/>
                <a:cs typeface="Times New Roman" panose="02020603050405020304" pitchFamily="18" charset="0"/>
              </a:rPr>
              <a:t>4,07%  3,25</a:t>
            </a:r>
            <a:r>
              <a:rPr lang="ru-RU" sz="17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%</a:t>
            </a:r>
          </a:p>
          <a:p>
            <a:pPr indent="0">
              <a:buNone/>
              <a:defRPr/>
            </a:pPr>
            <a:endParaRPr lang="ru-RU" sz="17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8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705328" y="3651870"/>
            <a:ext cx="3672408" cy="62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altLang="ru-RU" sz="1400" b="1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Оценка, 2018 г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i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alt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614 дочери   </a:t>
            </a:r>
            <a:r>
              <a:rPr lang="ru-RU" alt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7071кг   4,02%   3,29%</a:t>
            </a:r>
            <a:endParaRPr lang="ru-RU" altLang="ru-RU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alt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 -14кг  +0,04%, 0,00%</a:t>
            </a:r>
            <a:endParaRPr lang="ru-RU" altLang="ru-RU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20" name="Содержимое 2"/>
          <p:cNvSpPr txBox="1">
            <a:spLocks/>
          </p:cNvSpPr>
          <p:nvPr/>
        </p:nvSpPr>
        <p:spPr bwMode="auto">
          <a:xfrm>
            <a:off x="-180528" y="267494"/>
            <a:ext cx="8824560" cy="70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Яс-М</a:t>
            </a:r>
            <a:r>
              <a:rPr lang="ru-RU" alt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462771  </a:t>
            </a:r>
            <a:r>
              <a:rPr lang="ru-RU" alt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(Германия)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altLang="ru-RU" sz="14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Джаспер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US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х  </a:t>
            </a:r>
            <a:r>
              <a:rPr lang="ru-RU" altLang="ru-RU" sz="14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Р.К.Мэтт</a:t>
            </a:r>
            <a:r>
              <a:rPr lang="en-US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US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д. </a:t>
            </a:r>
            <a:r>
              <a:rPr lang="ru-RU" alt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рождения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01.12.2002</a:t>
            </a:r>
            <a:endParaRPr lang="ru-RU" sz="1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altLang="ru-RU" sz="1400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Jasputin_P1030198-ne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676" y="699542"/>
            <a:ext cx="4284513" cy="2782422"/>
          </a:xfrm>
          <a:prstGeom prst="rect">
            <a:avLst/>
          </a:prstGeom>
          <a:ln w="31750" cmpd="dbl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" name="Овал 6"/>
          <p:cNvSpPr/>
          <p:nvPr/>
        </p:nvSpPr>
        <p:spPr>
          <a:xfrm>
            <a:off x="8142197" y="720862"/>
            <a:ext cx="648072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А3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8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2"/>
          <p:cNvSpPr>
            <a:spLocks noGrp="1"/>
          </p:cNvSpPr>
          <p:nvPr>
            <p:ph idx="1"/>
          </p:nvPr>
        </p:nvSpPr>
        <p:spPr>
          <a:xfrm>
            <a:off x="-180528" y="627534"/>
            <a:ext cx="4861305" cy="3960440"/>
          </a:xfrm>
        </p:spPr>
        <p:txBody>
          <a:bodyPr>
            <a:normAutofit lnSpcReduction="10000"/>
          </a:bodyPr>
          <a:lstStyle/>
          <a:p>
            <a:pPr indent="0">
              <a:buNone/>
              <a:defRPr/>
            </a:pP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Улучшает </a:t>
            </a:r>
            <a:r>
              <a:rPr lang="ru-RU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удой, </a:t>
            </a: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продуктивное долголетие, воспроизводительные качества потомства, экстерьер: рост, конечности, корпус.</a:t>
            </a:r>
          </a:p>
          <a:p>
            <a:pPr indent="0" algn="just">
              <a:buNone/>
              <a:defRPr/>
            </a:pPr>
            <a:endParaRPr lang="ru-RU" sz="12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7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Пользуется </a:t>
            </a:r>
            <a:r>
              <a:rPr lang="ru-RU" sz="1700" b="1" dirty="0">
                <a:latin typeface="Calibri" panose="020F0502020204030204" pitchFamily="34" charset="0"/>
                <a:cs typeface="Times New Roman" panose="02020603050405020304" pitchFamily="18" charset="0"/>
              </a:rPr>
              <a:t>значительным спросом в Подмосковье и регионах России: отличная родословная, очень удобен в подборе к </a:t>
            </a:r>
            <a:r>
              <a:rPr lang="ru-RU" sz="17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коровам: редкая </a:t>
            </a:r>
            <a:r>
              <a:rPr lang="ru-RU" sz="1700" b="1" dirty="0">
                <a:latin typeface="Calibri" panose="020F0502020204030204" pitchFamily="34" charset="0"/>
                <a:cs typeface="Times New Roman" panose="02020603050405020304" pitchFamily="18" charset="0"/>
              </a:rPr>
              <a:t>ветвь (</a:t>
            </a:r>
            <a:r>
              <a:rPr lang="ru-RU" sz="17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А. </a:t>
            </a:r>
            <a:r>
              <a:rPr lang="ru-RU" sz="17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Ротейта</a:t>
            </a:r>
            <a:r>
              <a:rPr lang="ru-RU" sz="17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) линии </a:t>
            </a:r>
            <a:r>
              <a:rPr lang="ru-RU" sz="17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Р.Соверинга</a:t>
            </a:r>
            <a:r>
              <a:rPr lang="ru-RU" sz="17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7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100" b="1" dirty="0" smtClean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5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sz="15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Байфаля</a:t>
            </a:r>
            <a:r>
              <a:rPr lang="ru-RU" sz="15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-М получено  </a:t>
            </a:r>
            <a:r>
              <a:rPr lang="ru-RU" sz="15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134 939 </a:t>
            </a:r>
            <a:r>
              <a:rPr lang="ru-RU" sz="15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доз семени</a:t>
            </a:r>
          </a:p>
          <a:p>
            <a:pPr indent="0">
              <a:buNone/>
              <a:defRPr/>
            </a:pPr>
            <a:r>
              <a:rPr lang="ru-RU" sz="15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Реализовано </a:t>
            </a:r>
            <a:r>
              <a:rPr lang="ru-RU" sz="15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106 585 </a:t>
            </a:r>
            <a:r>
              <a:rPr lang="ru-RU" sz="15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доз </a:t>
            </a:r>
          </a:p>
          <a:p>
            <a:pPr indent="0">
              <a:buNone/>
              <a:defRPr/>
            </a:pPr>
            <a:endParaRPr lang="ru-RU" sz="1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500" i="1" u="sng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sz="15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продуктивность лучших дочерей </a:t>
            </a:r>
            <a:r>
              <a:rPr lang="ru-RU" sz="1500" i="1" u="sng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(2017 г)</a:t>
            </a:r>
            <a:endParaRPr lang="ru-RU" sz="1500" i="1" u="sng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70 голов </a:t>
            </a:r>
            <a:r>
              <a:rPr lang="ru-RU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16 </a:t>
            </a:r>
            <a:r>
              <a:rPr lang="ru-RU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хозяйствах  </a:t>
            </a:r>
            <a:r>
              <a:rPr 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11293кг  4,10%  3,20%</a:t>
            </a:r>
            <a:endParaRPr lang="ru-RU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200" b="1" dirty="0" smtClean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200" i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8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824028" y="4185353"/>
            <a:ext cx="3672408" cy="62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altLang="ru-RU" sz="1400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Оценка,  апрель 2018 г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i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alt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824</a:t>
            </a:r>
            <a:r>
              <a:rPr lang="ru-RU" altLang="ru-RU" sz="1600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дочери   </a:t>
            </a:r>
            <a:r>
              <a:rPr lang="ru-RU" alt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7046кг  4,00%    3,26%</a:t>
            </a:r>
            <a:endParaRPr lang="ru-RU" altLang="ru-RU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alt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 + 93кг   -0,02%,  -0,02%</a:t>
            </a:r>
            <a:endParaRPr lang="ru-RU" altLang="ru-RU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20" name="Содержимое 2"/>
          <p:cNvSpPr txBox="1">
            <a:spLocks/>
          </p:cNvSpPr>
          <p:nvPr/>
        </p:nvSpPr>
        <p:spPr bwMode="auto">
          <a:xfrm>
            <a:off x="-236007" y="140045"/>
            <a:ext cx="8896568" cy="70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24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Байфаль</a:t>
            </a:r>
            <a:r>
              <a:rPr lang="ru-RU" altLang="ru-RU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-М</a:t>
            </a:r>
            <a:r>
              <a:rPr lang="ru-RU" alt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462484  </a:t>
            </a:r>
            <a:r>
              <a:rPr lang="ru-RU" alt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(Германия)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       </a:t>
            </a:r>
            <a:r>
              <a:rPr lang="ru-RU" altLang="ru-RU" sz="14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Бормио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х  </a:t>
            </a:r>
            <a:r>
              <a:rPr lang="ru-RU" altLang="ru-RU" sz="14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Аэрлайнер</a:t>
            </a:r>
            <a:r>
              <a:rPr lang="en-US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US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д. </a:t>
            </a:r>
            <a:r>
              <a:rPr lang="ru-RU" alt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рождения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06.10.2002</a:t>
            </a:r>
            <a:endParaRPr lang="ru-RU" sz="1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altLang="ru-RU" sz="1400" b="1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Beifall 4624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773" y="662597"/>
            <a:ext cx="4298696" cy="3279012"/>
          </a:xfrm>
          <a:prstGeom prst="rect">
            <a:avLst/>
          </a:prstGeom>
          <a:ln w="31750" cmpd="dbl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Овал 9"/>
          <p:cNvSpPr/>
          <p:nvPr/>
        </p:nvSpPr>
        <p:spPr>
          <a:xfrm>
            <a:off x="8192058" y="660313"/>
            <a:ext cx="648072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А3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99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2"/>
          <p:cNvSpPr>
            <a:spLocks noGrp="1"/>
          </p:cNvSpPr>
          <p:nvPr>
            <p:ph idx="1"/>
          </p:nvPr>
        </p:nvSpPr>
        <p:spPr>
          <a:xfrm>
            <a:off x="-98623" y="607186"/>
            <a:ext cx="4637251" cy="3908780"/>
          </a:xfrm>
        </p:spPr>
        <p:txBody>
          <a:bodyPr>
            <a:normAutofit/>
          </a:bodyPr>
          <a:lstStyle/>
          <a:p>
            <a:pPr indent="0" algn="just">
              <a:buNone/>
              <a:defRPr/>
            </a:pP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Улучшает </a:t>
            </a:r>
            <a:r>
              <a:rPr lang="ru-RU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удой, жир</a:t>
            </a: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, белок,  соматические клетки в молоке дочерей, экстерьер: вымя, конечности</a:t>
            </a:r>
          </a:p>
          <a:p>
            <a:pPr indent="0" algn="just">
              <a:buNone/>
              <a:defRPr/>
            </a:pPr>
            <a:endParaRPr lang="ru-RU" sz="400" b="1" dirty="0" smtClean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Пользуется большим спросом в Подмосковье и регионах России: красно-пестрая масть, очень </a:t>
            </a:r>
            <a:r>
              <a:rPr lang="ru-RU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удобен в подборе </a:t>
            </a:r>
            <a:r>
              <a:rPr 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к коровам</a:t>
            </a:r>
          </a:p>
          <a:p>
            <a:pPr indent="0">
              <a:buNone/>
              <a:defRPr/>
            </a:pPr>
            <a:endParaRPr lang="ru-RU" sz="300" b="1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sz="16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Лего</a:t>
            </a: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-М получено  </a:t>
            </a:r>
            <a:r>
              <a:rPr 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153 339 </a:t>
            </a: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дозы </a:t>
            </a:r>
            <a:r>
              <a:rPr lang="ru-RU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семени</a:t>
            </a:r>
          </a:p>
          <a:p>
            <a:pPr indent="0">
              <a:buNone/>
              <a:defRPr/>
            </a:pP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Реализовано  </a:t>
            </a:r>
            <a:r>
              <a:rPr 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131 930 </a:t>
            </a: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доз </a:t>
            </a:r>
          </a:p>
          <a:p>
            <a:pPr indent="0">
              <a:buNone/>
              <a:defRPr/>
            </a:pPr>
            <a:endParaRPr lang="ru-RU" sz="5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4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Средняя продуктивность лучших дочерей </a:t>
            </a:r>
            <a:r>
              <a:rPr lang="ru-RU" sz="1400" i="1" u="sng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(2017 г)</a:t>
            </a:r>
            <a:endParaRPr lang="ru-RU" sz="1400" i="1" u="sng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10 голов в 4 хозяйствах  </a:t>
            </a:r>
            <a:r>
              <a:rPr 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9709кг  4,60%  3,50%</a:t>
            </a:r>
          </a:p>
          <a:p>
            <a:pPr indent="0">
              <a:buNone/>
              <a:defRPr/>
            </a:pPr>
            <a:endParaRPr lang="ru-RU" sz="3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200" i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8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794287" y="4011910"/>
            <a:ext cx="3859642" cy="62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altLang="ru-RU" sz="1400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Оценка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alt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90 дочерей        </a:t>
            </a:r>
            <a:r>
              <a:rPr lang="ru-RU" alt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7509кг   4,35%    3,49%</a:t>
            </a:r>
            <a:endParaRPr lang="ru-RU" altLang="ru-RU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alt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    +301кг   +0,05%, +0,04%</a:t>
            </a:r>
            <a:endParaRPr lang="ru-RU" altLang="ru-RU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20" name="Содержимое 2"/>
          <p:cNvSpPr txBox="1">
            <a:spLocks/>
          </p:cNvSpPr>
          <p:nvPr/>
        </p:nvSpPr>
        <p:spPr bwMode="auto">
          <a:xfrm>
            <a:off x="-98623" y="131935"/>
            <a:ext cx="8752552" cy="70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24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Лего</a:t>
            </a:r>
            <a:r>
              <a:rPr lang="ru-RU" altLang="ru-RU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-М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426087690  (Нидерланды)        </a:t>
            </a:r>
            <a:r>
              <a:rPr lang="ru-RU" altLang="ru-RU" sz="14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Топсид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Гого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NL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х  </a:t>
            </a:r>
            <a:r>
              <a:rPr lang="ru-RU" altLang="ru-RU" sz="14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Лайтнинг</a:t>
            </a:r>
            <a:r>
              <a:rPr lang="en-US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NL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   д. </a:t>
            </a:r>
            <a:r>
              <a:rPr lang="ru-RU" alt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рождения </a:t>
            </a:r>
            <a:r>
              <a:rPr lang="en-US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.10.2005</a:t>
            </a:r>
            <a:endParaRPr lang="ru-RU" sz="1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altLang="ru-RU" sz="1400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\\terminal\Общая папка\Племотдел\Фото быков\Лег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34" y="699542"/>
            <a:ext cx="4283938" cy="3199566"/>
          </a:xfrm>
          <a:prstGeom prst="rect">
            <a:avLst/>
          </a:prstGeom>
          <a:ln w="31750" cmpd="dbl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" name="Овал 6"/>
          <p:cNvSpPr/>
          <p:nvPr/>
        </p:nvSpPr>
        <p:spPr>
          <a:xfrm>
            <a:off x="8135094" y="749423"/>
            <a:ext cx="648072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А1Б1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1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2"/>
          <p:cNvSpPr>
            <a:spLocks noGrp="1"/>
          </p:cNvSpPr>
          <p:nvPr>
            <p:ph idx="1"/>
          </p:nvPr>
        </p:nvSpPr>
        <p:spPr>
          <a:xfrm>
            <a:off x="4292074" y="699542"/>
            <a:ext cx="4744422" cy="3636575"/>
          </a:xfrm>
        </p:spPr>
        <p:txBody>
          <a:bodyPr>
            <a:normAutofit fontScale="92500"/>
          </a:bodyPr>
          <a:lstStyle/>
          <a:p>
            <a:pPr indent="0" algn="just">
              <a:buNone/>
              <a:defRPr/>
            </a:pPr>
            <a:r>
              <a:rPr lang="ru-RU" sz="17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Улучшает </a:t>
            </a:r>
            <a:r>
              <a:rPr lang="ru-RU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удой, </a:t>
            </a:r>
            <a:r>
              <a:rPr lang="ru-RU" sz="17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показатели соматических клеток в молоке дочерей</a:t>
            </a:r>
            <a:r>
              <a:rPr lang="ru-RU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, экстерьер</a:t>
            </a:r>
            <a:r>
              <a:rPr lang="ru-RU" sz="17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: туловище, молочный </a:t>
            </a:r>
            <a:r>
              <a:rPr lang="ru-RU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тип, вымя</a:t>
            </a:r>
            <a:r>
              <a:rPr lang="ru-RU" sz="17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, конечности</a:t>
            </a:r>
          </a:p>
          <a:p>
            <a:pPr indent="0" algn="just">
              <a:buNone/>
              <a:defRPr/>
            </a:pPr>
            <a:r>
              <a:rPr 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0">
              <a:buNone/>
              <a:defRPr/>
            </a:pPr>
            <a:r>
              <a:rPr lang="ru-RU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ользуется </a:t>
            </a:r>
            <a:r>
              <a:rPr lang="ru-RU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значительным спросом во многих регионах Российской Федерации: отличная родословная, </a:t>
            </a:r>
            <a:r>
              <a:rPr 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«золотой </a:t>
            </a:r>
            <a:r>
              <a:rPr lang="ru-RU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кросс</a:t>
            </a:r>
            <a:r>
              <a:rPr 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6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в.Блекстара</a:t>
            </a:r>
            <a:r>
              <a:rPr 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х </a:t>
            </a:r>
            <a:r>
              <a:rPr lang="ru-RU" sz="16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в.Старбака</a:t>
            </a:r>
            <a:r>
              <a:rPr 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), очень </a:t>
            </a:r>
            <a:r>
              <a:rPr lang="ru-RU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удобен в подборе </a:t>
            </a:r>
            <a:r>
              <a:rPr 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к коровам </a:t>
            </a:r>
          </a:p>
          <a:p>
            <a:pPr indent="0">
              <a:buNone/>
              <a:defRPr/>
            </a:pPr>
            <a:endParaRPr lang="ru-RU" sz="1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5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От Аллегро-М  получено  </a:t>
            </a:r>
            <a:r>
              <a:rPr lang="ru-RU" sz="1500" b="1" dirty="0">
                <a:latin typeface="Calibri" panose="020F0502020204030204" pitchFamily="34" charset="0"/>
                <a:cs typeface="Times New Roman" panose="02020603050405020304" pitchFamily="18" charset="0"/>
              </a:rPr>
              <a:t>137 442 </a:t>
            </a:r>
            <a:r>
              <a:rPr lang="ru-RU" sz="15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дозы </a:t>
            </a:r>
            <a:r>
              <a:rPr lang="ru-RU" sz="1500" dirty="0">
                <a:latin typeface="Calibri" panose="020F0502020204030204" pitchFamily="34" charset="0"/>
                <a:cs typeface="Times New Roman" panose="02020603050405020304" pitchFamily="18" charset="0"/>
              </a:rPr>
              <a:t>семени</a:t>
            </a:r>
          </a:p>
          <a:p>
            <a:pPr indent="0">
              <a:buNone/>
              <a:defRPr/>
            </a:pPr>
            <a:r>
              <a:rPr lang="ru-RU" sz="15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Реализовано  </a:t>
            </a:r>
            <a:r>
              <a:rPr lang="ru-RU" sz="15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99 </a:t>
            </a:r>
            <a:r>
              <a:rPr lang="ru-RU" sz="1500" b="1" dirty="0">
                <a:latin typeface="Calibri" panose="020F0502020204030204" pitchFamily="34" charset="0"/>
                <a:cs typeface="Times New Roman" panose="02020603050405020304" pitchFamily="18" charset="0"/>
              </a:rPr>
              <a:t>222 </a:t>
            </a:r>
            <a:r>
              <a:rPr lang="ru-RU" sz="15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дозы </a:t>
            </a:r>
            <a:endParaRPr lang="ru-RU" sz="15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600" i="1" u="sng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sz="16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продуктивность лучших дочерей </a:t>
            </a:r>
            <a:r>
              <a:rPr lang="ru-RU" sz="1600" i="1" u="sng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(2017 г)</a:t>
            </a:r>
            <a:endParaRPr lang="ru-RU" sz="1600" i="1" u="sng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7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30 голов </a:t>
            </a:r>
            <a:r>
              <a:rPr lang="ru-RU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7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ru-RU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хозяйствах  </a:t>
            </a:r>
            <a:r>
              <a:rPr lang="ru-RU" sz="17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11436кг  4,10%  3,20%</a:t>
            </a:r>
            <a:endParaRPr lang="ru-RU" sz="17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2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200" b="1" dirty="0" smtClean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200" i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8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619666" y="3939902"/>
            <a:ext cx="3672408" cy="62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altLang="ru-RU" sz="1400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Оценка,  апрель 2018 г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alt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524 дочери   </a:t>
            </a:r>
            <a:r>
              <a:rPr lang="ru-RU" alt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7002кг  3,96%   3,27 %</a:t>
            </a:r>
            <a:endParaRPr lang="ru-RU" altLang="ru-RU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alt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+ 129кг   -0,02%  0,00%</a:t>
            </a:r>
            <a:endParaRPr lang="ru-RU" altLang="ru-RU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20" name="Содержимое 2"/>
          <p:cNvSpPr txBox="1">
            <a:spLocks/>
          </p:cNvSpPr>
          <p:nvPr/>
        </p:nvSpPr>
        <p:spPr bwMode="auto">
          <a:xfrm>
            <a:off x="-164316" y="226428"/>
            <a:ext cx="8912780" cy="70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Аллегро-М</a:t>
            </a:r>
            <a:r>
              <a:rPr lang="ru-RU" alt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831360  </a:t>
            </a:r>
            <a:r>
              <a:rPr lang="ru-RU" alt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(Германия)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К.Б. Аллен </a:t>
            </a:r>
            <a:r>
              <a:rPr lang="en-US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US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х  </a:t>
            </a:r>
            <a:r>
              <a:rPr lang="ru-RU" altLang="ru-RU" sz="14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Камстар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Ли СА</a:t>
            </a:r>
            <a:r>
              <a:rPr lang="ru-RU" alt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     д. </a:t>
            </a:r>
            <a:r>
              <a:rPr lang="ru-RU" alt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рождения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28.04.2002</a:t>
            </a:r>
            <a:endParaRPr lang="ru-RU" sz="1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altLang="ru-RU" sz="1400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Allegro-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23" y="804886"/>
            <a:ext cx="4176464" cy="2961230"/>
          </a:xfrm>
          <a:prstGeom prst="rect">
            <a:avLst/>
          </a:prstGeom>
          <a:ln w="31750" cmpd="dbl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" name="Овал 6"/>
          <p:cNvSpPr/>
          <p:nvPr/>
        </p:nvSpPr>
        <p:spPr>
          <a:xfrm>
            <a:off x="3863902" y="804886"/>
            <a:ext cx="648072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А3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01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564" y="-16206"/>
            <a:ext cx="8003232" cy="70958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История предприятия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3381"/>
            <a:ext cx="8363272" cy="3816424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alpha val="78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65760" indent="-256032" eaLnBrk="1" fontAlgn="auto" hangingPunct="1"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11 мая 1957 г. – организована Московская Государственная сельскохозяйственная станция искусственного осеменения;</a:t>
            </a:r>
          </a:p>
          <a:p>
            <a:pPr marL="365760" indent="-256032" eaLnBrk="1" fontAlgn="auto" hangingPunct="1"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 августа 1972 г. – на базе существующей станции искусственного осеменения создано Московское областное Государственное производственное объединение по племенному делу, искусственному осеменению сельскохозяйственных животных, закупкам и продаже племенного и улучшенного скота и птицы;</a:t>
            </a:r>
          </a:p>
          <a:p>
            <a:pPr marL="365760" indent="-256032" eaLnBrk="1" fontAlgn="auto" hangingPunct="1"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28 февраля 1986 г. переименовано в производственное объединение       «Московское» по племенной работе»;</a:t>
            </a:r>
          </a:p>
          <a:p>
            <a:pPr marL="109728" indent="0" eaLnBrk="1" fontAlgn="auto" hangingPunct="1"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   8 января 1998 г. переименовано в Федеральное государственное  унитарное  предприятие «Московское» по племенной работе»;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30 декабря 2005 г. преобразовано в открытое акционерное общество «Московское» по племенной работе.</a:t>
            </a:r>
            <a:endParaRPr lang="ru-RU" sz="18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2"/>
          <p:cNvSpPr>
            <a:spLocks noGrp="1"/>
          </p:cNvSpPr>
          <p:nvPr>
            <p:ph idx="1"/>
          </p:nvPr>
        </p:nvSpPr>
        <p:spPr>
          <a:xfrm>
            <a:off x="-195444" y="538706"/>
            <a:ext cx="4825695" cy="4085272"/>
          </a:xfrm>
        </p:spPr>
        <p:txBody>
          <a:bodyPr>
            <a:normAutofit fontScale="40000" lnSpcReduction="20000"/>
          </a:bodyPr>
          <a:lstStyle/>
          <a:p>
            <a:pPr indent="0" algn="just">
              <a:buNone/>
              <a:defRPr/>
            </a:pPr>
            <a:r>
              <a:rPr lang="ru-RU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Улучшает </a:t>
            </a:r>
            <a:r>
              <a:rPr lang="ru-RU" sz="4000" dirty="0">
                <a:latin typeface="Calibri" panose="020F0502020204030204" pitchFamily="34" charset="0"/>
                <a:cs typeface="Times New Roman" panose="02020603050405020304" pitchFamily="18" charset="0"/>
              </a:rPr>
              <a:t>удой, </a:t>
            </a:r>
            <a:r>
              <a:rPr lang="ru-RU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продуктивное долголетие, содержание соматических клеток в молоке дочерей, экстерьер: молочный тип, корпус, конечности. Легкие отелы </a:t>
            </a:r>
          </a:p>
          <a:p>
            <a:pPr indent="0" algn="just">
              <a:buNone/>
              <a:defRPr/>
            </a:pPr>
            <a:endParaRPr lang="ru-RU" sz="15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35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3500" b="1" dirty="0">
                <a:latin typeface="Calibri" panose="020F0502020204030204" pitchFamily="34" charset="0"/>
                <a:cs typeface="Times New Roman" panose="02020603050405020304" pitchFamily="18" charset="0"/>
              </a:rPr>
              <a:t>2009 году на первом месте в Германии </a:t>
            </a:r>
            <a:r>
              <a:rPr lang="ru-RU" sz="35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по продуктивному долголетию </a:t>
            </a:r>
            <a:r>
              <a:rPr lang="ru-RU" sz="3500" b="1" dirty="0">
                <a:latin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35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здоровью </a:t>
            </a:r>
            <a:r>
              <a:rPr lang="ru-RU" sz="3500" b="1" dirty="0">
                <a:latin typeface="Calibri" panose="020F0502020204030204" pitchFamily="34" charset="0"/>
                <a:cs typeface="Times New Roman" panose="02020603050405020304" pitchFamily="18" charset="0"/>
              </a:rPr>
              <a:t>вымени </a:t>
            </a:r>
            <a:r>
              <a:rPr lang="ru-RU" sz="35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потомства. Отличная </a:t>
            </a:r>
            <a:r>
              <a:rPr lang="ru-RU" sz="3500" b="1" dirty="0">
                <a:latin typeface="Calibri" panose="020F0502020204030204" pitchFamily="34" charset="0"/>
                <a:cs typeface="Times New Roman" panose="02020603050405020304" pitchFamily="18" charset="0"/>
              </a:rPr>
              <a:t>родословная, удобен в подборе </a:t>
            </a:r>
            <a:r>
              <a:rPr lang="ru-RU" sz="35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к коровам </a:t>
            </a:r>
            <a:r>
              <a:rPr lang="ru-RU" sz="3500" b="1" dirty="0">
                <a:latin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35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телкам. Семя </a:t>
            </a:r>
            <a:r>
              <a:rPr lang="ru-RU" sz="3500" b="1" dirty="0">
                <a:latin typeface="Calibri" panose="020F0502020204030204" pitchFamily="34" charset="0"/>
                <a:cs typeface="Times New Roman" panose="02020603050405020304" pitchFamily="18" charset="0"/>
              </a:rPr>
              <a:t>пользуется большим спросом </a:t>
            </a:r>
            <a:endParaRPr lang="ru-RU" sz="35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8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3500" dirty="0">
                <a:latin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sz="35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Фелса</a:t>
            </a:r>
            <a:r>
              <a:rPr lang="ru-RU" sz="3500" dirty="0">
                <a:latin typeface="Calibri" panose="020F0502020204030204" pitchFamily="34" charset="0"/>
                <a:cs typeface="Times New Roman" panose="02020603050405020304" pitchFamily="18" charset="0"/>
              </a:rPr>
              <a:t>-М получено </a:t>
            </a:r>
            <a:r>
              <a:rPr lang="ru-RU" sz="3500" b="1" dirty="0">
                <a:latin typeface="Calibri" panose="020F0502020204030204" pitchFamily="34" charset="0"/>
                <a:cs typeface="Times New Roman" panose="02020603050405020304" pitchFamily="18" charset="0"/>
              </a:rPr>
              <a:t>142 326 </a:t>
            </a:r>
            <a:r>
              <a:rPr lang="ru-RU" sz="3500" dirty="0">
                <a:latin typeface="Calibri" panose="020F0502020204030204" pitchFamily="34" charset="0"/>
                <a:cs typeface="Times New Roman" panose="02020603050405020304" pitchFamily="18" charset="0"/>
              </a:rPr>
              <a:t>доз семени</a:t>
            </a:r>
          </a:p>
          <a:p>
            <a:pPr indent="0">
              <a:buNone/>
              <a:defRPr/>
            </a:pPr>
            <a:r>
              <a:rPr lang="ru-RU" sz="3500" dirty="0">
                <a:latin typeface="Calibri" panose="020F0502020204030204" pitchFamily="34" charset="0"/>
                <a:cs typeface="Times New Roman" panose="02020603050405020304" pitchFamily="18" charset="0"/>
              </a:rPr>
              <a:t>Реализовано </a:t>
            </a:r>
            <a:r>
              <a:rPr lang="ru-RU" sz="3500" b="1" dirty="0">
                <a:latin typeface="Calibri" panose="020F0502020204030204" pitchFamily="34" charset="0"/>
                <a:cs typeface="Times New Roman" panose="02020603050405020304" pitchFamily="18" charset="0"/>
              </a:rPr>
              <a:t>104 265 </a:t>
            </a:r>
            <a:r>
              <a:rPr lang="ru-RU" sz="3500" dirty="0">
                <a:latin typeface="Calibri" panose="020F0502020204030204" pitchFamily="34" charset="0"/>
                <a:cs typeface="Times New Roman" panose="02020603050405020304" pitchFamily="18" charset="0"/>
              </a:rPr>
              <a:t>доз </a:t>
            </a:r>
            <a:endParaRPr lang="ru-RU" sz="35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5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35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Дочери </a:t>
            </a:r>
            <a:r>
              <a:rPr lang="ru-RU" sz="35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Фелса</a:t>
            </a:r>
            <a:r>
              <a:rPr lang="ru-RU" sz="3500" b="1" dirty="0">
                <a:latin typeface="Calibri" panose="020F0502020204030204" pitchFamily="34" charset="0"/>
                <a:cs typeface="Times New Roman" panose="02020603050405020304" pitchFamily="18" charset="0"/>
              </a:rPr>
              <a:t>-М - </a:t>
            </a:r>
            <a:r>
              <a:rPr lang="ru-RU" sz="35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победительницы </a:t>
            </a:r>
            <a:r>
              <a:rPr lang="ru-RU" sz="3500" b="1" dirty="0">
                <a:latin typeface="Calibri" panose="020F0502020204030204" pitchFamily="34" charset="0"/>
                <a:cs typeface="Times New Roman" panose="02020603050405020304" pitchFamily="18" charset="0"/>
              </a:rPr>
              <a:t>на выставках «Звезды </a:t>
            </a:r>
            <a:r>
              <a:rPr lang="ru-RU" sz="35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Подмосковья» в 2013 и 2017 годах</a:t>
            </a:r>
            <a:endParaRPr lang="ru-RU" sz="35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500" i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3500" i="1" u="sng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sz="35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продуктивность лучших дочерей </a:t>
            </a:r>
            <a:r>
              <a:rPr lang="ru-RU" sz="3500" i="1" u="sng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(2017 г)</a:t>
            </a:r>
            <a:endParaRPr lang="ru-RU" sz="3500" i="1" u="sng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35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86 голов </a:t>
            </a:r>
            <a:r>
              <a:rPr lang="ru-RU" sz="3500" dirty="0">
                <a:latin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35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18 </a:t>
            </a:r>
            <a:r>
              <a:rPr lang="ru-RU" sz="3500" dirty="0">
                <a:latin typeface="Calibri" panose="020F0502020204030204" pitchFamily="34" charset="0"/>
                <a:cs typeface="Times New Roman" panose="02020603050405020304" pitchFamily="18" charset="0"/>
              </a:rPr>
              <a:t>хозяйствах  </a:t>
            </a:r>
            <a:r>
              <a:rPr lang="ru-RU" sz="35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11032кг  4,00%  3,26%</a:t>
            </a:r>
          </a:p>
          <a:p>
            <a:pPr indent="0">
              <a:buNone/>
              <a:defRPr/>
            </a:pPr>
            <a:endParaRPr lang="ru-RU" sz="1200" i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8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860032" y="3867894"/>
            <a:ext cx="374441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1400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Оценка, апрель 2018 г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856 дочерей  </a:t>
            </a:r>
            <a:r>
              <a:rPr lang="ru-RU" alt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7211кг  3,95%  3,26%</a:t>
            </a:r>
            <a:endParaRPr lang="ru-RU" altLang="ru-RU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alt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+149кг  - 0,07%, -0,03%</a:t>
            </a:r>
            <a:endParaRPr lang="ru-RU" altLang="ru-RU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20" name="Содержимое 2"/>
          <p:cNvSpPr txBox="1">
            <a:spLocks/>
          </p:cNvSpPr>
          <p:nvPr/>
        </p:nvSpPr>
        <p:spPr bwMode="auto">
          <a:xfrm>
            <a:off x="-174184" y="186008"/>
            <a:ext cx="9074628" cy="70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24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Фелс</a:t>
            </a:r>
            <a:r>
              <a:rPr lang="ru-RU" altLang="ru-RU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-М</a:t>
            </a:r>
            <a:r>
              <a:rPr lang="ru-RU" alt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462090  </a:t>
            </a:r>
            <a:r>
              <a:rPr lang="ru-RU" alt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(Германия)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   Форд </a:t>
            </a:r>
            <a:r>
              <a:rPr lang="en-US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х  </a:t>
            </a:r>
            <a:r>
              <a:rPr lang="ru-RU" altLang="ru-RU" sz="14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С.Рудольф</a:t>
            </a:r>
            <a:r>
              <a:rPr lang="en-US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СА                      д. </a:t>
            </a:r>
            <a:r>
              <a:rPr lang="ru-RU" alt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рождения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17.07.2002</a:t>
            </a:r>
            <a:endParaRPr lang="ru-RU" sz="1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altLang="ru-RU" sz="1400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fe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252" y="699542"/>
            <a:ext cx="4270192" cy="3096344"/>
          </a:xfrm>
          <a:prstGeom prst="rect">
            <a:avLst/>
          </a:prstGeom>
          <a:ln w="31750" cmpd="dbl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" name="Овал 6"/>
          <p:cNvSpPr/>
          <p:nvPr/>
        </p:nvSpPr>
        <p:spPr>
          <a:xfrm>
            <a:off x="8224591" y="711384"/>
            <a:ext cx="648072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А2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28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2"/>
          <p:cNvSpPr>
            <a:spLocks noGrp="1"/>
          </p:cNvSpPr>
          <p:nvPr>
            <p:ph idx="1"/>
          </p:nvPr>
        </p:nvSpPr>
        <p:spPr>
          <a:xfrm>
            <a:off x="4067944" y="617994"/>
            <a:ext cx="4968552" cy="3969980"/>
          </a:xfrm>
        </p:spPr>
        <p:txBody>
          <a:bodyPr>
            <a:normAutofit lnSpcReduction="10000"/>
          </a:bodyPr>
          <a:lstStyle/>
          <a:p>
            <a:pPr indent="0" algn="just">
              <a:buNone/>
              <a:defRPr/>
            </a:pP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Улучшает </a:t>
            </a:r>
            <a:r>
              <a:rPr lang="ru-RU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удой, </a:t>
            </a: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жир, показатели соматических клеток в молоке дочерей</a:t>
            </a:r>
            <a:r>
              <a:rPr lang="ru-RU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воспроизводительные качества потомства, продуктивное долголетие, экстерьер: молочный тип, туловище, конечности</a:t>
            </a:r>
          </a:p>
          <a:p>
            <a:pPr indent="0" algn="just">
              <a:buNone/>
              <a:defRPr/>
            </a:pPr>
            <a:r>
              <a:rPr 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0">
              <a:buNone/>
              <a:defRPr/>
            </a:pPr>
            <a:r>
              <a:rPr lang="ru-RU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ользуется </a:t>
            </a:r>
            <a:r>
              <a:rPr lang="ru-RU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значительным спросом во многих регионах Российской Федерации: </a:t>
            </a:r>
            <a:r>
              <a:rPr 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Московская, Белгородская, Липецкая области, Сибирь, Краснодарский край</a:t>
            </a:r>
          </a:p>
          <a:p>
            <a:pPr indent="0">
              <a:buNone/>
              <a:defRPr/>
            </a:pPr>
            <a:endParaRPr lang="ru-RU" sz="1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5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sz="15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Фанетто</a:t>
            </a:r>
            <a:r>
              <a:rPr lang="ru-RU" sz="15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-М  получено  </a:t>
            </a:r>
            <a:r>
              <a:rPr lang="ru-RU" sz="15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95 309 </a:t>
            </a:r>
            <a:r>
              <a:rPr lang="ru-RU" sz="15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дозы </a:t>
            </a:r>
            <a:r>
              <a:rPr lang="ru-RU" sz="1500" dirty="0">
                <a:latin typeface="Calibri" panose="020F0502020204030204" pitchFamily="34" charset="0"/>
                <a:cs typeface="Times New Roman" panose="02020603050405020304" pitchFamily="18" charset="0"/>
              </a:rPr>
              <a:t>семени</a:t>
            </a:r>
          </a:p>
          <a:p>
            <a:pPr indent="0">
              <a:buNone/>
              <a:defRPr/>
            </a:pPr>
            <a:r>
              <a:rPr lang="ru-RU" sz="15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Реализовано  </a:t>
            </a:r>
            <a:r>
              <a:rPr lang="ru-RU" sz="15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69 075 </a:t>
            </a:r>
            <a:r>
              <a:rPr lang="ru-RU" sz="15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дозы </a:t>
            </a:r>
            <a:endParaRPr lang="ru-RU" sz="15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600" i="1" u="sng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sz="16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продуктивность лучших дочерей </a:t>
            </a:r>
            <a:r>
              <a:rPr lang="ru-RU" sz="1600" i="1" u="sng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(2017 г)</a:t>
            </a:r>
            <a:endParaRPr lang="ru-RU" sz="1600" i="1" u="sng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7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10 голов </a:t>
            </a:r>
            <a:r>
              <a:rPr lang="ru-RU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7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ru-RU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хозяйствах </a:t>
            </a:r>
            <a:r>
              <a:rPr lang="ru-RU" sz="17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10656кг 4,0 %  3,28%</a:t>
            </a:r>
          </a:p>
          <a:p>
            <a:pPr indent="0">
              <a:buNone/>
              <a:defRPr/>
            </a:pPr>
            <a:endParaRPr lang="ru-RU" sz="17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2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200" b="1" dirty="0" smtClean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200" i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8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539552" y="3795886"/>
            <a:ext cx="3672408" cy="62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Оценка,  2017 г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152 дочери   </a:t>
            </a:r>
            <a:r>
              <a:rPr lang="ru-RU" alt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7210кг    4,11%     3,22%</a:t>
            </a:r>
            <a:endParaRPr lang="ru-RU" altLang="ru-RU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alt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+ 82кг   +0,01%   -0,01%</a:t>
            </a:r>
            <a:endParaRPr lang="ru-RU" altLang="ru-RU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20" name="Содержимое 2"/>
          <p:cNvSpPr txBox="1">
            <a:spLocks/>
          </p:cNvSpPr>
          <p:nvPr/>
        </p:nvSpPr>
        <p:spPr bwMode="auto">
          <a:xfrm>
            <a:off x="-95577" y="147898"/>
            <a:ext cx="8696756" cy="70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24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Фанетто</a:t>
            </a:r>
            <a:r>
              <a:rPr lang="ru-RU" altLang="ru-RU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-М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466098  </a:t>
            </a:r>
            <a:r>
              <a:rPr lang="ru-RU" alt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(Германия)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Фабер </a:t>
            </a:r>
            <a:r>
              <a:rPr lang="en-US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х  Бриз СА</a:t>
            </a:r>
            <a:r>
              <a:rPr lang="ru-RU" alt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     д. </a:t>
            </a:r>
            <a:r>
              <a:rPr lang="ru-RU" alt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рождения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17.07.2004</a:t>
            </a:r>
            <a:endParaRPr lang="ru-RU" sz="1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altLang="ru-RU" sz="1400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\\terminal\Общая папка\Племотдел\Фото быков\Фанет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9542"/>
            <a:ext cx="3960440" cy="2841062"/>
          </a:xfrm>
          <a:prstGeom prst="rect">
            <a:avLst/>
          </a:prstGeom>
          <a:ln w="31750" cmpd="dbl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" name="Овал 6"/>
          <p:cNvSpPr/>
          <p:nvPr/>
        </p:nvSpPr>
        <p:spPr>
          <a:xfrm>
            <a:off x="393304" y="728907"/>
            <a:ext cx="648072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А3Б3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75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2"/>
          <p:cNvSpPr>
            <a:spLocks noGrp="1"/>
          </p:cNvSpPr>
          <p:nvPr>
            <p:ph idx="1"/>
          </p:nvPr>
        </p:nvSpPr>
        <p:spPr>
          <a:xfrm>
            <a:off x="-118867" y="483519"/>
            <a:ext cx="4770841" cy="4320480"/>
          </a:xfrm>
        </p:spPr>
        <p:txBody>
          <a:bodyPr>
            <a:normAutofit/>
          </a:bodyPr>
          <a:lstStyle/>
          <a:p>
            <a:pPr indent="0" algn="just">
              <a:buNone/>
              <a:defRPr/>
            </a:pP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Улучшает </a:t>
            </a:r>
            <a:r>
              <a:rPr lang="ru-RU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удой, </a:t>
            </a: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жир, белок, продуктивное долголетие, воспроизводительные качества потомства, </a:t>
            </a:r>
            <a:r>
              <a:rPr lang="ru-RU" sz="16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соматику</a:t>
            </a: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, экстерьер: молочный тип, корпус. Легкие отелы</a:t>
            </a:r>
          </a:p>
          <a:p>
            <a:pPr indent="0" algn="just">
              <a:buNone/>
              <a:defRPr/>
            </a:pPr>
            <a:endParaRPr lang="ru-RU" sz="1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Пользовался </a:t>
            </a:r>
            <a:r>
              <a:rPr lang="ru-RU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огромным  спросом в Подмосковье и многих регионах России: отличная родословная: </a:t>
            </a:r>
            <a:r>
              <a:rPr 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«золотой </a:t>
            </a:r>
            <a:r>
              <a:rPr lang="ru-RU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кросс», очень удобен в подборе </a:t>
            </a:r>
            <a:r>
              <a:rPr 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к коровам </a:t>
            </a:r>
            <a:r>
              <a:rPr lang="ru-RU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телкам </a:t>
            </a:r>
          </a:p>
          <a:p>
            <a:pPr indent="0">
              <a:buNone/>
              <a:defRPr/>
            </a:pPr>
            <a:endParaRPr lang="ru-RU" sz="3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Интенданта-М получено  </a:t>
            </a:r>
            <a:r>
              <a:rPr 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156 245 </a:t>
            </a:r>
            <a:r>
              <a:rPr 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доз семени</a:t>
            </a:r>
          </a:p>
          <a:p>
            <a:pPr indent="0">
              <a:buNone/>
              <a:defRPr/>
            </a:pPr>
            <a:r>
              <a:rPr 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Все семя </a:t>
            </a:r>
            <a:r>
              <a:rPr 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реализовано</a:t>
            </a:r>
          </a:p>
          <a:p>
            <a:pPr indent="0">
              <a:buNone/>
              <a:defRPr/>
            </a:pPr>
            <a:endParaRPr lang="ru-RU" sz="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500" i="1" u="sng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sz="15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продуктивность лучших дочерей </a:t>
            </a:r>
            <a:r>
              <a:rPr lang="ru-RU" sz="1500" i="1" u="sng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(2017 г)</a:t>
            </a:r>
            <a:endParaRPr lang="ru-RU" sz="1500" i="1" u="sng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r>
              <a:rPr lang="ru-RU" sz="15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57 голов </a:t>
            </a:r>
            <a:r>
              <a:rPr lang="ru-RU" sz="1500" dirty="0">
                <a:latin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5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12 </a:t>
            </a:r>
            <a:r>
              <a:rPr lang="ru-RU" sz="1500" dirty="0">
                <a:latin typeface="Calibri" panose="020F0502020204030204" pitchFamily="34" charset="0"/>
                <a:cs typeface="Times New Roman" panose="02020603050405020304" pitchFamily="18" charset="0"/>
              </a:rPr>
              <a:t>хозяйствах  </a:t>
            </a:r>
            <a:r>
              <a:rPr lang="ru-RU" sz="15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10937 кг  4,20%  3,24%</a:t>
            </a:r>
          </a:p>
          <a:p>
            <a:pPr indent="0">
              <a:buNone/>
              <a:defRPr/>
            </a:pPr>
            <a:endParaRPr lang="ru-RU" sz="1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2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200" i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  <a:defRPr/>
            </a:pPr>
            <a:endParaRPr lang="ru-RU" sz="18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714378" y="3795886"/>
            <a:ext cx="3818062" cy="62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altLang="ru-RU" sz="1400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Оценка, апрель 2018 г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alt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1480 дочерей   </a:t>
            </a:r>
            <a:r>
              <a:rPr lang="ru-RU" alt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6870кг   4,12%    3,30%</a:t>
            </a:r>
            <a:endParaRPr lang="ru-RU" altLang="ru-RU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altLang="ru-RU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    + 122кг  +0,07%, +0,01%</a:t>
            </a:r>
            <a:endParaRPr lang="ru-RU" altLang="ru-RU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20" name="Содержимое 2"/>
          <p:cNvSpPr txBox="1">
            <a:spLocks/>
          </p:cNvSpPr>
          <p:nvPr/>
        </p:nvSpPr>
        <p:spPr bwMode="auto">
          <a:xfrm>
            <a:off x="-100214" y="145443"/>
            <a:ext cx="8856317" cy="45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Интендант-М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831337 </a:t>
            </a:r>
            <a:r>
              <a:rPr lang="ru-RU" alt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(Германия)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altLang="ru-RU" sz="14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Инквайер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СА  х  </a:t>
            </a:r>
            <a:r>
              <a:rPr lang="ru-RU" altLang="ru-RU" sz="14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К.Джурор</a:t>
            </a:r>
            <a:r>
              <a:rPr lang="en-US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US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д. </a:t>
            </a:r>
            <a:r>
              <a:rPr lang="ru-RU" alt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рождения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04.03.2002</a:t>
            </a:r>
            <a:endParaRPr lang="ru-RU" sz="1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dirty="0" smtClean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1400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Intendant_P1030377-ne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859" y="622499"/>
            <a:ext cx="4178102" cy="3051574"/>
          </a:xfrm>
          <a:prstGeom prst="rect">
            <a:avLst/>
          </a:prstGeom>
          <a:ln w="31750" cmpd="dbl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" name="Овал 6"/>
          <p:cNvSpPr/>
          <p:nvPr/>
        </p:nvSpPr>
        <p:spPr>
          <a:xfrm>
            <a:off x="8197810" y="666900"/>
            <a:ext cx="648072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А3Б1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1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539552" y="195486"/>
            <a:ext cx="8229600" cy="8572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Выход телят на 100 коров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при высокой продуктивности по стаду (Москва и Московская область.)</a:t>
            </a:r>
            <a:r>
              <a:rPr lang="ru-RU" sz="2000" cap="small" dirty="0">
                <a:effectLst/>
                <a:latin typeface="Calibri" panose="020F0502020204030204" pitchFamily="34" charset="0"/>
              </a:rPr>
              <a:t/>
            </a:r>
            <a:br>
              <a:rPr lang="ru-RU" sz="2000" cap="small" dirty="0">
                <a:effectLst/>
                <a:latin typeface="Calibri" panose="020F0502020204030204" pitchFamily="34" charset="0"/>
              </a:rPr>
            </a:br>
            <a:endParaRPr lang="ru-RU" sz="2000" dirty="0">
              <a:effectLst/>
              <a:latin typeface="Calibri" panose="020F050202020403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166897"/>
              </p:ext>
            </p:extLst>
          </p:nvPr>
        </p:nvGraphicFramePr>
        <p:xfrm>
          <a:off x="1187624" y="843558"/>
          <a:ext cx="7056784" cy="3596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/>
                <a:gridCol w="1296144"/>
                <a:gridCol w="1584176"/>
                <a:gridCol w="1872208"/>
              </a:tblGrid>
              <a:tr h="51430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Хозяйство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Поголовье коров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Удой по стаду, кг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Выход телят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на 100 коров,%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34252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ОАО «Предприятие </a:t>
                      </a:r>
                      <a:r>
                        <a:rPr kumimoji="0" lang="ru-RU" sz="1600" b="1" kern="1200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Емельяновка</a:t>
                      </a: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833</a:t>
                      </a:r>
                    </a:p>
                  </a:txBody>
                  <a:tcPr marT="45703" marB="45703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10372</a:t>
                      </a:r>
                    </a:p>
                  </a:txBody>
                  <a:tcPr marT="45703" marB="45703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89,3</a:t>
                      </a:r>
                    </a:p>
                  </a:txBody>
                  <a:tcPr marT="45703" marB="45703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5697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СПА (к) «</a:t>
                      </a:r>
                      <a:r>
                        <a:rPr kumimoji="0" lang="ru-RU" sz="1600" b="1" kern="1200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Кузьминский</a:t>
                      </a: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700</a:t>
                      </a:r>
                      <a:endParaRPr lang="ru-RU" sz="16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9554</a:t>
                      </a:r>
                      <a:endParaRPr lang="ru-RU" sz="16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82,6</a:t>
                      </a:r>
                      <a:endParaRPr lang="ru-RU" sz="16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691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ООО с-з «Архангельский»</a:t>
                      </a:r>
                      <a:endParaRPr lang="ru-RU" sz="16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985</a:t>
                      </a:r>
                      <a:endParaRPr lang="ru-RU" sz="16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7208</a:t>
                      </a:r>
                      <a:endParaRPr lang="ru-RU" sz="16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85,6</a:t>
                      </a:r>
                      <a:endParaRPr lang="ru-RU" sz="16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20013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ЗАО ПР «Васильевское»</a:t>
                      </a:r>
                      <a:endParaRPr lang="ru-RU" sz="16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6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6932</a:t>
                      </a:r>
                      <a:endParaRPr lang="ru-RU" sz="16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94,7</a:t>
                      </a:r>
                      <a:endParaRPr lang="ru-RU" sz="16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84753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ООО</a:t>
                      </a: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«Современные </a:t>
                      </a:r>
                      <a:r>
                        <a:rPr lang="ru-RU" sz="1600" b="1" baseline="0" dirty="0" err="1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агротехнологии</a:t>
                      </a:r>
                      <a:r>
                        <a:rPr lang="ru-RU" sz="1600" b="1" baseline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1486</a:t>
                      </a:r>
                      <a:endParaRPr lang="ru-RU" sz="16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10854</a:t>
                      </a:r>
                      <a:endParaRPr lang="ru-RU" sz="16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85,2</a:t>
                      </a:r>
                      <a:endParaRPr lang="ru-RU" sz="16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20013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600" b="1" dirty="0" err="1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РусМолоко</a:t>
                      </a:r>
                      <a:r>
                        <a:rPr lang="ru-RU" sz="16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» отд. Раменское</a:t>
                      </a:r>
                      <a:endParaRPr lang="ru-RU" sz="16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1120</a:t>
                      </a:r>
                      <a:endParaRPr lang="ru-RU" sz="16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9015</a:t>
                      </a:r>
                      <a:endParaRPr lang="ru-RU" sz="16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83,1</a:t>
                      </a:r>
                      <a:endParaRPr lang="ru-RU" sz="16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113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49549" y="123478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Изменение средней продуктивности коров в хозяйствах Подмосковья, работающих с ОАО «Московское» по племенной работе» не менее 6 лет</a:t>
            </a:r>
            <a:endParaRPr lang="ru-RU" sz="1600" dirty="0"/>
          </a:p>
        </p:txBody>
      </p:sp>
      <p:graphicFrame>
        <p:nvGraphicFramePr>
          <p:cNvPr id="6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4042479"/>
              </p:ext>
            </p:extLst>
          </p:nvPr>
        </p:nvGraphicFramePr>
        <p:xfrm>
          <a:off x="798240" y="871367"/>
          <a:ext cx="7848873" cy="39278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53495"/>
                <a:gridCol w="798790"/>
                <a:gridCol w="682511"/>
                <a:gridCol w="750762"/>
                <a:gridCol w="682511"/>
                <a:gridCol w="614261"/>
                <a:gridCol w="819012"/>
                <a:gridCol w="713953"/>
                <a:gridCol w="582816"/>
                <a:gridCol w="750762"/>
              </a:tblGrid>
              <a:tr h="219661"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Хозяйство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Средняя продуктивность по стаду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marL="72000" marR="72000" marT="3600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marL="72000" marR="72000" marT="3600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marL="72000" marR="72000" marT="3600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marL="72000" marR="72000" marT="3600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marL="72000" marR="72000" marT="36000" marB="36000" anchor="ctr"/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2017 ± 2010 гг.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/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marL="72000" marR="72000" marT="36000" marB="36000" anchor="ctr"/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marL="72000" marR="72000" marT="36000" marB="36000" anchor="ctr"/>
                </a:tc>
              </a:tr>
              <a:tr h="219661">
                <a:tc vMerge="1">
                  <a:txBody>
                    <a:bodyPr/>
                    <a:lstStyle/>
                    <a:p>
                      <a:endParaRPr lang="ru-RU" sz="1600" dirty="0" smtClean="0"/>
                    </a:p>
                  </a:txBody>
                  <a:tcPr marL="72000" marR="72000" marT="36000" marB="3600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2010 год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/>
                    </a:p>
                  </a:txBody>
                  <a:tcPr marL="72000" marR="72000" marT="3600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/>
                    </a:p>
                  </a:txBody>
                  <a:tcPr marL="72000" marR="72000" marT="36000" marB="3600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2017 год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/>
                    </a:p>
                  </a:txBody>
                  <a:tcPr marL="72000" marR="72000" marT="3600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/>
                    </a:p>
                  </a:txBody>
                  <a:tcPr marL="72000" marR="72000" marT="36000" marB="36000" anchor="ctr"/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sz="1600" b="1" dirty="0"/>
                    </a:p>
                  </a:txBody>
                  <a:tcPr marL="72000" marR="72000" marT="36000" marB="36000" anchor="ctr"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1600" b="1" dirty="0"/>
                    </a:p>
                  </a:txBody>
                  <a:tcPr marL="72000" marR="72000" marT="36000" marB="36000" anchor="ctr"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1600" b="1" dirty="0"/>
                    </a:p>
                  </a:txBody>
                  <a:tcPr marL="72000" marR="72000" marT="36000" marB="36000" anchor="ctr"/>
                </a:tc>
              </a:tr>
              <a:tr h="373324">
                <a:tc vMerge="1"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Удой, кг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Жир, %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Белок,%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Удой, кг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Жир, %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Белок,%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Удой, кг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Жир, %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Белок,%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/>
                </a:tc>
              </a:tr>
              <a:tr h="764450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ОАО «Предприятие «</a:t>
                      </a:r>
                      <a:r>
                        <a:rPr lang="ru-RU" sz="1100" b="1" dirty="0" err="1" smtClean="0"/>
                        <a:t>Емельяновка</a:t>
                      </a:r>
                      <a:r>
                        <a:rPr lang="ru-RU" sz="1100" b="1" dirty="0" smtClean="0"/>
                        <a:t>»</a:t>
                      </a:r>
                      <a:endParaRPr lang="ru-RU" sz="1100" b="1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7390</a:t>
                      </a:r>
                      <a:endParaRPr lang="ru-RU" sz="1100" b="1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4,38</a:t>
                      </a:r>
                      <a:endParaRPr lang="ru-RU" sz="1100" b="1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3,40</a:t>
                      </a:r>
                      <a:endParaRPr lang="ru-RU" sz="1100" b="1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10372</a:t>
                      </a:r>
                      <a:endParaRPr lang="ru-RU" sz="1100" b="1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4,10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3,24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+2982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-0,28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-0,08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</a:tr>
              <a:tr h="475721">
                <a:tc>
                  <a:txBody>
                    <a:bodyPr/>
                    <a:lstStyle/>
                    <a:p>
                      <a:r>
                        <a:rPr lang="ru-RU" sz="1100" b="1" i="0" dirty="0" smtClean="0"/>
                        <a:t>СПА</a:t>
                      </a:r>
                      <a:r>
                        <a:rPr lang="ru-RU" sz="1100" b="1" i="0" baseline="0" dirty="0" smtClean="0"/>
                        <a:t> (к) «</a:t>
                      </a:r>
                      <a:r>
                        <a:rPr lang="ru-RU" sz="1100" b="1" i="0" baseline="0" dirty="0" err="1" smtClean="0"/>
                        <a:t>Кузьминский</a:t>
                      </a:r>
                      <a:r>
                        <a:rPr lang="ru-RU" sz="1100" b="1" i="0" baseline="0" dirty="0" smtClean="0"/>
                        <a:t>»</a:t>
                      </a:r>
                      <a:endParaRPr lang="ru-RU" sz="1100" b="1" i="0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/>
                        <a:t>6871</a:t>
                      </a:r>
                      <a:endParaRPr lang="ru-RU" sz="1100" b="1" i="0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/>
                        <a:t>3,84</a:t>
                      </a:r>
                      <a:endParaRPr lang="ru-RU" sz="1100" b="1" i="0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/>
                        <a:t>3,03</a:t>
                      </a:r>
                      <a:endParaRPr lang="ru-RU" sz="1100" b="1" i="0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9554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3,85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3,21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+2683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+0,01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+0,18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</a:tr>
              <a:tr h="475721">
                <a:tc>
                  <a:txBody>
                    <a:bodyPr/>
                    <a:lstStyle/>
                    <a:p>
                      <a:r>
                        <a:rPr lang="ru-RU" sz="1100" b="1" i="0" dirty="0" smtClean="0"/>
                        <a:t>ЗАО «</a:t>
                      </a:r>
                      <a:r>
                        <a:rPr lang="ru-RU" sz="1100" b="1" i="0" dirty="0" err="1" smtClean="0"/>
                        <a:t>Сокольниково</a:t>
                      </a:r>
                      <a:r>
                        <a:rPr lang="ru-RU" sz="1100" b="1" i="0" dirty="0" smtClean="0"/>
                        <a:t>»</a:t>
                      </a:r>
                      <a:endParaRPr lang="ru-RU" sz="1100" b="1" i="0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/>
                        <a:t>7131</a:t>
                      </a:r>
                      <a:endParaRPr lang="ru-RU" sz="1100" b="1" i="0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/>
                        <a:t>3,97</a:t>
                      </a:r>
                      <a:endParaRPr lang="ru-RU" sz="1100" b="1" i="0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/>
                        <a:t>3,18</a:t>
                      </a:r>
                      <a:endParaRPr lang="ru-RU" sz="1100" b="1" i="0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8128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4,22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3,29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+997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+0,25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+0,11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</a:tr>
              <a:tr h="331356">
                <a:tc>
                  <a:txBody>
                    <a:bodyPr/>
                    <a:lstStyle/>
                    <a:p>
                      <a:r>
                        <a:rPr lang="ru-RU" sz="1100" b="1" i="0" dirty="0" smtClean="0"/>
                        <a:t>ФГУП «Пойма»</a:t>
                      </a:r>
                      <a:endParaRPr lang="ru-RU" sz="1100" b="1" i="0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/>
                        <a:t>6686</a:t>
                      </a:r>
                      <a:endParaRPr lang="ru-RU" sz="1100" b="1" i="0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/>
                        <a:t>3,98</a:t>
                      </a:r>
                      <a:endParaRPr lang="ru-RU" sz="1100" b="1" i="0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/>
                        <a:t>3,15</a:t>
                      </a:r>
                      <a:endParaRPr lang="ru-RU" sz="1100" b="1" i="0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8661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3,91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3,16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+1975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-0,07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+0,01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</a:tr>
              <a:tr h="331356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ООО «Дельта-Ф»</a:t>
                      </a:r>
                      <a:endParaRPr lang="ru-RU" sz="1100" b="1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6531</a:t>
                      </a:r>
                      <a:endParaRPr lang="ru-RU" sz="1100" b="1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4,17</a:t>
                      </a:r>
                      <a:endParaRPr lang="ru-RU" sz="1100" b="1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3,30</a:t>
                      </a:r>
                      <a:endParaRPr lang="ru-RU" sz="1100" b="1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8528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4,02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3,18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+1997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-0,15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-0,18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</a:tr>
              <a:tr h="331356">
                <a:tc>
                  <a:txBody>
                    <a:bodyPr/>
                    <a:lstStyle/>
                    <a:p>
                      <a:r>
                        <a:rPr lang="ru-RU" sz="1100" b="1" i="0" dirty="0" smtClean="0"/>
                        <a:t>СПК «</a:t>
                      </a:r>
                      <a:r>
                        <a:rPr lang="ru-RU" sz="1100" b="1" i="0" dirty="0" err="1" smtClean="0"/>
                        <a:t>Зубцовский</a:t>
                      </a:r>
                      <a:r>
                        <a:rPr lang="ru-RU" sz="1100" b="1" i="0" dirty="0" smtClean="0"/>
                        <a:t>»</a:t>
                      </a:r>
                      <a:endParaRPr lang="ru-RU" sz="1100" b="1" i="0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/>
                        <a:t>6491</a:t>
                      </a:r>
                      <a:endParaRPr lang="ru-RU" sz="1100" b="1" i="0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/>
                        <a:t>3,81</a:t>
                      </a:r>
                      <a:endParaRPr lang="ru-RU" sz="1100" b="1" i="0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/>
                        <a:t>3,14</a:t>
                      </a:r>
                      <a:endParaRPr lang="ru-RU" sz="1100" b="1" i="0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7876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4,25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3,23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+1385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+0,44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+0,09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</a:tr>
              <a:tr h="331356">
                <a:tc>
                  <a:txBody>
                    <a:bodyPr/>
                    <a:lstStyle/>
                    <a:p>
                      <a:r>
                        <a:rPr lang="ru-RU" sz="1100" b="1" i="1" dirty="0" smtClean="0"/>
                        <a:t>В среднем</a:t>
                      </a:r>
                      <a:endParaRPr lang="ru-RU" sz="1100" b="1" i="1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/>
                        <a:t>6850</a:t>
                      </a:r>
                      <a:endParaRPr lang="ru-RU" sz="1100" b="1" i="1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/>
                        <a:t>4,03</a:t>
                      </a:r>
                      <a:endParaRPr lang="ru-RU" sz="1100" b="1" i="1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/>
                        <a:t>3,20</a:t>
                      </a:r>
                      <a:endParaRPr lang="ru-RU" sz="1100" b="1" i="1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/>
                        <a:t>8853</a:t>
                      </a:r>
                      <a:endParaRPr lang="ru-RU" sz="1100" b="1" i="1" dirty="0"/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4,06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3,22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+2003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+0,03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+0,02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039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403505"/>
              </p:ext>
            </p:extLst>
          </p:nvPr>
        </p:nvGraphicFramePr>
        <p:xfrm>
          <a:off x="611559" y="555526"/>
          <a:ext cx="7488832" cy="17281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9172"/>
                <a:gridCol w="1269172"/>
                <a:gridCol w="1464430"/>
                <a:gridCol w="1757316"/>
                <a:gridCol w="1728742"/>
              </a:tblGrid>
              <a:tr h="35929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Calibri" pitchFamily="34" charset="0"/>
                        </a:rPr>
                        <a:t>годы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Calibri" pitchFamily="34" charset="0"/>
                        </a:rPr>
                        <a:t>коров, гол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Calibri" pitchFamily="34" charset="0"/>
                        </a:rPr>
                        <a:t>средняя молочная продуктивность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03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Calibri" pitchFamily="34" charset="0"/>
                        </a:rPr>
                        <a:t>удой, кг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Calibri" pitchFamily="34" charset="0"/>
                        </a:rPr>
                        <a:t>сод. жира, %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Calibri" pitchFamily="34" charset="0"/>
                        </a:rPr>
                        <a:t>сод. белка, %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592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>
                          <a:effectLst/>
                          <a:latin typeface="Calibri" pitchFamily="34" charset="0"/>
                        </a:rPr>
                        <a:t>2012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>
                          <a:effectLst/>
                          <a:latin typeface="Calibri" pitchFamily="34" charset="0"/>
                        </a:rPr>
                        <a:t>822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latin typeface="Calibri" pitchFamily="34" charset="0"/>
                        </a:rPr>
                        <a:t>7560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latin typeface="Calibri" pitchFamily="34" charset="0"/>
                        </a:rPr>
                        <a:t>4,31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latin typeface="Calibri" pitchFamily="34" charset="0"/>
                        </a:rPr>
                        <a:t>3,36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592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latin typeface="Calibri" pitchFamily="34" charset="0"/>
                        </a:rPr>
                        <a:t>2017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>
                          <a:effectLst/>
                          <a:latin typeface="Calibri" pitchFamily="34" charset="0"/>
                        </a:rPr>
                        <a:t>833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>
                          <a:effectLst/>
                          <a:latin typeface="Calibri" pitchFamily="34" charset="0"/>
                        </a:rPr>
                        <a:t>10372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  <a:latin typeface="Calibri" pitchFamily="34" charset="0"/>
                        </a:rPr>
                        <a:t>4,10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latin typeface="Calibri" pitchFamily="34" charset="0"/>
                        </a:rPr>
                        <a:t>3,24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7584" y="2283718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alibri" pitchFamily="34" charset="0"/>
              </a:rPr>
              <a:t>Динамика численности высокопродуктивных коров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997155"/>
              </p:ext>
            </p:extLst>
          </p:nvPr>
        </p:nvGraphicFramePr>
        <p:xfrm>
          <a:off x="1691680" y="2705857"/>
          <a:ext cx="5760640" cy="22421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6717"/>
                <a:gridCol w="1597066"/>
                <a:gridCol w="1706857"/>
              </a:tblGrid>
              <a:tr h="473924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Г</a:t>
                      </a:r>
                      <a:r>
                        <a:rPr kumimoji="0"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радации </a:t>
                      </a:r>
                      <a:r>
                        <a:rPr kumimoji="0"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по удою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2012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2017 год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98390"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kumimoji="0"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Всего коров с удоем свыше 10 тыс</a:t>
                      </a:r>
                      <a:r>
                        <a:rPr kumimoji="0"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. кг</a:t>
                      </a:r>
                      <a:endParaRPr kumimoji="0" lang="ru-RU" sz="1600" b="1" u="none" strike="noStrike" kern="1200" dirty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600" b="1" u="none" strike="noStrike" kern="120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25 (3,04%)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600" b="1" u="none" strike="noStrike" kern="120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554 (66,5%)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3969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10001-11000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600" b="1" u="none" strike="noStrike" kern="120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600" b="1" u="none" strike="noStrike" kern="120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314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3969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11001-12000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600" b="1" u="none" strike="noStrike" kern="120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600" b="1" u="none" strike="noStrike" kern="120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3969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12001-13000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600" b="1" u="none" strike="noStrike" kern="120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600" b="1" u="none" strike="noStrike" kern="120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3969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13001-14000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600" b="1" u="none" strike="noStrike" kern="120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3969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600" b="1" u="none" strike="noStrike" kern="120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14001 и выше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71600" y="123478"/>
            <a:ext cx="7361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alibri" pitchFamily="34" charset="0"/>
              </a:rPr>
              <a:t>Результаты</a:t>
            </a:r>
            <a:r>
              <a:rPr lang="ru-RU" sz="2000" dirty="0"/>
              <a:t> </a:t>
            </a:r>
            <a:r>
              <a:rPr lang="ru-RU" sz="2000" b="1" dirty="0">
                <a:latin typeface="Calibri" pitchFamily="34" charset="0"/>
              </a:rPr>
              <a:t>разведения молочного скота ПЗ «</a:t>
            </a:r>
            <a:r>
              <a:rPr lang="ru-RU" sz="2000" b="1" dirty="0" err="1">
                <a:latin typeface="Calibri" pitchFamily="34" charset="0"/>
              </a:rPr>
              <a:t>Емельяновка</a:t>
            </a:r>
            <a:r>
              <a:rPr lang="ru-RU" sz="2000" b="1" dirty="0">
                <a:latin typeface="Calibri" pitchFamily="34" charset="0"/>
              </a:rPr>
              <a:t>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39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183921"/>
              </p:ext>
            </p:extLst>
          </p:nvPr>
        </p:nvGraphicFramePr>
        <p:xfrm>
          <a:off x="1763688" y="948075"/>
          <a:ext cx="5760640" cy="4053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7009"/>
                <a:gridCol w="3863631"/>
              </a:tblGrid>
              <a:tr h="24302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effectLst/>
                          <a:latin typeface="Calibri" pitchFamily="34" charset="0"/>
                        </a:rPr>
                        <a:t>           Рафаэль –М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3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Calibri" pitchFamily="34" charset="0"/>
                        </a:rPr>
                        <a:t>28 дочерей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Calibri" pitchFamily="34" charset="0"/>
                        </a:rPr>
                        <a:t>11161 кг - 4,19% - 3,24%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4302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effectLst/>
                          <a:latin typeface="Calibri" pitchFamily="34" charset="0"/>
                        </a:rPr>
                        <a:t>             Интендант-М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3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Calibri" pitchFamily="34" charset="0"/>
                        </a:rPr>
                        <a:t>17 дочерей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Calibri" pitchFamily="34" charset="0"/>
                        </a:rPr>
                        <a:t>11302 кг- 4,37% - 3,36%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302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effectLst/>
                          <a:latin typeface="Calibri" pitchFamily="34" charset="0"/>
                        </a:rPr>
                        <a:t>             </a:t>
                      </a:r>
                      <a:r>
                        <a:rPr lang="ru-RU" sz="1600" b="1" u="none" strike="noStrike" dirty="0" err="1" smtClean="0">
                          <a:effectLst/>
                          <a:latin typeface="Calibri" pitchFamily="34" charset="0"/>
                        </a:rPr>
                        <a:t>Трилоджи</a:t>
                      </a:r>
                      <a:r>
                        <a:rPr lang="ru-RU" sz="1600" b="1" u="none" strike="noStrike" dirty="0" smtClean="0">
                          <a:effectLst/>
                          <a:latin typeface="Calibri" pitchFamily="34" charset="0"/>
                        </a:rPr>
                        <a:t>-М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3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Calibri" pitchFamily="34" charset="0"/>
                        </a:rPr>
                        <a:t>13 дочерей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Calibri" pitchFamily="34" charset="0"/>
                        </a:rPr>
                        <a:t>11153 кг - 4,26% - 3,31%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4302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effectLst/>
                          <a:latin typeface="Calibri" pitchFamily="34" charset="0"/>
                        </a:rPr>
                        <a:t>           </a:t>
                      </a:r>
                      <a:r>
                        <a:rPr lang="ru-RU" sz="1600" b="1" u="none" strike="noStrike" dirty="0" err="1" smtClean="0">
                          <a:effectLst/>
                          <a:latin typeface="Calibri" pitchFamily="34" charset="0"/>
                        </a:rPr>
                        <a:t>Мольнар</a:t>
                      </a:r>
                      <a:r>
                        <a:rPr lang="ru-RU" sz="1600" b="1" u="none" strike="noStrike" dirty="0" smtClean="0">
                          <a:effectLst/>
                          <a:latin typeface="Calibri" pitchFamily="34" charset="0"/>
                        </a:rPr>
                        <a:t>-М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3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Calibri" pitchFamily="34" charset="0"/>
                        </a:rPr>
                        <a:t>9 дочерей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Calibri" pitchFamily="34" charset="0"/>
                        </a:rPr>
                        <a:t>11483 кг - 4,13% - 3,30%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3027">
                <a:tc gridSpan="2"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   Опек-М </a:t>
                      </a:r>
                      <a:endParaRPr kumimoji="0" lang="ru-RU" sz="1600" b="1" u="none" strike="noStrike" kern="1200" dirty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3027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23 дочери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10812 кг - 4,35% - 3,32%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4302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effectLst/>
                          <a:latin typeface="Calibri" pitchFamily="34" charset="0"/>
                        </a:rPr>
                        <a:t>                Ног </a:t>
                      </a:r>
                      <a:r>
                        <a:rPr lang="ru-RU" sz="1600" b="1" u="none" strike="noStrike" dirty="0" err="1">
                          <a:effectLst/>
                          <a:latin typeface="Calibri" pitchFamily="34" charset="0"/>
                        </a:rPr>
                        <a:t>Раулио</a:t>
                      </a:r>
                      <a:r>
                        <a:rPr lang="ru-RU" sz="1600" b="1" u="none" strike="noStrike" dirty="0">
                          <a:effectLst/>
                          <a:latin typeface="Calibri" pitchFamily="34" charset="0"/>
                        </a:rPr>
                        <a:t>-М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3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Calibri" pitchFamily="34" charset="0"/>
                        </a:rPr>
                        <a:t>23 дочери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Calibri" pitchFamily="34" charset="0"/>
                        </a:rPr>
                        <a:t>10638 кг - 4,12% - 3,23%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302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Calibri" pitchFamily="34" charset="0"/>
                        </a:rPr>
                        <a:t>Яс-М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3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Calibri" pitchFamily="34" charset="0"/>
                        </a:rPr>
                        <a:t>12 дочерей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Calibri" pitchFamily="34" charset="0"/>
                        </a:rPr>
                        <a:t>10598 кг -4,31% -3,31%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4302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effectLst/>
                          <a:latin typeface="Calibri" pitchFamily="34" charset="0"/>
                        </a:rPr>
                        <a:t>            </a:t>
                      </a:r>
                      <a:r>
                        <a:rPr lang="ru-RU" sz="1600" b="1" u="none" strike="noStrike" dirty="0" err="1" smtClean="0">
                          <a:effectLst/>
                          <a:latin typeface="Calibri" pitchFamily="34" charset="0"/>
                        </a:rPr>
                        <a:t>Байфаль</a:t>
                      </a:r>
                      <a:r>
                        <a:rPr lang="ru-RU" sz="1600" b="1" u="none" strike="noStrike" dirty="0" smtClean="0">
                          <a:effectLst/>
                          <a:latin typeface="Calibri" pitchFamily="34" charset="0"/>
                        </a:rPr>
                        <a:t>-М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3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Calibri" pitchFamily="34" charset="0"/>
                        </a:rPr>
                        <a:t>12 дочерей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Calibri" pitchFamily="34" charset="0"/>
                        </a:rPr>
                        <a:t>10440 кг -4,19% - 3,21%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9512" y="24745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libri" pitchFamily="34" charset="0"/>
              </a:rPr>
              <a:t>Характеристика быков-производителей ОАО «Московское» по племенной работе, использовавшихся</a:t>
            </a:r>
          </a:p>
          <a:p>
            <a:pPr algn="ctr"/>
            <a:r>
              <a:rPr lang="ru-RU" b="1" dirty="0" smtClean="0">
                <a:latin typeface="Calibri" pitchFamily="34" charset="0"/>
              </a:rPr>
              <a:t> в ПЗ «</a:t>
            </a:r>
            <a:r>
              <a:rPr lang="ru-RU" b="1" dirty="0" err="1" smtClean="0">
                <a:latin typeface="Calibri" pitchFamily="34" charset="0"/>
              </a:rPr>
              <a:t>Емельяновка</a:t>
            </a:r>
            <a:r>
              <a:rPr lang="ru-RU" b="1" dirty="0" smtClean="0">
                <a:latin typeface="Calibri" pitchFamily="34" charset="0"/>
              </a:rPr>
              <a:t>» (на 01.01.2018г)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4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1347616"/>
            <a:ext cx="7344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Современные племенные </a:t>
            </a: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ресурсы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6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472"/>
            <a:ext cx="9252520" cy="613113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dirty="0">
                <a:solidFill>
                  <a:schemeClr val="tx1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Calibri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Лучшие быки ОАО «Московское» </a:t>
            </a:r>
            <a:br>
              <a:rPr lang="ru-RU" sz="1800" dirty="0">
                <a:solidFill>
                  <a:schemeClr val="tx1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Calibri" pitchFamily="34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Calibri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по племенной работе»</a:t>
            </a:r>
            <a:r>
              <a:rPr lang="en-US" sz="1800" dirty="0">
                <a:solidFill>
                  <a:schemeClr val="tx1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Calibri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( </a:t>
            </a:r>
            <a:r>
              <a:rPr lang="ru-RU" sz="1800" dirty="0">
                <a:solidFill>
                  <a:schemeClr val="tx1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Calibri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Оценка август 2018 года</a:t>
            </a:r>
            <a:r>
              <a:rPr lang="ru-RU" sz="2000" dirty="0">
                <a:solidFill>
                  <a:schemeClr val="tx1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Calibri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6417176"/>
              </p:ext>
            </p:extLst>
          </p:nvPr>
        </p:nvGraphicFramePr>
        <p:xfrm>
          <a:off x="654225" y="671945"/>
          <a:ext cx="7992888" cy="4274776"/>
        </p:xfrm>
        <a:graphic>
          <a:graphicData uri="http://schemas.openxmlformats.org/drawingml/2006/table">
            <a:tbl>
              <a:tblPr/>
              <a:tblGrid>
                <a:gridCol w="1757535"/>
                <a:gridCol w="1296144"/>
                <a:gridCol w="1800200"/>
                <a:gridCol w="1362812"/>
                <a:gridCol w="592066"/>
                <a:gridCol w="1184131"/>
              </a:tblGrid>
              <a:tr h="243133">
                <a:tc rowSpan="2"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Кличка </a:t>
                      </a:r>
                    </a:p>
                  </a:txBody>
                  <a:tcPr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Страна происхождения</a:t>
                      </a:r>
                    </a:p>
                  </a:txBody>
                  <a:tcPr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Племенная оценка</a:t>
                      </a:r>
                    </a:p>
                  </a:txBody>
                  <a:tcPr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Зарубежная оценка</a:t>
                      </a:r>
                    </a:p>
                  </a:txBody>
                  <a:tcPr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31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anose="020F0502020204030204" pitchFamily="34" charset="0"/>
                        </a:rPr>
                        <a:t>Страна оценки</a:t>
                      </a:r>
                    </a:p>
                  </a:txBody>
                  <a:tcPr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TPI</a:t>
                      </a:r>
                      <a:endParaRPr lang="ru-RU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anose="020F0502020204030204" pitchFamily="34" charset="0"/>
                        </a:rPr>
                        <a:t>NM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8235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Хонг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Германия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+1677   +0,04   +0,04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  <a:endParaRPr kumimoji="0"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2740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819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8235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Кайро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Нидерланды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+1342   +0,08   +0,06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  <a:endParaRPr kumimoji="0"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2724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823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8235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Некстар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Нидерланды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+1365   +0,12   +0,06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  <a:endParaRPr kumimoji="0"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2704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831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8235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Мак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Гивер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Нидерланды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+1585   +0,13   +0,03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  <a:endParaRPr kumimoji="0"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2669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883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8235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Никсон-М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Нидерланды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1210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   +0,1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   +0,0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USA</a:t>
                      </a:r>
                      <a:endParaRPr lang="ru-RU" sz="1200" dirty="0" smtClean="0"/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263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799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82358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anose="02020603050405020304" pitchFamily="18" charset="0"/>
                        </a:rPr>
                        <a:t>Альберо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anose="02020603050405020304" pitchFamily="18" charset="0"/>
                        </a:rPr>
                        <a:t> Эльдорадо-М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Нидерланды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+2116  +0,02   +0,02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USA</a:t>
                      </a:r>
                      <a:endParaRPr lang="ru-RU" sz="1200" dirty="0" smtClean="0"/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2629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786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8235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Стелстар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Нидерланды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+2150   -0,02   +0,00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  <a:endParaRPr kumimoji="0"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2627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705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8235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Джи - Стар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Нидерланды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+416   +0,22   +0,09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  <a:endParaRPr kumimoji="0"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2622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795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82358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Мурано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-М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Германия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+683  +0,17   +0,03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  <a:endParaRPr kumimoji="0"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2607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795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82358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Яппи-М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Германия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+1597   +0,09   +0,04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USA </a:t>
                      </a:r>
                      <a:endParaRPr kumimoji="0"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2592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827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82358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Каролла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-М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Нидерланды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+1845   +0,13   +0,03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  <a:endParaRPr kumimoji="0"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2586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785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82358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Шадо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-М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Нидерланды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+1478   +0,03   +0,00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  <a:endParaRPr kumimoji="0"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2559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751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82358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Орион-М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Германия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+632   +0,09   +0,08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  <a:endParaRPr kumimoji="0"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2557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650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82358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Кейси-М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Нидерланды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+1303   +0,06   +0,05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  <a:endParaRPr kumimoji="0"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2532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676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8235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Челси-М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Нидерланды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+1023   +0,13   +0,05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  <a:endParaRPr kumimoji="0"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2499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668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8235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Лайфтери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-М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Нидерланды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+908   +0,09   +0,06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  <a:endParaRPr kumimoji="0"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2476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657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82358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Аляска Ред-М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Словакия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+1376   +0,00   +0,01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  <a:endParaRPr kumimoji="0"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2468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643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82358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Санни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-М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Германия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+795   +0,11   +0,05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  <a:endParaRPr kumimoji="0"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2464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644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82358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Плуто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-М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Нидерланды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+959   +0,09   +0,04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  <a:endParaRPr kumimoji="0"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2451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607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82358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Кемас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-М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Нидерланды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+1033   +0,02   +0,03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  <a:endParaRPr kumimoji="0"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2442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anose="02020603050405020304" pitchFamily="18" charset="0"/>
                        </a:rPr>
                        <a:t>607</a:t>
                      </a:r>
                    </a:p>
                  </a:txBody>
                  <a:tcPr marL="7620" marR="7620" marT="571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197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23" y="699542"/>
            <a:ext cx="4586709" cy="3168352"/>
          </a:xfrm>
          <a:prstGeom prst="rect">
            <a:avLst/>
          </a:prstGeom>
          <a:ln w="31750" cmpd="dbl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>
          <a:xfrm>
            <a:off x="156841" y="339502"/>
            <a:ext cx="8856984" cy="4320480"/>
          </a:xfrm>
        </p:spPr>
        <p:txBody>
          <a:bodyPr>
            <a:normAutofit fontScale="90000"/>
          </a:bodyPr>
          <a:lstStyle/>
          <a:p>
            <a:r>
              <a:rPr lang="ru-RU" altLang="ru-RU" sz="27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Альберо</a:t>
            </a:r>
            <a:r>
              <a:rPr lang="ru-RU" altLang="ru-RU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Эльдорадо </a:t>
            </a:r>
            <a:r>
              <a:rPr lang="en-US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736800220</a:t>
            </a:r>
            <a: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(Нидерланды)  </a:t>
            </a:r>
            <a:r>
              <a:rPr lang="ru-RU" altLang="ru-RU" sz="2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Монтросс</a:t>
            </a:r>
            <a: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US</a:t>
            </a:r>
            <a: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х </a:t>
            </a:r>
            <a:r>
              <a:rPr lang="ru-RU" altLang="ru-RU" sz="2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Суперсайр</a:t>
            </a:r>
            <a: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US</a:t>
            </a:r>
            <a: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b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							           д. рожд. 29.04.2015</a:t>
            </a:r>
            <a:r>
              <a:rPr lang="en-US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prstClr val="black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Оценка по геному :</a:t>
            </a:r>
            <a:r>
              <a:rPr lang="en-US" altLang="ru-RU" sz="1800" dirty="0">
                <a:solidFill>
                  <a:prstClr val="black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en-US" altLang="ru-RU" sz="1800" dirty="0">
                <a:solidFill>
                  <a:prstClr val="black"/>
                </a:solidFill>
                <a:effectLst/>
                <a:latin typeface="Calibri" panose="020F0502020204030204" pitchFamily="34" charset="0"/>
              </a:rPr>
            </a:br>
            <a:r>
              <a:rPr lang="en-US" altLang="ru-RU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TPI +</a:t>
            </a:r>
            <a:r>
              <a:rPr lang="ru-RU" altLang="ru-RU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2629 </a:t>
            </a:r>
            <a:r>
              <a:rPr lang="en-US" altLang="ru-RU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Net Merit +</a:t>
            </a:r>
            <a:r>
              <a:rPr lang="ru-RU" altLang="ru-RU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786</a:t>
            </a:r>
            <a:r>
              <a:rPr lang="ru-RU" altLang="ru-RU" sz="16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6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6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Племенная оценка:</a:t>
            </a:r>
            <a:r>
              <a:rPr lang="ru-RU" altLang="ru-RU" sz="16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6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ru-RU" altLang="ru-RU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2116кг;  </a:t>
            </a: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+0,02</a:t>
            </a:r>
            <a:r>
              <a:rPr lang="ru-RU" altLang="ru-RU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% +85кг; +</a:t>
            </a: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0,02</a:t>
            </a:r>
            <a:r>
              <a:rPr lang="ru-RU" altLang="ru-RU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% +71кг</a:t>
            </a: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6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Улучшает удой, жир, белок, вымя, </a:t>
            </a:r>
            <a:br>
              <a:rPr lang="ru-RU" altLang="ru-RU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конечности, рост, продуктивное долголетие, </a:t>
            </a:r>
            <a:br>
              <a:rPr lang="ru-RU" altLang="ru-RU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воспроизводительные качества потомства,</a:t>
            </a:r>
            <a:br>
              <a:rPr lang="ru-RU" altLang="ru-RU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имеет низкий уровень соматических клеток.</a:t>
            </a:r>
            <a:br>
              <a:rPr lang="ru-RU" altLang="ru-RU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Легкие отелы.</a:t>
            </a:r>
            <a:r>
              <a:rPr lang="en-US" altLang="ru-RU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altLang="ru-RU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9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В 2017 г. бык стоит на 26 месте </a:t>
            </a:r>
            <a:br>
              <a:rPr lang="ru-RU" altLang="ru-RU" sz="19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9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в топе геномной оценки США,</a:t>
            </a:r>
            <a:br>
              <a:rPr lang="ru-RU" altLang="ru-RU" sz="19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9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20 дочерей Эльдорадо имеют </a:t>
            </a:r>
            <a:r>
              <a:rPr lang="en-US" altLang="ru-RU" sz="19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TPI </a:t>
            </a:r>
            <a:r>
              <a:rPr lang="ru-RU" altLang="ru-RU" sz="19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9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9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от 2774 до 2954, </a:t>
            </a:r>
            <a:r>
              <a:rPr lang="en-US" altLang="ru-RU" sz="19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NM$ </a:t>
            </a:r>
            <a:r>
              <a:rPr lang="ru-RU" altLang="ru-RU" sz="19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от 853 до 1035</a:t>
            </a:r>
            <a:r>
              <a:rPr lang="ru-RU" altLang="ru-RU" sz="2200" dirty="0">
                <a:solidFill>
                  <a:srgbClr val="3366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solidFill>
                  <a:srgbClr val="3366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200" dirty="0">
                <a:solidFill>
                  <a:srgbClr val="336600"/>
                </a:solidFill>
              </a:rPr>
              <a:t/>
            </a:r>
            <a:br>
              <a:rPr lang="ru-RU" altLang="ru-RU" sz="1200" dirty="0">
                <a:solidFill>
                  <a:srgbClr val="336600"/>
                </a:solidFill>
              </a:rPr>
            </a:br>
            <a:endParaRPr lang="ru-RU" altLang="ru-RU" sz="1050" dirty="0">
              <a:solidFill>
                <a:srgbClr val="3366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9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935" y="123478"/>
            <a:ext cx="8839890" cy="720080"/>
          </a:xfrm>
          <a:extLst/>
        </p:spPr>
        <p:txBody>
          <a:bodyPr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365760" indent="-256032" algn="ctr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sz="2000" b="1" dirty="0" smtClean="0">
                <a:effectLst>
                  <a:outerShdw sx="1000" sy="1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effectLst>
                  <a:outerShdw sx="1000" sy="1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предприятии работают 168 человек, в том числе 4 доктора наук, 12 кандидатов наук, один сотрудник - лауреат премии Правительства РФ</a:t>
            </a:r>
          </a:p>
          <a:p>
            <a:pPr marL="365760" indent="-256032" algn="ctr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ru-RU" sz="1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4086" y="843558"/>
            <a:ext cx="6859587" cy="3943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620" y="483518"/>
            <a:ext cx="5035205" cy="3635484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7504" y="-190289"/>
            <a:ext cx="8906321" cy="380578"/>
          </a:xfrm>
        </p:spPr>
        <p:txBody>
          <a:bodyPr>
            <a:normAutofit fontScale="90000"/>
          </a:bodyPr>
          <a:lstStyle/>
          <a:p>
            <a:r>
              <a:rPr lang="en-US" altLang="ru-RU" sz="1800" dirty="0">
                <a:solidFill>
                  <a:srgbClr val="000099"/>
                </a:solidFill>
              </a:rPr>
              <a:t>     </a:t>
            </a:r>
            <a:r>
              <a:rPr lang="ru-RU" altLang="ru-RU" sz="1800" dirty="0">
                <a:solidFill>
                  <a:srgbClr val="000099"/>
                </a:solidFill>
              </a:rPr>
              <a:t/>
            </a:r>
            <a:br>
              <a:rPr lang="ru-RU" altLang="ru-RU" sz="1800" dirty="0">
                <a:solidFill>
                  <a:srgbClr val="000099"/>
                </a:solidFill>
              </a:rPr>
            </a:br>
            <a:r>
              <a:rPr lang="en-US" altLang="ru-RU" sz="1800" dirty="0">
                <a:solidFill>
                  <a:srgbClr val="000099"/>
                </a:solidFill>
              </a:rPr>
              <a:t> </a:t>
            </a:r>
            <a:r>
              <a:rPr lang="ru-RU" altLang="ru-RU" sz="1800" dirty="0">
                <a:solidFill>
                  <a:srgbClr val="000099"/>
                </a:solidFill>
              </a:rPr>
              <a:t/>
            </a:r>
            <a:br>
              <a:rPr lang="ru-RU" altLang="ru-RU" sz="1800" dirty="0">
                <a:solidFill>
                  <a:srgbClr val="000099"/>
                </a:solidFill>
              </a:rPr>
            </a:br>
            <a:r>
              <a:rPr lang="ru-RU" altLang="ru-RU" sz="1800" dirty="0">
                <a:solidFill>
                  <a:srgbClr val="000099"/>
                </a:solidFill>
              </a:rPr>
              <a:t/>
            </a:r>
            <a:br>
              <a:rPr lang="ru-RU" altLang="ru-RU" sz="1800" dirty="0">
                <a:solidFill>
                  <a:srgbClr val="000099"/>
                </a:solidFill>
              </a:rPr>
            </a:br>
            <a:r>
              <a:rPr lang="ru-RU" altLang="ru-RU" sz="1800" dirty="0">
                <a:solidFill>
                  <a:srgbClr val="000099"/>
                </a:solidFill>
              </a:rPr>
              <a:t/>
            </a:r>
            <a:br>
              <a:rPr lang="ru-RU" altLang="ru-RU" sz="1800" dirty="0">
                <a:solidFill>
                  <a:srgbClr val="000099"/>
                </a:solidFill>
              </a:rPr>
            </a:br>
            <a:r>
              <a:rPr lang="ru-RU" altLang="ru-RU" sz="1800" dirty="0">
                <a:solidFill>
                  <a:srgbClr val="000099"/>
                </a:solidFill>
              </a:rPr>
              <a:t/>
            </a:r>
            <a:br>
              <a:rPr lang="ru-RU" altLang="ru-RU" sz="1800" dirty="0">
                <a:solidFill>
                  <a:srgbClr val="000099"/>
                </a:solidFill>
              </a:rPr>
            </a:br>
            <a:r>
              <a:rPr lang="ru-RU" altLang="ru-RU" sz="1800" dirty="0">
                <a:solidFill>
                  <a:srgbClr val="000099"/>
                </a:solidFill>
              </a:rPr>
              <a:t/>
            </a:r>
            <a:br>
              <a:rPr lang="ru-RU" altLang="ru-RU" sz="1800" dirty="0">
                <a:solidFill>
                  <a:srgbClr val="000099"/>
                </a:solidFill>
              </a:rPr>
            </a:br>
            <a:r>
              <a:rPr lang="ru-RU" altLang="ru-RU" sz="1800" dirty="0">
                <a:solidFill>
                  <a:srgbClr val="000099"/>
                </a:solidFill>
              </a:rPr>
              <a:t/>
            </a:r>
            <a:br>
              <a:rPr lang="ru-RU" altLang="ru-RU" sz="1800" dirty="0">
                <a:solidFill>
                  <a:srgbClr val="000099"/>
                </a:solidFill>
              </a:rPr>
            </a:br>
            <a:r>
              <a:rPr lang="ru-RU" altLang="ru-RU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Аляска Ред-М </a:t>
            </a:r>
            <a:r>
              <a:rPr lang="ru-RU" altLang="ru-RU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711611001 </a:t>
            </a: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(Нидерланды) </a:t>
            </a:r>
            <a:r>
              <a:rPr lang="ru-RU" altLang="ru-RU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Симпати</a:t>
            </a: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х </a:t>
            </a:r>
            <a:r>
              <a:rPr lang="ru-RU" altLang="ru-RU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Эйкмен</a:t>
            </a: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         д. рождения 24.01.2016 </a:t>
            </a:r>
            <a:b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2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2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2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050" dirty="0">
                <a:solidFill>
                  <a:srgbClr val="336600"/>
                </a:solidFill>
              </a:rPr>
              <a:t/>
            </a:r>
            <a:br>
              <a:rPr lang="ru-RU" altLang="ru-RU" sz="1050" dirty="0">
                <a:solidFill>
                  <a:srgbClr val="336600"/>
                </a:solidFill>
              </a:rPr>
            </a:br>
            <a:r>
              <a:rPr lang="ru-RU" altLang="ru-RU" sz="1050" dirty="0">
                <a:solidFill>
                  <a:srgbClr val="336600"/>
                </a:solidFill>
              </a:rPr>
              <a:t/>
            </a:r>
            <a:br>
              <a:rPr lang="ru-RU" altLang="ru-RU" sz="1050" dirty="0">
                <a:solidFill>
                  <a:srgbClr val="336600"/>
                </a:solidFill>
              </a:rPr>
            </a:br>
            <a:r>
              <a:rPr lang="ru-RU" altLang="ru-RU" sz="1050" dirty="0">
                <a:solidFill>
                  <a:srgbClr val="336600"/>
                </a:solidFill>
              </a:rPr>
              <a:t/>
            </a:r>
            <a:br>
              <a:rPr lang="ru-RU" altLang="ru-RU" sz="1050" dirty="0">
                <a:solidFill>
                  <a:srgbClr val="336600"/>
                </a:solidFill>
              </a:rPr>
            </a:br>
            <a:endParaRPr lang="ru-RU" altLang="ru-RU" sz="1050" dirty="0">
              <a:solidFill>
                <a:srgbClr val="33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812225"/>
            <a:ext cx="39604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Оценка по геному:</a:t>
            </a:r>
            <a:endParaRPr lang="en-US" sz="1600" b="1" dirty="0">
              <a:solidFill>
                <a:prstClr val="black"/>
              </a:solidFill>
              <a:latin typeface="Calibri" panose="020F0502020204030204" pitchFamily="34" charset="0"/>
              <a:ea typeface="+mj-ea"/>
              <a:cs typeface="Times New Roman" panose="02020603050405020304" pitchFamily="18" charset="0"/>
            </a:endParaRPr>
          </a:p>
          <a:p>
            <a:r>
              <a:rPr lang="en-US" altLang="ru-RU" sz="24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TPI +</a:t>
            </a:r>
            <a:r>
              <a:rPr lang="ru-RU" altLang="ru-RU" sz="24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2468 </a:t>
            </a:r>
            <a:r>
              <a:rPr lang="en-US" altLang="ru-RU" sz="24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Net Merit +</a:t>
            </a:r>
            <a:r>
              <a:rPr lang="ru-RU" altLang="ru-RU" sz="24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643</a:t>
            </a:r>
            <a:br>
              <a:rPr lang="ru-RU" altLang="ru-RU" sz="24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</a:br>
            <a:endParaRPr lang="en-US" altLang="ru-RU" sz="3200" b="1" u="sng" dirty="0">
              <a:latin typeface="Calibri" panose="020F0502020204030204" pitchFamily="34" charset="0"/>
              <a:ea typeface="+mj-ea"/>
              <a:cs typeface="Times New Roman" panose="02020603050405020304" pitchFamily="18" charset="0"/>
            </a:endParaRPr>
          </a:p>
          <a:p>
            <a:r>
              <a:rPr lang="ru-RU" altLang="ru-RU" b="1" dirty="0" smtClean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Племенная </a:t>
            </a:r>
            <a:r>
              <a:rPr lang="ru-RU" altLang="ru-RU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оценка:</a:t>
            </a:r>
            <a:br>
              <a:rPr lang="ru-RU" altLang="ru-RU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</a:br>
            <a:r>
              <a:rPr lang="ru-RU" altLang="ru-RU" b="1" dirty="0" smtClean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+1376кг; +0,00% +50кг; +0,01% +45кг</a:t>
            </a:r>
          </a:p>
          <a:p>
            <a:endParaRPr lang="ru-RU" altLang="ru-RU" b="1" dirty="0">
              <a:latin typeface="Calibri" panose="020F0502020204030204" pitchFamily="34" charset="0"/>
              <a:ea typeface="+mj-ea"/>
              <a:cs typeface="Times New Roman" panose="02020603050405020304" pitchFamily="18" charset="0"/>
            </a:endParaRPr>
          </a:p>
          <a:p>
            <a:r>
              <a:rPr lang="ru-RU" dirty="0"/>
              <a:t>Улучшает продуктивное долголетие, </a:t>
            </a:r>
            <a:r>
              <a:rPr lang="ru-RU" dirty="0" err="1"/>
              <a:t>соматику</a:t>
            </a:r>
            <a:r>
              <a:rPr lang="ru-RU" dirty="0"/>
              <a:t>, </a:t>
            </a:r>
            <a:r>
              <a:rPr lang="ru-RU" dirty="0" smtClean="0"/>
              <a:t>экстерьер, воспроизводительные качества потомства.</a:t>
            </a:r>
            <a:endParaRPr lang="ru-RU" dirty="0"/>
          </a:p>
          <a:p>
            <a:endParaRPr lang="ru-RU" b="1" dirty="0">
              <a:latin typeface="Calibri" panose="020F050202020403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55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321581" y="621085"/>
            <a:ext cx="8504721" cy="3960440"/>
          </a:xfrm>
        </p:spPr>
        <p:txBody>
          <a:bodyPr>
            <a:normAutofit fontScale="90000"/>
          </a:bodyPr>
          <a:lstStyle/>
          <a:p>
            <a:r>
              <a:rPr lang="ru-RU" altLang="ru-RU" sz="27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Бобой</a:t>
            </a:r>
            <a:r>
              <a:rPr lang="ru-RU" altLang="ru-RU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-М</a:t>
            </a: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355080841 (Германия)     </a:t>
            </a:r>
            <a:r>
              <a:rPr lang="ru-RU" altLang="ru-RU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Букем</a:t>
            </a: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US </a:t>
            </a: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х </a:t>
            </a:r>
            <a:r>
              <a:rPr lang="ru-RU" altLang="ru-RU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Шоттл</a:t>
            </a: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UK </a:t>
            </a: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                д. рождения 08.01.2012</a:t>
            </a: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Оценка по потомству :</a:t>
            </a:r>
            <a:r>
              <a:rPr lang="ru-RU" altLang="ru-RU" sz="1400" dirty="0">
                <a:solidFill>
                  <a:srgbClr val="000099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 dirty="0">
                <a:solidFill>
                  <a:srgbClr val="000099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ru-RU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RZG </a:t>
            </a:r>
            <a:r>
              <a:rPr lang="ru-RU" altLang="ru-RU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134</a:t>
            </a:r>
            <a:r>
              <a:rPr lang="en-US" altLang="ru-RU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, RZM </a:t>
            </a:r>
            <a:r>
              <a:rPr lang="ru-RU" altLang="ru-RU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137</a:t>
            </a: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dirty="0">
                <a:solidFill>
                  <a:prstClr val="black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Продуктивность дочерей</a:t>
            </a:r>
            <a:r>
              <a:rPr lang="ru-RU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ru-RU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8364кг; </a:t>
            </a:r>
            <a:r>
              <a:rPr lang="en-US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3,9</a:t>
            </a:r>
            <a:r>
              <a:rPr lang="ru-RU" altLang="ru-RU" sz="1600" dirty="0">
                <a:solidFill>
                  <a:prstClr val="black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8% </a:t>
            </a:r>
            <a:r>
              <a:rPr lang="ru-RU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332,9кг; 3,35%   280,2кг</a:t>
            </a:r>
            <a:r>
              <a:rPr lang="ru-RU" altLang="ru-RU" sz="1600" dirty="0">
                <a:solidFill>
                  <a:prstClr val="black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600" dirty="0">
                <a:solidFill>
                  <a:prstClr val="black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dirty="0">
                <a:solidFill>
                  <a:prstClr val="black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+/- к сверстницам: </a:t>
            </a:r>
            <a:r>
              <a:rPr lang="en-US" altLang="ru-RU" sz="1600" dirty="0">
                <a:solidFill>
                  <a:prstClr val="black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prstClr val="black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+808кг  ; </a:t>
            </a:r>
            <a:r>
              <a:rPr lang="ru-RU" altLang="ru-RU" sz="1600" dirty="0">
                <a:solidFill>
                  <a:prstClr val="black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-0,09% </a:t>
            </a:r>
            <a:r>
              <a:rPr lang="ru-RU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+25,4кг;  </a:t>
            </a:r>
            <a:r>
              <a:rPr lang="ru-RU" altLang="ru-RU" sz="1600" dirty="0">
                <a:solidFill>
                  <a:prstClr val="black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-0,04</a:t>
            </a:r>
            <a:r>
              <a:rPr lang="ru-RU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% +24,1кг</a:t>
            </a:r>
            <a:r>
              <a:rPr lang="ru-RU" altLang="ru-RU" sz="1000" dirty="0">
                <a:solidFill>
                  <a:prstClr val="black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000" dirty="0">
                <a:solidFill>
                  <a:prstClr val="black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b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Улучшает </a:t>
            </a:r>
            <a: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удой, выход жира и белка</a:t>
            </a:r>
            <a:b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в молоке, вымя, конечности, </a:t>
            </a:r>
            <a:b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продуктивное долголетие, </a:t>
            </a:r>
            <a:r>
              <a:rPr lang="ru-RU" altLang="ru-RU" sz="20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соматику</a:t>
            </a:r>
            <a: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воспроизводительные качества</a:t>
            </a:r>
            <a:b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потомства. </a:t>
            </a:r>
            <a:b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Имеет легкие отелы.</a:t>
            </a:r>
            <a:b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В апреле 2017 г. </a:t>
            </a:r>
            <a:r>
              <a:rPr lang="en-US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на четвертом </a:t>
            </a:r>
            <a:b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месте в списке лучших оцененных</a:t>
            </a:r>
            <a:b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по дочерям быков Германии</a:t>
            </a:r>
            <a:b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400" dirty="0">
                <a:solidFill>
                  <a:srgbClr val="3366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 dirty="0">
                <a:solidFill>
                  <a:srgbClr val="3366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050" dirty="0">
                <a:solidFill>
                  <a:srgbClr val="336600"/>
                </a:solidFill>
              </a:rPr>
              <a:t/>
            </a:r>
            <a:br>
              <a:rPr lang="ru-RU" altLang="ru-RU" sz="1050" dirty="0">
                <a:solidFill>
                  <a:srgbClr val="336600"/>
                </a:solidFill>
              </a:rPr>
            </a:br>
            <a:endParaRPr lang="ru-RU" altLang="ru-RU" sz="1050" dirty="0">
              <a:solidFill>
                <a:srgbClr val="336600"/>
              </a:solidFill>
            </a:endParaRPr>
          </a:p>
        </p:txBody>
      </p:sp>
      <p:pic>
        <p:nvPicPr>
          <p:cNvPr id="13316" name="Picture 5" descr="\\terminal\Общая папка\Племотдел\Фотографии быков\Актуальные\Бобо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747" y="555526"/>
            <a:ext cx="4414606" cy="3168352"/>
          </a:xfrm>
          <a:prstGeom prst="rect">
            <a:avLst/>
          </a:prstGeom>
          <a:ln w="31750" cmpd="dbl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Овал 5"/>
          <p:cNvSpPr/>
          <p:nvPr/>
        </p:nvSpPr>
        <p:spPr>
          <a:xfrm>
            <a:off x="4355976" y="584126"/>
            <a:ext cx="648072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А1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20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79512" y="411510"/>
            <a:ext cx="8761512" cy="3384376"/>
          </a:xfrm>
        </p:spPr>
        <p:txBody>
          <a:bodyPr>
            <a:normAutofit fontScale="90000"/>
          </a:bodyPr>
          <a:lstStyle/>
          <a:p>
            <a:pPr lvl="0"/>
            <a:r>
              <a:rPr lang="ru-RU" altLang="ru-RU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Джи - Стар</a:t>
            </a: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879381781  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(Нидерланды) </a:t>
            </a:r>
            <a:r>
              <a:rPr lang="ru-RU" altLang="ru-RU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Гейтбансер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US 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х Сигал Бей </a:t>
            </a:r>
            <a:r>
              <a:rPr lang="ru-RU" altLang="ru-RU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Сильвер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US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д. рождения </a:t>
            </a:r>
            <a:r>
              <a:rPr lang="en-US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24.04.2017</a:t>
            </a:r>
            <a:br>
              <a:rPr lang="en-US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400" dirty="0">
                <a:solidFill>
                  <a:prstClr val="black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Оценка по геному :</a:t>
            </a:r>
            <a:r>
              <a:rPr lang="en-US" altLang="ru-RU" sz="1400" dirty="0">
                <a:solidFill>
                  <a:prstClr val="black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en-US" altLang="ru-RU" sz="1400" dirty="0">
                <a:solidFill>
                  <a:prstClr val="black"/>
                </a:solidFill>
                <a:effectLst/>
                <a:latin typeface="Calibri" panose="020F0502020204030204" pitchFamily="34" charset="0"/>
              </a:rPr>
            </a:br>
            <a:r>
              <a:rPr lang="en-US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TPI +</a:t>
            </a:r>
            <a: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622</a:t>
            </a:r>
            <a: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Net Merit +795</a:t>
            </a:r>
            <a:r>
              <a:rPr lang="ru-RU" altLang="ru-RU" sz="1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3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3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Племенная оценка:</a:t>
            </a:r>
            <a:r>
              <a:rPr lang="ru-RU" altLang="ru-RU" sz="13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3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altLang="ru-RU" sz="16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416</a:t>
            </a:r>
            <a:r>
              <a:rPr lang="ru-RU" altLang="ru-RU" sz="16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кг;  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+0,</a:t>
            </a:r>
            <a:r>
              <a:rPr lang="en-US" altLang="ru-RU" sz="16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22</a:t>
            </a:r>
            <a:r>
              <a:rPr lang="ru-RU" altLang="ru-RU" sz="16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% +76кг;  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+0,</a:t>
            </a:r>
            <a:r>
              <a:rPr lang="en-US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09 </a:t>
            </a:r>
            <a:r>
              <a:rPr lang="ru-RU" altLang="ru-RU" sz="16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% +38кг</a:t>
            </a: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Улучшает удой, жир, белок, вымя, </a:t>
            </a:r>
            <a:b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конечности, рост, продуктивное долголетие, </a:t>
            </a:r>
            <a:b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воспроизводительные качества потомства,</a:t>
            </a:r>
            <a:b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имеет низкий уровень соматических клеток.</a:t>
            </a:r>
            <a:r>
              <a:rPr lang="ru-RU" altLang="ru-RU" sz="14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ru-RU" sz="14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altLang="ru-RU" sz="14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200" dirty="0">
                <a:solidFill>
                  <a:srgbClr val="336600"/>
                </a:solidFill>
              </a:rPr>
              <a:t/>
            </a:r>
            <a:br>
              <a:rPr lang="ru-RU" altLang="ru-RU" sz="1200" dirty="0">
                <a:solidFill>
                  <a:srgbClr val="336600"/>
                </a:solidFill>
              </a:rPr>
            </a:br>
            <a:endParaRPr lang="ru-RU" altLang="ru-RU" sz="1050" dirty="0">
              <a:solidFill>
                <a:srgbClr val="3366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129" y="648072"/>
            <a:ext cx="4036340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561" y="544286"/>
            <a:ext cx="5475957" cy="3960440"/>
          </a:xfrm>
          <a:prstGeom prst="rect">
            <a:avLst/>
          </a:prstGeom>
        </p:spPr>
      </p:pic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-334128" y="138283"/>
            <a:ext cx="9226607" cy="81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20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Дроунер</a:t>
            </a:r>
            <a:r>
              <a:rPr lang="ru-RU" altLang="ru-RU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-М 580737967 </a:t>
            </a:r>
            <a:r>
              <a:rPr lang="ru-RU" alt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(Нидерланды</a:t>
            </a:r>
            <a:r>
              <a:rPr lang="ru-RU" altLang="ru-RU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)   </a:t>
            </a:r>
            <a:r>
              <a:rPr lang="ru-RU" altLang="ru-RU" sz="1600" b="1" dirty="0" err="1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Альтакежл</a:t>
            </a:r>
            <a:r>
              <a:rPr lang="ru-RU" altLang="ru-RU" sz="1600" b="1" dirty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 х </a:t>
            </a:r>
            <a:r>
              <a:rPr lang="ru-RU" altLang="ru-RU" sz="1600" b="1" dirty="0" err="1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Олимпиан</a:t>
            </a:r>
            <a:r>
              <a:rPr lang="ru-RU" altLang="ru-RU" sz="1600" b="1" dirty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        д. рождения 11.06.2016</a:t>
            </a:r>
            <a:endParaRPr lang="en-US" altLang="ru-RU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900" b="1" dirty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altLang="ru-RU" sz="900" b="1" dirty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</a:br>
            <a:endParaRPr lang="ru-RU" sz="2400" b="1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65125">
              <a:spcBef>
                <a:spcPts val="400"/>
              </a:spcBef>
              <a:buClr>
                <a:srgbClr val="72A376"/>
              </a:buClr>
              <a:buSzPct val="68000"/>
              <a:buNone/>
              <a:defRPr/>
            </a:pPr>
            <a:endParaRPr lang="ru-RU" sz="2400" b="1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73794"/>
            <a:ext cx="36004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Оценка по геному:</a:t>
            </a:r>
            <a:endParaRPr lang="en-US" sz="1600" b="1" dirty="0">
              <a:solidFill>
                <a:prstClr val="black"/>
              </a:solidFill>
              <a:latin typeface="Calibri" panose="020F0502020204030204" pitchFamily="34" charset="0"/>
              <a:ea typeface="+mj-ea"/>
              <a:cs typeface="Times New Roman" panose="02020603050405020304" pitchFamily="18" charset="0"/>
            </a:endParaRPr>
          </a:p>
          <a:p>
            <a:r>
              <a:rPr lang="en-US" altLang="ru-RU" sz="24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TPI +</a:t>
            </a:r>
            <a:r>
              <a:rPr lang="ru-RU" altLang="ru-RU" sz="24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2381 </a:t>
            </a:r>
            <a:r>
              <a:rPr lang="en-US" altLang="ru-RU" sz="24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Net Merit +</a:t>
            </a:r>
            <a:r>
              <a:rPr lang="ru-RU" altLang="ru-RU" sz="24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590</a:t>
            </a:r>
          </a:p>
          <a:p>
            <a:endParaRPr lang="en-US" altLang="ru-RU" sz="1600" b="1" u="sng" dirty="0">
              <a:latin typeface="Calibri" panose="020F0502020204030204" pitchFamily="34" charset="0"/>
              <a:ea typeface="+mj-ea"/>
              <a:cs typeface="Times New Roman" panose="02020603050405020304" pitchFamily="18" charset="0"/>
            </a:endParaRPr>
          </a:p>
          <a:p>
            <a:r>
              <a:rPr lang="ru-RU" altLang="ru-RU" sz="1600" b="1" dirty="0" smtClean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Племенная </a:t>
            </a:r>
            <a:r>
              <a:rPr lang="ru-RU" altLang="ru-RU" sz="16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оценка:</a:t>
            </a:r>
            <a:br>
              <a:rPr lang="ru-RU" altLang="ru-RU" sz="16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</a:br>
            <a:r>
              <a:rPr lang="ru-RU" altLang="ru-RU" sz="1600" b="1" dirty="0" smtClean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+1050кг;  +0,03% +47кг;  +0,05% +46кг</a:t>
            </a:r>
          </a:p>
          <a:p>
            <a:endParaRPr lang="ru-RU" altLang="ru-RU" b="1" dirty="0">
              <a:latin typeface="Calibri" panose="020F0502020204030204" pitchFamily="34" charset="0"/>
              <a:ea typeface="+mj-ea"/>
              <a:cs typeface="Times New Roman" panose="02020603050405020304" pitchFamily="18" charset="0"/>
            </a:endParaRPr>
          </a:p>
          <a:p>
            <a:r>
              <a:rPr lang="ru-RU" dirty="0"/>
              <a:t>Является улучшателем экстерьера, </a:t>
            </a:r>
            <a:r>
              <a:rPr lang="ru-RU" dirty="0" err="1"/>
              <a:t>соматики</a:t>
            </a:r>
            <a:r>
              <a:rPr lang="ru-RU" dirty="0"/>
              <a:t>, продуктивного долголетия, воспроизводительных качеств потомства.</a:t>
            </a:r>
            <a:r>
              <a:rPr lang="ru-RU" alt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b="1" dirty="0" smtClean="0">
              <a:latin typeface="Calibri" panose="020F0502020204030204" pitchFamily="34" charset="0"/>
              <a:ea typeface="+mj-ea"/>
              <a:cs typeface="Times New Roman" panose="02020603050405020304" pitchFamily="18" charset="0"/>
            </a:endParaRPr>
          </a:p>
          <a:p>
            <a:endParaRPr lang="ru-RU" altLang="ru-RU" b="1" dirty="0">
              <a:latin typeface="Calibri" panose="020F0502020204030204" pitchFamily="34" charset="0"/>
              <a:ea typeface="+mj-ea"/>
              <a:cs typeface="Times New Roman" panose="02020603050405020304" pitchFamily="18" charset="0"/>
            </a:endParaRPr>
          </a:p>
          <a:p>
            <a:endParaRPr lang="ru-RU" b="1" dirty="0">
              <a:latin typeface="Calibri" panose="020F050202020403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83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04589" y="480882"/>
            <a:ext cx="8761512" cy="3384376"/>
          </a:xfrm>
        </p:spPr>
        <p:txBody>
          <a:bodyPr>
            <a:normAutofit fontScale="90000"/>
          </a:bodyPr>
          <a:lstStyle/>
          <a:p>
            <a:pPr lvl="0"/>
            <a:r>
              <a:rPr lang="ru-RU" altLang="ru-RU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Кайро</a:t>
            </a: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685695823  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(Нидерланды) </a:t>
            </a:r>
            <a:r>
              <a:rPr lang="ru-RU" altLang="ru-RU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Гейтбансер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US 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х В </a:t>
            </a:r>
            <a:r>
              <a:rPr lang="ru-RU" altLang="ru-RU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Йодер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US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д. рождения 23</a:t>
            </a:r>
            <a:r>
              <a:rPr lang="en-US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.04.2017</a:t>
            </a:r>
            <a:br>
              <a:rPr lang="en-US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400" dirty="0">
                <a:solidFill>
                  <a:prstClr val="black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Оценка по геному :</a:t>
            </a:r>
            <a:r>
              <a:rPr lang="en-US" altLang="ru-RU" sz="1400" dirty="0">
                <a:solidFill>
                  <a:prstClr val="black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en-US" altLang="ru-RU" sz="1400" dirty="0">
                <a:solidFill>
                  <a:prstClr val="black"/>
                </a:solidFill>
                <a:effectLst/>
                <a:latin typeface="Calibri" panose="020F0502020204030204" pitchFamily="34" charset="0"/>
              </a:rPr>
            </a:br>
            <a:r>
              <a:rPr lang="en-US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TPI +</a:t>
            </a:r>
            <a: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2724 </a:t>
            </a:r>
            <a:r>
              <a:rPr lang="en-US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Net Merit +</a:t>
            </a:r>
            <a: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823</a:t>
            </a:r>
            <a:r>
              <a:rPr lang="ru-RU" altLang="ru-RU" sz="1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3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3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Племенная оценка:</a:t>
            </a:r>
            <a:r>
              <a:rPr lang="ru-RU" altLang="ru-RU" sz="13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3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ru-RU" altLang="ru-RU" sz="16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1342кг; 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ru-RU" altLang="ru-RU" sz="16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0,08% +74кг; +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0,</a:t>
            </a:r>
            <a:r>
              <a:rPr lang="en-US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% +57кг</a:t>
            </a: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Бык является улучшателем удоя, </a:t>
            </a:r>
            <a:b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содержания жира и белка в молоке, так-же </a:t>
            </a:r>
            <a:b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улучшает молочный тип, рост, </a:t>
            </a:r>
            <a:b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продуктивное долголетие, </a:t>
            </a:r>
            <a:b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воспроизводительные качества потомства.</a:t>
            </a:r>
            <a:r>
              <a:rPr lang="ru-RU" altLang="ru-RU" sz="14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ru-RU" sz="14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altLang="ru-RU" sz="14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200" dirty="0">
                <a:solidFill>
                  <a:srgbClr val="336600"/>
                </a:solidFill>
              </a:rPr>
              <a:t/>
            </a:r>
            <a:br>
              <a:rPr lang="ru-RU" altLang="ru-RU" sz="1200" dirty="0">
                <a:solidFill>
                  <a:srgbClr val="336600"/>
                </a:solidFill>
              </a:rPr>
            </a:br>
            <a:endParaRPr lang="ru-RU" altLang="ru-RU" sz="1050" dirty="0">
              <a:solidFill>
                <a:srgbClr val="3366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199" y="480884"/>
            <a:ext cx="4161768" cy="324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8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1.254\общая папка\Племотдел\Богачева\Быки в каталог 2018   13.04.2018\Карло-М\Карл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793" y="852035"/>
            <a:ext cx="4377462" cy="2918308"/>
          </a:xfrm>
          <a:prstGeom prst="rect">
            <a:avLst/>
          </a:prstGeom>
          <a:ln w="31750" cmpd="dbl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155240" y="-92546"/>
            <a:ext cx="8833520" cy="576064"/>
          </a:xfrm>
        </p:spPr>
        <p:txBody>
          <a:bodyPr>
            <a:normAutofit fontScale="90000"/>
          </a:bodyPr>
          <a:lstStyle/>
          <a:p>
            <a:r>
              <a:rPr lang="en-US" altLang="ru-RU" sz="1800" dirty="0">
                <a:solidFill>
                  <a:srgbClr val="000099"/>
                </a:solidFill>
              </a:rPr>
              <a:t>     </a:t>
            </a:r>
            <a:r>
              <a:rPr lang="ru-RU" altLang="ru-RU" sz="1800" dirty="0">
                <a:solidFill>
                  <a:srgbClr val="000099"/>
                </a:solidFill>
              </a:rPr>
              <a:t/>
            </a:r>
            <a:br>
              <a:rPr lang="ru-RU" altLang="ru-RU" sz="1800" dirty="0">
                <a:solidFill>
                  <a:srgbClr val="000099"/>
                </a:solidFill>
              </a:rPr>
            </a:br>
            <a:r>
              <a:rPr lang="en-US" altLang="ru-RU" sz="1800" dirty="0">
                <a:solidFill>
                  <a:srgbClr val="000099"/>
                </a:solidFill>
              </a:rPr>
              <a:t> </a:t>
            </a:r>
            <a:r>
              <a:rPr lang="ru-RU" altLang="ru-RU" sz="1800" dirty="0">
                <a:solidFill>
                  <a:srgbClr val="000099"/>
                </a:solidFill>
              </a:rPr>
              <a:t/>
            </a:r>
            <a:br>
              <a:rPr lang="ru-RU" altLang="ru-RU" sz="1800" dirty="0">
                <a:solidFill>
                  <a:srgbClr val="000099"/>
                </a:solidFill>
              </a:rPr>
            </a:br>
            <a:r>
              <a:rPr lang="ru-RU" altLang="ru-RU" sz="1800" dirty="0">
                <a:solidFill>
                  <a:srgbClr val="000099"/>
                </a:solidFill>
              </a:rPr>
              <a:t/>
            </a:r>
            <a:br>
              <a:rPr lang="ru-RU" altLang="ru-RU" sz="1800" dirty="0">
                <a:solidFill>
                  <a:srgbClr val="000099"/>
                </a:solidFill>
              </a:rPr>
            </a:br>
            <a:r>
              <a:rPr lang="ru-RU" altLang="ru-RU" sz="1800" dirty="0">
                <a:solidFill>
                  <a:srgbClr val="000099"/>
                </a:solidFill>
              </a:rPr>
              <a:t/>
            </a:r>
            <a:br>
              <a:rPr lang="ru-RU" altLang="ru-RU" sz="1800" dirty="0">
                <a:solidFill>
                  <a:srgbClr val="000099"/>
                </a:solidFill>
              </a:rPr>
            </a:br>
            <a:r>
              <a:rPr lang="ru-RU" altLang="ru-RU" sz="1800" dirty="0">
                <a:solidFill>
                  <a:srgbClr val="000099"/>
                </a:solidFill>
              </a:rPr>
              <a:t/>
            </a:r>
            <a:br>
              <a:rPr lang="ru-RU" altLang="ru-RU" sz="1800" dirty="0">
                <a:solidFill>
                  <a:srgbClr val="000099"/>
                </a:solidFill>
              </a:rPr>
            </a:br>
            <a:r>
              <a:rPr lang="ru-RU" altLang="ru-RU" sz="1800" dirty="0">
                <a:solidFill>
                  <a:srgbClr val="000099"/>
                </a:solidFill>
              </a:rPr>
              <a:t/>
            </a:r>
            <a:br>
              <a:rPr lang="ru-RU" altLang="ru-RU" sz="1800" dirty="0">
                <a:solidFill>
                  <a:srgbClr val="000099"/>
                </a:solidFill>
              </a:rPr>
            </a:br>
            <a:r>
              <a:rPr lang="ru-RU" altLang="ru-RU" sz="1800" dirty="0">
                <a:solidFill>
                  <a:srgbClr val="000099"/>
                </a:solidFill>
              </a:rPr>
              <a:t/>
            </a:r>
            <a:br>
              <a:rPr lang="ru-RU" altLang="ru-RU" sz="1800" dirty="0">
                <a:solidFill>
                  <a:srgbClr val="000099"/>
                </a:solidFill>
              </a:rPr>
            </a:br>
            <a:r>
              <a:rPr lang="ru-RU" altLang="ru-RU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Карло-М</a:t>
            </a: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915250411682  (Великобритания) Могул х </a:t>
            </a:r>
            <a:r>
              <a:rPr lang="ru-RU" altLang="ru-RU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Робаст</a:t>
            </a: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        д. рождения 15.01.2013</a:t>
            </a:r>
            <a:b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2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2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2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050" dirty="0">
                <a:solidFill>
                  <a:srgbClr val="336600"/>
                </a:solidFill>
              </a:rPr>
              <a:t/>
            </a:r>
            <a:br>
              <a:rPr lang="ru-RU" altLang="ru-RU" sz="1050" dirty="0">
                <a:solidFill>
                  <a:srgbClr val="336600"/>
                </a:solidFill>
              </a:rPr>
            </a:br>
            <a:r>
              <a:rPr lang="ru-RU" altLang="ru-RU" sz="1050" dirty="0">
                <a:solidFill>
                  <a:srgbClr val="336600"/>
                </a:solidFill>
              </a:rPr>
              <a:t/>
            </a:r>
            <a:br>
              <a:rPr lang="ru-RU" altLang="ru-RU" sz="1050" dirty="0">
                <a:solidFill>
                  <a:srgbClr val="336600"/>
                </a:solidFill>
              </a:rPr>
            </a:br>
            <a:r>
              <a:rPr lang="ru-RU" altLang="ru-RU" sz="1050" dirty="0">
                <a:solidFill>
                  <a:srgbClr val="336600"/>
                </a:solidFill>
              </a:rPr>
              <a:t/>
            </a:r>
            <a:br>
              <a:rPr lang="ru-RU" altLang="ru-RU" sz="1050" dirty="0">
                <a:solidFill>
                  <a:srgbClr val="336600"/>
                </a:solidFill>
              </a:rPr>
            </a:br>
            <a:endParaRPr lang="ru-RU" altLang="ru-RU" sz="1050" dirty="0">
              <a:solidFill>
                <a:srgbClr val="33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85638"/>
            <a:ext cx="4392488" cy="30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Оценка по потомству:</a:t>
            </a:r>
          </a:p>
          <a:p>
            <a:r>
              <a:rPr lang="en-US" alt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TPI +</a:t>
            </a:r>
            <a:r>
              <a:rPr lang="ru-RU" alt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2406</a:t>
            </a:r>
            <a:r>
              <a:rPr lang="en-US" alt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Net Merit +</a:t>
            </a:r>
            <a:r>
              <a:rPr lang="ru-RU" alt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635</a:t>
            </a:r>
          </a:p>
          <a:p>
            <a:r>
              <a:rPr lang="ru-RU" altLang="ru-RU" sz="15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Продуктивность дочерей: </a:t>
            </a:r>
            <a:endParaRPr lang="ru-RU" altLang="ru-RU" sz="1500" b="1" dirty="0" smtClean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altLang="ru-RU" sz="15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10292кг;  4,29% 441,5кг; 3,77% 388,0кг</a:t>
            </a:r>
            <a:r>
              <a:rPr lang="ru-RU" altLang="ru-RU" sz="15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5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5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+/- к сверстницам: </a:t>
            </a:r>
            <a:r>
              <a:rPr lang="en-US" altLang="ru-RU" sz="15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5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ru-RU" altLang="ru-RU" sz="1500" b="1" dirty="0" smtClean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altLang="ru-RU" sz="15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5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+766 </a:t>
            </a:r>
            <a:r>
              <a:rPr lang="ru-RU" altLang="ru-RU" sz="15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кг;  +</a:t>
            </a:r>
            <a:r>
              <a:rPr lang="ru-RU" altLang="ru-RU" sz="15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0,08% </a:t>
            </a:r>
            <a:r>
              <a:rPr lang="ru-RU" altLang="ru-RU" sz="15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+40,9кг ; +</a:t>
            </a:r>
            <a:r>
              <a:rPr lang="ru-RU" altLang="ru-RU" sz="15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0,11</a:t>
            </a:r>
            <a:r>
              <a:rPr lang="ru-RU" altLang="ru-RU" sz="15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%  +39,7кг</a:t>
            </a:r>
            <a:r>
              <a:rPr lang="ru-RU" altLang="ru-RU" sz="15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5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1500" b="1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altLang="ru-RU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Является улучшателем удоя, содержания жира и белка в молоке, вымени, конечностей, молочного типа, продуктивного долголетия, </a:t>
            </a:r>
            <a:r>
              <a:rPr lang="ru-RU" altLang="ru-RU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соматики</a:t>
            </a:r>
            <a:r>
              <a:rPr lang="ru-RU" altLang="ru-RU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altLang="ru-RU" dirty="0" smtClean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altLang="ru-RU" sz="105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8228402" y="852035"/>
            <a:ext cx="648072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</a:rPr>
              <a:t>А1Б1</a:t>
            </a:r>
            <a:endParaRPr lang="ru-RU" sz="1050" b="1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9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252313" y="570623"/>
            <a:ext cx="8761512" cy="4176464"/>
          </a:xfrm>
        </p:spPr>
        <p:txBody>
          <a:bodyPr>
            <a:normAutofit fontScale="90000"/>
          </a:bodyPr>
          <a:lstStyle/>
          <a:p>
            <a:pPr lvl="0"/>
            <a:r>
              <a:rPr lang="ru-RU" altLang="ru-RU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Боссанова</a:t>
            </a:r>
            <a:r>
              <a:rPr lang="ru-RU" altLang="ru-RU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-М</a:t>
            </a: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1445852790  (Германия) Бронко </a:t>
            </a:r>
            <a:r>
              <a:rPr lang="en-US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US </a:t>
            </a: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х </a:t>
            </a:r>
            <a:r>
              <a:rPr lang="ru-RU" altLang="ru-RU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Шоттл</a:t>
            </a: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UK</a:t>
            </a: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д. рождения 05.03.2011</a:t>
            </a:r>
            <a:r>
              <a:rPr lang="en-US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Оценка по потомству:</a:t>
            </a:r>
            <a:r>
              <a:rPr lang="ru-RU" altLang="ru-RU" sz="16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16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</a:br>
            <a:r>
              <a:rPr lang="en-US" altLang="ru-RU" sz="27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RZG </a:t>
            </a:r>
            <a:r>
              <a:rPr lang="ru-RU" altLang="ru-RU" sz="27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135</a:t>
            </a:r>
            <a:r>
              <a:rPr lang="en-US" altLang="ru-RU" sz="27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, RZM 126 </a:t>
            </a:r>
            <a:r>
              <a:rPr lang="ru-RU" altLang="ru-RU" sz="24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15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Продуктивность дочерей</a:t>
            </a:r>
            <a:r>
              <a:rPr lang="ru-RU" altLang="ru-RU" sz="16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ru-RU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8</a:t>
            </a:r>
            <a:r>
              <a:rPr lang="en-US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671</a:t>
            </a:r>
            <a:r>
              <a:rPr lang="ru-RU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кг;  </a:t>
            </a:r>
            <a:r>
              <a:rPr lang="en-US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3,9</a:t>
            </a:r>
            <a:r>
              <a:rPr lang="ru-RU" altLang="ru-RU" sz="16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6</a:t>
            </a:r>
            <a:r>
              <a:rPr lang="ru-RU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%  343,4кг;  </a:t>
            </a:r>
            <a:r>
              <a:rPr lang="ru-RU" altLang="ru-RU" sz="16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3,</a:t>
            </a:r>
            <a:r>
              <a:rPr lang="en-US" altLang="ru-RU" sz="16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43</a:t>
            </a:r>
            <a:r>
              <a:rPr lang="ru-RU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% 297,4кг</a:t>
            </a:r>
            <a:r>
              <a:rPr lang="ru-RU" altLang="ru-RU" sz="16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16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15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+/- к сверстницам</a:t>
            </a:r>
            <a:r>
              <a:rPr lang="ru-RU" altLang="ru-RU" sz="16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ru-RU" sz="16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   </a:t>
            </a:r>
            <a:r>
              <a:rPr lang="ru-RU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+</a:t>
            </a:r>
            <a:r>
              <a:rPr lang="en-US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459</a:t>
            </a:r>
            <a:r>
              <a:rPr lang="ru-RU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кг;  +</a:t>
            </a:r>
            <a:r>
              <a:rPr lang="ru-RU" altLang="ru-RU" sz="16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0,</a:t>
            </a:r>
            <a:r>
              <a:rPr lang="en-US" altLang="ru-RU" sz="16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04</a:t>
            </a:r>
            <a:r>
              <a:rPr lang="ru-RU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% +21,5кг;  </a:t>
            </a:r>
            <a:r>
              <a:rPr lang="ru-RU" altLang="ru-RU" sz="16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+0,03</a:t>
            </a:r>
            <a:r>
              <a:rPr lang="ru-RU" altLang="ru-RU" sz="16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% +17,9кг</a:t>
            </a:r>
            <a:r>
              <a:rPr lang="ru-RU" altLang="ru-RU" sz="105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105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Улучшает удой, жир, белок, </a:t>
            </a:r>
            <a:br>
              <a:rPr lang="ru-RU" altLang="ru-RU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вымя, конечности, продуктивное </a:t>
            </a:r>
            <a:br>
              <a:rPr lang="ru-RU" altLang="ru-RU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долголетие, </a:t>
            </a:r>
            <a:r>
              <a:rPr lang="ru-RU" altLang="ru-RU" sz="18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соматику</a:t>
            </a:r>
            <a:r>
              <a:rPr lang="ru-RU" altLang="ru-RU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ru-RU" altLang="ru-RU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воспроизводительные качества</a:t>
            </a:r>
            <a:br>
              <a:rPr lang="ru-RU" altLang="ru-RU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потомства. </a:t>
            </a:r>
            <a:br>
              <a:rPr lang="ru-RU" altLang="ru-RU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Имеет легкие отелы.</a:t>
            </a:r>
            <a: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4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В апреле 2017</a:t>
            </a:r>
            <a:r>
              <a:rPr lang="en-US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года </a:t>
            </a:r>
            <a:r>
              <a:rPr lang="ru-RU" altLang="ru-RU" sz="2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Боссанова</a:t>
            </a:r>
            <a: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-М</a:t>
            </a:r>
            <a:b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вошел  в число 30 лучших</a:t>
            </a:r>
            <a:b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быков Германии</a:t>
            </a: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200" dirty="0">
                <a:solidFill>
                  <a:srgbClr val="336600"/>
                </a:solidFill>
              </a:rPr>
              <a:t/>
            </a:r>
            <a:br>
              <a:rPr lang="ru-RU" altLang="ru-RU" sz="1200" dirty="0">
                <a:solidFill>
                  <a:srgbClr val="336600"/>
                </a:solidFill>
              </a:rPr>
            </a:br>
            <a:endParaRPr lang="ru-RU" altLang="ru-RU" sz="1050" dirty="0">
              <a:solidFill>
                <a:srgbClr val="336600"/>
              </a:solidFill>
            </a:endParaRPr>
          </a:p>
        </p:txBody>
      </p:sp>
      <p:pic>
        <p:nvPicPr>
          <p:cNvPr id="12292" name="Picture 4" descr="\\terminal\Общая папка\Племотдел\Фотографии быков\Актуальные\Боссан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46" y="575942"/>
            <a:ext cx="3960440" cy="2841834"/>
          </a:xfrm>
          <a:prstGeom prst="rect">
            <a:avLst/>
          </a:prstGeom>
          <a:ln w="31750" cmpd="dbl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Овал 5"/>
          <p:cNvSpPr/>
          <p:nvPr/>
        </p:nvSpPr>
        <p:spPr>
          <a:xfrm>
            <a:off x="4232320" y="570623"/>
            <a:ext cx="648072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А1Б3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20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155240" y="-92546"/>
            <a:ext cx="8833520" cy="576064"/>
          </a:xfrm>
        </p:spPr>
        <p:txBody>
          <a:bodyPr>
            <a:normAutofit fontScale="90000"/>
          </a:bodyPr>
          <a:lstStyle/>
          <a:p>
            <a:r>
              <a:rPr lang="en-US" altLang="ru-RU" sz="1800" dirty="0">
                <a:solidFill>
                  <a:srgbClr val="000099"/>
                </a:solidFill>
              </a:rPr>
              <a:t>     </a:t>
            </a:r>
            <a:r>
              <a:rPr lang="ru-RU" altLang="ru-RU" sz="1800" dirty="0">
                <a:solidFill>
                  <a:srgbClr val="000099"/>
                </a:solidFill>
              </a:rPr>
              <a:t/>
            </a:r>
            <a:br>
              <a:rPr lang="ru-RU" altLang="ru-RU" sz="1800" dirty="0">
                <a:solidFill>
                  <a:srgbClr val="000099"/>
                </a:solidFill>
              </a:rPr>
            </a:br>
            <a:r>
              <a:rPr lang="en-US" altLang="ru-RU" sz="1800" dirty="0">
                <a:solidFill>
                  <a:srgbClr val="000099"/>
                </a:solidFill>
              </a:rPr>
              <a:t> </a:t>
            </a:r>
            <a:r>
              <a:rPr lang="ru-RU" altLang="ru-RU" sz="1800" dirty="0">
                <a:solidFill>
                  <a:srgbClr val="000099"/>
                </a:solidFill>
              </a:rPr>
              <a:t/>
            </a:r>
            <a:br>
              <a:rPr lang="ru-RU" altLang="ru-RU" sz="1800" dirty="0">
                <a:solidFill>
                  <a:srgbClr val="000099"/>
                </a:solidFill>
              </a:rPr>
            </a:br>
            <a:r>
              <a:rPr lang="ru-RU" altLang="ru-RU" sz="1800" dirty="0">
                <a:solidFill>
                  <a:srgbClr val="000099"/>
                </a:solidFill>
              </a:rPr>
              <a:t/>
            </a:r>
            <a:br>
              <a:rPr lang="ru-RU" altLang="ru-RU" sz="1800" dirty="0">
                <a:solidFill>
                  <a:srgbClr val="000099"/>
                </a:solidFill>
              </a:rPr>
            </a:br>
            <a:r>
              <a:rPr lang="ru-RU" altLang="ru-RU" sz="1800" dirty="0">
                <a:solidFill>
                  <a:srgbClr val="000099"/>
                </a:solidFill>
              </a:rPr>
              <a:t/>
            </a:r>
            <a:br>
              <a:rPr lang="ru-RU" altLang="ru-RU" sz="1800" dirty="0">
                <a:solidFill>
                  <a:srgbClr val="000099"/>
                </a:solidFill>
              </a:rPr>
            </a:br>
            <a:r>
              <a:rPr lang="ru-RU" altLang="ru-RU" sz="1800" dirty="0">
                <a:solidFill>
                  <a:srgbClr val="000099"/>
                </a:solidFill>
              </a:rPr>
              <a:t/>
            </a:r>
            <a:br>
              <a:rPr lang="ru-RU" altLang="ru-RU" sz="1800" dirty="0">
                <a:solidFill>
                  <a:srgbClr val="000099"/>
                </a:solidFill>
              </a:rPr>
            </a:br>
            <a:r>
              <a:rPr lang="ru-RU" altLang="ru-RU" sz="1800" dirty="0">
                <a:solidFill>
                  <a:srgbClr val="000099"/>
                </a:solidFill>
              </a:rPr>
              <a:t/>
            </a:r>
            <a:br>
              <a:rPr lang="ru-RU" altLang="ru-RU" sz="1800" dirty="0">
                <a:solidFill>
                  <a:srgbClr val="000099"/>
                </a:solidFill>
              </a:rPr>
            </a:br>
            <a:r>
              <a:rPr lang="ru-RU" altLang="ru-RU" sz="1800" dirty="0">
                <a:solidFill>
                  <a:srgbClr val="000099"/>
                </a:solidFill>
              </a:rPr>
              <a:t/>
            </a:r>
            <a:br>
              <a:rPr lang="ru-RU" altLang="ru-RU" sz="1800" dirty="0">
                <a:solidFill>
                  <a:srgbClr val="000099"/>
                </a:solidFill>
              </a:rPr>
            </a:br>
            <a:r>
              <a:rPr lang="ru-RU" altLang="ru-RU" sz="27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Мурано</a:t>
            </a:r>
            <a:r>
              <a:rPr lang="ru-RU" altLang="ru-RU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-М</a:t>
            </a: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120858088  (Германия) Могул х Оман </a:t>
            </a:r>
            <a:r>
              <a:rPr lang="ru-RU" altLang="ru-RU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Оман</a:t>
            </a: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х </a:t>
            </a:r>
            <a:r>
              <a:rPr lang="ru-RU" altLang="ru-RU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Голдвин</a:t>
            </a: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 д. рождения 24.11.2012</a:t>
            </a:r>
            <a:b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2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2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2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050" dirty="0">
                <a:solidFill>
                  <a:srgbClr val="336600"/>
                </a:solidFill>
              </a:rPr>
              <a:t/>
            </a:r>
            <a:br>
              <a:rPr lang="ru-RU" altLang="ru-RU" sz="1050" dirty="0">
                <a:solidFill>
                  <a:srgbClr val="336600"/>
                </a:solidFill>
              </a:rPr>
            </a:br>
            <a:r>
              <a:rPr lang="ru-RU" altLang="ru-RU" sz="1050" dirty="0">
                <a:solidFill>
                  <a:srgbClr val="336600"/>
                </a:solidFill>
              </a:rPr>
              <a:t/>
            </a:r>
            <a:br>
              <a:rPr lang="ru-RU" altLang="ru-RU" sz="1050" dirty="0">
                <a:solidFill>
                  <a:srgbClr val="336600"/>
                </a:solidFill>
              </a:rPr>
            </a:br>
            <a:r>
              <a:rPr lang="ru-RU" altLang="ru-RU" sz="1050" dirty="0">
                <a:solidFill>
                  <a:srgbClr val="336600"/>
                </a:solidFill>
              </a:rPr>
              <a:t/>
            </a:r>
            <a:br>
              <a:rPr lang="ru-RU" altLang="ru-RU" sz="1050" dirty="0">
                <a:solidFill>
                  <a:srgbClr val="336600"/>
                </a:solidFill>
              </a:rPr>
            </a:br>
            <a:endParaRPr lang="ru-RU" altLang="ru-RU" sz="1050" dirty="0">
              <a:solidFill>
                <a:srgbClr val="336600"/>
              </a:solidFill>
            </a:endParaRPr>
          </a:p>
        </p:txBody>
      </p:sp>
      <p:pic>
        <p:nvPicPr>
          <p:cNvPr id="13317" name="Picture 5" descr="C:\Users\User\AppData\Local\Microsoft\Windows\Temporary Internet Files\Content.IE5\GI601EKM\Муран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3221" y="741101"/>
            <a:ext cx="4216230" cy="3162514"/>
          </a:xfrm>
          <a:prstGeom prst="rect">
            <a:avLst/>
          </a:prstGeom>
          <a:ln w="31750" cmpd="dbl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179512" y="585638"/>
            <a:ext cx="439248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Оценка по потомству:</a:t>
            </a:r>
          </a:p>
          <a:p>
            <a:r>
              <a:rPr lang="en-US" altLang="ru-RU" sz="20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RZG </a:t>
            </a:r>
            <a:r>
              <a:rPr lang="ru-RU" altLang="ru-RU" sz="20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150</a:t>
            </a:r>
            <a:r>
              <a:rPr lang="en-US" altLang="ru-RU" sz="20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, TPI +</a:t>
            </a:r>
            <a:r>
              <a:rPr lang="ru-RU" altLang="ru-RU" sz="20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2607</a:t>
            </a:r>
            <a:r>
              <a:rPr lang="en-US" altLang="ru-RU" sz="20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,</a:t>
            </a:r>
            <a:endParaRPr lang="ru-RU" altLang="ru-RU" sz="2000" b="1" dirty="0">
              <a:latin typeface="Calibri" panose="020F0502020204030204" pitchFamily="34" charset="0"/>
              <a:ea typeface="+mj-ea"/>
              <a:cs typeface="Times New Roman" panose="02020603050405020304" pitchFamily="18" charset="0"/>
            </a:endParaRPr>
          </a:p>
          <a:p>
            <a:r>
              <a:rPr lang="en-US" altLang="ru-RU" sz="2000" b="1" dirty="0" smtClean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Net </a:t>
            </a:r>
            <a:r>
              <a:rPr lang="en-US" altLang="ru-RU" sz="20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Merit +</a:t>
            </a:r>
            <a:r>
              <a:rPr lang="ru-RU" altLang="ru-RU" sz="20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795</a:t>
            </a:r>
            <a:r>
              <a:rPr lang="en-US" altLang="ru-RU" sz="20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, LPI </a:t>
            </a:r>
            <a:r>
              <a:rPr lang="ru-RU" altLang="ru-RU" sz="20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3225</a:t>
            </a:r>
          </a:p>
          <a:p>
            <a:r>
              <a:rPr lang="ru-RU" altLang="ru-RU" sz="14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Продуктивность дочерей: </a:t>
            </a:r>
            <a:endParaRPr lang="ru-RU" altLang="ru-RU" sz="1400" b="1" dirty="0" smtClean="0">
              <a:latin typeface="Calibri" panose="020F0502020204030204" pitchFamily="34" charset="0"/>
              <a:ea typeface="+mj-ea"/>
              <a:cs typeface="Times New Roman" panose="02020603050405020304" pitchFamily="18" charset="0"/>
            </a:endParaRPr>
          </a:p>
          <a:p>
            <a:r>
              <a:rPr lang="ru-RU" altLang="ru-RU" sz="1400" b="1" dirty="0" smtClean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8945кг;  4,06%  363,2кг;  </a:t>
            </a:r>
            <a:r>
              <a:rPr lang="ru-RU" altLang="ru-RU" sz="14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3,39</a:t>
            </a:r>
            <a:r>
              <a:rPr lang="ru-RU" altLang="ru-RU" sz="1400" b="1" dirty="0" smtClean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%   303,1кг</a:t>
            </a:r>
            <a:r>
              <a:rPr lang="ru-RU" altLang="ru-RU" sz="14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altLang="ru-RU" sz="14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</a:br>
            <a:r>
              <a:rPr lang="ru-RU" altLang="ru-RU" sz="14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+/- к сверстницам: </a:t>
            </a:r>
            <a:r>
              <a:rPr lang="en-US" altLang="ru-RU" sz="14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altLang="ru-RU" sz="14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   </a:t>
            </a:r>
          </a:p>
          <a:p>
            <a:r>
              <a:rPr lang="ru-RU" altLang="ru-RU" sz="1400" b="1" dirty="0" smtClean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+683кг;  </a:t>
            </a:r>
            <a:r>
              <a:rPr lang="ru-RU" altLang="ru-RU" sz="14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+0,17</a:t>
            </a:r>
            <a:r>
              <a:rPr lang="ru-RU" altLang="ru-RU" sz="1400" b="1" dirty="0" smtClean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%  +41,8кг;   </a:t>
            </a:r>
            <a:r>
              <a:rPr lang="ru-RU" altLang="ru-RU" sz="14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+0,03</a:t>
            </a:r>
            <a:r>
              <a:rPr lang="ru-RU" altLang="ru-RU" sz="1400" b="1" dirty="0" smtClean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%  +25,5кг</a:t>
            </a:r>
            <a:r>
              <a:rPr lang="ru-RU" altLang="ru-RU" sz="15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altLang="ru-RU" sz="150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</a:br>
            <a:endParaRPr lang="ru-RU" altLang="ru-RU" sz="1500" b="1" dirty="0">
              <a:solidFill>
                <a:prstClr val="black"/>
              </a:solidFill>
              <a:latin typeface="Calibri" panose="020F0502020204030204" pitchFamily="34" charset="0"/>
              <a:ea typeface="+mj-ea"/>
              <a:cs typeface="Times New Roman" panose="02020603050405020304" pitchFamily="18" charset="0"/>
            </a:endParaRPr>
          </a:p>
          <a:p>
            <a:r>
              <a:rPr lang="ru-RU" altLang="ru-RU" sz="1400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Является улучшателем удоя, содержания жира и белка в молоке, вымени, конечностей, молочного типа, продуктивного долголетия, </a:t>
            </a:r>
            <a:r>
              <a:rPr lang="ru-RU" altLang="ru-RU" sz="1400" dirty="0" err="1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соматики</a:t>
            </a:r>
            <a:r>
              <a:rPr lang="ru-RU" altLang="ru-RU" sz="1400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. </a:t>
            </a:r>
          </a:p>
          <a:p>
            <a:endParaRPr lang="ru-RU" altLang="ru-RU" sz="1050" dirty="0">
              <a:latin typeface="Calibri" panose="020F0502020204030204" pitchFamily="34" charset="0"/>
              <a:ea typeface="+mj-ea"/>
              <a:cs typeface="Times New Roman" panose="02020603050405020304" pitchFamily="18" charset="0"/>
            </a:endParaRPr>
          </a:p>
          <a:p>
            <a:pPr lvl="0"/>
            <a:r>
              <a:rPr lang="ru-RU" altLang="ru-RU" sz="1400" b="1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Август </a:t>
            </a:r>
            <a:r>
              <a:rPr lang="ru-RU" altLang="ru-RU" sz="14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2018 года</a:t>
            </a:r>
            <a:endParaRPr lang="ru-RU" altLang="ru-RU" sz="1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alt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Германия</a:t>
            </a:r>
            <a:r>
              <a:rPr lang="ru-RU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alt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alt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месте </a:t>
            </a:r>
            <a:r>
              <a:rPr lang="ru-RU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в списке 250  лучших оцененных по дочерям быков, </a:t>
            </a:r>
            <a:r>
              <a:rPr lang="en-US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RZG </a:t>
            </a:r>
            <a:r>
              <a:rPr lang="ru-RU" alt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150</a:t>
            </a:r>
            <a:endParaRPr lang="ru-RU" altLang="ru-RU" sz="1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alt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Канада</a:t>
            </a:r>
            <a:r>
              <a:rPr lang="ru-RU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alt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на  </a:t>
            </a:r>
            <a:r>
              <a:rPr lang="ru-RU" alt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ru-RU" altLang="ru-RU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месте </a:t>
            </a:r>
            <a:r>
              <a:rPr lang="ru-RU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в списке 500 лучших зарубежных быков,  </a:t>
            </a:r>
            <a:r>
              <a:rPr lang="en-US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LPI </a:t>
            </a:r>
            <a:r>
              <a:rPr lang="ru-RU" alt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3225</a:t>
            </a:r>
            <a:endParaRPr lang="ru-RU" altLang="ru-RU" sz="1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altLang="ru-RU" sz="105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altLang="ru-RU" sz="1050" b="1" dirty="0"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</a:br>
            <a:endParaRPr lang="ru-RU" sz="1600" b="1" dirty="0">
              <a:latin typeface="Calibri" panose="020F050202020403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8245418" y="741101"/>
            <a:ext cx="648072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А1Б1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4357908"/>
            <a:ext cx="5724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4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США</a:t>
            </a:r>
            <a:r>
              <a:rPr lang="ru-RU" altLang="ru-RU" sz="1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altLang="ru-RU" sz="14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altLang="ru-RU" sz="14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ru-RU" altLang="ru-RU" sz="14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месте </a:t>
            </a:r>
            <a:r>
              <a:rPr lang="ru-RU" altLang="ru-RU" sz="1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 списке </a:t>
            </a:r>
            <a:r>
              <a:rPr lang="en-US" altLang="ru-RU" sz="1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ru-RU" altLang="ru-RU" sz="1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лучших быков,</a:t>
            </a:r>
            <a:r>
              <a:rPr lang="en-US" altLang="ru-RU" sz="1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TPI 2569</a:t>
            </a:r>
            <a:r>
              <a:rPr lang="ru-RU" altLang="ru-RU" sz="1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7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179512" y="-6485"/>
            <a:ext cx="8568952" cy="4371950"/>
          </a:xfrm>
        </p:spPr>
        <p:txBody>
          <a:bodyPr>
            <a:noAutofit/>
          </a:bodyPr>
          <a:lstStyle/>
          <a:p>
            <a:r>
              <a:rPr lang="ru-RU" altLang="ru-RU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Реквест</a:t>
            </a:r>
            <a:r>
              <a:rPr lang="ru-RU" altLang="ru-RU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-М 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1404580550 </a:t>
            </a:r>
            <a:r>
              <a:rPr lang="ru-RU" altLang="ru-RU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(Германия), </a:t>
            </a:r>
            <a:r>
              <a:rPr lang="ru-RU" altLang="ru-RU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Рейсер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US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х </a:t>
            </a:r>
            <a:r>
              <a:rPr lang="ru-RU" altLang="ru-RU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Нумеро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Уно</a:t>
            </a:r>
            <a:r>
              <a:rPr lang="en-US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IT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altLang="ru-RU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д.рождения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30.01.2015</a:t>
            </a:r>
            <a:b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Оценка по геному :</a:t>
            </a:r>
            <a:b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RZG </a:t>
            </a:r>
            <a: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149</a:t>
            </a:r>
            <a:r>
              <a:rPr lang="en-US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, RZM </a:t>
            </a:r>
            <a:r>
              <a:rPr lang="ru-RU" altLang="ru-RU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134</a:t>
            </a: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Племенная оценка:</a:t>
            </a:r>
            <a:b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ru-RU" altLang="ru-RU" sz="1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1191кг; </a:t>
            </a: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+0,11% + </a:t>
            </a:r>
            <a:r>
              <a:rPr lang="ru-RU" altLang="ru-RU" sz="1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59кг; </a:t>
            </a: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+0,06% +46 кг </a:t>
            </a:r>
            <a:r>
              <a:rPr lang="en-US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4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Улучшает удой, жир, белок, вымя, </a:t>
            </a:r>
            <a:br>
              <a:rPr lang="ru-RU" altLang="ru-RU" sz="16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конечности, </a:t>
            </a:r>
            <a:br>
              <a:rPr lang="ru-RU" altLang="ru-RU" sz="16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продуктивное долголетие, </a:t>
            </a:r>
            <a:r>
              <a:rPr lang="ru-RU" altLang="ru-RU" sz="16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соматику</a:t>
            </a:r>
            <a:r>
              <a:rPr lang="ru-RU" altLang="ru-RU" sz="16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ru-RU" altLang="ru-RU" sz="16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воспроизводительные качества</a:t>
            </a:r>
            <a:r>
              <a:rPr lang="en-US" altLang="ru-RU" sz="16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altLang="ru-RU" sz="16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потомства. </a:t>
            </a:r>
            <a:br>
              <a:rPr lang="ru-RU" altLang="ru-RU" sz="16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Имеет легкие отелы</a:t>
            </a:r>
            <a:br>
              <a:rPr lang="ru-RU" altLang="ru-RU" sz="16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В апреле 2017 г – в топе лучших </a:t>
            </a:r>
            <a:b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геномных быков Германии</a:t>
            </a:r>
            <a:endParaRPr lang="ru-RU" altLang="ru-RU" sz="1400" dirty="0">
              <a:solidFill>
                <a:schemeClr val="tx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3252" name="Picture 4" descr="\\terminal\Общая папка\Племотдел\Фотографии быков\Актуальные\Реквес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79" y="771551"/>
            <a:ext cx="4128038" cy="2945024"/>
          </a:xfrm>
          <a:prstGeom prst="rect">
            <a:avLst/>
          </a:prstGeom>
          <a:ln w="31750" cmpd="dbl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5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020" y="313768"/>
            <a:ext cx="5354032" cy="100811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  <a:effectLst/>
                <a:latin typeface="Calibri" pitchFamily="34" charset="0"/>
                <a:cs typeface="Times New Roman" panose="02020603050405020304" pitchFamily="18" charset="0"/>
              </a:rPr>
              <a:t>Селекционно</a:t>
            </a:r>
            <a:r>
              <a:rPr lang="ru-RU" sz="2800" dirty="0">
                <a:solidFill>
                  <a:schemeClr val="tx1"/>
                </a:solidFill>
                <a:effectLst/>
                <a:latin typeface="Calibri" pitchFamily="34" charset="0"/>
                <a:cs typeface="Times New Roman" panose="02020603050405020304" pitchFamily="18" charset="0"/>
              </a:rPr>
              <a:t> - репродуктивный центр (СРЦ) «Мосплемэлита» </a:t>
            </a:r>
            <a:br>
              <a:rPr lang="ru-RU" sz="2800" dirty="0">
                <a:solidFill>
                  <a:schemeClr val="tx1"/>
                </a:solidFill>
                <a:effectLst/>
                <a:latin typeface="Calibri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effectLst/>
                <a:latin typeface="Calibri" pitchFamily="34" charset="0"/>
                <a:cs typeface="Times New Roman" panose="02020603050405020304" pitchFamily="18" charset="0"/>
              </a:rPr>
              <a:t>(г. Волоколамск)</a:t>
            </a:r>
            <a:r>
              <a:rPr lang="ru-RU" sz="2800" dirty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Calibri" pitchFamily="34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Calibri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137" y="3200313"/>
            <a:ext cx="3456384" cy="172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083348" y="1632179"/>
            <a:ext cx="3255962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Calibri" pitchFamily="34" charset="0"/>
                <a:cs typeface="Times New Roman" pitchFamily="18" charset="0"/>
              </a:rPr>
              <a:t>Животных доноров – 41 голова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Calibri" pitchFamily="34" charset="0"/>
                <a:cs typeface="Times New Roman" pitchFamily="18" charset="0"/>
              </a:rPr>
              <a:t>Заготовлено эмбрионов – </a:t>
            </a:r>
            <a:r>
              <a:rPr lang="en-US" b="1" dirty="0" smtClean="0">
                <a:latin typeface="Calibri" pitchFamily="34" charset="0"/>
                <a:cs typeface="Times New Roman" pitchFamily="18" charset="0"/>
              </a:rPr>
              <a:t>58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Calibri" pitchFamily="34" charset="0"/>
                <a:cs typeface="Times New Roman" pitchFamily="18" charset="0"/>
              </a:rPr>
              <a:t>Заморожено эмбрионов - 86</a:t>
            </a:r>
            <a:endParaRPr lang="ru-RU" b="1" dirty="0">
              <a:latin typeface="Calibri" pitchFamily="34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Calibri" pitchFamily="34" charset="0"/>
                <a:cs typeface="Times New Roman" pitchFamily="18" charset="0"/>
              </a:rPr>
              <a:t>Пересажено эмбрионов – </a:t>
            </a:r>
            <a:r>
              <a:rPr lang="ru-RU" b="1" dirty="0" smtClean="0">
                <a:latin typeface="Calibri" pitchFamily="34" charset="0"/>
                <a:cs typeface="Times New Roman" pitchFamily="18" charset="0"/>
              </a:rPr>
              <a:t>32 </a:t>
            </a:r>
            <a:endParaRPr lang="ru-RU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4170" y="1461409"/>
            <a:ext cx="32035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Calibri" pitchFamily="34" charset="0"/>
                <a:cs typeface="Times New Roman" pitchFamily="18" charset="0"/>
              </a:rPr>
              <a:t>Племенная оценка доноров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397521"/>
              </p:ext>
            </p:extLst>
          </p:nvPr>
        </p:nvGraphicFramePr>
        <p:xfrm>
          <a:off x="6516216" y="1804715"/>
          <a:ext cx="2393950" cy="1524000"/>
        </p:xfrm>
        <a:graphic>
          <a:graphicData uri="http://schemas.openxmlformats.org/drawingml/2006/table">
            <a:tbl>
              <a:tblPr/>
              <a:tblGrid>
                <a:gridCol w="1296144"/>
                <a:gridCol w="1097806"/>
              </a:tblGrid>
              <a:tr h="342900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Кличка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RZG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плем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. индекс)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3525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Лаби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155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63525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Самба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153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63525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Дина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148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  <a:alpha val="88000"/>
                      </a:schemeClr>
                    </a:solidFill>
                  </a:tcPr>
                </a:tc>
              </a:tr>
              <a:tr h="263525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Рита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147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761805"/>
              </p:ext>
            </p:extLst>
          </p:nvPr>
        </p:nvGraphicFramePr>
        <p:xfrm>
          <a:off x="200027" y="1618570"/>
          <a:ext cx="2728911" cy="1920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045"/>
                <a:gridCol w="725155"/>
                <a:gridCol w="928711"/>
              </a:tblGrid>
              <a:tr h="274411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 отцов (2017)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1" marR="91461"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  <a:alpha val="4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5735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Кличка быка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1" marR="91461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Рейтинг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1" marR="91461" marT="45735" marB="4573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Страна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1" marR="91461" marT="45735" marB="4573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57351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Montross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1" marR="91461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1" marR="91461" marT="45735" marB="45735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США</a:t>
                      </a:r>
                    </a:p>
                    <a:p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Канада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1" marR="91461" marT="45735" marB="4573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735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Yoder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1" marR="91461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algn="ctr"/>
                      <a:r>
                        <a:rPr lang="en-US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1" marR="91461" marT="45735" marB="45735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США</a:t>
                      </a:r>
                    </a:p>
                    <a:p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Канада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1" marR="91461" marT="45735" marB="4573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74411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Lautrust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1" marR="91461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1" marR="91461" marT="45735" marB="4573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Канада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1" marR="91461" marT="45735" marB="4573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546" y="1"/>
            <a:ext cx="3854931" cy="1635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0015" y="-73015"/>
            <a:ext cx="8520457" cy="724071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dirty="0">
                <a:solidFill>
                  <a:schemeClr val="tx1"/>
                </a:solidFill>
                <a:effectLst>
                  <a:outerShdw sx="1000" sy="1000" algn="tl">
                    <a:srgbClr val="000000"/>
                  </a:outerShdw>
                </a:effectLst>
              </a:rPr>
              <a:t>Структура предприятия</a:t>
            </a:r>
            <a:r>
              <a:rPr lang="ru-RU" sz="4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1022616" y="457218"/>
            <a:ext cx="6837773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сельского хозяйства Российской Федерации</a:t>
            </a:r>
          </a:p>
          <a:p>
            <a:pPr algn="ctr" eaLnBrk="1" hangingPunct="1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сельского хозяйства и продовольствия Московской области</a:t>
            </a:r>
          </a:p>
        </p:txBody>
      </p:sp>
      <p:sp>
        <p:nvSpPr>
          <p:cNvPr id="14341" name="TextBox 9"/>
          <p:cNvSpPr txBox="1">
            <a:spLocks noChangeArrowheads="1"/>
          </p:cNvSpPr>
          <p:nvPr/>
        </p:nvSpPr>
        <p:spPr bwMode="auto">
          <a:xfrm>
            <a:off x="2627786" y="1104192"/>
            <a:ext cx="3627437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«Головной центр по воспроизводству сельскохозяйственных животных»</a:t>
            </a:r>
          </a:p>
        </p:txBody>
      </p:sp>
      <p:sp>
        <p:nvSpPr>
          <p:cNvPr id="14342" name="TextBox 11"/>
          <p:cNvSpPr txBox="1">
            <a:spLocks noChangeArrowheads="1"/>
          </p:cNvSpPr>
          <p:nvPr/>
        </p:nvSpPr>
        <p:spPr bwMode="auto">
          <a:xfrm>
            <a:off x="3057502" y="1696241"/>
            <a:ext cx="2378594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«Московское» </a:t>
            </a:r>
          </a:p>
          <a:p>
            <a:pPr algn="ctr" eaLnBrk="1" hangingPunct="1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племенной работе</a:t>
            </a:r>
          </a:p>
        </p:txBody>
      </p:sp>
      <p:sp>
        <p:nvSpPr>
          <p:cNvPr id="14343" name="TextBox 23"/>
          <p:cNvSpPr txBox="1">
            <a:spLocks noChangeArrowheads="1"/>
          </p:cNvSpPr>
          <p:nvPr/>
        </p:nvSpPr>
        <p:spPr bwMode="auto">
          <a:xfrm>
            <a:off x="300015" y="1727443"/>
            <a:ext cx="224155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/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Селекционно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-репродуктивный центр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Мосплемэлита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4344" name="TextBox 30"/>
          <p:cNvSpPr txBox="1">
            <a:spLocks noChangeArrowheads="1"/>
          </p:cNvSpPr>
          <p:nvPr/>
        </p:nvSpPr>
        <p:spPr bwMode="auto">
          <a:xfrm>
            <a:off x="6069012" y="2344695"/>
            <a:ext cx="2370138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племенных ресурсов</a:t>
            </a:r>
          </a:p>
        </p:txBody>
      </p:sp>
      <p:sp>
        <p:nvSpPr>
          <p:cNvPr id="14345" name="TextBox 32"/>
          <p:cNvSpPr txBox="1">
            <a:spLocks noChangeArrowheads="1"/>
          </p:cNvSpPr>
          <p:nvPr/>
        </p:nvSpPr>
        <p:spPr bwMode="auto">
          <a:xfrm>
            <a:off x="6069014" y="2677749"/>
            <a:ext cx="2360613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Информационно-аналитический отдел</a:t>
            </a:r>
          </a:p>
        </p:txBody>
      </p:sp>
      <p:sp>
        <p:nvSpPr>
          <p:cNvPr id="14346" name="TextBox 34"/>
          <p:cNvSpPr txBox="1">
            <a:spLocks noChangeArrowheads="1"/>
          </p:cNvSpPr>
          <p:nvPr/>
        </p:nvSpPr>
        <p:spPr bwMode="auto">
          <a:xfrm>
            <a:off x="6069014" y="3208145"/>
            <a:ext cx="2347913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иммуногенетической экспертизы</a:t>
            </a:r>
          </a:p>
        </p:txBody>
      </p:sp>
      <p:sp>
        <p:nvSpPr>
          <p:cNvPr id="14347" name="TextBox 37"/>
          <p:cNvSpPr txBox="1">
            <a:spLocks noChangeArrowheads="1"/>
          </p:cNvSpPr>
          <p:nvPr/>
        </p:nvSpPr>
        <p:spPr bwMode="auto">
          <a:xfrm>
            <a:off x="6063863" y="3944303"/>
            <a:ext cx="2354264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селекционного контроля качества молока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389439" y="3686271"/>
            <a:ext cx="130504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Рязанское обособленное подразделение</a:t>
            </a:r>
          </a:p>
        </p:txBody>
      </p:sp>
      <p:sp>
        <p:nvSpPr>
          <p:cNvPr id="14349" name="TextBox 38"/>
          <p:cNvSpPr txBox="1">
            <a:spLocks noChangeArrowheads="1"/>
          </p:cNvSpPr>
          <p:nvPr/>
        </p:nvSpPr>
        <p:spPr bwMode="auto">
          <a:xfrm>
            <a:off x="5715003" y="1800544"/>
            <a:ext cx="2724149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РИСЦ «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Мосплеинформ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 стрелкой 21"/>
          <p:cNvCxnSpPr>
            <a:stCxn id="14342" idx="1"/>
            <a:endCxn id="14343" idx="3"/>
          </p:cNvCxnSpPr>
          <p:nvPr/>
        </p:nvCxnSpPr>
        <p:spPr>
          <a:xfrm flipH="1">
            <a:off x="2541567" y="1957853"/>
            <a:ext cx="515937" cy="4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14342" idx="3"/>
            <a:endCxn id="14349" idx="1"/>
          </p:cNvCxnSpPr>
          <p:nvPr/>
        </p:nvCxnSpPr>
        <p:spPr>
          <a:xfrm flipV="1">
            <a:off x="5436098" y="1954431"/>
            <a:ext cx="278905" cy="34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endCxn id="14341" idx="0"/>
          </p:cNvCxnSpPr>
          <p:nvPr/>
        </p:nvCxnSpPr>
        <p:spPr>
          <a:xfrm>
            <a:off x="4440709" y="980438"/>
            <a:ext cx="794" cy="1237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389438" y="2384195"/>
            <a:ext cx="13081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Волоколамское обособленное подразделение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389438" y="3033271"/>
            <a:ext cx="130504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Луховицкое обособленное подразделение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439830" y="3590025"/>
            <a:ext cx="130968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Оренбургское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обособленное подразделение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00125" y="2281942"/>
            <a:ext cx="250666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представительства: Белгород, Владимир, Калуга, Липецк, Тамбов, Нижний Новгород, Сибирский Федеральный округ, Южный Федеральный Округ</a:t>
            </a:r>
          </a:p>
        </p:txBody>
      </p:sp>
      <p:sp>
        <p:nvSpPr>
          <p:cNvPr id="14357" name="TextBox 56"/>
          <p:cNvSpPr txBox="1">
            <a:spLocks noChangeArrowheads="1"/>
          </p:cNvSpPr>
          <p:nvPr/>
        </p:nvSpPr>
        <p:spPr bwMode="auto">
          <a:xfrm>
            <a:off x="1344975" y="4448846"/>
            <a:ext cx="6120679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Племенные предприятия, племенные и товарные хозяйства </a:t>
            </a:r>
          </a:p>
          <a:p>
            <a:pPr algn="ctr" eaLnBrk="1" hangingPunct="1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и стран СНГ</a:t>
            </a: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4052889" y="2219461"/>
            <a:ext cx="3174" cy="19826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5842003" y="2108321"/>
            <a:ext cx="7937" cy="19445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>
            <a:endCxn id="14345" idx="1"/>
          </p:cNvCxnSpPr>
          <p:nvPr/>
        </p:nvCxnSpPr>
        <p:spPr>
          <a:xfrm>
            <a:off x="5849938" y="2903081"/>
            <a:ext cx="219074" cy="55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>
            <a:off x="5842001" y="2498155"/>
            <a:ext cx="246062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>
            <a:endCxn id="14346" idx="1"/>
          </p:cNvCxnSpPr>
          <p:nvPr/>
        </p:nvCxnSpPr>
        <p:spPr>
          <a:xfrm>
            <a:off x="5849938" y="3521075"/>
            <a:ext cx="219074" cy="102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>
            <a:off x="5842001" y="4051464"/>
            <a:ext cx="238124" cy="29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>
            <a:endCxn id="52" idx="1"/>
          </p:cNvCxnSpPr>
          <p:nvPr/>
        </p:nvCxnSpPr>
        <p:spPr>
          <a:xfrm>
            <a:off x="4049715" y="2707360"/>
            <a:ext cx="339725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>
            <a:endCxn id="53" idx="1"/>
          </p:cNvCxnSpPr>
          <p:nvPr/>
        </p:nvCxnSpPr>
        <p:spPr>
          <a:xfrm flipV="1">
            <a:off x="4040188" y="3356435"/>
            <a:ext cx="349250" cy="47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 flipH="1" flipV="1">
            <a:off x="3721337" y="3903665"/>
            <a:ext cx="339488" cy="95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/>
          <p:nvPr/>
        </p:nvCxnSpPr>
        <p:spPr>
          <a:xfrm>
            <a:off x="4056062" y="4118769"/>
            <a:ext cx="3270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>
            <a:endCxn id="55" idx="3"/>
          </p:cNvCxnSpPr>
          <p:nvPr/>
        </p:nvCxnSpPr>
        <p:spPr>
          <a:xfrm flipH="1">
            <a:off x="3506788" y="2876552"/>
            <a:ext cx="527050" cy="55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/>
          <p:cNvCxnSpPr>
            <a:stCxn id="14341" idx="2"/>
          </p:cNvCxnSpPr>
          <p:nvPr/>
        </p:nvCxnSpPr>
        <p:spPr>
          <a:xfrm flipH="1">
            <a:off x="4440709" y="1565857"/>
            <a:ext cx="794" cy="141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055945" y="4198497"/>
            <a:ext cx="4880" cy="2571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849938" y="4052828"/>
            <a:ext cx="0" cy="3782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3906840" y="2876550"/>
            <a:ext cx="153987" cy="63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906838" y="3913188"/>
            <a:ext cx="1514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4031154" y="2707358"/>
            <a:ext cx="16974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>
            <a:off x="4060825" y="4118769"/>
            <a:ext cx="16974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H="1">
            <a:off x="4031154" y="3358658"/>
            <a:ext cx="16974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H="1">
            <a:off x="5849940" y="2498155"/>
            <a:ext cx="12303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 flipV="1">
            <a:off x="5853113" y="2906150"/>
            <a:ext cx="153574" cy="51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827713" y="3521075"/>
            <a:ext cx="16974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 flipV="1">
            <a:off x="5849940" y="4051462"/>
            <a:ext cx="153869" cy="13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55" idx="2"/>
          </p:cNvCxnSpPr>
          <p:nvPr/>
        </p:nvCxnSpPr>
        <p:spPr>
          <a:xfrm>
            <a:off x="2253457" y="3482273"/>
            <a:ext cx="0" cy="9488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401472" cy="55552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1200" dirty="0"/>
              <a:t>  </a:t>
            </a:r>
            <a:r>
              <a:rPr lang="ru-RU" altLang="ru-RU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Выставка «Звезды Подмосковья-2018»</a:t>
            </a:r>
            <a:endParaRPr lang="ru-RU" altLang="ru-RU" sz="3100" dirty="0">
              <a:solidFill>
                <a:schemeClr val="tx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989" name="Picture 2" descr="\\terminal\Общая папка\Информационный отдел\Мельникова\НА_сайт\IMG_2471.JPG"/>
          <p:cNvPicPr>
            <a:picLocks noChangeAspect="1" noChangeArrowheads="1"/>
          </p:cNvPicPr>
          <p:nvPr/>
        </p:nvPicPr>
        <p:blipFill rotWithShape="1">
          <a:blip r:embed="rId2"/>
          <a:srcRect l="124" t="-1323" r="10563" b="15292"/>
          <a:stretch/>
        </p:blipFill>
        <p:spPr bwMode="auto">
          <a:xfrm>
            <a:off x="1145329" y="411512"/>
            <a:ext cx="6811049" cy="3360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3939902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Чемпионкой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вице-чемпионкой выставки признаны дочери быков ОАО «Московское» по </a:t>
            </a:r>
            <a:r>
              <a:rPr lang="ru-RU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племенной работе».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89E062-C722-4848-A60D-ACD1E3DC07A8}" type="slidenum">
              <a:rPr lang="ru-RU" altLang="ru-RU" smtClean="0"/>
              <a:pPr>
                <a:defRPr/>
              </a:pPr>
              <a:t>40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sz="2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050" y="1112838"/>
            <a:ext cx="4968875" cy="3094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99109" y="123478"/>
            <a:ext cx="6948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ОАО «Московское» по племенной работе» осуществляет:</a:t>
            </a:r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33525" y="487479"/>
            <a:ext cx="8496944" cy="4317886"/>
          </a:xfr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350" dirty="0" smtClean="0"/>
              <a:t>производство </a:t>
            </a:r>
            <a:r>
              <a:rPr lang="ru-RU" sz="1350" dirty="0"/>
              <a:t>и реализацию спермы быков-производителей голштинской, </a:t>
            </a:r>
            <a:r>
              <a:rPr lang="ru-RU" sz="1350" dirty="0" smtClean="0"/>
              <a:t>симментальской</a:t>
            </a:r>
            <a:r>
              <a:rPr lang="ru-RU" sz="1350" dirty="0"/>
              <a:t>, бурой швицкой, </a:t>
            </a:r>
            <a:r>
              <a:rPr lang="ru-RU" sz="1350" dirty="0" err="1"/>
              <a:t>англерской</a:t>
            </a:r>
            <a:r>
              <a:rPr lang="ru-RU" sz="1350" dirty="0"/>
              <a:t>, а также ряда мясных пород;</a:t>
            </a:r>
          </a:p>
          <a:p>
            <a:r>
              <a:rPr lang="ru-RU" sz="1350" dirty="0" smtClean="0"/>
              <a:t>помощь </a:t>
            </a:r>
            <a:r>
              <a:rPr lang="ru-RU" sz="1350" dirty="0"/>
              <a:t>в организации и осуществлении </a:t>
            </a:r>
            <a:r>
              <a:rPr lang="ru-RU" sz="1350" dirty="0" err="1"/>
              <a:t>селекционно</a:t>
            </a:r>
            <a:r>
              <a:rPr lang="ru-RU" sz="1350" dirty="0"/>
              <a:t>-племенной работы на уровне хозяйства, района, региона;</a:t>
            </a:r>
          </a:p>
          <a:p>
            <a:r>
              <a:rPr lang="ru-RU" sz="1350" dirty="0" smtClean="0"/>
              <a:t>оценку </a:t>
            </a:r>
            <a:r>
              <a:rPr lang="ru-RU" sz="1350" dirty="0"/>
              <a:t>племенной ценности животных, в том числе по типу телосложения и качеству потомства;</a:t>
            </a:r>
          </a:p>
          <a:p>
            <a:r>
              <a:rPr lang="ru-RU" sz="1350" dirty="0" smtClean="0"/>
              <a:t>информационное </a:t>
            </a:r>
            <a:r>
              <a:rPr lang="ru-RU" sz="1350" dirty="0"/>
              <a:t>обеспечение </a:t>
            </a:r>
            <a:r>
              <a:rPr lang="ru-RU" sz="1350" dirty="0" err="1"/>
              <a:t>селекционно</a:t>
            </a:r>
            <a:r>
              <a:rPr lang="ru-RU" sz="1350" dirty="0"/>
              <a:t>-племенной работы;</a:t>
            </a:r>
          </a:p>
          <a:p>
            <a:r>
              <a:rPr lang="ru-RU" sz="1350" dirty="0" smtClean="0"/>
              <a:t>разработку </a:t>
            </a:r>
            <a:r>
              <a:rPr lang="ru-RU" sz="1350" dirty="0"/>
              <a:t>и внедрение в производство нормативно-методологической базы осуществления селекционных мероприятий в молочном скотоводстве;</a:t>
            </a:r>
          </a:p>
          <a:p>
            <a:r>
              <a:rPr lang="ru-RU" sz="1350" dirty="0" smtClean="0"/>
              <a:t>услуги </a:t>
            </a:r>
            <a:r>
              <a:rPr lang="ru-RU" sz="1350" dirty="0"/>
              <a:t>по анализу качества молока коров на содержание жира, белка, лактозы, мочевины, соматических клеток и других компонентов;</a:t>
            </a:r>
          </a:p>
          <a:p>
            <a:r>
              <a:rPr lang="ru-RU" sz="1350" dirty="0" smtClean="0"/>
              <a:t>подтверждение </a:t>
            </a:r>
            <a:r>
              <a:rPr lang="ru-RU" sz="1350" dirty="0"/>
              <a:t>происхождения крупного рогатого скота, производство и поставки необходимых реагентов для этого, восстановление родословных;</a:t>
            </a:r>
          </a:p>
          <a:p>
            <a:r>
              <a:rPr lang="ru-RU" sz="1350" dirty="0" smtClean="0"/>
              <a:t>сервисное </a:t>
            </a:r>
            <a:r>
              <a:rPr lang="ru-RU" sz="1350" dirty="0"/>
              <a:t>обслуживание программного комплекса «СЕЛЭКС»;</a:t>
            </a:r>
          </a:p>
          <a:p>
            <a:r>
              <a:rPr lang="ru-RU" sz="1350" dirty="0" smtClean="0"/>
              <a:t>помощь </a:t>
            </a:r>
            <a:r>
              <a:rPr lang="ru-RU" sz="1350" dirty="0"/>
              <a:t>в отборе, оценке и приобретении племенных животных</a:t>
            </a:r>
            <a:r>
              <a:rPr lang="ru-RU" sz="1350" dirty="0" smtClean="0"/>
              <a:t>.</a:t>
            </a:r>
          </a:p>
          <a:p>
            <a:r>
              <a:rPr lang="ru-RU" sz="1350" dirty="0" smtClean="0"/>
              <a:t>консультативная и практическая помощь по вопросам воспроизводства крупного рогатого скота.</a:t>
            </a:r>
          </a:p>
          <a:p>
            <a:r>
              <a:rPr lang="ru-RU" sz="1350" dirty="0"/>
              <a:t>к</a:t>
            </a:r>
            <a:r>
              <a:rPr lang="ru-RU" sz="1350" dirty="0" smtClean="0"/>
              <a:t>омплекс услуг по трансплантации эмбрионов.</a:t>
            </a:r>
          </a:p>
          <a:p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204351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223963"/>
            <a:ext cx="1872208" cy="260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924052"/>
            <a:ext cx="1944216" cy="2549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49493"/>
            <a:ext cx="8229600" cy="918102"/>
          </a:xfrm>
          <a:extLst/>
        </p:spPr>
        <p:txBody>
          <a:bodyPr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365760" indent="-256032" algn="ctr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sz="2000" b="1" dirty="0">
                <a:effectLst>
                  <a:outerShdw sx="1000" sy="1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На все виды деятельности ОАО «Московское» по племенной работе» имеет соответствующие разрешения. Сперма сертифицирована.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1330327"/>
            <a:ext cx="1800200" cy="2493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2247900"/>
            <a:ext cx="1943472" cy="2547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800" y="2409825"/>
            <a:ext cx="2016472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2302701"/>
              </p:ext>
            </p:extLst>
          </p:nvPr>
        </p:nvGraphicFramePr>
        <p:xfrm>
          <a:off x="755576" y="627535"/>
          <a:ext cx="7344816" cy="381642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68352"/>
                <a:gridCol w="1512168"/>
                <a:gridCol w="2664296"/>
              </a:tblGrid>
              <a:tr h="85540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34288" marB="34288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Российская Федерация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34288" marB="34288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ОАО «Московское» 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по племенной работе»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34288" marB="34288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9220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Запас семени, млн. доз</a:t>
                      </a:r>
                      <a:endParaRPr lang="ru-RU" sz="16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34288" marB="34288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56,4</a:t>
                      </a:r>
                      <a:endParaRPr lang="ru-RU" sz="16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34288" marB="34288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6,4 (11,3%)</a:t>
                      </a:r>
                      <a:endParaRPr lang="ru-RU" sz="16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34288" marB="34288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9220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  в т.ч. улучшателей, млн. доз</a:t>
                      </a:r>
                      <a:endParaRPr lang="ru-RU" sz="16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34288" marB="34288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16,8</a:t>
                      </a:r>
                      <a:endParaRPr lang="ru-RU" sz="16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34288" marB="34288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3,6 (21,4%)</a:t>
                      </a:r>
                      <a:endParaRPr lang="ru-RU" sz="16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34288" marB="34288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9220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живых быков, гол.</a:t>
                      </a:r>
                      <a:endParaRPr lang="ru-RU" sz="16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34288" marB="34288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1400</a:t>
                      </a:r>
                      <a:endParaRPr lang="ru-RU" sz="16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34288" marB="34288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139 (10,0%)</a:t>
                      </a:r>
                      <a:endParaRPr lang="ru-RU" sz="16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34288" marB="34288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9220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Реализовано семени, млн. доз</a:t>
                      </a:r>
                      <a:endParaRPr lang="ru-RU" sz="16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34288" marB="34288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9,6</a:t>
                      </a:r>
                      <a:endParaRPr lang="ru-RU" sz="16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34288" marB="34288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1,3(13,5%)</a:t>
                      </a:r>
                      <a:endParaRPr lang="ru-RU" sz="16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34288" marB="34288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92203"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6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в т. ч.</a:t>
                      </a:r>
                      <a:r>
                        <a:rPr lang="ru-RU" sz="1600" baseline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от улучшателей, млн. доз</a:t>
                      </a:r>
                      <a:endParaRPr lang="ru-RU" sz="16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34288" marB="34288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4,7</a:t>
                      </a:r>
                      <a:endParaRPr lang="ru-RU" sz="16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34288" marB="34288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0,85(18,2%)</a:t>
                      </a:r>
                      <a:endParaRPr lang="ru-RU" sz="16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34288" marB="34288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842" y="0"/>
            <a:ext cx="8568952" cy="63758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  <a:effectLst>
                  <a:outerShdw sx="1000" sy="1000" algn="tl">
                    <a:srgbClr val="000000"/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Потенциал и поставка семени потребителю (2017 год)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237099"/>
              </p:ext>
            </p:extLst>
          </p:nvPr>
        </p:nvGraphicFramePr>
        <p:xfrm>
          <a:off x="611560" y="476388"/>
          <a:ext cx="8136904" cy="434462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64296"/>
                <a:gridCol w="2592288"/>
                <a:gridCol w="2880320"/>
              </a:tblGrid>
              <a:tr h="62606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34291" marB="3429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Количество,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штук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34291" marB="3429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Поставки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племенного материала, тыс. доз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34291" marB="3429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2655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 Страны 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СНГ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kern="1200" dirty="0" smtClean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- Регионы РФ</a:t>
                      </a:r>
                    </a:p>
                    <a:p>
                      <a:endParaRPr lang="ru-RU" sz="18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34291" marB="3429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91447" marR="91447" marT="34291" marB="34291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  <a:p>
                      <a:pPr algn="ctr"/>
                      <a:endParaRPr lang="ru-RU" sz="2000" dirty="0" smtClean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1227</a:t>
                      </a:r>
                    </a:p>
                    <a:p>
                      <a:pPr algn="ctr"/>
                      <a:endParaRPr lang="ru-RU" sz="2000" dirty="0" smtClean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34291" marB="34291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038484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Племпредприятия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РФ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kumimoji="0" lang="en-US" sz="1800" kern="1200" dirty="0" smtClean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СХП РФ</a:t>
                      </a:r>
                      <a:endParaRPr lang="ru-RU" sz="1800" dirty="0" smtClean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sz="18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34291" marB="3429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1243</a:t>
                      </a:r>
                    </a:p>
                  </a:txBody>
                  <a:tcPr marL="91447" marR="91447" marT="34291" marB="34291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394</a:t>
                      </a:r>
                    </a:p>
                    <a:p>
                      <a:pPr algn="ctr"/>
                      <a:endParaRPr lang="ru-RU" sz="2000" dirty="0" smtClean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796</a:t>
                      </a:r>
                    </a:p>
                  </a:txBody>
                  <a:tcPr marL="91447" marR="91447" marT="34291" marB="34291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2662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 КФХ, ИП, ЛПХ</a:t>
                      </a:r>
                      <a:endParaRPr lang="ru-RU" sz="18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34291" marB="3429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162</a:t>
                      </a:r>
                      <a:endParaRPr lang="ru-RU" sz="2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34291" marB="3429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2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34291" marB="3429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793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kern="1200" dirty="0" smtClean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Всего </a:t>
                      </a:r>
                    </a:p>
                    <a:p>
                      <a:endParaRPr lang="ru-RU" sz="18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34291" marB="3429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34291" marB="3429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1265</a:t>
                      </a:r>
                      <a:endParaRPr lang="ru-RU" sz="2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34291" marB="3429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164554"/>
            <a:ext cx="8833520" cy="8572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Потребители племенной продукции (2017 год)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8DDBF-229E-4F1C-B38D-7CB2E40B0B4C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79415"/>
            <a:ext cx="4011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Карта регионов поставки семени</a:t>
            </a:r>
            <a:endParaRPr lang="ru-RU" dirty="0"/>
          </a:p>
        </p:txBody>
      </p:sp>
      <p:pic>
        <p:nvPicPr>
          <p:cNvPr id="6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18" y="601265"/>
            <a:ext cx="6336704" cy="3988955"/>
          </a:xfrm>
        </p:spPr>
      </p:pic>
      <p:grpSp>
        <p:nvGrpSpPr>
          <p:cNvPr id="7" name="Группа 6"/>
          <p:cNvGrpSpPr/>
          <p:nvPr/>
        </p:nvGrpSpPr>
        <p:grpSpPr>
          <a:xfrm>
            <a:off x="4124158" y="3941314"/>
            <a:ext cx="4706313" cy="994495"/>
            <a:chOff x="3883660" y="5418971"/>
            <a:chExt cx="4706313" cy="11430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3660" y="5749163"/>
              <a:ext cx="209550" cy="123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96580" y="6039394"/>
              <a:ext cx="209550" cy="157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Заголовок 1"/>
            <p:cNvSpPr txBox="1">
              <a:spLocks/>
            </p:cNvSpPr>
            <p:nvPr/>
          </p:nvSpPr>
          <p:spPr>
            <a:xfrm>
              <a:off x="4106130" y="5418971"/>
              <a:ext cx="4483843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1000" b="1" dirty="0"/>
                <a:t>Регионы, работающие с ОАО «Московское» по племенной работе»</a:t>
              </a:r>
            </a:p>
            <a:p>
              <a:pPr algn="l"/>
              <a:endParaRPr lang="ru-RU" sz="1000" b="1" dirty="0"/>
            </a:p>
            <a:p>
              <a:pPr algn="l"/>
              <a:r>
                <a:rPr lang="ru-RU" sz="1000" b="1" dirty="0"/>
                <a:t>Региональные представительства ОАО «Московское» по племенной работе»</a:t>
              </a:r>
            </a:p>
            <a:p>
              <a:pPr algn="l"/>
              <a:endParaRPr lang="ru-RU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7677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6608</TotalTime>
  <Words>3077</Words>
  <Application>Microsoft Office PowerPoint</Application>
  <PresentationFormat>Экран (16:9)</PresentationFormat>
  <Paragraphs>822</Paragraphs>
  <Slides>41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2" baseType="lpstr">
      <vt:lpstr>Arial</vt:lpstr>
      <vt:lpstr>Arial Black</vt:lpstr>
      <vt:lpstr>Calibri</vt:lpstr>
      <vt:lpstr>Lucida Sans Unicode</vt:lpstr>
      <vt:lpstr>Monotype Corsiva</vt:lpstr>
      <vt:lpstr>Tahoma</vt:lpstr>
      <vt:lpstr>Times New Roman</vt:lpstr>
      <vt:lpstr>Verdana</vt:lpstr>
      <vt:lpstr>Wingdings 2</vt:lpstr>
      <vt:lpstr>Wingdings 3</vt:lpstr>
      <vt:lpstr>Открытая</vt:lpstr>
      <vt:lpstr>Презентация PowerPoint</vt:lpstr>
      <vt:lpstr>История предприятия</vt:lpstr>
      <vt:lpstr>Презентация PowerPoint</vt:lpstr>
      <vt:lpstr> Структура предприятия </vt:lpstr>
      <vt:lpstr>Презентация PowerPoint</vt:lpstr>
      <vt:lpstr>Презентация PowerPoint</vt:lpstr>
      <vt:lpstr>Потенциал и поставка семени потребителю (2017 год)</vt:lpstr>
      <vt:lpstr>Потребители племенной продукции (2017 год)</vt:lpstr>
      <vt:lpstr>Презентация PowerPoint</vt:lpstr>
      <vt:lpstr>Сотрудничество с регионами</vt:lpstr>
      <vt:lpstr>Породный состав быков-производителей ОАО «Московское» по племенной работе», сперма которых предлагается на реализацию на 01.10.2018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Выход телят на 100 коров при высокой продуктивности по стаду (Москва и Московская область.) </vt:lpstr>
      <vt:lpstr>Презентация PowerPoint</vt:lpstr>
      <vt:lpstr>Презентация PowerPoint</vt:lpstr>
      <vt:lpstr>Презентация PowerPoint</vt:lpstr>
      <vt:lpstr>Презентация PowerPoint</vt:lpstr>
      <vt:lpstr>Лучшие быки ОАО «Московское»  по племенной работе» ( Оценка август 2018 года)</vt:lpstr>
      <vt:lpstr>Альберо Эльдорадо 736800220 (Нидерланды)  Монтросс US х Суперсайр US                      д. рожд. 29.04.2015 Оценка по геному : TPI +2629 Net Merit +786  Племенная оценка: +2116кг;  +0,02% +85кг; +0,02% +71кг  Улучшает удой, жир, белок, вымя,  конечности, рост, продуктивное долголетие,  воспроизводительные качества потомства, имеет низкий уровень соматических клеток. Легкие отелы.  В 2017 г. бык стоит на 26 месте  в топе геномной оценки США, 20 дочерей Эльдорадо имеют TPI  от 2774 до 2954, NM$ от 853 до 1035  </vt:lpstr>
      <vt:lpstr>             Аляска Ред-М 711611001 (Нидерланды) Симпати х Эйкмен          д. рождения 24.01.2016         </vt:lpstr>
      <vt:lpstr>Бобой-М 355080841 (Германия)     Букем US х Шоттл UK                  д. рождения 08.01.2012 Оценка по потомству : RZG 134, RZM 137 Продуктивность дочерей: 8364кг; 3,98%  332,9кг; 3,35%   280,2кг +/- к сверстницам:        +808кг  ; -0,09% +25,4кг;  -0,04% +24,1кг Улучшает удой, выход жира и белка  в молоке, вымя, конечности,  продуктивное долголетие, соматику,  воспроизводительные качества  потомства.  Имеет легкие отелы.  В апреле 2017 г.  на четвертом  месте в списке лучших оцененных по дочерям быков Германии   </vt:lpstr>
      <vt:lpstr>Джи - Стар 879381781  (Нидерланды) Гейтбансер US х Сигал Бей Сильвер US   д. рождения 24.04.2017 Оценка по геному : TPI +2622 Net Merit +795  Племенная оценка: +416кг;  +0,22% +76кг;  +0,09 % +38кг  Улучшает удой, жир, белок, вымя,  конечности, рост, продуктивное долголетие,  воспроизводительные качества потомства, имеет низкий уровень соматических клеток.       </vt:lpstr>
      <vt:lpstr>Презентация PowerPoint</vt:lpstr>
      <vt:lpstr>Кайро 685695823  (Нидерланды) Гейтбансер US х В Йодер US   д. рождения 23.04.2017 Оценка по геному : TPI +2724 Net Merit +823  Племенная оценка: +1342кг; +0,08% +74кг; +0,06 % +57кг  Бык является улучшателем удоя,  содержания жира и белка в молоке, так-же  улучшает молочный тип, рост,  продуктивное долголетие,  воспроизводительные качества потомства.       </vt:lpstr>
      <vt:lpstr>             Карло-М 915250411682  (Великобритания) Могул х Робаст         д. рождения 15.01.2013          </vt:lpstr>
      <vt:lpstr>Боссанова-М 1445852790  (Германия) Бронко US х Шоттл UK       д. рождения 05.03.2011 Оценка по потомству: RZG 135, RZM 126  Продуктивность дочерей:  8671кг;  3,96%  343,4кг;  3,43% 297,4кг +/- к сверстницам:       +459кг;  +0,04% +21,5кг;  +0,03% +17,9кг  Улучшает удой, жир, белок,  вымя, конечности, продуктивное  долголетие, соматику,  воспроизводительные качества потомства.  Имеет легкие отелы.  В апреле 2017 года Боссанова-М  вошел  в число 30 лучших  быков Германии   </vt:lpstr>
      <vt:lpstr>             Мурано-М 120858088  (Германия) Могул х Оман Оман х Голдвин  д. рождения 24.11.2012          </vt:lpstr>
      <vt:lpstr>Реквест-М 1404580550  (Германия), Рейсер US х Нумеро Уно IT      д.рождения 30.01.2015  Оценка по геному : RZG 149, RZM 134  Племенная оценка: +1191кг; +0,11% + 59кг; +0,06% +46 кг   Улучшает удой, жир, белок, вымя,  конечности,  продуктивное долголетие, соматику,  воспроизводительные качества потомства.  Имеет легкие отелы  В апреле 2017 г – в топе лучших  геномных быков Германии</vt:lpstr>
      <vt:lpstr> Селекционно - репродуктивный центр (СРЦ) «Мосплемэлита»  (г. Волоколамск) </vt:lpstr>
      <vt:lpstr>  Выставка «Звезды Подмосковья-2018»</vt:lpstr>
      <vt:lpstr>Благодарю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Вячеслав</cp:lastModifiedBy>
  <cp:revision>509</cp:revision>
  <cp:lastPrinted>2018-10-29T10:33:25Z</cp:lastPrinted>
  <dcterms:created xsi:type="dcterms:W3CDTF">2015-11-25T11:02:34Z</dcterms:created>
  <dcterms:modified xsi:type="dcterms:W3CDTF">2018-10-31T05:42:51Z</dcterms:modified>
</cp:coreProperties>
</file>