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56" r:id="rId3"/>
    <p:sldId id="257" r:id="rId4"/>
    <p:sldId id="267" r:id="rId5"/>
    <p:sldId id="265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47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C1F88-A500-4227-8042-674B80256C33}" type="datetimeFigureOut">
              <a:rPr lang="ru-RU" smtClean="0"/>
              <a:pPr/>
              <a:t>27.03.2018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05602-DFEF-42A2-8D06-46E2345A5C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C1F88-A500-4227-8042-674B80256C33}" type="datetimeFigureOut">
              <a:rPr lang="ru-RU" smtClean="0"/>
              <a:pPr/>
              <a:t>27.03.2018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05602-DFEF-42A2-8D06-46E2345A5C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C1F88-A500-4227-8042-674B80256C33}" type="datetimeFigureOut">
              <a:rPr lang="ru-RU" smtClean="0"/>
              <a:pPr/>
              <a:t>27.03.2018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05602-DFEF-42A2-8D06-46E2345A5C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C1F88-A500-4227-8042-674B80256C33}" type="datetimeFigureOut">
              <a:rPr lang="ru-RU" smtClean="0"/>
              <a:pPr/>
              <a:t>27.03.2018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05602-DFEF-42A2-8D06-46E2345A5C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C1F88-A500-4227-8042-674B80256C33}" type="datetimeFigureOut">
              <a:rPr lang="ru-RU" smtClean="0"/>
              <a:pPr/>
              <a:t>27.03.2018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05602-DFEF-42A2-8D06-46E2345A5C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C1F88-A500-4227-8042-674B80256C33}" type="datetimeFigureOut">
              <a:rPr lang="ru-RU" smtClean="0"/>
              <a:pPr/>
              <a:t>27.03.2018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05602-DFEF-42A2-8D06-46E2345A5C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C1F88-A500-4227-8042-674B80256C33}" type="datetimeFigureOut">
              <a:rPr lang="ru-RU" smtClean="0"/>
              <a:pPr/>
              <a:t>27.03.2018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05602-DFEF-42A2-8D06-46E2345A5C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C1F88-A500-4227-8042-674B80256C33}" type="datetimeFigureOut">
              <a:rPr lang="ru-RU" smtClean="0"/>
              <a:pPr/>
              <a:t>27.03.2018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05602-DFEF-42A2-8D06-46E2345A5C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C1F88-A500-4227-8042-674B80256C33}" type="datetimeFigureOut">
              <a:rPr lang="ru-RU" smtClean="0"/>
              <a:pPr/>
              <a:t>27.03.2018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05602-DFEF-42A2-8D06-46E2345A5C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C1F88-A500-4227-8042-674B80256C33}" type="datetimeFigureOut">
              <a:rPr lang="ru-RU" smtClean="0"/>
              <a:pPr/>
              <a:t>27.03.2018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05602-DFEF-42A2-8D06-46E2345A5C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C1F88-A500-4227-8042-674B80256C33}" type="datetimeFigureOut">
              <a:rPr lang="ru-RU" smtClean="0"/>
              <a:pPr/>
              <a:t>27.03.2018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B205602-DFEF-42A2-8D06-46E2345A5C4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2FC1F88-A500-4227-8042-674B80256C33}" type="datetimeFigureOut">
              <a:rPr lang="ru-RU" smtClean="0"/>
              <a:pPr/>
              <a:t>27.03.2018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B205602-DFEF-42A2-8D06-46E2345A5C47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2204864"/>
            <a:ext cx="8712968" cy="1872208"/>
          </a:xfrm>
        </p:spPr>
        <p:txBody>
          <a:bodyPr anchor="ctr">
            <a:normAutofit/>
          </a:bodyPr>
          <a:lstStyle/>
          <a:p>
            <a:pPr algn="ctr"/>
            <a:r>
              <a:rPr lang="ru-RU" sz="5400" i="1" dirty="0" smtClean="0"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  <a:t>Отрасль,</a:t>
            </a:r>
            <a:r>
              <a:rPr lang="en-US" sz="5400" i="1" dirty="0" smtClean="0"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5400" i="1" dirty="0" smtClean="0"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5400" i="1" dirty="0" smtClean="0"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  <a:t>открывающая перспективы</a:t>
            </a:r>
            <a:endParaRPr lang="ru-RU" sz="5400" i="1" dirty="0">
              <a:solidFill>
                <a:schemeClr val="tx2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5445224"/>
            <a:ext cx="8784976" cy="1296144"/>
          </a:xfrm>
        </p:spPr>
        <p:txBody>
          <a:bodyPr>
            <a:normAutofit lnSpcReduction="10000"/>
          </a:bodyPr>
          <a:lstStyle/>
          <a:p>
            <a:pPr algn="ctr">
              <a:lnSpc>
                <a:spcPct val="80000"/>
              </a:lnSpc>
            </a:pPr>
            <a:r>
              <a:rPr lang="ru-RU" sz="2400" b="1" i="1" dirty="0" smtClean="0">
                <a:solidFill>
                  <a:schemeClr val="tx2"/>
                </a:solidFill>
                <a:latin typeface="Times New Roman" pitchFamily="18" charset="0"/>
              </a:rPr>
              <a:t>Проректор по стратегическому развитию и практико-ориентированному  образованию,  д.э.н., профессор, заслуженный деятель науки Российской Федерации</a:t>
            </a:r>
          </a:p>
          <a:p>
            <a:pPr algn="ctr">
              <a:lnSpc>
                <a:spcPct val="80000"/>
              </a:lnSpc>
            </a:pPr>
            <a:r>
              <a:rPr lang="ru-RU" sz="2400" b="1" i="1" dirty="0" smtClean="0">
                <a:solidFill>
                  <a:schemeClr val="tx2"/>
                </a:solidFill>
                <a:latin typeface="Times New Roman" pitchFamily="18" charset="0"/>
              </a:rPr>
              <a:t>Алексей Валерианович  Голубев</a:t>
            </a:r>
          </a:p>
          <a:p>
            <a:pPr algn="ctr"/>
            <a:endParaRPr lang="ru-RU" dirty="0"/>
          </a:p>
        </p:txBody>
      </p:sp>
      <p:sp>
        <p:nvSpPr>
          <p:cNvPr id="4" name="Прямоугольник 3"/>
          <p:cNvSpPr/>
          <p:nvPr/>
        </p:nvSpPr>
        <p:spPr bwMode="auto">
          <a:xfrm>
            <a:off x="32" y="0"/>
            <a:ext cx="9143936" cy="1428750"/>
          </a:xfrm>
          <a:prstGeom prst="rect">
            <a:avLst/>
          </a:prstGeom>
          <a:gradFill flip="none" rotWithShape="1">
            <a:gsLst>
              <a:gs pos="0">
                <a:srgbClr val="339933"/>
              </a:gs>
              <a:gs pos="100000">
                <a:srgbClr val="F0EBD5"/>
              </a:gs>
              <a:gs pos="87000">
                <a:srgbClr val="D1C39F">
                  <a:alpha val="0"/>
                </a:srgbClr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kumimoji="1" lang="ru-RU" b="1" dirty="0">
                <a:solidFill>
                  <a:schemeClr val="folHlink"/>
                </a:solidFill>
                <a:cs typeface="Arial" charset="0"/>
              </a:rPr>
              <a:t>Российский государственный аграрный университет –</a:t>
            </a:r>
          </a:p>
          <a:p>
            <a:pPr algn="ctr" eaLnBrk="1" hangingPunct="1">
              <a:defRPr/>
            </a:pPr>
            <a:r>
              <a:rPr kumimoji="1" lang="ru-RU" b="1" dirty="0">
                <a:solidFill>
                  <a:schemeClr val="folHlink"/>
                </a:solidFill>
                <a:cs typeface="Arial" charset="0"/>
              </a:rPr>
              <a:t>МСХА имени К.А. Тимирязева</a:t>
            </a:r>
          </a:p>
        </p:txBody>
      </p:sp>
      <p:grpSp>
        <p:nvGrpSpPr>
          <p:cNvPr id="5" name="Группа 9"/>
          <p:cNvGrpSpPr>
            <a:grpSpLocks/>
          </p:cNvGrpSpPr>
          <p:nvPr/>
        </p:nvGrpSpPr>
        <p:grpSpPr bwMode="auto">
          <a:xfrm>
            <a:off x="0" y="0"/>
            <a:ext cx="9144000" cy="1428750"/>
            <a:chOff x="-32" y="0"/>
            <a:chExt cx="9144064" cy="1428736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9144000" cy="1428736"/>
            </a:xfrm>
            <a:prstGeom prst="rect">
              <a:avLst/>
            </a:prstGeom>
            <a:gradFill flip="none" rotWithShape="1">
              <a:gsLst>
                <a:gs pos="0">
                  <a:srgbClr val="339933"/>
                </a:gs>
                <a:gs pos="100000">
                  <a:srgbClr val="F0EBD5"/>
                </a:gs>
                <a:gs pos="87000">
                  <a:srgbClr val="D1C39F">
                    <a:alpha val="0"/>
                  </a:srgbClr>
                </a:gs>
              </a:gsLst>
              <a:lin ang="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kumimoji="1" lang="ru-RU" b="1" dirty="0">
                  <a:solidFill>
                    <a:schemeClr val="tx2"/>
                  </a:solidFill>
                  <a:cs typeface="Arial" charset="0"/>
                </a:rPr>
                <a:t>Российский государственный аграрный университет –</a:t>
              </a:r>
            </a:p>
            <a:p>
              <a:pPr algn="ctr" eaLnBrk="1" hangingPunct="1">
                <a:defRPr/>
              </a:pPr>
              <a:r>
                <a:rPr kumimoji="1" lang="ru-RU" b="1" dirty="0">
                  <a:solidFill>
                    <a:schemeClr val="tx2"/>
                  </a:solidFill>
                  <a:cs typeface="Arial" charset="0"/>
                </a:rPr>
                <a:t>МСХА имени К.А. Тимирязева</a:t>
              </a:r>
            </a:p>
          </p:txBody>
        </p:sp>
        <p:pic>
          <p:nvPicPr>
            <p:cNvPr id="7" name="Рисунок 4" descr="Герб.gif"/>
            <p:cNvPicPr>
              <a:picLocks noChangeAspect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786734" y="0"/>
              <a:ext cx="1357298" cy="1357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" name="Рисунок 6" descr="Academia-Logo.gif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-32" y="68582"/>
              <a:ext cx="1285884" cy="12887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476672"/>
            <a:ext cx="8856984" cy="864096"/>
          </a:xfrm>
        </p:spPr>
        <p:txBody>
          <a:bodyPr anchor="ctr">
            <a:normAutofit/>
          </a:bodyPr>
          <a:lstStyle/>
          <a:p>
            <a:pPr algn="ctr"/>
            <a:r>
              <a:rPr lang="ru-RU" sz="3600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Перспективные профессии в АПК</a:t>
            </a:r>
            <a:endParaRPr lang="ru-RU" sz="3600" i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412776"/>
            <a:ext cx="8424936" cy="5256584"/>
          </a:xfrm>
        </p:spPr>
        <p:txBody>
          <a:bodyPr>
            <a:normAutofit fontScale="92500" lnSpcReduction="20000"/>
          </a:bodyPr>
          <a:lstStyle/>
          <a:p>
            <a:pPr algn="ctr"/>
            <a:endParaRPr lang="ru-RU" sz="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Агроном-экономист</a:t>
            </a:r>
          </a:p>
          <a:p>
            <a:pPr algn="ctr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Сельскохозяйственный эколог</a:t>
            </a:r>
          </a:p>
          <a:p>
            <a:pPr algn="ctr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Оператор автоматизированной сельхозтехники</a:t>
            </a:r>
          </a:p>
          <a:p>
            <a:pPr algn="ctr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Агроинформатик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агрокибернетик</a:t>
            </a:r>
          </a:p>
          <a:p>
            <a:pPr algn="ctr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Сити-фермер</a:t>
            </a:r>
          </a:p>
          <a:p>
            <a:pPr algn="ctr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ГМО-агроном</a:t>
            </a:r>
          </a:p>
          <a:p>
            <a:pPr algn="ctr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ЭКО-специалист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260648"/>
            <a:ext cx="8784976" cy="936104"/>
          </a:xfrm>
        </p:spPr>
        <p:txBody>
          <a:bodyPr>
            <a:normAutofit/>
          </a:bodyPr>
          <a:lstStyle/>
          <a:p>
            <a:pPr algn="ctr"/>
            <a:r>
              <a:rPr lang="ru-RU" sz="2800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Национальная система распространения знаний в </a:t>
            </a:r>
            <a:r>
              <a:rPr lang="ru-RU" sz="2800" i="1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агросфере</a:t>
            </a:r>
            <a:endParaRPr lang="ru-RU" sz="2800" i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504" y="1412776"/>
            <a:ext cx="9036496" cy="5445224"/>
          </a:xfrm>
        </p:spPr>
        <p:txBody>
          <a:bodyPr>
            <a:normAutofit/>
          </a:bodyPr>
          <a:lstStyle/>
          <a:p>
            <a:pPr algn="ctr"/>
            <a:endParaRPr lang="ru-RU" sz="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1484784"/>
            <a:ext cx="7560840" cy="432048"/>
          </a:xfrm>
          <a:prstGeom prst="rect">
            <a:avLst/>
          </a:prstGeom>
          <a:solidFill>
            <a:schemeClr val="tx2"/>
          </a:solidFill>
          <a:ln>
            <a:solidFill>
              <a:schemeClr val="bg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Источники новых знаний и </a:t>
            </a:r>
            <a:r>
              <a:rPr lang="ru-RU" sz="12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инноваций</a:t>
            </a:r>
            <a:endParaRPr lang="ru-RU" sz="1200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3635896" y="2060848"/>
            <a:ext cx="1944216" cy="1008112"/>
          </a:xfrm>
          <a:prstGeom prst="ellipse">
            <a:avLst/>
          </a:prstGeom>
          <a:solidFill>
            <a:schemeClr val="tx2"/>
          </a:solidFill>
          <a:ln>
            <a:solidFill>
              <a:schemeClr val="bg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производство</a:t>
            </a:r>
          </a:p>
          <a:p>
            <a:pPr algn="ctr"/>
            <a:endParaRPr lang="ru-RU" sz="1200" b="1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200" b="1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200" b="1" i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передовой опыт</a:t>
            </a:r>
            <a:endParaRPr lang="ru-RU" sz="1200" b="1" i="1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827584" y="2060848"/>
            <a:ext cx="1944216" cy="1008112"/>
          </a:xfrm>
          <a:prstGeom prst="ellipse">
            <a:avLst/>
          </a:prstGeom>
          <a:solidFill>
            <a:schemeClr val="tx2"/>
          </a:solidFill>
          <a:ln>
            <a:solidFill>
              <a:schemeClr val="bg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вузы, НИИ</a:t>
            </a:r>
          </a:p>
          <a:p>
            <a:pPr algn="ctr"/>
            <a:endParaRPr lang="ru-RU" sz="1200" b="1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200" b="1" i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завершённые НИР</a:t>
            </a:r>
            <a:endParaRPr lang="ru-RU" sz="1200" b="1" i="1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6372200" y="2060848"/>
            <a:ext cx="1944216" cy="1008112"/>
          </a:xfrm>
          <a:prstGeom prst="ellipse">
            <a:avLst/>
          </a:prstGeom>
          <a:solidFill>
            <a:schemeClr val="tx2"/>
          </a:solidFill>
          <a:ln>
            <a:solidFill>
              <a:schemeClr val="bg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зарубежные страны</a:t>
            </a:r>
          </a:p>
          <a:p>
            <a:pPr algn="ctr"/>
            <a:endParaRPr lang="ru-RU" sz="1200" b="1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200" b="1" i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прогрессивные технологии</a:t>
            </a:r>
            <a:endParaRPr lang="ru-RU" sz="1200" b="1" i="1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827584" y="3356992"/>
            <a:ext cx="7560840" cy="1008112"/>
          </a:xfrm>
          <a:prstGeom prst="rect">
            <a:avLst/>
          </a:prstGeom>
          <a:solidFill>
            <a:schemeClr val="tx2"/>
          </a:solidFill>
          <a:ln>
            <a:solidFill>
              <a:schemeClr val="bg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Минсельхоз России</a:t>
            </a:r>
            <a:endParaRPr lang="ru-RU" sz="1200" b="1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2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информационно-консультационная служба, АККОР</a:t>
            </a:r>
          </a:p>
          <a:p>
            <a:pPr algn="ctr"/>
            <a:r>
              <a:rPr lang="ru-RU" sz="12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РГАУ-МСХА имени К.А. Тимирязева</a:t>
            </a:r>
          </a:p>
          <a:p>
            <a:pPr algn="ctr"/>
            <a:r>
              <a:rPr lang="ru-RU" sz="1200" b="1" i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отбор и систематизация знаний, передовых технологий</a:t>
            </a:r>
            <a:endParaRPr lang="ru-RU" sz="1200" b="1" i="1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" name="Прямая со стрелкой 12"/>
          <p:cNvCxnSpPr/>
          <p:nvPr/>
        </p:nvCxnSpPr>
        <p:spPr>
          <a:xfrm>
            <a:off x="1835696" y="3068960"/>
            <a:ext cx="1512168" cy="216024"/>
          </a:xfrm>
          <a:prstGeom prst="straightConnector1">
            <a:avLst/>
          </a:prstGeom>
          <a:ln w="190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stCxn id="8" idx="4"/>
          </p:cNvCxnSpPr>
          <p:nvPr/>
        </p:nvCxnSpPr>
        <p:spPr>
          <a:xfrm flipH="1">
            <a:off x="5724128" y="3068960"/>
            <a:ext cx="1620180" cy="216024"/>
          </a:xfrm>
          <a:prstGeom prst="straightConnector1">
            <a:avLst/>
          </a:prstGeom>
          <a:ln w="190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Стрелка вниз 27"/>
          <p:cNvSpPr/>
          <p:nvPr/>
        </p:nvSpPr>
        <p:spPr>
          <a:xfrm>
            <a:off x="4572000" y="3068960"/>
            <a:ext cx="72008" cy="216024"/>
          </a:xfrm>
          <a:prstGeom prst="downArrow">
            <a:avLst/>
          </a:prstGeom>
          <a:solidFill>
            <a:schemeClr val="tx2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827584" y="4653136"/>
            <a:ext cx="7560840" cy="576064"/>
          </a:xfrm>
          <a:prstGeom prst="rect">
            <a:avLst/>
          </a:prstGeom>
          <a:solidFill>
            <a:schemeClr val="tx2"/>
          </a:solidFill>
          <a:ln>
            <a:solidFill>
              <a:schemeClr val="bg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Интернет, сотовая связь и другие коммуникации</a:t>
            </a:r>
          </a:p>
          <a:p>
            <a:pPr algn="ctr"/>
            <a:endParaRPr lang="ru-RU" sz="1200" b="1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200" b="1" i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Трансляция знаний, инноваций</a:t>
            </a:r>
            <a:endParaRPr lang="ru-RU" sz="1200" b="1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Стрелка вниз 43"/>
          <p:cNvSpPr/>
          <p:nvPr/>
        </p:nvSpPr>
        <p:spPr>
          <a:xfrm>
            <a:off x="4572000" y="4365104"/>
            <a:ext cx="72008" cy="216024"/>
          </a:xfrm>
          <a:prstGeom prst="downArrow">
            <a:avLst/>
          </a:prstGeom>
          <a:solidFill>
            <a:schemeClr val="tx2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Овал 44"/>
          <p:cNvSpPr/>
          <p:nvPr/>
        </p:nvSpPr>
        <p:spPr>
          <a:xfrm>
            <a:off x="827584" y="5373216"/>
            <a:ext cx="1944216" cy="1008112"/>
          </a:xfrm>
          <a:prstGeom prst="ellipse">
            <a:avLst/>
          </a:prstGeom>
          <a:solidFill>
            <a:schemeClr val="tx2"/>
          </a:solidFill>
          <a:ln>
            <a:solidFill>
              <a:schemeClr val="bg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предприятия АПК</a:t>
            </a:r>
          </a:p>
          <a:p>
            <a:pPr algn="ctr"/>
            <a:endParaRPr lang="ru-RU" sz="1200" b="1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Овал 45"/>
          <p:cNvSpPr/>
          <p:nvPr/>
        </p:nvSpPr>
        <p:spPr>
          <a:xfrm>
            <a:off x="3635896" y="5373216"/>
            <a:ext cx="1944216" cy="1008112"/>
          </a:xfrm>
          <a:prstGeom prst="ellipse">
            <a:avLst/>
          </a:prstGeom>
          <a:solidFill>
            <a:schemeClr val="tx2"/>
          </a:solidFill>
          <a:ln>
            <a:solidFill>
              <a:schemeClr val="bg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КФХ и ЛПХ</a:t>
            </a:r>
          </a:p>
          <a:p>
            <a:pPr algn="ctr"/>
            <a:endParaRPr lang="ru-RU" sz="1200" b="1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Овал 46"/>
          <p:cNvSpPr/>
          <p:nvPr/>
        </p:nvSpPr>
        <p:spPr>
          <a:xfrm>
            <a:off x="6444208" y="5373216"/>
            <a:ext cx="1944216" cy="1008112"/>
          </a:xfrm>
          <a:prstGeom prst="ellipse">
            <a:avLst/>
          </a:prstGeom>
          <a:solidFill>
            <a:schemeClr val="tx2"/>
          </a:solidFill>
          <a:ln>
            <a:solidFill>
              <a:schemeClr val="bg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образование, наука</a:t>
            </a:r>
          </a:p>
          <a:p>
            <a:pPr algn="ctr"/>
            <a:endParaRPr lang="ru-RU" sz="1200" b="1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Стрелка вниз 47"/>
          <p:cNvSpPr/>
          <p:nvPr/>
        </p:nvSpPr>
        <p:spPr>
          <a:xfrm>
            <a:off x="4572000" y="5229200"/>
            <a:ext cx="72008" cy="144016"/>
          </a:xfrm>
          <a:prstGeom prst="downArrow">
            <a:avLst/>
          </a:prstGeom>
          <a:solidFill>
            <a:schemeClr val="tx2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/>
          <p:cNvSpPr/>
          <p:nvPr/>
        </p:nvSpPr>
        <p:spPr>
          <a:xfrm>
            <a:off x="827584" y="6453336"/>
            <a:ext cx="7632848" cy="404664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Потребители инноваций  </a:t>
            </a:r>
            <a:endParaRPr lang="ru-RU" sz="1200" b="1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1" name="Прямая со стрелкой 50"/>
          <p:cNvCxnSpPr/>
          <p:nvPr/>
        </p:nvCxnSpPr>
        <p:spPr>
          <a:xfrm flipH="1">
            <a:off x="2483768" y="5301208"/>
            <a:ext cx="1512168" cy="144016"/>
          </a:xfrm>
          <a:prstGeom prst="straightConnector1">
            <a:avLst/>
          </a:prstGeom>
          <a:ln w="190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 стрелкой 53"/>
          <p:cNvCxnSpPr/>
          <p:nvPr/>
        </p:nvCxnSpPr>
        <p:spPr>
          <a:xfrm>
            <a:off x="5148064" y="5301208"/>
            <a:ext cx="1512168" cy="144016"/>
          </a:xfrm>
          <a:prstGeom prst="straightConnector1">
            <a:avLst/>
          </a:prstGeom>
          <a:ln w="190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 стрелкой 61"/>
          <p:cNvCxnSpPr/>
          <p:nvPr/>
        </p:nvCxnSpPr>
        <p:spPr>
          <a:xfrm flipH="1">
            <a:off x="323528" y="1628800"/>
            <a:ext cx="432048" cy="2304256"/>
          </a:xfrm>
          <a:prstGeom prst="straightConnector1">
            <a:avLst/>
          </a:prstGeom>
          <a:ln w="19050">
            <a:solidFill>
              <a:schemeClr val="tx2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 стрелкой 63"/>
          <p:cNvCxnSpPr/>
          <p:nvPr/>
        </p:nvCxnSpPr>
        <p:spPr>
          <a:xfrm>
            <a:off x="323528" y="3861048"/>
            <a:ext cx="432048" cy="2808312"/>
          </a:xfrm>
          <a:prstGeom prst="straightConnector1">
            <a:avLst/>
          </a:prstGeom>
          <a:ln w="19050">
            <a:solidFill>
              <a:schemeClr val="tx2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 стрелкой 69"/>
          <p:cNvCxnSpPr/>
          <p:nvPr/>
        </p:nvCxnSpPr>
        <p:spPr>
          <a:xfrm flipH="1">
            <a:off x="8532440" y="3861048"/>
            <a:ext cx="216024" cy="2808312"/>
          </a:xfrm>
          <a:prstGeom prst="straightConnector1">
            <a:avLst/>
          </a:prstGeom>
          <a:ln w="190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 стрелкой 71"/>
          <p:cNvCxnSpPr/>
          <p:nvPr/>
        </p:nvCxnSpPr>
        <p:spPr>
          <a:xfrm>
            <a:off x="8460432" y="1628800"/>
            <a:ext cx="288032" cy="2232248"/>
          </a:xfrm>
          <a:prstGeom prst="straightConnector1">
            <a:avLst/>
          </a:prstGeom>
          <a:ln w="19050">
            <a:solidFill>
              <a:schemeClr val="tx2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116632"/>
            <a:ext cx="8928992" cy="6624735"/>
          </a:xfrm>
        </p:spPr>
        <p:txBody>
          <a:bodyPr>
            <a:normAutofit/>
          </a:bodyPr>
          <a:lstStyle/>
          <a:p>
            <a:endParaRPr lang="ru-RU" sz="8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260648"/>
            <a:ext cx="7776864" cy="432048"/>
          </a:xfrm>
          <a:prstGeom prst="rect">
            <a:avLst/>
          </a:prstGeom>
          <a:solidFill>
            <a:schemeClr val="tx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Российский государственный аграрный университет – МСХА имени К.А. Тимирязева</a:t>
            </a:r>
            <a:endParaRPr lang="ru-RU" sz="1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63688" y="908720"/>
            <a:ext cx="5544616" cy="360040"/>
          </a:xfrm>
          <a:prstGeom prst="rect">
            <a:avLst/>
          </a:prstGeom>
          <a:solidFill>
            <a:schemeClr val="tx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среднее специальное образование</a:t>
            </a:r>
            <a:endParaRPr lang="ru-RU" sz="14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63688" y="1556792"/>
            <a:ext cx="5544616" cy="360040"/>
          </a:xfrm>
          <a:prstGeom prst="rect">
            <a:avLst/>
          </a:prstGeom>
          <a:solidFill>
            <a:schemeClr val="tx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бакалавриат</a:t>
            </a:r>
            <a:endParaRPr lang="ru-RU" sz="14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763688" y="2204864"/>
            <a:ext cx="5544616" cy="360040"/>
          </a:xfrm>
          <a:prstGeom prst="rect">
            <a:avLst/>
          </a:prstGeom>
          <a:solidFill>
            <a:schemeClr val="tx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магистратура</a:t>
            </a:r>
            <a:endParaRPr lang="ru-RU" sz="14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763688" y="2852936"/>
            <a:ext cx="5544616" cy="360040"/>
          </a:xfrm>
          <a:prstGeom prst="rect">
            <a:avLst/>
          </a:prstGeom>
          <a:solidFill>
            <a:schemeClr val="tx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аспирантура</a:t>
            </a:r>
            <a:endParaRPr lang="ru-RU" sz="14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763688" y="3501008"/>
            <a:ext cx="5544616" cy="360040"/>
          </a:xfrm>
          <a:prstGeom prst="rect">
            <a:avLst/>
          </a:prstGeom>
          <a:solidFill>
            <a:schemeClr val="tx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докторантура</a:t>
            </a:r>
            <a:endParaRPr lang="ru-RU" sz="14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83568" y="4221088"/>
            <a:ext cx="7776864" cy="288032"/>
          </a:xfrm>
          <a:prstGeom prst="rect">
            <a:avLst/>
          </a:prstGeom>
          <a:solidFill>
            <a:schemeClr val="tx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Ресурсные возможности</a:t>
            </a:r>
            <a:endParaRPr lang="ru-RU" sz="14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572000" y="4797152"/>
            <a:ext cx="1584176" cy="432048"/>
          </a:xfrm>
          <a:prstGeom prst="rect">
            <a:avLst/>
          </a:prstGeom>
          <a:solidFill>
            <a:schemeClr val="tx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диссоветы</a:t>
            </a:r>
            <a:endParaRPr lang="ru-RU" sz="14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195736" y="4797152"/>
            <a:ext cx="2088232" cy="432048"/>
          </a:xfrm>
          <a:prstGeom prst="rect">
            <a:avLst/>
          </a:prstGeom>
          <a:solidFill>
            <a:schemeClr val="tx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практическое обучение</a:t>
            </a:r>
            <a:endParaRPr lang="ru-RU" sz="14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51520" y="4797152"/>
            <a:ext cx="1728192" cy="432048"/>
          </a:xfrm>
          <a:prstGeom prst="rect">
            <a:avLst/>
          </a:prstGeom>
          <a:solidFill>
            <a:schemeClr val="tx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бизнес-инкубатор</a:t>
            </a:r>
            <a:endParaRPr lang="ru-RU" sz="14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444208" y="4797152"/>
            <a:ext cx="2448272" cy="432048"/>
          </a:xfrm>
          <a:prstGeom prst="rect">
            <a:avLst/>
          </a:prstGeom>
          <a:solidFill>
            <a:schemeClr val="tx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государственное и муниципальное управление</a:t>
            </a:r>
            <a:endParaRPr lang="ru-RU" sz="14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83568" y="5517232"/>
            <a:ext cx="7776864" cy="288032"/>
          </a:xfrm>
          <a:prstGeom prst="rect">
            <a:avLst/>
          </a:prstGeom>
          <a:solidFill>
            <a:schemeClr val="tx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Направления деятельности</a:t>
            </a:r>
            <a:endParaRPr lang="ru-RU" sz="14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644008" y="6093296"/>
            <a:ext cx="1512168" cy="360040"/>
          </a:xfrm>
          <a:prstGeom prst="rect">
            <a:avLst/>
          </a:prstGeom>
          <a:solidFill>
            <a:schemeClr val="tx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наука</a:t>
            </a:r>
            <a:endParaRPr lang="ru-RU" sz="16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267744" y="6093296"/>
            <a:ext cx="2016224" cy="360040"/>
          </a:xfrm>
          <a:prstGeom prst="rect">
            <a:avLst/>
          </a:prstGeom>
          <a:solidFill>
            <a:schemeClr val="tx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производство</a:t>
            </a:r>
            <a:endParaRPr lang="ru-RU" sz="16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51520" y="6093296"/>
            <a:ext cx="1656184" cy="360040"/>
          </a:xfrm>
          <a:prstGeom prst="rect">
            <a:avLst/>
          </a:prstGeom>
          <a:solidFill>
            <a:schemeClr val="tx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бизнес</a:t>
            </a:r>
            <a:endParaRPr lang="ru-RU" sz="16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516216" y="6093296"/>
            <a:ext cx="2304256" cy="360040"/>
          </a:xfrm>
          <a:prstGeom prst="rect">
            <a:avLst/>
          </a:prstGeom>
          <a:solidFill>
            <a:schemeClr val="tx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госслужба</a:t>
            </a:r>
            <a:endParaRPr lang="ru-RU" sz="16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Стрелка вниз 21"/>
          <p:cNvSpPr/>
          <p:nvPr/>
        </p:nvSpPr>
        <p:spPr>
          <a:xfrm>
            <a:off x="4355976" y="1340768"/>
            <a:ext cx="216024" cy="144016"/>
          </a:xfrm>
          <a:prstGeom prst="downArrow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bg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 вниз 24"/>
          <p:cNvSpPr/>
          <p:nvPr/>
        </p:nvSpPr>
        <p:spPr>
          <a:xfrm>
            <a:off x="4355976" y="1988840"/>
            <a:ext cx="216024" cy="144016"/>
          </a:xfrm>
          <a:prstGeom prst="downArrow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bg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трелка вниз 27"/>
          <p:cNvSpPr/>
          <p:nvPr/>
        </p:nvSpPr>
        <p:spPr>
          <a:xfrm>
            <a:off x="4355976" y="2636912"/>
            <a:ext cx="216024" cy="144016"/>
          </a:xfrm>
          <a:prstGeom prst="downArrow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bg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трелка вниз 28"/>
          <p:cNvSpPr/>
          <p:nvPr/>
        </p:nvSpPr>
        <p:spPr>
          <a:xfrm>
            <a:off x="4355976" y="3284984"/>
            <a:ext cx="216024" cy="144016"/>
          </a:xfrm>
          <a:prstGeom prst="downArrow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bg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Стрелка вниз 30"/>
          <p:cNvSpPr/>
          <p:nvPr/>
        </p:nvSpPr>
        <p:spPr>
          <a:xfrm>
            <a:off x="4355976" y="3933056"/>
            <a:ext cx="216024" cy="144016"/>
          </a:xfrm>
          <a:prstGeom prst="downArrow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bg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3" name="Прямая со стрелкой 32"/>
          <p:cNvCxnSpPr/>
          <p:nvPr/>
        </p:nvCxnSpPr>
        <p:spPr>
          <a:xfrm flipH="1">
            <a:off x="1619672" y="4581128"/>
            <a:ext cx="1080120" cy="144016"/>
          </a:xfrm>
          <a:prstGeom prst="straightConnector1">
            <a:avLst/>
          </a:prstGeom>
          <a:ln w="28575">
            <a:solidFill>
              <a:schemeClr val="bg1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/>
          <p:nvPr/>
        </p:nvCxnSpPr>
        <p:spPr>
          <a:xfrm>
            <a:off x="6372200" y="4581128"/>
            <a:ext cx="1080120" cy="144016"/>
          </a:xfrm>
          <a:prstGeom prst="straightConnector1">
            <a:avLst/>
          </a:prstGeom>
          <a:ln w="28575">
            <a:solidFill>
              <a:schemeClr val="bg1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 flipH="1">
            <a:off x="3419872" y="4581128"/>
            <a:ext cx="648072" cy="144016"/>
          </a:xfrm>
          <a:prstGeom prst="straightConnector1">
            <a:avLst/>
          </a:prstGeom>
          <a:ln w="28575">
            <a:solidFill>
              <a:schemeClr val="bg1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/>
          <p:nvPr/>
        </p:nvCxnSpPr>
        <p:spPr>
          <a:xfrm>
            <a:off x="4716016" y="4581128"/>
            <a:ext cx="576064" cy="144016"/>
          </a:xfrm>
          <a:prstGeom prst="straightConnector1">
            <a:avLst/>
          </a:prstGeom>
          <a:ln w="28575">
            <a:solidFill>
              <a:schemeClr val="bg1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 стрелкой 49"/>
          <p:cNvCxnSpPr/>
          <p:nvPr/>
        </p:nvCxnSpPr>
        <p:spPr>
          <a:xfrm flipH="1">
            <a:off x="1259632" y="5877272"/>
            <a:ext cx="1008112" cy="144016"/>
          </a:xfrm>
          <a:prstGeom prst="straightConnector1">
            <a:avLst/>
          </a:prstGeom>
          <a:ln w="28575">
            <a:solidFill>
              <a:schemeClr val="bg1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 стрелкой 53"/>
          <p:cNvCxnSpPr/>
          <p:nvPr/>
        </p:nvCxnSpPr>
        <p:spPr>
          <a:xfrm>
            <a:off x="6372200" y="5877272"/>
            <a:ext cx="1080120" cy="144016"/>
          </a:xfrm>
          <a:prstGeom prst="straightConnector1">
            <a:avLst/>
          </a:prstGeom>
          <a:ln w="28575">
            <a:solidFill>
              <a:schemeClr val="bg1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 стрелкой 55"/>
          <p:cNvCxnSpPr/>
          <p:nvPr/>
        </p:nvCxnSpPr>
        <p:spPr>
          <a:xfrm flipH="1">
            <a:off x="3131840" y="5877272"/>
            <a:ext cx="864096" cy="144016"/>
          </a:xfrm>
          <a:prstGeom prst="straightConnector1">
            <a:avLst/>
          </a:prstGeom>
          <a:ln w="28575">
            <a:solidFill>
              <a:schemeClr val="bg1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 стрелкой 57"/>
          <p:cNvCxnSpPr/>
          <p:nvPr/>
        </p:nvCxnSpPr>
        <p:spPr>
          <a:xfrm>
            <a:off x="4788024" y="5877272"/>
            <a:ext cx="720080" cy="144016"/>
          </a:xfrm>
          <a:prstGeom prst="straightConnector1">
            <a:avLst/>
          </a:prstGeom>
          <a:ln w="28575">
            <a:solidFill>
              <a:schemeClr val="bg1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2348880"/>
            <a:ext cx="7851648" cy="1728192"/>
          </a:xfrm>
        </p:spPr>
        <p:txBody>
          <a:bodyPr anchor="ctr">
            <a:normAutofit/>
          </a:bodyPr>
          <a:lstStyle/>
          <a:p>
            <a:pPr algn="ctr"/>
            <a:r>
              <a:rPr lang="ru-RU" sz="6000" i="1" dirty="0" smtClean="0"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  <a:t>Спасибо </a:t>
            </a:r>
            <a:r>
              <a:rPr lang="ru-RU" sz="6000" i="1" smtClean="0"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  <a:t>за внимание!</a:t>
            </a:r>
            <a:endParaRPr lang="ru-RU" sz="6000" i="1" dirty="0">
              <a:solidFill>
                <a:schemeClr val="tx2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Другая 4">
      <a:dk1>
        <a:srgbClr val="006600"/>
      </a:dk1>
      <a:lt1>
        <a:srgbClr val="FFFFFF"/>
      </a:lt1>
      <a:dk2>
        <a:srgbClr val="008000"/>
      </a:dk2>
      <a:lt2>
        <a:srgbClr val="FFFFB7"/>
      </a:lt2>
      <a:accent1>
        <a:srgbClr val="99CC00"/>
      </a:accent1>
      <a:accent2>
        <a:srgbClr val="00CC00"/>
      </a:accent2>
      <a:accent3>
        <a:srgbClr val="AAC0AA"/>
      </a:accent3>
      <a:accent4>
        <a:srgbClr val="DADADA"/>
      </a:accent4>
      <a:accent5>
        <a:srgbClr val="CAE2AA"/>
      </a:accent5>
      <a:accent6>
        <a:srgbClr val="00B900"/>
      </a:accent6>
      <a:hlink>
        <a:srgbClr val="99FF66"/>
      </a:hlink>
      <a:folHlink>
        <a:srgbClr val="FFFF66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132</TotalTime>
  <Words>157</Words>
  <Application>Microsoft Office PowerPoint</Application>
  <PresentationFormat>Экран (4:3)</PresentationFormat>
  <Paragraphs>80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Arial</vt:lpstr>
      <vt:lpstr>Calibri</vt:lpstr>
      <vt:lpstr>Constantia</vt:lpstr>
      <vt:lpstr>Times New Roman</vt:lpstr>
      <vt:lpstr>Wingdings 2</vt:lpstr>
      <vt:lpstr>Поток</vt:lpstr>
      <vt:lpstr>Отрасль, открывающая перспективы</vt:lpstr>
      <vt:lpstr>Перспективные профессии в АПК</vt:lpstr>
      <vt:lpstr>Национальная система распространения знаний в агросфере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Перспективные профессии в АПК</dc:title>
  <dc:creator>Admin</dc:creator>
  <cp:lastModifiedBy>PC-363-2</cp:lastModifiedBy>
  <cp:revision>19</cp:revision>
  <dcterms:created xsi:type="dcterms:W3CDTF">2018-03-23T13:06:52Z</dcterms:created>
  <dcterms:modified xsi:type="dcterms:W3CDTF">2018-03-27T07:38:48Z</dcterms:modified>
</cp:coreProperties>
</file>