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drawings/drawing3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drawings/drawing4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11.xml" ContentType="application/vnd.openxmlformats-officedocument.drawingml.chart+xml"/>
  <Override PartName="/ppt/drawings/drawing5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4.xml" ContentType="application/vnd.openxmlformats-officedocument.drawingml.chart+xml"/>
  <Override PartName="/ppt/drawings/drawing6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15.xml" ContentType="application/vnd.openxmlformats-officedocument.drawingml.chart+xml"/>
  <Override PartName="/ppt/drawings/drawing7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16.xml" ContentType="application/vnd.openxmlformats-officedocument.drawingml.chart+xml"/>
  <Override PartName="/ppt/drawings/drawing8.xml" ContentType="application/vnd.openxmlformats-officedocument.drawingml.chartshape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7.xml" ContentType="application/vnd.openxmlformats-officedocument.drawingml.chart+xml"/>
  <Override PartName="/ppt/drawings/drawing9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18.xml" ContentType="application/vnd.openxmlformats-officedocument.drawingml.chart+xml"/>
  <Override PartName="/ppt/drawings/drawing10.xml" ContentType="application/vnd.openxmlformats-officedocument.drawingml.chartshapes+xml"/>
  <Override PartName="/ppt/charts/chart19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20.xml" ContentType="application/vnd.openxmlformats-officedocument.drawingml.chart+xml"/>
  <Override PartName="/ppt/drawings/drawing11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21.xml" ContentType="application/vnd.openxmlformats-officedocument.drawingml.chart+xml"/>
  <Override PartName="/ppt/drawings/drawing12.xml" ContentType="application/vnd.openxmlformats-officedocument.drawingml.chartshape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22.xml" ContentType="application/vnd.openxmlformats-officedocument.drawingml.chart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23.xml" ContentType="application/vnd.openxmlformats-officedocument.drawingml.chart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24.xml" ContentType="application/vnd.openxmlformats-officedocument.drawingml.chart+xml"/>
  <Override PartName="/ppt/theme/themeOverride1.xml" ContentType="application/vnd.openxmlformats-officedocument.themeOverride+xml"/>
  <Override PartName="/ppt/charts/chart25.xml" ContentType="application/vnd.openxmlformats-officedocument.drawingml.chart+xml"/>
  <Override PartName="/ppt/drawings/drawing13.xml" ContentType="application/vnd.openxmlformats-officedocument.drawingml.chartshape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76" r:id="rId2"/>
    <p:sldId id="389" r:id="rId3"/>
    <p:sldId id="390" r:id="rId4"/>
    <p:sldId id="391" r:id="rId5"/>
    <p:sldId id="381" r:id="rId6"/>
    <p:sldId id="357" r:id="rId7"/>
    <p:sldId id="256" r:id="rId8"/>
    <p:sldId id="258" r:id="rId9"/>
    <p:sldId id="261" r:id="rId10"/>
    <p:sldId id="382" r:id="rId11"/>
    <p:sldId id="393" r:id="rId12"/>
    <p:sldId id="358" r:id="rId13"/>
    <p:sldId id="359" r:id="rId14"/>
    <p:sldId id="360" r:id="rId15"/>
    <p:sldId id="384" r:id="rId16"/>
    <p:sldId id="361" r:id="rId17"/>
    <p:sldId id="394" r:id="rId18"/>
    <p:sldId id="395" r:id="rId19"/>
    <p:sldId id="383" r:id="rId20"/>
    <p:sldId id="364" r:id="rId21"/>
    <p:sldId id="377" r:id="rId22"/>
    <p:sldId id="378" r:id="rId23"/>
    <p:sldId id="379" r:id="rId24"/>
    <p:sldId id="380" r:id="rId25"/>
    <p:sldId id="365" r:id="rId26"/>
    <p:sldId id="366" r:id="rId27"/>
    <p:sldId id="368" r:id="rId28"/>
    <p:sldId id="369" r:id="rId29"/>
    <p:sldId id="370" r:id="rId30"/>
    <p:sldId id="371" r:id="rId31"/>
    <p:sldId id="372" r:id="rId32"/>
    <p:sldId id="373" r:id="rId33"/>
    <p:sldId id="375" r:id="rId34"/>
    <p:sldId id="350" r:id="rId35"/>
    <p:sldId id="352" r:id="rId36"/>
    <p:sldId id="353" r:id="rId37"/>
    <p:sldId id="392" r:id="rId38"/>
    <p:sldId id="386" r:id="rId39"/>
    <p:sldId id="387" r:id="rId40"/>
    <p:sldId id="388" r:id="rId41"/>
    <p:sldId id="385" r:id="rId42"/>
    <p:sldId id="363" r:id="rId43"/>
  </p:sldIdLst>
  <p:sldSz cx="9144000" cy="6858000" type="screen4x3"/>
  <p:notesSz cx="6810375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90" d="100"/>
          <a:sy n="90" d="100"/>
        </p:scale>
        <p:origin x="-1404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.orsik\Documents\1432\&#1057;&#1090;&#1072;&#1090;&#1080;&#1089;&#1090;&#1080;&#1082;&#1072;%20&#1074;&#1099;&#1087;&#1083;&#1072;&#1090;%202013-2017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oleObject" Target="file:///\\fsrv\fdep\&#1069;&#1085;&#1077;&#1088;&#1075;&#1077;&#1090;&#1080;&#1082;&#1072;\04%20%20%20&#1069;&#1051;&#1045;&#1050;&#1058;&#1056;&#1048;&#1063;&#1045;&#1057;&#1058;&#1042;&#1054;\0000%20&#1057;&#1051;&#1040;&#1049;&#1044;&#1067;\&#1050;&#1085;&#1080;&#1075;&#1072;_8%20&#1082;%2027.02.18.xlsx" TargetMode="External"/><Relationship Id="rId1" Type="http://schemas.openxmlformats.org/officeDocument/2006/relationships/themeOverride" Target="../theme/themeOverride1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_____Microsoft_Excel23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 dirty="0" smtClean="0"/>
              <a:t>Динамика подкормки озимых зерновых культур, тыс. га</a:t>
            </a:r>
            <a:endParaRPr lang="ru-RU" sz="1400" dirty="0"/>
          </a:p>
        </c:rich>
      </c:tx>
      <c:layout>
        <c:manualLayout>
          <c:xMode val="edge"/>
          <c:yMode val="edge"/>
          <c:x val="0.21706341123085512"/>
          <c:y val="0"/>
        </c:manualLayout>
      </c:layout>
      <c:overlay val="0"/>
      <c:spPr>
        <a:solidFill>
          <a:schemeClr val="accent1">
            <a:lumMod val="20000"/>
            <a:lumOff val="80000"/>
          </a:schemeClr>
        </a:solidFill>
      </c:spPr>
    </c:title>
    <c:autoTitleDeleted val="0"/>
    <c:plotArea>
      <c:layout>
        <c:manualLayout>
          <c:layoutTarget val="inner"/>
          <c:xMode val="edge"/>
          <c:yMode val="edge"/>
          <c:x val="7.9427648430182671E-2"/>
          <c:y val="9.2814290475661435E-2"/>
          <c:w val="0.85079138730491444"/>
          <c:h val="0.8027996889234529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подкормлено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accent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12264.4</c:v>
                </c:pt>
                <c:pt idx="1">
                  <c:v>13359</c:v>
                </c:pt>
                <c:pt idx="2">
                  <c:v>13176.4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неподкормленная площадь</c:v>
                </c:pt>
              </c:strCache>
            </c:strRef>
          </c:tx>
          <c:spPr>
            <a:solidFill>
              <a:srgbClr val="00FF00"/>
            </a:solidFill>
            <a:ln>
              <a:solidFill>
                <a:schemeClr val="accent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3593.4000000000005</c:v>
                </c:pt>
                <c:pt idx="1">
                  <c:v>3209.4</c:v>
                </c:pt>
                <c:pt idx="2">
                  <c:v>2993.8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гибель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Lbls>
            <c:dLbl>
              <c:idx val="1"/>
              <c:layout>
                <c:manualLayout>
                  <c:x val="-5.702195648394085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Лист1!$D$2:$D$4</c:f>
              <c:numCache>
                <c:formatCode>0.0</c:formatCode>
                <c:ptCount val="3"/>
                <c:pt idx="0">
                  <c:v>554.20000000000005</c:v>
                </c:pt>
                <c:pt idx="1">
                  <c:v>533.6</c:v>
                </c:pt>
                <c:pt idx="2">
                  <c:v>931.8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4"/>
        <c:overlap val="100"/>
        <c:axId val="38627200"/>
        <c:axId val="38628736"/>
      </c:barChart>
      <c:catAx>
        <c:axId val="38627200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38628736"/>
        <c:crosses val="autoZero"/>
        <c:auto val="1"/>
        <c:lblAlgn val="ctr"/>
        <c:lblOffset val="100"/>
        <c:noMultiLvlLbl val="0"/>
      </c:catAx>
      <c:valAx>
        <c:axId val="38628736"/>
        <c:scaling>
          <c:orientation val="minMax"/>
        </c:scaling>
        <c:delete val="1"/>
        <c:axPos val="b"/>
        <c:numFmt formatCode="0" sourceLinked="0"/>
        <c:majorTickMark val="out"/>
        <c:minorTickMark val="none"/>
        <c:tickLblPos val="nextTo"/>
        <c:crossAx val="3862720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89307766973260283"/>
          <c:w val="0.6593238924579371"/>
          <c:h val="0.10692224673448981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092860027653109"/>
          <c:y val="8.5895192556952368E-2"/>
          <c:w val="0.8270389137181664"/>
          <c:h val="0.6181738353858119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с.х.организации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c:spPr>
          <c:invertIfNegative val="0"/>
          <c:dLbls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2012 г.</c:v>
                </c:pt>
                <c:pt idx="1">
                  <c:v>2013 г.</c:v>
                </c:pt>
                <c:pt idx="2">
                  <c:v>2014 г.</c:v>
                </c:pt>
                <c:pt idx="3">
                  <c:v>2015 г. </c:v>
                </c:pt>
                <c:pt idx="4">
                  <c:v>2016 г.</c:v>
                </c:pt>
                <c:pt idx="5">
                  <c:v>2017 г. </c:v>
                </c:pt>
              </c:strCache>
            </c:strRef>
          </c:cat>
          <c:val>
            <c:numRef>
              <c:f>Лист1!$B$2:$B$7</c:f>
              <c:numCache>
                <c:formatCode>_-* #,##0.0_р_._-;\-* #,##0.0_р_._-;_-* "-"??_р_._-;_-@_-</c:formatCode>
                <c:ptCount val="6"/>
                <c:pt idx="0">
                  <c:v>8494</c:v>
                </c:pt>
                <c:pt idx="1">
                  <c:v>10455.299999999999</c:v>
                </c:pt>
                <c:pt idx="2">
                  <c:v>10137.700000000001</c:v>
                </c:pt>
                <c:pt idx="3">
                  <c:v>10075.9</c:v>
                </c:pt>
                <c:pt idx="4">
                  <c:v>11679.8</c:v>
                </c:pt>
                <c:pt idx="5">
                  <c:v>11777.2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КФХ</c:v>
                </c:pt>
              </c:strCache>
            </c:strRef>
          </c:tx>
          <c:spPr>
            <a:solidFill>
              <a:srgbClr val="00FF00"/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c:spPr>
          <c:invertIfNegative val="0"/>
          <c:dLbls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2012 г.</c:v>
                </c:pt>
                <c:pt idx="1">
                  <c:v>2013 г.</c:v>
                </c:pt>
                <c:pt idx="2">
                  <c:v>2014 г.</c:v>
                </c:pt>
                <c:pt idx="3">
                  <c:v>2015 г. </c:v>
                </c:pt>
                <c:pt idx="4">
                  <c:v>2016 г.</c:v>
                </c:pt>
                <c:pt idx="5">
                  <c:v>2017 г. </c:v>
                </c:pt>
              </c:strCache>
            </c:strRef>
          </c:cat>
          <c:val>
            <c:numRef>
              <c:f>Лист1!$C$2:$C$7</c:f>
              <c:numCache>
                <c:formatCode>_-* #,##0.0_р_._-;\-* #,##0.0_р_._-;_-* "-"??_р_._-;_-@_-</c:formatCode>
                <c:ptCount val="6"/>
                <c:pt idx="0">
                  <c:v>2779</c:v>
                </c:pt>
                <c:pt idx="1">
                  <c:v>3656.4</c:v>
                </c:pt>
                <c:pt idx="2">
                  <c:v>3654</c:v>
                </c:pt>
                <c:pt idx="3">
                  <c:v>3713.7</c:v>
                </c:pt>
                <c:pt idx="4">
                  <c:v>4533.1000000000004</c:v>
                </c:pt>
                <c:pt idx="5">
                  <c:v>4667.1000000000004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хозяйства населения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chemeClr val="accent5">
                  <a:lumMod val="40000"/>
                  <a:lumOff val="60000"/>
                </a:schemeClr>
              </a:solidFill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2012 г.</c:v>
                </c:pt>
                <c:pt idx="1">
                  <c:v>2013 г.</c:v>
                </c:pt>
                <c:pt idx="2">
                  <c:v>2014 г.</c:v>
                </c:pt>
                <c:pt idx="3">
                  <c:v>2015 г. </c:v>
                </c:pt>
                <c:pt idx="4">
                  <c:v>2016 г.</c:v>
                </c:pt>
                <c:pt idx="5">
                  <c:v>2017 г. </c:v>
                </c:pt>
              </c:strCache>
            </c:strRef>
          </c:cat>
          <c:val>
            <c:numRef>
              <c:f>Лист1!$D$2:$D$7</c:f>
              <c:numCache>
                <c:formatCode>_-* #,##0.0_р_._-;\-* #,##0.0_р_._-;_-* "-"??_р_._-;_-@_-</c:formatCode>
                <c:ptCount val="6"/>
                <c:pt idx="0">
                  <c:v>39.6</c:v>
                </c:pt>
                <c:pt idx="1">
                  <c:v>39.299999999999997</c:v>
                </c:pt>
                <c:pt idx="2">
                  <c:v>46.9</c:v>
                </c:pt>
                <c:pt idx="3">
                  <c:v>43</c:v>
                </c:pt>
                <c:pt idx="4">
                  <c:v>45.2</c:v>
                </c:pt>
                <c:pt idx="5">
                  <c:v>50.5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32249728"/>
        <c:axId val="32251264"/>
      </c:barChart>
      <c:lineChart>
        <c:grouping val="standard"/>
        <c:varyColors val="0"/>
        <c:ser>
          <c:idx val="3"/>
          <c:order val="3"/>
          <c:tx>
            <c:strRef>
              <c:f>Лист1!$E$1</c:f>
              <c:strCache>
                <c:ptCount val="1"/>
                <c:pt idx="0">
                  <c:v>урожайность в с.х. организациях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diamond"/>
            <c:size val="5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dLbls>
            <c:numFmt formatCode="#,##0.0" sourceLinked="0"/>
            <c:txPr>
              <a:bodyPr/>
              <a:lstStyle/>
              <a:p>
                <a:pPr>
                  <a:defRPr sz="1400" b="1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2012 г.</c:v>
                </c:pt>
                <c:pt idx="1">
                  <c:v>2013 г.</c:v>
                </c:pt>
                <c:pt idx="2">
                  <c:v>2014 г.</c:v>
                </c:pt>
                <c:pt idx="3">
                  <c:v>2015 г. </c:v>
                </c:pt>
                <c:pt idx="4">
                  <c:v>2016 г.</c:v>
                </c:pt>
                <c:pt idx="5">
                  <c:v>2017 г. </c:v>
                </c:pt>
              </c:strCache>
            </c:strRef>
          </c:cat>
          <c:val>
            <c:numRef>
              <c:f>Лист1!$E$2:$E$7</c:f>
              <c:numCache>
                <c:formatCode>General</c:formatCode>
                <c:ptCount val="6"/>
                <c:pt idx="0">
                  <c:v>12.9</c:v>
                </c:pt>
                <c:pt idx="1">
                  <c:v>15</c:v>
                </c:pt>
                <c:pt idx="2">
                  <c:v>14</c:v>
                </c:pt>
                <c:pt idx="3" formatCode="0.0">
                  <c:v>13.6</c:v>
                </c:pt>
                <c:pt idx="4" formatCode="0.0">
                  <c:v>14.6</c:v>
                </c:pt>
                <c:pt idx="5">
                  <c:v>14.6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урожайность в КФХ</c:v>
                </c:pt>
              </c:strCache>
            </c:strRef>
          </c:tx>
          <c:spPr>
            <a:ln>
              <a:solidFill>
                <a:srgbClr val="00FF00"/>
              </a:solidFill>
            </a:ln>
          </c:spPr>
          <c:marker>
            <c:symbol val="square"/>
            <c:size val="5"/>
            <c:spPr>
              <a:solidFill>
                <a:srgbClr val="00FF00"/>
              </a:solidFill>
              <a:ln>
                <a:solidFill>
                  <a:srgbClr val="00FF00"/>
                </a:solidFill>
              </a:ln>
            </c:spPr>
          </c:marker>
          <c:dLbls>
            <c:dLbl>
              <c:idx val="1"/>
              <c:layout>
                <c:manualLayout>
                  <c:x val="-2.9093725841396089E-2"/>
                  <c:y val="2.38438606536595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6038171045294297E-2"/>
                  <c:y val="1.93215711074837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4649282004514656E-2"/>
                  <c:y val="1.4799281561308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048261488217573E-2"/>
                  <c:y val="2.15827158805716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400" b="1">
                    <a:solidFill>
                      <a:srgbClr val="00CC00"/>
                    </a:solidFill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2012 г.</c:v>
                </c:pt>
                <c:pt idx="1">
                  <c:v>2013 г.</c:v>
                </c:pt>
                <c:pt idx="2">
                  <c:v>2014 г.</c:v>
                </c:pt>
                <c:pt idx="3">
                  <c:v>2015 г. </c:v>
                </c:pt>
                <c:pt idx="4">
                  <c:v>2016 г.</c:v>
                </c:pt>
                <c:pt idx="5">
                  <c:v>2017 г. </c:v>
                </c:pt>
              </c:strCache>
            </c:strRef>
          </c:cat>
          <c:val>
            <c:numRef>
              <c:f>Лист1!$F$2:$F$7</c:f>
              <c:numCache>
                <c:formatCode>General</c:formatCode>
                <c:ptCount val="6"/>
                <c:pt idx="0">
                  <c:v>10.6</c:v>
                </c:pt>
                <c:pt idx="1">
                  <c:v>12.7</c:v>
                </c:pt>
                <c:pt idx="2">
                  <c:v>11.9</c:v>
                </c:pt>
                <c:pt idx="3" formatCode="0.0">
                  <c:v>11.4</c:v>
                </c:pt>
                <c:pt idx="4" formatCode="0.0">
                  <c:v>12.3</c:v>
                </c:pt>
                <c:pt idx="5">
                  <c:v>12.9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279168"/>
        <c:axId val="32277632"/>
      </c:lineChart>
      <c:catAx>
        <c:axId val="322497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32251264"/>
        <c:crosses val="autoZero"/>
        <c:auto val="1"/>
        <c:lblAlgn val="ctr"/>
        <c:lblOffset val="100"/>
        <c:noMultiLvlLbl val="0"/>
      </c:catAx>
      <c:valAx>
        <c:axId val="32251264"/>
        <c:scaling>
          <c:orientation val="minMax"/>
          <c:max val="20000"/>
        </c:scaling>
        <c:delete val="0"/>
        <c:axPos val="l"/>
        <c:majorGridlines/>
        <c:numFmt formatCode="_-* #,##0.0_р_._-;\-* #,##0.0_р_._-;_-* &quot;-&quot;??_р_._-;_-@_-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32249728"/>
        <c:crosses val="autoZero"/>
        <c:crossBetween val="between"/>
      </c:valAx>
      <c:valAx>
        <c:axId val="32277632"/>
        <c:scaling>
          <c:orientation val="minMax"/>
          <c:max val="20"/>
          <c:min val="-90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chemeClr val="bg1"/>
                </a:solidFill>
              </a:defRPr>
            </a:pPr>
            <a:endParaRPr lang="ru-RU"/>
          </a:p>
        </c:txPr>
        <c:crossAx val="32279168"/>
        <c:crosses val="max"/>
        <c:crossBetween val="between"/>
      </c:valAx>
      <c:catAx>
        <c:axId val="32279168"/>
        <c:scaling>
          <c:orientation val="minMax"/>
        </c:scaling>
        <c:delete val="1"/>
        <c:axPos val="b"/>
        <c:majorTickMark val="out"/>
        <c:minorTickMark val="none"/>
        <c:tickLblPos val="nextTo"/>
        <c:crossAx val="32277632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9.235561906139376E-5"/>
          <c:y val="0.83289481368167073"/>
          <c:w val="0.99137734356581353"/>
          <c:h val="0.1640505043599144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41403700401845"/>
          <c:y val="4.5194586641370327E-2"/>
          <c:w val="0.80314965183239762"/>
          <c:h val="0.7086196263093275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с.х.организации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c:spPr>
          <c:invertIfNegative val="0"/>
          <c:dLbls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2012 г.</c:v>
                </c:pt>
                <c:pt idx="1">
                  <c:v>2013 г.</c:v>
                </c:pt>
                <c:pt idx="2">
                  <c:v>2014 г.</c:v>
                </c:pt>
                <c:pt idx="3">
                  <c:v>2015 г. </c:v>
                </c:pt>
                <c:pt idx="4">
                  <c:v>2016 г.</c:v>
                </c:pt>
                <c:pt idx="5">
                  <c:v>2017 г.</c:v>
                </c:pt>
              </c:strCache>
            </c:strRef>
          </c:cat>
          <c:val>
            <c:numRef>
              <c:f>Лист1!$B$2:$B$7</c:f>
              <c:numCache>
                <c:formatCode>_-* #,##0.0_р_._-;\-* #,##0.0_р_._-;_-* "-"??_р_._-;_-@_-</c:formatCode>
                <c:ptCount val="6"/>
                <c:pt idx="0">
                  <c:v>39475.834300000002</c:v>
                </c:pt>
                <c:pt idx="1">
                  <c:v>35231.628400000001</c:v>
                </c:pt>
                <c:pt idx="2">
                  <c:v>29878.660200000002</c:v>
                </c:pt>
                <c:pt idx="3">
                  <c:v>34715.015399999997</c:v>
                </c:pt>
                <c:pt idx="4">
                  <c:v>45249.7</c:v>
                </c:pt>
                <c:pt idx="5">
                  <c:v>45790.5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КФХ</c:v>
                </c:pt>
              </c:strCache>
            </c:strRef>
          </c:tx>
          <c:spPr>
            <a:solidFill>
              <a:srgbClr val="00FF00"/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lnSpc>
                        <a:spcPct val="70000"/>
                      </a:lnSpc>
                      <a:defRPr sz="1400" b="1"/>
                    </a:pPr>
                    <a:r>
                      <a:rPr lang="en-US" sz="1400" dirty="0"/>
                      <a:t> 5 </a:t>
                    </a:r>
                    <a:r>
                      <a:rPr lang="en-US" sz="1400" dirty="0" smtClean="0"/>
                      <a:t>423,2</a:t>
                    </a:r>
                    <a:endParaRPr lang="ru-RU" sz="1400" dirty="0" smtClean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4.5222895461757813E-3"/>
                </c:manualLayout>
              </c:layout>
              <c:tx>
                <c:rich>
                  <a:bodyPr/>
                  <a:lstStyle/>
                  <a:p>
                    <a:pPr>
                      <a:lnSpc>
                        <a:spcPct val="60000"/>
                      </a:lnSpc>
                      <a:defRPr sz="1400" b="1"/>
                    </a:pPr>
                    <a:r>
                      <a:rPr lang="en-US" sz="1400" dirty="0"/>
                      <a:t> 3 </a:t>
                    </a:r>
                    <a:r>
                      <a:rPr lang="en-US" sz="1400" dirty="0" smtClean="0"/>
                      <a:t>892,3</a:t>
                    </a:r>
                    <a:endParaRPr lang="ru-RU" sz="1400" dirty="0" smtClean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2012 г.</c:v>
                </c:pt>
                <c:pt idx="1">
                  <c:v>2013 г.</c:v>
                </c:pt>
                <c:pt idx="2">
                  <c:v>2014 г.</c:v>
                </c:pt>
                <c:pt idx="3">
                  <c:v>2015 г. </c:v>
                </c:pt>
                <c:pt idx="4">
                  <c:v>2016 г.</c:v>
                </c:pt>
                <c:pt idx="5">
                  <c:v>2017 г.</c:v>
                </c:pt>
              </c:strCache>
            </c:strRef>
          </c:cat>
          <c:val>
            <c:numRef>
              <c:f>Лист1!$C$2:$C$7</c:f>
              <c:numCache>
                <c:formatCode>_-* #,##0.0_р_._-;\-* #,##0.0_р_._-;_-* "-"??_р_._-;_-@_-</c:formatCode>
                <c:ptCount val="6"/>
                <c:pt idx="0">
                  <c:v>5423.2493000000004</c:v>
                </c:pt>
                <c:pt idx="1">
                  <c:v>3892.3033000000005</c:v>
                </c:pt>
                <c:pt idx="2">
                  <c:v>3453.9427999999998</c:v>
                </c:pt>
                <c:pt idx="3">
                  <c:v>4147.4966999999997</c:v>
                </c:pt>
                <c:pt idx="4">
                  <c:v>6017.8</c:v>
                </c:pt>
                <c:pt idx="5">
                  <c:v>6031.7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хозяйства населения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effectLst>
              <a:innerShdw blurRad="114300">
                <a:prstClr val="black"/>
              </a:innerShdw>
            </a:effectLst>
          </c:spPr>
          <c:invertIfNegative val="0"/>
          <c:dLbls>
            <c:dLbl>
              <c:idx val="0"/>
              <c:layout>
                <c:manualLayout>
                  <c:x val="-2.720124649623722E-3"/>
                  <c:y val="-2.7133737277054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2.7133737277054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1.8089158184703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1.8089158184703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3600087811590595E-3"/>
                  <c:y val="-1.58280134116152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accent5">
                  <a:lumMod val="40000"/>
                  <a:lumOff val="60000"/>
                </a:schemeClr>
              </a:solidFill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2012 г.</c:v>
                </c:pt>
                <c:pt idx="1">
                  <c:v>2013 г.</c:v>
                </c:pt>
                <c:pt idx="2">
                  <c:v>2014 г.</c:v>
                </c:pt>
                <c:pt idx="3">
                  <c:v>2015 г. </c:v>
                </c:pt>
                <c:pt idx="4">
                  <c:v>2016 г.</c:v>
                </c:pt>
                <c:pt idx="5">
                  <c:v>2017 г.</c:v>
                </c:pt>
              </c:strCache>
            </c:strRef>
          </c:cat>
          <c:val>
            <c:numRef>
              <c:f>Лист1!$D$2:$D$7</c:f>
              <c:numCache>
                <c:formatCode>_-* #,##0.0_р_._-;\-* #,##0.0_р_._-;_-* "-"??_р_._-;_-@_-</c:formatCode>
                <c:ptCount val="6"/>
                <c:pt idx="0">
                  <c:v>157.7681</c:v>
                </c:pt>
                <c:pt idx="1">
                  <c:v>197.22970000000001</c:v>
                </c:pt>
                <c:pt idx="2">
                  <c:v>180.7655</c:v>
                </c:pt>
                <c:pt idx="3">
                  <c:v>167.9933</c:v>
                </c:pt>
                <c:pt idx="4">
                  <c:v>99.3</c:v>
                </c:pt>
                <c:pt idx="5">
                  <c:v>111.7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33072640"/>
        <c:axId val="33074176"/>
      </c:barChart>
      <c:lineChart>
        <c:grouping val="standard"/>
        <c:varyColors val="0"/>
        <c:ser>
          <c:idx val="3"/>
          <c:order val="3"/>
          <c:tx>
            <c:strRef>
              <c:f>Лист1!$E$1</c:f>
              <c:strCache>
                <c:ptCount val="1"/>
                <c:pt idx="0">
                  <c:v>урожайность в с.х. организациях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diamond"/>
            <c:size val="5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dLbls>
            <c:numFmt formatCode="#,##0.0" sourceLinked="0"/>
            <c:txPr>
              <a:bodyPr/>
              <a:lstStyle/>
              <a:p>
                <a:pPr>
                  <a:defRPr sz="1400" b="1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2012 г.</c:v>
                </c:pt>
                <c:pt idx="1">
                  <c:v>2013 г.</c:v>
                </c:pt>
                <c:pt idx="2">
                  <c:v>2014 г.</c:v>
                </c:pt>
                <c:pt idx="3">
                  <c:v>2015 г. </c:v>
                </c:pt>
                <c:pt idx="4">
                  <c:v>2016 г.</c:v>
                </c:pt>
                <c:pt idx="5">
                  <c:v>2017 г.</c:v>
                </c:pt>
              </c:strCache>
            </c:strRef>
          </c:cat>
          <c:val>
            <c:numRef>
              <c:f>Лист1!$E$2:$E$7</c:f>
              <c:numCache>
                <c:formatCode>0.0</c:formatCode>
                <c:ptCount val="6"/>
                <c:pt idx="0">
                  <c:v>414.4</c:v>
                </c:pt>
                <c:pt idx="1">
                  <c:v>445.1</c:v>
                </c:pt>
                <c:pt idx="2">
                  <c:v>371.2</c:v>
                </c:pt>
                <c:pt idx="3">
                  <c:v>389.7</c:v>
                </c:pt>
                <c:pt idx="4" formatCode="[=999999999]&quot;...&quot;;##0.0">
                  <c:v>471.6</c:v>
                </c:pt>
                <c:pt idx="5">
                  <c:v>443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урожайность в КФХ</c:v>
                </c:pt>
              </c:strCache>
            </c:strRef>
          </c:tx>
          <c:spPr>
            <a:ln>
              <a:solidFill>
                <a:srgbClr val="00FF00"/>
              </a:solidFill>
            </a:ln>
          </c:spPr>
          <c:marker>
            <c:symbol val="square"/>
            <c:size val="5"/>
            <c:spPr>
              <a:solidFill>
                <a:srgbClr val="00FF00"/>
              </a:solidFill>
              <a:ln>
                <a:solidFill>
                  <a:srgbClr val="00FF00"/>
                </a:solidFill>
              </a:ln>
            </c:spPr>
          </c:marker>
          <c:dLbls>
            <c:dLbl>
              <c:idx val="1"/>
              <c:layout>
                <c:manualLayout>
                  <c:x val="-2.9093725841396089E-2"/>
                  <c:y val="2.38438606536595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6038171045294297E-2"/>
                  <c:y val="1.93215711074837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4649282004514656E-2"/>
                  <c:y val="1.4799281561308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331346863814396E-2"/>
                  <c:y val="2.38438606536595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400" b="1">
                    <a:solidFill>
                      <a:srgbClr val="00CC00"/>
                    </a:solidFill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2012 г.</c:v>
                </c:pt>
                <c:pt idx="1">
                  <c:v>2013 г.</c:v>
                </c:pt>
                <c:pt idx="2">
                  <c:v>2014 г.</c:v>
                </c:pt>
                <c:pt idx="3">
                  <c:v>2015 г. </c:v>
                </c:pt>
                <c:pt idx="4">
                  <c:v>2016 г.</c:v>
                </c:pt>
                <c:pt idx="5">
                  <c:v>2017 г.</c:v>
                </c:pt>
              </c:strCache>
            </c:strRef>
          </c:cat>
          <c:val>
            <c:numRef>
              <c:f>Лист1!$F$2:$F$7</c:f>
              <c:numCache>
                <c:formatCode>0.0</c:formatCode>
                <c:ptCount val="6"/>
                <c:pt idx="0">
                  <c:v>377.3</c:v>
                </c:pt>
                <c:pt idx="1">
                  <c:v>421.1</c:v>
                </c:pt>
                <c:pt idx="2">
                  <c:v>362.6</c:v>
                </c:pt>
                <c:pt idx="3">
                  <c:v>375</c:v>
                </c:pt>
                <c:pt idx="4" formatCode="[=999999999]&quot;...&quot;;##0.0">
                  <c:v>464.6</c:v>
                </c:pt>
                <c:pt idx="5">
                  <c:v>436.3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734080"/>
        <c:axId val="38732544"/>
      </c:lineChart>
      <c:catAx>
        <c:axId val="33072640"/>
        <c:scaling>
          <c:orientation val="minMax"/>
        </c:scaling>
        <c:delete val="0"/>
        <c:axPos val="b"/>
        <c:majorTickMark val="out"/>
        <c:minorTickMark val="none"/>
        <c:tickLblPos val="nextTo"/>
        <c:crossAx val="33074176"/>
        <c:crosses val="autoZero"/>
        <c:auto val="1"/>
        <c:lblAlgn val="ctr"/>
        <c:lblOffset val="100"/>
        <c:noMultiLvlLbl val="0"/>
      </c:catAx>
      <c:valAx>
        <c:axId val="33074176"/>
        <c:scaling>
          <c:orientation val="minMax"/>
          <c:max val="70000"/>
        </c:scaling>
        <c:delete val="0"/>
        <c:axPos val="l"/>
        <c:majorGridlines/>
        <c:numFmt formatCode="_-* #,##0.0_р_._-;\-* #,##0.0_р_._-;_-* &quot;-&quot;??_р_._-;_-@_-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chemeClr val="tx1"/>
                </a:solidFill>
              </a:defRPr>
            </a:pPr>
            <a:endParaRPr lang="ru-RU"/>
          </a:p>
        </c:txPr>
        <c:crossAx val="33072640"/>
        <c:crosses val="autoZero"/>
        <c:crossBetween val="between"/>
      </c:valAx>
      <c:valAx>
        <c:axId val="38732544"/>
        <c:scaling>
          <c:orientation val="minMax"/>
          <c:min val="-300"/>
        </c:scaling>
        <c:delete val="0"/>
        <c:axPos val="r"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chemeClr val="bg1"/>
                </a:solidFill>
              </a:defRPr>
            </a:pPr>
            <a:endParaRPr lang="ru-RU"/>
          </a:p>
        </c:txPr>
        <c:crossAx val="38734080"/>
        <c:crosses val="max"/>
        <c:crossBetween val="between"/>
      </c:valAx>
      <c:catAx>
        <c:axId val="38734080"/>
        <c:scaling>
          <c:orientation val="minMax"/>
        </c:scaling>
        <c:delete val="1"/>
        <c:axPos val="b"/>
        <c:majorTickMark val="out"/>
        <c:minorTickMark val="none"/>
        <c:tickLblPos val="nextTo"/>
        <c:crossAx val="38732544"/>
        <c:crosses val="autoZero"/>
        <c:auto val="1"/>
        <c:lblAlgn val="ctr"/>
        <c:lblOffset val="100"/>
        <c:noMultiLvlLbl val="0"/>
      </c:catAx>
      <c:spPr>
        <a:ln>
          <a:solidFill>
            <a:schemeClr val="bg1"/>
          </a:solidFill>
        </a:ln>
      </c:spPr>
    </c:plotArea>
    <c:legend>
      <c:legendPos val="r"/>
      <c:layout>
        <c:manualLayout>
          <c:xMode val="edge"/>
          <c:yMode val="edge"/>
          <c:x val="9.235561906139376E-5"/>
          <c:y val="0.85776740618563752"/>
          <c:w val="0.99137734356581353"/>
          <c:h val="0.13917791185594763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421100353243699E-2"/>
          <c:y val="1.5145778114350821E-2"/>
          <c:w val="0.96336923469439528"/>
          <c:h val="0.651593495784419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Посевная площадь, тыс. га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c:spPr>
          <c:invertIfNegative val="0"/>
          <c:dLbls>
            <c:dLbl>
              <c:idx val="3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0430348393140109E-16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2014 г.</c:v>
                </c:pt>
                <c:pt idx="1">
                  <c:v>2015 г. </c:v>
                </c:pt>
                <c:pt idx="2">
                  <c:v>2016 г.</c:v>
                </c:pt>
                <c:pt idx="3">
                  <c:v>2017 г.</c:v>
                </c:pt>
              </c:strCache>
            </c:strRef>
          </c:cat>
          <c:val>
            <c:numRef>
              <c:f>Лист1!$B$2:$B$5</c:f>
              <c:numCache>
                <c:formatCode>_-* #,##0.0_р_._-;\-* #,##0.0_р_._-;_-* "-"??_р_._-;_-@_-</c:formatCode>
                <c:ptCount val="4"/>
                <c:pt idx="0">
                  <c:v>8.9</c:v>
                </c:pt>
                <c:pt idx="1">
                  <c:v>12.7</c:v>
                </c:pt>
                <c:pt idx="2">
                  <c:v>11.1</c:v>
                </c:pt>
                <c:pt idx="3">
                  <c:v>13.3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Валовой сбор, тыс. тонн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c:spPr>
          <c:invertIfNegative val="0"/>
          <c:dLbls>
            <c:numFmt formatCode="#,##0.0" sourceLinked="0"/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2014 г.</c:v>
                </c:pt>
                <c:pt idx="1">
                  <c:v>2015 г. </c:v>
                </c:pt>
                <c:pt idx="2">
                  <c:v>2016 г.</c:v>
                </c:pt>
                <c:pt idx="3">
                  <c:v>2017 г.</c:v>
                </c:pt>
              </c:strCache>
            </c:strRef>
          </c:cat>
          <c:val>
            <c:numRef>
              <c:f>Лист1!$C$2:$C$5</c:f>
              <c:numCache>
                <c:formatCode>_-* #,##0.0_р_._-;\-* #,##0.0_р_._-;_-* "-"??_р_._-;_-@_-</c:formatCode>
                <c:ptCount val="4"/>
                <c:pt idx="0">
                  <c:v>5.8</c:v>
                </c:pt>
                <c:pt idx="1">
                  <c:v>10.6</c:v>
                </c:pt>
                <c:pt idx="2">
                  <c:v>9.8000000000000007</c:v>
                </c:pt>
                <c:pt idx="3">
                  <c:v>11.4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axId val="101237120"/>
        <c:axId val="101238656"/>
      </c:barChart>
      <c:lineChart>
        <c:grouping val="standard"/>
        <c:varyColors val="0"/>
        <c:ser>
          <c:idx val="3"/>
          <c:order val="2"/>
          <c:tx>
            <c:strRef>
              <c:f>Лист1!$E$1</c:f>
              <c:strCache>
                <c:ptCount val="1"/>
                <c:pt idx="0">
                  <c:v>Среднее производство (6 лет)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2014 г.</c:v>
                </c:pt>
                <c:pt idx="1">
                  <c:v>2015 г. </c:v>
                </c:pt>
                <c:pt idx="2">
                  <c:v>2016 г.</c:v>
                </c:pt>
                <c:pt idx="3">
                  <c:v>2017 г.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42.4</c:v>
                </c:pt>
                <c:pt idx="1">
                  <c:v>42.4</c:v>
                </c:pt>
                <c:pt idx="2">
                  <c:v>42.4</c:v>
                </c:pt>
                <c:pt idx="3">
                  <c:v>42.4</c:v>
                </c:pt>
                <c:pt idx="4">
                  <c:v>42.4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240192"/>
        <c:axId val="101254272"/>
      </c:lineChart>
      <c:catAx>
        <c:axId val="101237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101238656"/>
        <c:crosses val="autoZero"/>
        <c:auto val="1"/>
        <c:lblAlgn val="ctr"/>
        <c:lblOffset val="100"/>
        <c:noMultiLvlLbl val="0"/>
      </c:catAx>
      <c:valAx>
        <c:axId val="101238656"/>
        <c:scaling>
          <c:orientation val="minMax"/>
        </c:scaling>
        <c:delete val="0"/>
        <c:axPos val="l"/>
        <c:majorGridlines/>
        <c:numFmt formatCode="_-* #,##0.0_р_._-;\-* #,##0.0_р_._-;_-* &quot;-&quot;??_р_._-;_-@_-" sourceLinked="1"/>
        <c:majorTickMark val="out"/>
        <c:minorTickMark val="none"/>
        <c:tickLblPos val="none"/>
        <c:crossAx val="101237120"/>
        <c:crosses val="autoZero"/>
        <c:crossBetween val="between"/>
      </c:valAx>
      <c:catAx>
        <c:axId val="101240192"/>
        <c:scaling>
          <c:orientation val="minMax"/>
        </c:scaling>
        <c:delete val="1"/>
        <c:axPos val="b"/>
        <c:majorTickMark val="out"/>
        <c:minorTickMark val="none"/>
        <c:tickLblPos val="nextTo"/>
        <c:crossAx val="101254272"/>
        <c:crosses val="autoZero"/>
        <c:auto val="1"/>
        <c:lblAlgn val="ctr"/>
        <c:lblOffset val="100"/>
        <c:noMultiLvlLbl val="0"/>
      </c:catAx>
      <c:valAx>
        <c:axId val="101254272"/>
        <c:scaling>
          <c:orientation val="minMax"/>
          <c:max val="12.5"/>
          <c:min val="0"/>
        </c:scaling>
        <c:delete val="0"/>
        <c:axPos val="r"/>
        <c:numFmt formatCode="General" sourceLinked="1"/>
        <c:majorTickMark val="out"/>
        <c:minorTickMark val="none"/>
        <c:tickLblPos val="none"/>
        <c:crossAx val="101240192"/>
        <c:crosses val="max"/>
        <c:crossBetween val="between"/>
      </c:valAx>
      <c:spPr>
        <a:noFill/>
        <a:ln w="25388">
          <a:solidFill>
            <a:schemeClr val="bg1"/>
          </a:solidFill>
        </a:ln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17494740994173011"/>
          <c:y val="0.8460479699786444"/>
          <c:w val="0.64912141592159189"/>
          <c:h val="0.12411815353849573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spPr>
    <a:ln w="19050">
      <a:noFill/>
    </a:ln>
  </c:spPr>
  <c:txPr>
    <a:bodyPr/>
    <a:lstStyle/>
    <a:p>
      <a:pPr>
        <a:defRPr sz="1048">
          <a:latin typeface="+mn-lt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421100353243699E-2"/>
          <c:y val="3.2399515988501104E-2"/>
          <c:w val="0.96336923469439528"/>
          <c:h val="0.784722662497984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Посевная площадь, тыс. га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c:spPr>
          <c:invertIfNegative val="0"/>
          <c:dLbls>
            <c:numFmt formatCode="#,##0.0" sourceLinked="0"/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2014 г.</c:v>
                </c:pt>
                <c:pt idx="1">
                  <c:v>2015 г. </c:v>
                </c:pt>
                <c:pt idx="2">
                  <c:v>2016 г.</c:v>
                </c:pt>
                <c:pt idx="3">
                  <c:v>2017 г.</c:v>
                </c:pt>
              </c:strCache>
            </c:strRef>
          </c:cat>
          <c:val>
            <c:numRef>
              <c:f>Лист1!$B$2:$B$5</c:f>
              <c:numCache>
                <c:formatCode>_-* #,##0.0_р_._-;\-* #,##0.0_р_._-;_-* "-"??_р_._-;_-@_-</c:formatCode>
                <c:ptCount val="4"/>
                <c:pt idx="0">
                  <c:v>52.9</c:v>
                </c:pt>
                <c:pt idx="1">
                  <c:v>54.9</c:v>
                </c:pt>
                <c:pt idx="2">
                  <c:v>51.1</c:v>
                </c:pt>
                <c:pt idx="3">
                  <c:v>49.6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Валовой сбор, тыс. тонн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c:spPr>
          <c:invertIfNegative val="0"/>
          <c:dLbls>
            <c:numFmt formatCode="#,##0.0" sourceLinked="0"/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2014 г.</c:v>
                </c:pt>
                <c:pt idx="1">
                  <c:v>2015 г. </c:v>
                </c:pt>
                <c:pt idx="2">
                  <c:v>2016 г.</c:v>
                </c:pt>
                <c:pt idx="3">
                  <c:v>2017 г.</c:v>
                </c:pt>
              </c:strCache>
            </c:strRef>
          </c:cat>
          <c:val>
            <c:numRef>
              <c:f>Лист1!$C$2:$C$5</c:f>
              <c:numCache>
                <c:formatCode>_-* #,##0.0_р_._-;\-* #,##0.0_р_._-;_-* "-"??_р_._-;_-@_-</c:formatCode>
                <c:ptCount val="4"/>
                <c:pt idx="0">
                  <c:v>37.799999999999997</c:v>
                </c:pt>
                <c:pt idx="1">
                  <c:v>45.7</c:v>
                </c:pt>
                <c:pt idx="2">
                  <c:v>41.8</c:v>
                </c:pt>
                <c:pt idx="3">
                  <c:v>39.4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axId val="101317248"/>
        <c:axId val="134484352"/>
      </c:barChart>
      <c:catAx>
        <c:axId val="101317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34484352"/>
        <c:crosses val="autoZero"/>
        <c:auto val="1"/>
        <c:lblAlgn val="ctr"/>
        <c:lblOffset val="100"/>
        <c:noMultiLvlLbl val="0"/>
      </c:catAx>
      <c:valAx>
        <c:axId val="134484352"/>
        <c:scaling>
          <c:orientation val="minMax"/>
        </c:scaling>
        <c:delete val="0"/>
        <c:axPos val="l"/>
        <c:majorGridlines/>
        <c:numFmt formatCode="_-* #,##0.0_р_._-;\-* #,##0.0_р_._-;_-* &quot;-&quot;??_р_._-;_-@_-" sourceLinked="1"/>
        <c:majorTickMark val="out"/>
        <c:minorTickMark val="none"/>
        <c:tickLblPos val="none"/>
        <c:crossAx val="101317248"/>
        <c:crosses val="autoZero"/>
        <c:crossBetween val="between"/>
      </c:valAx>
      <c:spPr>
        <a:noFill/>
        <a:ln w="25388">
          <a:solidFill>
            <a:schemeClr val="bg1"/>
          </a:solidFill>
        </a:ln>
      </c:spPr>
    </c:plotArea>
    <c:plotVisOnly val="1"/>
    <c:dispBlanksAs val="gap"/>
    <c:showDLblsOverMax val="0"/>
  </c:chart>
  <c:spPr>
    <a:ln w="19050">
      <a:noFill/>
    </a:ln>
  </c:spPr>
  <c:txPr>
    <a:bodyPr/>
    <a:lstStyle/>
    <a:p>
      <a:pPr>
        <a:defRPr sz="1048">
          <a:latin typeface="+mn-lt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Производство, млн. тонн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2013 г.</c:v>
                </c:pt>
                <c:pt idx="1">
                  <c:v>2014 г.</c:v>
                </c:pt>
                <c:pt idx="2">
                  <c:v>2015 г.</c:v>
                </c:pt>
                <c:pt idx="3">
                  <c:v>2016 г.</c:v>
                </c:pt>
                <c:pt idx="4">
                  <c:v>2017 г.</c:v>
                </c:pt>
                <c:pt idx="5">
                  <c:v>2018 г. (прогноз)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2.0499999999999998</c:v>
                </c:pt>
                <c:pt idx="1">
                  <c:v>2.36</c:v>
                </c:pt>
                <c:pt idx="2">
                  <c:v>2.89</c:v>
                </c:pt>
                <c:pt idx="3">
                  <c:v>2.65</c:v>
                </c:pt>
                <c:pt idx="4">
                  <c:v>2.5</c:v>
                </c:pt>
                <c:pt idx="5">
                  <c:v>2.5499999999999998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2284032"/>
        <c:axId val="32355456"/>
      </c:barChart>
      <c:lineChart>
        <c:grouping val="stacke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Урожайность в КФХ, ц/га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dLbls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2013 г.</c:v>
                </c:pt>
                <c:pt idx="1">
                  <c:v>2014 г.</c:v>
                </c:pt>
                <c:pt idx="2">
                  <c:v>2015 г.</c:v>
                </c:pt>
                <c:pt idx="3">
                  <c:v>2016 г.</c:v>
                </c:pt>
                <c:pt idx="4">
                  <c:v>2017 г.</c:v>
                </c:pt>
                <c:pt idx="5">
                  <c:v>2018 г. (прогноз)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175.5</c:v>
                </c:pt>
                <c:pt idx="1">
                  <c:v>185.3</c:v>
                </c:pt>
                <c:pt idx="2">
                  <c:v>196</c:v>
                </c:pt>
                <c:pt idx="3">
                  <c:v>186.4</c:v>
                </c:pt>
                <c:pt idx="4">
                  <c:v>205.4</c:v>
                </c:pt>
                <c:pt idx="5">
                  <c:v>206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402048"/>
        <c:axId val="32356992"/>
      </c:lineChart>
      <c:catAx>
        <c:axId val="32284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355456"/>
        <c:crosses val="autoZero"/>
        <c:auto val="1"/>
        <c:lblAlgn val="ctr"/>
        <c:lblOffset val="100"/>
        <c:noMultiLvlLbl val="0"/>
      </c:catAx>
      <c:valAx>
        <c:axId val="32355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284032"/>
        <c:crosses val="autoZero"/>
        <c:crossBetween val="between"/>
      </c:valAx>
      <c:valAx>
        <c:axId val="3235699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402048"/>
        <c:crosses val="max"/>
        <c:crossBetween val="between"/>
      </c:valAx>
      <c:catAx>
        <c:axId val="324020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23569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4376545522709953E-2"/>
          <c:y val="0.91730019685039366"/>
          <c:w val="0.96562345447729003"/>
          <c:h val="5.82130659317423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Производство, млн. тонн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2013 г.</c:v>
                </c:pt>
                <c:pt idx="1">
                  <c:v>2014 г.</c:v>
                </c:pt>
                <c:pt idx="2">
                  <c:v>2015 г.</c:v>
                </c:pt>
                <c:pt idx="3">
                  <c:v>2016 г.</c:v>
                </c:pt>
                <c:pt idx="4">
                  <c:v>2017 г.</c:v>
                </c:pt>
                <c:pt idx="5">
                  <c:v>2018 г. (прогноз)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2.09</c:v>
                </c:pt>
                <c:pt idx="1">
                  <c:v>2.1</c:v>
                </c:pt>
                <c:pt idx="2">
                  <c:v>2.4300000000000002</c:v>
                </c:pt>
                <c:pt idx="3">
                  <c:v>2.38</c:v>
                </c:pt>
                <c:pt idx="4">
                  <c:v>2.59</c:v>
                </c:pt>
                <c:pt idx="5">
                  <c:v>2.65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942784"/>
        <c:axId val="57945472"/>
      </c:barChart>
      <c:lineChart>
        <c:grouping val="stacke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Урожайность в КФХ, ц/га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dLbls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2013 г.</c:v>
                </c:pt>
                <c:pt idx="1">
                  <c:v>2014 г.</c:v>
                </c:pt>
                <c:pt idx="2">
                  <c:v>2015 г.</c:v>
                </c:pt>
                <c:pt idx="3">
                  <c:v>2016 г.</c:v>
                </c:pt>
                <c:pt idx="4">
                  <c:v>2017 г.</c:v>
                </c:pt>
                <c:pt idx="5">
                  <c:v>2018 г. (прогноз)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260.2</c:v>
                </c:pt>
                <c:pt idx="1">
                  <c:v>264.39999999999998</c:v>
                </c:pt>
                <c:pt idx="2">
                  <c:v>266.2</c:v>
                </c:pt>
                <c:pt idx="3">
                  <c:v>265.89999999999998</c:v>
                </c:pt>
                <c:pt idx="4">
                  <c:v>303.60000000000002</c:v>
                </c:pt>
                <c:pt idx="5">
                  <c:v>305.10000000000002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5041920"/>
        <c:axId val="57968128"/>
      </c:lineChart>
      <c:catAx>
        <c:axId val="5794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945472"/>
        <c:crosses val="autoZero"/>
        <c:auto val="1"/>
        <c:lblAlgn val="ctr"/>
        <c:lblOffset val="100"/>
        <c:noMultiLvlLbl val="0"/>
      </c:catAx>
      <c:valAx>
        <c:axId val="57945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942784"/>
        <c:crosses val="autoZero"/>
        <c:crossBetween val="between"/>
      </c:valAx>
      <c:valAx>
        <c:axId val="57968128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5041920"/>
        <c:crosses val="max"/>
        <c:crossBetween val="between"/>
      </c:valAx>
      <c:catAx>
        <c:axId val="1050419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79681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4376545522709953E-2"/>
          <c:y val="0.91730019685039366"/>
          <c:w val="0.96562345447729003"/>
          <c:h val="5.82130659317423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Производство, млн. тонн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2013 г.</c:v>
                </c:pt>
                <c:pt idx="1">
                  <c:v>2014 г.</c:v>
                </c:pt>
                <c:pt idx="2">
                  <c:v>2015 г.</c:v>
                </c:pt>
                <c:pt idx="3">
                  <c:v>2016 г.</c:v>
                </c:pt>
                <c:pt idx="4">
                  <c:v>2017 г.</c:v>
                </c:pt>
                <c:pt idx="5">
                  <c:v>2018 г. (прогноз)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29.1</c:v>
                </c:pt>
                <c:pt idx="1">
                  <c:v>37.4</c:v>
                </c:pt>
                <c:pt idx="2">
                  <c:v>38.9</c:v>
                </c:pt>
                <c:pt idx="3">
                  <c:v>49.1</c:v>
                </c:pt>
                <c:pt idx="4">
                  <c:v>52.3</c:v>
                </c:pt>
                <c:pt idx="5">
                  <c:v>55.3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5680384"/>
        <c:axId val="135681920"/>
      </c:barChart>
      <c:lineChart>
        <c:grouping val="stacke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Урожайность в СХО и КФХ, кг/м кв.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8709681789256545E-2"/>
                  <c:y val="2.84466600485250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7240146444291641E-2"/>
                  <c:y val="5.68933200970501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2974914116774147E-2"/>
                  <c:y val="-1.42233300242625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2939070689929803E-2"/>
                  <c:y val="-1.1378664019410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007168685368858E-2"/>
                  <c:y val="-5.68933200970501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2013 г.</c:v>
                </c:pt>
                <c:pt idx="1">
                  <c:v>2014 г.</c:v>
                </c:pt>
                <c:pt idx="2">
                  <c:v>2015 г.</c:v>
                </c:pt>
                <c:pt idx="3">
                  <c:v>2016 г.</c:v>
                </c:pt>
                <c:pt idx="4">
                  <c:v>2017 г.</c:v>
                </c:pt>
                <c:pt idx="5">
                  <c:v>2018 г. (прогноз)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20.100000000000001</c:v>
                </c:pt>
                <c:pt idx="1">
                  <c:v>20.3</c:v>
                </c:pt>
                <c:pt idx="2">
                  <c:v>22.9</c:v>
                </c:pt>
                <c:pt idx="3">
                  <c:v>25.8</c:v>
                </c:pt>
                <c:pt idx="4">
                  <c:v>28</c:v>
                </c:pt>
                <c:pt idx="5">
                  <c:v>33.1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5701632"/>
        <c:axId val="135683456"/>
      </c:lineChart>
      <c:catAx>
        <c:axId val="135680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5681920"/>
        <c:crosses val="autoZero"/>
        <c:auto val="1"/>
        <c:lblAlgn val="ctr"/>
        <c:lblOffset val="100"/>
        <c:noMultiLvlLbl val="0"/>
      </c:catAx>
      <c:valAx>
        <c:axId val="135681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5680384"/>
        <c:crosses val="autoZero"/>
        <c:crossBetween val="between"/>
      </c:valAx>
      <c:valAx>
        <c:axId val="13568345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5701632"/>
        <c:crosses val="max"/>
        <c:crossBetween val="between"/>
      </c:valAx>
      <c:catAx>
        <c:axId val="1357016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56834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4376545522709953E-2"/>
          <c:y val="0.91730019685039366"/>
          <c:w val="0.96562345447729003"/>
          <c:h val="5.82130659317423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Производство, млн. тонн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3.413599205823019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5.2568096393287124E-17"/>
                  <c:y val="-7.680598213101770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1.4336919181206654E-3"/>
                  <c:y val="-0.1422333002426254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1.4336919181206127E-3"/>
                  <c:y val="-0.1280099702183627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2.8673838362412254E-3"/>
                  <c:y val="-0.1649906282814454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-1.0513619278657425E-16"/>
                  <c:y val="-0.1792139583057080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2013 г.</c:v>
                </c:pt>
                <c:pt idx="1">
                  <c:v>2014 г.</c:v>
                </c:pt>
                <c:pt idx="2">
                  <c:v>2015 г.</c:v>
                </c:pt>
                <c:pt idx="3">
                  <c:v>2016 г.</c:v>
                </c:pt>
                <c:pt idx="4">
                  <c:v>2017 г.</c:v>
                </c:pt>
                <c:pt idx="5">
                  <c:v>2018 г. (прогноз)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51</c:v>
                </c:pt>
                <c:pt idx="1">
                  <c:v>52.8</c:v>
                </c:pt>
                <c:pt idx="2">
                  <c:v>60.4</c:v>
                </c:pt>
                <c:pt idx="3">
                  <c:v>63.7</c:v>
                </c:pt>
                <c:pt idx="4">
                  <c:v>85.8</c:v>
                </c:pt>
                <c:pt idx="5">
                  <c:v>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6798592"/>
        <c:axId val="136800128"/>
      </c:barChart>
      <c:lineChart>
        <c:grouping val="stacke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Урожайность в КФХ, ц/га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0107530280532868E-2"/>
                  <c:y val="-3.98253240679351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7204303017447353E-2"/>
                  <c:y val="-3.41359920582301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0107530280532868E-2"/>
                  <c:y val="-3.87719016883428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8637994935567965E-2"/>
                  <c:y val="-3.12913260533775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014337370737716E-2"/>
                  <c:y val="-1.9912662033967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0071686853688684E-2"/>
                  <c:y val="-3.69806580630825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2013 г.</c:v>
                </c:pt>
                <c:pt idx="1">
                  <c:v>2014 г.</c:v>
                </c:pt>
                <c:pt idx="2">
                  <c:v>2015 г.</c:v>
                </c:pt>
                <c:pt idx="3">
                  <c:v>2016 г.</c:v>
                </c:pt>
                <c:pt idx="4">
                  <c:v>2017 г.</c:v>
                </c:pt>
                <c:pt idx="5">
                  <c:v>2018 г. (прогноз)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47.4</c:v>
                </c:pt>
                <c:pt idx="1">
                  <c:v>55</c:v>
                </c:pt>
                <c:pt idx="2">
                  <c:v>73.7</c:v>
                </c:pt>
                <c:pt idx="3">
                  <c:v>67.5</c:v>
                </c:pt>
                <c:pt idx="4">
                  <c:v>93.7</c:v>
                </c:pt>
                <c:pt idx="5">
                  <c:v>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811648"/>
        <c:axId val="136801664"/>
      </c:lineChart>
      <c:catAx>
        <c:axId val="136798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6800128"/>
        <c:crosses val="autoZero"/>
        <c:auto val="1"/>
        <c:lblAlgn val="ctr"/>
        <c:lblOffset val="100"/>
        <c:noMultiLvlLbl val="0"/>
      </c:catAx>
      <c:valAx>
        <c:axId val="136800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6798592"/>
        <c:crosses val="autoZero"/>
        <c:crossBetween val="between"/>
      </c:valAx>
      <c:valAx>
        <c:axId val="13680166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6811648"/>
        <c:crosses val="max"/>
        <c:crossBetween val="between"/>
      </c:valAx>
      <c:catAx>
        <c:axId val="1368116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680166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4376545522709953E-2"/>
          <c:y val="0.91730019685039366"/>
          <c:w val="0.96562345447729003"/>
          <c:h val="5.82130659317423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 smtClean="0">
                <a:solidFill>
                  <a:schemeClr val="tx1"/>
                </a:solidFill>
              </a:rPr>
              <a:t>Освоени</a:t>
            </a:r>
            <a:r>
              <a:rPr lang="ru-RU" sz="1400" b="1" baseline="0" dirty="0" smtClean="0">
                <a:solidFill>
                  <a:schemeClr val="tx1"/>
                </a:solidFill>
              </a:rPr>
              <a:t>е средств Федерального бюджета на развитие садоводства, млн рублей</a:t>
            </a:r>
            <a:endParaRPr lang="ru-RU" sz="1400" b="1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закладка и уход, млн рублей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pattFill prst="pct60">
                <a:fgClr>
                  <a:srgbClr val="00FF00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</c:dPt>
          <c:dLbls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…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2013 г.</c:v>
                </c:pt>
                <c:pt idx="1">
                  <c:v>2014 г.</c:v>
                </c:pt>
                <c:pt idx="2">
                  <c:v>2015 г.</c:v>
                </c:pt>
                <c:pt idx="3">
                  <c:v>2016 г.</c:v>
                </c:pt>
                <c:pt idx="4">
                  <c:v>2017 г.</c:v>
                </c:pt>
                <c:pt idx="5">
                  <c:v>2018 г. прогноз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427.24</c:v>
                </c:pt>
                <c:pt idx="1">
                  <c:v>371</c:v>
                </c:pt>
                <c:pt idx="2">
                  <c:v>2058.14</c:v>
                </c:pt>
                <c:pt idx="3">
                  <c:v>2206.5300000000002</c:v>
                </c:pt>
                <c:pt idx="4">
                  <c:v>3306</c:v>
                </c:pt>
                <c:pt idx="5">
                  <c:v>3306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раскорчевка старых садов, млн рублей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5431591172916093E-3"/>
                  <c:y val="-1.70078959491745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5143863724305364E-3"/>
                  <c:y val="-2.83464932486241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552685887144103E-17"/>
                  <c:y val="5.66929864972478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5143863724306475E-3"/>
                  <c:y val="8.50394797458725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2013 г.</c:v>
                </c:pt>
                <c:pt idx="1">
                  <c:v>2014 г.</c:v>
                </c:pt>
                <c:pt idx="2">
                  <c:v>2015 г.</c:v>
                </c:pt>
                <c:pt idx="3">
                  <c:v>2016 г.</c:v>
                </c:pt>
                <c:pt idx="4">
                  <c:v>2017 г.</c:v>
                </c:pt>
                <c:pt idx="5">
                  <c:v>2018 г. прогноз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36.700000000000003</c:v>
                </c:pt>
                <c:pt idx="1">
                  <c:v>51.44</c:v>
                </c:pt>
                <c:pt idx="2">
                  <c:v>86.07</c:v>
                </c:pt>
                <c:pt idx="3">
                  <c:v>87.81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overlap val="100"/>
        <c:axId val="222724096"/>
        <c:axId val="222725632"/>
      </c:barChart>
      <c:catAx>
        <c:axId val="222724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2725632"/>
        <c:crosses val="autoZero"/>
        <c:auto val="1"/>
        <c:lblAlgn val="ctr"/>
        <c:lblOffset val="100"/>
        <c:noMultiLvlLbl val="0"/>
      </c:catAx>
      <c:valAx>
        <c:axId val="222725632"/>
        <c:scaling>
          <c:orientation val="minMax"/>
          <c:max val="3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2724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20"/>
      <c:depthPercent val="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2938753790340748"/>
          <c:w val="0.73226331531467137"/>
          <c:h val="0.6250154250292864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расчетный объем субсидии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91576445783907E-3"/>
                  <c:y val="8.299731402393198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145,5</a:t>
                    </a:r>
                    <a:r>
                      <a:rPr lang="ru-RU" dirty="0" smtClean="0"/>
                      <a:t> </a:t>
                    </a:r>
                    <a:r>
                      <a:rPr lang="ru-RU" sz="1200" dirty="0" smtClean="0"/>
                      <a:t>млн. рублей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9155348881628367E-3"/>
                  <c:y val="9.337197827692347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53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4 </a:t>
                    </a:r>
                    <a:r>
                      <a:rPr lang="ru-RU" sz="1200" dirty="0" smtClean="0"/>
                      <a:t>млн.</a:t>
                    </a:r>
                    <a:r>
                      <a:rPr lang="ru-RU" sz="1200" baseline="0" dirty="0" smtClean="0"/>
                      <a:t> рублей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2016 г.</c:v>
                </c:pt>
                <c:pt idx="1">
                  <c:v>2017 г.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370</c:v>
                </c:pt>
                <c:pt idx="1">
                  <c:v>370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мощность объектов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25754514421149055"/>
                  <c:y val="-4.340307418720660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61,0 </a:t>
                    </a:r>
                  </a:p>
                  <a:p>
                    <a:r>
                      <a:rPr lang="ru-RU" sz="1200" dirty="0" smtClean="0"/>
                      <a:t>тыс. тонн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23805441196887062"/>
                  <c:y val="5.903771483051062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59,2</a:t>
                    </a:r>
                  </a:p>
                  <a:p>
                    <a:r>
                      <a:rPr lang="ru-RU" dirty="0" smtClean="0"/>
                      <a:t> </a:t>
                    </a:r>
                    <a:r>
                      <a:rPr lang="ru-RU" sz="1200" dirty="0" smtClean="0"/>
                      <a:t>тыс. тонн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2016 г.</c:v>
                </c:pt>
                <c:pt idx="1">
                  <c:v>2017 г.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1258.7</c:v>
                </c:pt>
                <c:pt idx="1">
                  <c:v>1512.7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942720"/>
        <c:axId val="32985472"/>
        <c:axId val="136440896"/>
      </c:bar3DChart>
      <c:catAx>
        <c:axId val="329427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32985472"/>
        <c:crosses val="autoZero"/>
        <c:auto val="1"/>
        <c:lblAlgn val="ctr"/>
        <c:lblOffset val="100"/>
        <c:noMultiLvlLbl val="0"/>
      </c:catAx>
      <c:valAx>
        <c:axId val="3298547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32942720"/>
        <c:crosses val="autoZero"/>
        <c:crossBetween val="between"/>
        <c:majorUnit val="500"/>
        <c:minorUnit val="500"/>
      </c:valAx>
      <c:serAx>
        <c:axId val="136440896"/>
        <c:scaling>
          <c:orientation val="minMax"/>
        </c:scaling>
        <c:delete val="1"/>
        <c:axPos val="b"/>
        <c:majorTickMark val="out"/>
        <c:minorTickMark val="none"/>
        <c:tickLblPos val="none"/>
        <c:crossAx val="32985472"/>
        <c:crosses val="autoZero"/>
      </c:serAx>
    </c:plotArea>
    <c:legend>
      <c:legendPos val="r"/>
      <c:legendEntry>
        <c:idx val="0"/>
        <c:txPr>
          <a:bodyPr/>
          <a:lstStyle/>
          <a:p>
            <a:pPr>
              <a:defRPr sz="16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/>
            </a:pPr>
            <a:endParaRPr lang="ru-RU"/>
          </a:p>
        </c:txPr>
      </c:legendEntry>
      <c:layout>
        <c:manualLayout>
          <c:xMode val="edge"/>
          <c:yMode val="edge"/>
          <c:x val="0.69568883380876478"/>
          <c:y val="8.2511283627540608E-2"/>
          <c:w val="0.29761512263827794"/>
          <c:h val="0.7597993309340722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54923457534316"/>
          <c:y val="0.16335716899583619"/>
          <c:w val="0.82645863944040487"/>
          <c:h val="0.5207059707840053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Состояние озимых зерновых культур по состоянию на 20.11.2014</c:v>
                </c:pt>
              </c:strCache>
            </c:strRef>
          </c:tx>
          <c:spPr>
            <a:ln w="19050">
              <a:solidFill>
                <a:schemeClr val="bg2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c:spPr>
          <c:dPt>
            <c:idx val="0"/>
            <c:bubble3D val="0"/>
            <c:spPr>
              <a:solidFill>
                <a:srgbClr val="00FF00"/>
              </a:solidFill>
              <a:ln w="19050">
                <a:solidFill>
                  <a:schemeClr val="bg2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c:spPr>
          </c:dPt>
          <c:dPt>
            <c:idx val="1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2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c:spPr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bg2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9374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4</a:t>
                    </a:r>
                    <a:r>
                      <a:rPr lang="en-US" dirty="0" smtClean="0"/>
                      <a:t>; </a:t>
                    </a:r>
                    <a:r>
                      <a:rPr lang="ru-RU" dirty="0" smtClean="0"/>
                      <a:t>54,8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6</a:t>
                    </a:r>
                    <a:r>
                      <a:rPr lang="ru-RU" dirty="0" smtClean="0"/>
                      <a:t>298,5</a:t>
                    </a:r>
                    <a:r>
                      <a:rPr lang="en-US" dirty="0" smtClean="0"/>
                      <a:t>; </a:t>
                    </a:r>
                    <a:r>
                      <a:rPr lang="ru-RU" dirty="0" smtClean="0"/>
                      <a:t>36,8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1429,1</a:t>
                    </a:r>
                    <a:r>
                      <a:rPr lang="en-US" dirty="0" smtClean="0"/>
                      <a:t>; </a:t>
                    </a:r>
                    <a:r>
                      <a:rPr lang="ru-RU" dirty="0" smtClean="0"/>
                      <a:t>8,4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numFmt formatCode="General" sourceLinked="0"/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хорошее</c:v>
                </c:pt>
                <c:pt idx="1">
                  <c:v>удовлетворительное</c:v>
                </c:pt>
                <c:pt idx="2">
                  <c:v>плохое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9348.5</c:v>
                </c:pt>
                <c:pt idx="1">
                  <c:v>6411.7</c:v>
                </c:pt>
                <c:pt idx="2">
                  <c:v>1341.8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25346">
          <a:noFill/>
        </a:ln>
      </c:spPr>
    </c:plotArea>
    <c:legend>
      <c:legendPos val="b"/>
      <c:layout>
        <c:manualLayout>
          <c:xMode val="edge"/>
          <c:yMode val="edge"/>
          <c:x val="0"/>
          <c:y val="0.7304327925494748"/>
          <c:w val="0.99948680792025058"/>
          <c:h val="0.2062727904133487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796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36001555382734"/>
          <c:y val="0.11121427216733448"/>
          <c:w val="0.8831666918478851"/>
          <c:h val="0.6794885889514138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accent1"/>
              </a:solidFill>
            </a:ln>
            <a:effectLst>
              <a:glow>
                <a:schemeClr val="accent1">
                  <a:alpha val="40000"/>
                </a:schemeClr>
              </a:glow>
              <a:outerShdw blurRad="50800" dist="50800" dir="5400000" sx="1000" sy="1000" algn="ctr" rotWithShape="0">
                <a:srgbClr val="000000">
                  <a:alpha val="24000"/>
                </a:srgbClr>
              </a:outerShdw>
              <a:softEdge rad="0"/>
            </a:effectLst>
            <a:scene3d>
              <a:camera prst="orthographicFront"/>
              <a:lightRig rig="threePt" dir="t">
                <a:rot lat="0" lon="0" rev="0"/>
              </a:lightRig>
            </a:scene3d>
            <a:sp3d>
              <a:bevelB w="0" h="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  <a:effectLst>
                <a:glow>
                  <a:schemeClr val="accent1">
                    <a:alpha val="40000"/>
                  </a:schemeClr>
                </a:glow>
                <a:outerShdw blurRad="50800" dist="50800" dir="5400000" sx="1000" sy="1000" algn="ctr" rotWithShape="0">
                  <a:srgbClr val="000000">
                    <a:alpha val="24000"/>
                  </a:srgbClr>
                </a:outerShdw>
                <a:softEdge rad="0"/>
              </a:effectLst>
              <a:scene3d>
                <a:camera prst="orthographicFront"/>
                <a:lightRig rig="threePt" dir="t">
                  <a:rot lat="0" lon="0" rev="0"/>
                </a:lightRig>
              </a:scene3d>
              <a:sp3d>
                <a:bevelB w="0" h="0"/>
              </a:sp3d>
            </c:spPr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  <a:effectLst>
                <a:glow>
                  <a:schemeClr val="accent1">
                    <a:alpha val="40000"/>
                  </a:schemeClr>
                </a:glow>
                <a:outerShdw blurRad="50800" dist="50800" dir="5400000" sx="1000" sy="1000" algn="ctr" rotWithShape="0">
                  <a:srgbClr val="000000">
                    <a:alpha val="24000"/>
                  </a:srgbClr>
                </a:outerShdw>
                <a:softEdge rad="0"/>
              </a:effectLst>
              <a:scene3d>
                <a:camera prst="orthographicFront"/>
                <a:lightRig rig="threePt" dir="t">
                  <a:rot lat="0" lon="0" rev="0"/>
                </a:lightRig>
              </a:scene3d>
              <a:sp3d>
                <a:bevelB w="0" h="0"/>
              </a:sp3d>
            </c:spPr>
          </c:dPt>
          <c:dPt>
            <c:idx val="2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>
                <a:glow>
                  <a:schemeClr val="accent1">
                    <a:alpha val="40000"/>
                  </a:schemeClr>
                </a:glow>
                <a:outerShdw blurRad="50800" dist="50800" dir="5400000" sx="1000" sy="1000" algn="ctr" rotWithShape="0">
                  <a:srgbClr val="000000">
                    <a:alpha val="24000"/>
                  </a:srgbClr>
                </a:outerShdw>
                <a:softEdge rad="0"/>
              </a:effectLst>
              <a:scene3d>
                <a:camera prst="orthographicFront"/>
                <a:lightRig rig="threePt" dir="t">
                  <a:rot lat="0" lon="0" rev="0"/>
                </a:lightRig>
              </a:scene3d>
              <a:sp3d>
                <a:bevelB w="0" h="0"/>
              </a:sp3d>
            </c:spPr>
          </c:dPt>
          <c:dLbls>
            <c:dLbl>
              <c:idx val="0"/>
              <c:layout>
                <c:manualLayout>
                  <c:x val="0"/>
                  <c:y val="4.76673762975285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7.15010644462927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2946313458711305E-3"/>
                  <c:y val="4.709031173400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delete val="1"/>
            </c:dLbl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3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231.9</c:v>
                </c:pt>
                <c:pt idx="1">
                  <c:v>282.60000000000002</c:v>
                </c:pt>
                <c:pt idx="2">
                  <c:v>220.5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Приобретение</c:v>
                </c:pt>
              </c:strCache>
            </c:strRef>
          </c:tx>
          <c:invertIfNegative val="0"/>
          <c:dPt>
            <c:idx val="3"/>
            <c:invertIfNegative val="0"/>
            <c:bubble3D val="0"/>
            <c:spPr>
              <a:solidFill>
                <a:srgbClr val="FFC000"/>
              </a:solidFill>
            </c:spPr>
          </c:dPt>
          <c:dLbls>
            <c:dLbl>
              <c:idx val="3"/>
              <c:layout>
                <c:manualLayout>
                  <c:x val="4.1016114488571041E-3"/>
                  <c:y val="-0.317138834126968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3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1560.8</c:v>
                </c:pt>
                <c:pt idx="1">
                  <c:v>1693.1</c:v>
                </c:pt>
                <c:pt idx="2">
                  <c:v>1663.9</c:v>
                </c:pt>
                <c:pt idx="3" formatCode="0.0">
                  <c:v>3068.6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6"/>
        <c:overlap val="100"/>
        <c:axId val="137437568"/>
        <c:axId val="137439104"/>
      </c:barChart>
      <c:catAx>
        <c:axId val="137437568"/>
        <c:scaling>
          <c:orientation val="minMax"/>
        </c:scaling>
        <c:delete val="0"/>
        <c:axPos val="b"/>
        <c:numFmt formatCode="\О\с\н\о\в\н\о\й" sourceLinked="1"/>
        <c:majorTickMark val="none"/>
        <c:minorTickMark val="none"/>
        <c:tickLblPos val="nextTo"/>
        <c:crossAx val="137439104"/>
        <c:crosses val="autoZero"/>
        <c:auto val="1"/>
        <c:lblAlgn val="ctr"/>
        <c:lblOffset val="100"/>
        <c:noMultiLvlLbl val="0"/>
      </c:catAx>
      <c:valAx>
        <c:axId val="137439104"/>
        <c:scaling>
          <c:orientation val="minMax"/>
        </c:scaling>
        <c:delete val="0"/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ru-RU" sz="1050" dirty="0" smtClean="0"/>
                  <a:t>тыс. тонн д.в.</a:t>
                </a:r>
                <a:endParaRPr lang="ru-RU" sz="1050" dirty="0"/>
              </a:p>
            </c:rich>
          </c:tx>
          <c:layout>
            <c:manualLayout>
              <c:xMode val="edge"/>
              <c:yMode val="edge"/>
              <c:x val="0"/>
              <c:y val="4.9849506315323075E-3"/>
            </c:manualLayout>
          </c:layout>
          <c:overlay val="0"/>
        </c:title>
        <c:numFmt formatCode="0.0" sourceLinked="1"/>
        <c:majorTickMark val="none"/>
        <c:minorTickMark val="none"/>
        <c:tickLblPos val="nextTo"/>
        <c:crossAx val="137437568"/>
        <c:crosses val="autoZero"/>
        <c:crossBetween val="between"/>
      </c:valAx>
      <c:spPr>
        <a:noFill/>
        <a:ln w="25384">
          <a:noFill/>
        </a:ln>
        <a:effectLst>
          <a:glow rad="1333500">
            <a:schemeClr val="accent1">
              <a:alpha val="40000"/>
            </a:schemeClr>
          </a:glow>
        </a:effectLst>
      </c:spPr>
    </c:plotArea>
    <c:plotVisOnly val="1"/>
    <c:dispBlanksAs val="gap"/>
    <c:showDLblsOverMax val="0"/>
  </c:chart>
  <c:txPr>
    <a:bodyPr/>
    <a:lstStyle/>
    <a:p>
      <a:pPr>
        <a:defRPr sz="1200">
          <a:latin typeface="+mn-lt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0990806265699839E-2"/>
          <c:y val="8.0987297707662095E-2"/>
          <c:w val="0.93746899900405356"/>
          <c:h val="0.8118138900482528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Аммиачная селитра</c:v>
                </c:pt>
              </c:strCache>
            </c:strRef>
          </c:tx>
          <c:spPr>
            <a:ln w="57150"/>
          </c:spPr>
          <c:marker>
            <c:symbol val="square"/>
            <c:size val="2"/>
            <c:spPr>
              <a:ln w="57150"/>
            </c:spPr>
          </c:marker>
          <c:dPt>
            <c:idx val="24"/>
            <c:bubble3D val="0"/>
          </c:dPt>
          <c:dPt>
            <c:idx val="25"/>
            <c:bubble3D val="0"/>
          </c:dPt>
          <c:dLbls>
            <c:dLbl>
              <c:idx val="0"/>
              <c:layout>
                <c:manualLayout>
                  <c:x val="-1.7696331231602202E-2"/>
                  <c:y val="2.1574084360996927E-2"/>
                </c:manualLayout>
              </c:layout>
              <c:spPr/>
              <c:txPr>
                <a:bodyPr/>
                <a:lstStyle/>
                <a:p>
                  <a:pPr>
                    <a:defRPr sz="1200" b="1" i="0">
                      <a:solidFill>
                        <a:schemeClr val="accent1">
                          <a:lumMod val="75000"/>
                        </a:schemeClr>
                      </a:solidFill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4.6329119886445676E-2"/>
                  <c:y val="-3.65994519127504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6420436145875935E-2"/>
                  <c:y val="-2.4068622004962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4.4554041770327062E-2"/>
                  <c:y val="-3.6436877383994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4"/>
              <c:layout>
                <c:manualLayout>
                  <c:x val="-2.0132082931939344E-2"/>
                  <c:y val="-2.58674962041254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6"/>
              <c:layout>
                <c:manualLayout>
                  <c:x val="2.1272970033936855E-2"/>
                  <c:y val="4.0893604414324332E-2"/>
                </c:manualLayout>
              </c:layout>
              <c:tx>
                <c:rich>
                  <a:bodyPr/>
                  <a:lstStyle/>
                  <a:p>
                    <a:pPr>
                      <a:defRPr sz="1200" b="1" i="0">
                        <a:solidFill>
                          <a:schemeClr val="accent1">
                            <a:lumMod val="75000"/>
                          </a:schemeClr>
                        </a:solidFill>
                      </a:defRPr>
                    </a:pPr>
                    <a:r>
                      <a:rPr lang="ru-RU" dirty="0" smtClean="0"/>
                      <a:t>13682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0">
                    <a:solidFill>
                      <a:schemeClr val="accent1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Лист1!$A$2:$A$30</c:f>
              <c:strCache>
                <c:ptCount val="29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  <c:pt idx="12">
                  <c:v>I</c:v>
                </c:pt>
                <c:pt idx="13">
                  <c:v>II</c:v>
                </c:pt>
                <c:pt idx="14">
                  <c:v>III</c:v>
                </c:pt>
                <c:pt idx="15">
                  <c:v>IV</c:v>
                </c:pt>
                <c:pt idx="16">
                  <c:v>V</c:v>
                </c:pt>
                <c:pt idx="17">
                  <c:v>VI</c:v>
                </c:pt>
                <c:pt idx="18">
                  <c:v>VII</c:v>
                </c:pt>
                <c:pt idx="19">
                  <c:v>VIII</c:v>
                </c:pt>
                <c:pt idx="20">
                  <c:v>IX</c:v>
                </c:pt>
                <c:pt idx="21">
                  <c:v>X</c:v>
                </c:pt>
                <c:pt idx="22">
                  <c:v>XI</c:v>
                </c:pt>
                <c:pt idx="23">
                  <c:v>XII</c:v>
                </c:pt>
                <c:pt idx="24">
                  <c:v>I</c:v>
                </c:pt>
                <c:pt idx="25">
                  <c:v>II</c:v>
                </c:pt>
                <c:pt idx="26">
                  <c:v>III</c:v>
                </c:pt>
                <c:pt idx="27">
                  <c:v>IV</c:v>
                </c:pt>
                <c:pt idx="28">
                  <c:v>11.05.2018</c:v>
                </c:pt>
              </c:strCache>
            </c:strRef>
          </c:cat>
          <c:val>
            <c:numRef>
              <c:f>Лист1!$B$2:$B$30</c:f>
              <c:numCache>
                <c:formatCode>#,##0</c:formatCode>
                <c:ptCount val="29"/>
                <c:pt idx="0">
                  <c:v>15026</c:v>
                </c:pt>
                <c:pt idx="1">
                  <c:v>15008</c:v>
                </c:pt>
                <c:pt idx="2">
                  <c:v>15880</c:v>
                </c:pt>
                <c:pt idx="3">
                  <c:v>15676</c:v>
                </c:pt>
                <c:pt idx="4">
                  <c:v>15278</c:v>
                </c:pt>
                <c:pt idx="5">
                  <c:v>15128</c:v>
                </c:pt>
                <c:pt idx="6">
                  <c:v>14890</c:v>
                </c:pt>
                <c:pt idx="7">
                  <c:v>14518</c:v>
                </c:pt>
                <c:pt idx="8">
                  <c:v>14049</c:v>
                </c:pt>
                <c:pt idx="9">
                  <c:v>13900</c:v>
                </c:pt>
                <c:pt idx="10">
                  <c:v>13766</c:v>
                </c:pt>
                <c:pt idx="11">
                  <c:v>13641</c:v>
                </c:pt>
                <c:pt idx="12">
                  <c:v>13616</c:v>
                </c:pt>
                <c:pt idx="13">
                  <c:v>13757</c:v>
                </c:pt>
                <c:pt idx="14">
                  <c:v>13885</c:v>
                </c:pt>
                <c:pt idx="15">
                  <c:v>13851</c:v>
                </c:pt>
                <c:pt idx="16">
                  <c:v>13779</c:v>
                </c:pt>
                <c:pt idx="17">
                  <c:v>13719</c:v>
                </c:pt>
                <c:pt idx="18">
                  <c:v>13679</c:v>
                </c:pt>
                <c:pt idx="19">
                  <c:v>13644</c:v>
                </c:pt>
                <c:pt idx="20">
                  <c:v>13652</c:v>
                </c:pt>
                <c:pt idx="21">
                  <c:v>13660</c:v>
                </c:pt>
                <c:pt idx="22" formatCode="0">
                  <c:v>13673</c:v>
                </c:pt>
                <c:pt idx="23" formatCode="0">
                  <c:v>13701</c:v>
                </c:pt>
                <c:pt idx="24" formatCode="0">
                  <c:v>13699</c:v>
                </c:pt>
                <c:pt idx="25" formatCode="0">
                  <c:v>13680</c:v>
                </c:pt>
                <c:pt idx="26" formatCode="0">
                  <c:v>13677</c:v>
                </c:pt>
                <c:pt idx="27">
                  <c:v>13678</c:v>
                </c:pt>
                <c:pt idx="28">
                  <c:v>13682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Азофоска</c:v>
                </c:pt>
              </c:strCache>
            </c:strRef>
          </c:tx>
          <c:spPr>
            <a:ln w="57150"/>
          </c:spPr>
          <c:marker>
            <c:symbol val="square"/>
            <c:size val="7"/>
          </c:marker>
          <c:dPt>
            <c:idx val="24"/>
            <c:bubble3D val="0"/>
          </c:dPt>
          <c:dPt>
            <c:idx val="25"/>
            <c:bubble3D val="0"/>
          </c:dPt>
          <c:dLbls>
            <c:dLbl>
              <c:idx val="0"/>
              <c:layout>
                <c:manualLayout>
                  <c:x val="-1.9034520130236918E-2"/>
                  <c:y val="2.3121505017960974E-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5.2274052042387192E-2"/>
                  <c:y val="-3.58263896604081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4627581206115589E-2"/>
                  <c:y val="-2.79667074028811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4.7208563129916649E-2"/>
                  <c:y val="-3.1361330222567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4"/>
              <c:layout>
                <c:manualLayout>
                  <c:x val="-2.444607643988864E-2"/>
                  <c:y val="-2.35159056401140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6"/>
              <c:layout>
                <c:manualLayout>
                  <c:x val="1.6239977607996007E-2"/>
                  <c:y val="3.9932229752249748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rgbClr val="C00000"/>
                        </a:solidFill>
                      </a:defRPr>
                    </a:pPr>
                    <a:r>
                      <a:rPr lang="ru-RU" dirty="0" smtClean="0"/>
                      <a:t>19885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7"/>
              <c:layout>
                <c:manualLayout>
                  <c:x val="-1.3266997571663547E-2"/>
                  <c:y val="-3.7500000000000006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 smtClean="0">
                        <a:solidFill>
                          <a:srgbClr val="C00000"/>
                        </a:solidFill>
                      </a:rPr>
                      <a:t>15061</a:t>
                    </a:r>
                    <a:endParaRPr lang="en-US" dirty="0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Лист1!$A$2:$A$30</c:f>
              <c:strCache>
                <c:ptCount val="29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  <c:pt idx="12">
                  <c:v>I</c:v>
                </c:pt>
                <c:pt idx="13">
                  <c:v>II</c:v>
                </c:pt>
                <c:pt idx="14">
                  <c:v>III</c:v>
                </c:pt>
                <c:pt idx="15">
                  <c:v>IV</c:v>
                </c:pt>
                <c:pt idx="16">
                  <c:v>V</c:v>
                </c:pt>
                <c:pt idx="17">
                  <c:v>VI</c:v>
                </c:pt>
                <c:pt idx="18">
                  <c:v>VII</c:v>
                </c:pt>
                <c:pt idx="19">
                  <c:v>VIII</c:v>
                </c:pt>
                <c:pt idx="20">
                  <c:v>IX</c:v>
                </c:pt>
                <c:pt idx="21">
                  <c:v>X</c:v>
                </c:pt>
                <c:pt idx="22">
                  <c:v>XI</c:v>
                </c:pt>
                <c:pt idx="23">
                  <c:v>XII</c:v>
                </c:pt>
                <c:pt idx="24">
                  <c:v>I</c:v>
                </c:pt>
                <c:pt idx="25">
                  <c:v>II</c:v>
                </c:pt>
                <c:pt idx="26">
                  <c:v>III</c:v>
                </c:pt>
                <c:pt idx="27">
                  <c:v>IV</c:v>
                </c:pt>
                <c:pt idx="28">
                  <c:v>11.05.2018</c:v>
                </c:pt>
              </c:strCache>
            </c:strRef>
          </c:cat>
          <c:val>
            <c:numRef>
              <c:f>Лист1!$C$2:$C$30</c:f>
              <c:numCache>
                <c:formatCode>#,##0</c:formatCode>
                <c:ptCount val="29"/>
                <c:pt idx="0">
                  <c:v>22417</c:v>
                </c:pt>
                <c:pt idx="1">
                  <c:v>22588</c:v>
                </c:pt>
                <c:pt idx="2">
                  <c:v>23859</c:v>
                </c:pt>
                <c:pt idx="3">
                  <c:v>24016</c:v>
                </c:pt>
                <c:pt idx="4">
                  <c:v>23585</c:v>
                </c:pt>
                <c:pt idx="5">
                  <c:v>23198</c:v>
                </c:pt>
                <c:pt idx="6">
                  <c:v>22910</c:v>
                </c:pt>
                <c:pt idx="7">
                  <c:v>22697</c:v>
                </c:pt>
                <c:pt idx="8">
                  <c:v>22442</c:v>
                </c:pt>
                <c:pt idx="9">
                  <c:v>22040</c:v>
                </c:pt>
                <c:pt idx="10">
                  <c:v>21777</c:v>
                </c:pt>
                <c:pt idx="11">
                  <c:v>21216</c:v>
                </c:pt>
                <c:pt idx="12">
                  <c:v>20892</c:v>
                </c:pt>
                <c:pt idx="13">
                  <c:v>20546</c:v>
                </c:pt>
                <c:pt idx="14">
                  <c:v>20344</c:v>
                </c:pt>
                <c:pt idx="15">
                  <c:v>20189</c:v>
                </c:pt>
                <c:pt idx="16">
                  <c:v>20059</c:v>
                </c:pt>
                <c:pt idx="17">
                  <c:v>20004</c:v>
                </c:pt>
                <c:pt idx="18">
                  <c:v>19966</c:v>
                </c:pt>
                <c:pt idx="19">
                  <c:v>19931</c:v>
                </c:pt>
                <c:pt idx="20">
                  <c:v>19907</c:v>
                </c:pt>
                <c:pt idx="21">
                  <c:v>19900</c:v>
                </c:pt>
                <c:pt idx="22" formatCode="0">
                  <c:v>19901</c:v>
                </c:pt>
                <c:pt idx="23" formatCode="0">
                  <c:v>19894</c:v>
                </c:pt>
                <c:pt idx="24" formatCode="0">
                  <c:v>19873</c:v>
                </c:pt>
                <c:pt idx="25" formatCode="0">
                  <c:v>19864</c:v>
                </c:pt>
                <c:pt idx="26" formatCode="0">
                  <c:v>19870</c:v>
                </c:pt>
                <c:pt idx="27">
                  <c:v>19879</c:v>
                </c:pt>
                <c:pt idx="28">
                  <c:v>19885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Аммофос</c:v>
                </c:pt>
              </c:strCache>
            </c:strRef>
          </c:tx>
          <c:spPr>
            <a:ln w="57150"/>
          </c:spPr>
          <c:marker>
            <c:symbol val="triangle"/>
            <c:size val="2"/>
            <c:spPr>
              <a:ln w="57150"/>
            </c:spPr>
          </c:marker>
          <c:dPt>
            <c:idx val="24"/>
            <c:bubble3D val="0"/>
          </c:dPt>
          <c:dPt>
            <c:idx val="25"/>
            <c:bubble3D val="0"/>
          </c:dPt>
          <c:dLbls>
            <c:dLbl>
              <c:idx val="0"/>
              <c:layout>
                <c:manualLayout>
                  <c:x val="-1.174428376584909E-2"/>
                  <c:y val="2.57438062437506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4.9450820700465734E-2"/>
                  <c:y val="-4.4618375736029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6506149875154612E-2"/>
                  <c:y val="-2.29505980816946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4.5500629322202446E-2"/>
                  <c:y val="-2.00579565233492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4"/>
              <c:layout>
                <c:manualLayout>
                  <c:x val="-2.1570080767922443E-2"/>
                  <c:y val="-1.8812724512091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6"/>
              <c:layout>
                <c:manualLayout>
                  <c:x val="1.725597403179719E-2"/>
                  <c:y val="2.6390956560382178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chemeClr val="tx1"/>
                        </a:solidFill>
                      </a:defRPr>
                    </a:pPr>
                    <a:r>
                      <a:rPr lang="ru-RU" sz="1200" dirty="0" smtClean="0"/>
                      <a:t>27430</a:t>
                    </a:r>
                    <a:endParaRPr lang="en-US" sz="12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7"/>
              <c:layout>
                <c:manualLayout>
                  <c:x val="-1.3266997571663547E-2"/>
                  <c:y val="-4.6874999999999986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 smtClean="0">
                        <a:solidFill>
                          <a:schemeClr val="tx1"/>
                        </a:solidFill>
                      </a:rPr>
                      <a:t>19106</a:t>
                    </a:r>
                    <a:endParaRPr lang="en-US" dirty="0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Лист1!$A$2:$A$30</c:f>
              <c:strCache>
                <c:ptCount val="29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  <c:pt idx="12">
                  <c:v>I</c:v>
                </c:pt>
                <c:pt idx="13">
                  <c:v>II</c:v>
                </c:pt>
                <c:pt idx="14">
                  <c:v>III</c:v>
                </c:pt>
                <c:pt idx="15">
                  <c:v>IV</c:v>
                </c:pt>
                <c:pt idx="16">
                  <c:v>V</c:v>
                </c:pt>
                <c:pt idx="17">
                  <c:v>VI</c:v>
                </c:pt>
                <c:pt idx="18">
                  <c:v>VII</c:v>
                </c:pt>
                <c:pt idx="19">
                  <c:v>VIII</c:v>
                </c:pt>
                <c:pt idx="20">
                  <c:v>IX</c:v>
                </c:pt>
                <c:pt idx="21">
                  <c:v>X</c:v>
                </c:pt>
                <c:pt idx="22">
                  <c:v>XI</c:v>
                </c:pt>
                <c:pt idx="23">
                  <c:v>XII</c:v>
                </c:pt>
                <c:pt idx="24">
                  <c:v>I</c:v>
                </c:pt>
                <c:pt idx="25">
                  <c:v>II</c:v>
                </c:pt>
                <c:pt idx="26">
                  <c:v>III</c:v>
                </c:pt>
                <c:pt idx="27">
                  <c:v>IV</c:v>
                </c:pt>
                <c:pt idx="28">
                  <c:v>11.05.2018</c:v>
                </c:pt>
              </c:strCache>
            </c:strRef>
          </c:cat>
          <c:val>
            <c:numRef>
              <c:f>Лист1!$D$2:$D$30</c:f>
              <c:numCache>
                <c:formatCode>#,##0</c:formatCode>
                <c:ptCount val="29"/>
                <c:pt idx="0">
                  <c:v>30618</c:v>
                </c:pt>
                <c:pt idx="1">
                  <c:v>30780</c:v>
                </c:pt>
                <c:pt idx="2">
                  <c:v>31650</c:v>
                </c:pt>
                <c:pt idx="3">
                  <c:v>31721</c:v>
                </c:pt>
                <c:pt idx="4">
                  <c:v>31488</c:v>
                </c:pt>
                <c:pt idx="5">
                  <c:v>31391</c:v>
                </c:pt>
                <c:pt idx="6">
                  <c:v>30935</c:v>
                </c:pt>
                <c:pt idx="7">
                  <c:v>30573</c:v>
                </c:pt>
                <c:pt idx="8">
                  <c:v>30057</c:v>
                </c:pt>
                <c:pt idx="9">
                  <c:v>29793</c:v>
                </c:pt>
                <c:pt idx="10">
                  <c:v>29475</c:v>
                </c:pt>
                <c:pt idx="11">
                  <c:v>28940</c:v>
                </c:pt>
                <c:pt idx="12">
                  <c:v>28715</c:v>
                </c:pt>
                <c:pt idx="13">
                  <c:v>28332</c:v>
                </c:pt>
                <c:pt idx="14">
                  <c:v>28080</c:v>
                </c:pt>
                <c:pt idx="15">
                  <c:v>27910</c:v>
                </c:pt>
                <c:pt idx="16">
                  <c:v>27780</c:v>
                </c:pt>
                <c:pt idx="17">
                  <c:v>27698</c:v>
                </c:pt>
                <c:pt idx="18">
                  <c:v>27642</c:v>
                </c:pt>
                <c:pt idx="19">
                  <c:v>27609</c:v>
                </c:pt>
                <c:pt idx="20">
                  <c:v>27574</c:v>
                </c:pt>
                <c:pt idx="21">
                  <c:v>27560</c:v>
                </c:pt>
                <c:pt idx="22" formatCode="0">
                  <c:v>27557</c:v>
                </c:pt>
                <c:pt idx="23" formatCode="0">
                  <c:v>27546</c:v>
                </c:pt>
                <c:pt idx="24" formatCode="0">
                  <c:v>27531</c:v>
                </c:pt>
                <c:pt idx="25" formatCode="0">
                  <c:v>27529</c:v>
                </c:pt>
                <c:pt idx="26" formatCode="0">
                  <c:v>27482</c:v>
                </c:pt>
                <c:pt idx="27">
                  <c:v>27439</c:v>
                </c:pt>
                <c:pt idx="28">
                  <c:v>27430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934528"/>
        <c:axId val="138641408"/>
      </c:lineChart>
      <c:catAx>
        <c:axId val="138934528"/>
        <c:scaling>
          <c:orientation val="minMax"/>
        </c:scaling>
        <c:delete val="0"/>
        <c:axPos val="b"/>
        <c:numFmt formatCode="0.00" sourceLinked="1"/>
        <c:majorTickMark val="none"/>
        <c:minorTickMark val="none"/>
        <c:tickLblPos val="nextTo"/>
        <c:txPr>
          <a:bodyPr rot="-2280000" vert="horz"/>
          <a:lstStyle/>
          <a:p>
            <a:pPr>
              <a:defRPr sz="899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38641408"/>
        <c:crosses val="autoZero"/>
        <c:auto val="1"/>
        <c:lblAlgn val="ctr"/>
        <c:lblOffset val="100"/>
        <c:noMultiLvlLbl val="0"/>
      </c:catAx>
      <c:valAx>
        <c:axId val="138641408"/>
        <c:scaling>
          <c:orientation val="minMax"/>
          <c:min val="5000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txPr>
          <a:bodyPr/>
          <a:lstStyle/>
          <a:p>
            <a:pPr>
              <a:defRPr sz="999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38934528"/>
        <c:crosses val="autoZero"/>
        <c:crossBetween val="between"/>
        <c:majorUnit val="1500"/>
        <c:minorUnit val="1500"/>
      </c:valAx>
      <c:spPr>
        <a:noFill/>
        <a:ln w="25389">
          <a:noFill/>
        </a:ln>
      </c:spPr>
    </c:plotArea>
    <c:legend>
      <c:legendPos val="b"/>
      <c:layout>
        <c:manualLayout>
          <c:xMode val="edge"/>
          <c:yMode val="edge"/>
          <c:x val="7.565948589933486E-3"/>
          <c:y val="0.94625726771099505"/>
          <c:w val="0.99243405141006646"/>
          <c:h val="3.5074621338369819E-2"/>
        </c:manualLayout>
      </c:layout>
      <c:overlay val="0"/>
      <c:txPr>
        <a:bodyPr/>
        <a:lstStyle/>
        <a:p>
          <a:pPr>
            <a:defRPr sz="2000">
              <a:latin typeface="+mn-lt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Лист1!$N$9</c:f>
              <c:strCache>
                <c:ptCount val="1"/>
                <c:pt idx="0">
                  <c:v>Выплачено субсидий, млн руб.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3"/>
              <c:layout>
                <c:manualLayout>
                  <c:x val="-7.3287146657852204E-3"/>
                  <c:y val="-4.26359490879767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9314858663140883E-3"/>
                  <c:y val="-1.27907847263930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Лист1!$M$10:$M$15</c:f>
              <c:strCache>
                <c:ptCount val="6"/>
                <c:pt idx="0">
                  <c:v>2013 г.</c:v>
                </c:pt>
                <c:pt idx="1">
                  <c:v>2014 г.</c:v>
                </c:pt>
                <c:pt idx="2">
                  <c:v>2015 г.</c:v>
                </c:pt>
                <c:pt idx="3">
                  <c:v>2016 г.</c:v>
                </c:pt>
                <c:pt idx="4">
                  <c:v>2017 г. </c:v>
                </c:pt>
                <c:pt idx="5">
                  <c:v>2018 г. (прогноз)</c:v>
                </c:pt>
              </c:strCache>
            </c:strRef>
          </c:cat>
          <c:val>
            <c:numRef>
              <c:f>Лист1!$N$10:$N$15</c:f>
              <c:numCache>
                <c:formatCode>General</c:formatCode>
                <c:ptCount val="6"/>
                <c:pt idx="0">
                  <c:v>430</c:v>
                </c:pt>
                <c:pt idx="1">
                  <c:v>1570</c:v>
                </c:pt>
                <c:pt idx="2">
                  <c:v>5195</c:v>
                </c:pt>
                <c:pt idx="3">
                  <c:v>11162</c:v>
                </c:pt>
                <c:pt idx="4">
                  <c:v>15700</c:v>
                </c:pt>
                <c:pt idx="5" formatCode="#,##0">
                  <c:v>10000</c:v>
                </c:pt>
              </c:numCache>
            </c:numRef>
          </c:val>
        </c:ser>
        <c:ser>
          <c:idx val="1"/>
          <c:order val="1"/>
          <c:tx>
            <c:strRef>
              <c:f>Лист1!$O$9</c:f>
              <c:strCache>
                <c:ptCount val="1"/>
                <c:pt idx="0">
                  <c:v>Просубсидировано техники, ед.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1.3191686398413397E-2"/>
                  <c:y val="-1.27907847263930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7944575989422642E-3"/>
                  <c:y val="-1.27907847263930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1986143997355715E-2"/>
                  <c:y val="-8.52718981759535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260200532099308E-2"/>
                  <c:y val="-1.70543796351907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7944575989422642E-3"/>
                  <c:y val="-1.27907847263930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4657429331570441E-2"/>
                  <c:y val="-1.279078472639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Лист1!$M$10:$M$15</c:f>
              <c:strCache>
                <c:ptCount val="6"/>
                <c:pt idx="0">
                  <c:v>2013 г.</c:v>
                </c:pt>
                <c:pt idx="1">
                  <c:v>2014 г.</c:v>
                </c:pt>
                <c:pt idx="2">
                  <c:v>2015 г.</c:v>
                </c:pt>
                <c:pt idx="3">
                  <c:v>2016 г.</c:v>
                </c:pt>
                <c:pt idx="4">
                  <c:v>2017 г. </c:v>
                </c:pt>
                <c:pt idx="5">
                  <c:v>2018 г. (прогноз)</c:v>
                </c:pt>
              </c:strCache>
            </c:strRef>
          </c:cat>
          <c:val>
            <c:numRef>
              <c:f>Лист1!$O$10:$O$15</c:f>
              <c:numCache>
                <c:formatCode>General</c:formatCode>
                <c:ptCount val="6"/>
                <c:pt idx="0">
                  <c:v>765</c:v>
                </c:pt>
                <c:pt idx="1">
                  <c:v>3053</c:v>
                </c:pt>
                <c:pt idx="2">
                  <c:v>6405</c:v>
                </c:pt>
                <c:pt idx="3">
                  <c:v>17483</c:v>
                </c:pt>
                <c:pt idx="4">
                  <c:v>26366</c:v>
                </c:pt>
                <c:pt idx="5">
                  <c:v>17842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081792"/>
        <c:axId val="34255616"/>
        <c:axId val="0"/>
      </c:bar3DChart>
      <c:catAx>
        <c:axId val="340817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34255616"/>
        <c:crosses val="autoZero"/>
        <c:auto val="1"/>
        <c:lblAlgn val="ctr"/>
        <c:lblOffset val="100"/>
        <c:noMultiLvlLbl val="0"/>
      </c:catAx>
      <c:valAx>
        <c:axId val="342556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4081792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80"/>
      <c:rotY val="0"/>
      <c:rAngAx val="0"/>
      <c:perspective val="9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885748223968168"/>
          <c:y val="2.6542326028284036E-2"/>
          <c:w val="0.85114251776031835"/>
          <c:h val="0.69521412354208589"/>
        </c:manualLayout>
      </c:layout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Лист1!$A$4:$A$7</c:f>
              <c:strCache>
                <c:ptCount val="4"/>
                <c:pt idx="0">
                  <c:v>тракторы</c:v>
                </c:pt>
                <c:pt idx="1">
                  <c:v>комбайны</c:v>
                </c:pt>
                <c:pt idx="2">
                  <c:v>прочая техника</c:v>
                </c:pt>
                <c:pt idx="3">
                  <c:v>оборудование </c:v>
                </c:pt>
              </c:strCache>
            </c:strRef>
          </c:cat>
          <c:val>
            <c:numRef>
              <c:f>Лист1!$B$4:$B$7</c:f>
              <c:numCache>
                <c:formatCode>General</c:formatCode>
                <c:ptCount val="4"/>
                <c:pt idx="0">
                  <c:v>1268</c:v>
                </c:pt>
                <c:pt idx="1">
                  <c:v>882</c:v>
                </c:pt>
                <c:pt idx="2">
                  <c:v>1384</c:v>
                </c:pt>
                <c:pt idx="3">
                  <c:v>5101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81979725478498366"/>
          <c:y val="0.17337442388543703"/>
          <c:w val="0.1755335119815466"/>
          <c:h val="0.4110999573111158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330054686946409"/>
          <c:y val="2.5405065903755922E-2"/>
          <c:w val="0.88232980146804441"/>
          <c:h val="0.9117239261198503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годы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Pt>
            <c:idx val="1"/>
            <c:bubble3D val="0"/>
          </c:dPt>
          <c:dLbls>
            <c:dLbl>
              <c:idx val="0"/>
              <c:layout>
                <c:manualLayout>
                  <c:x val="-6.9150557631388873E-2"/>
                  <c:y val="-3.73765392187753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6517775389147655E-2"/>
                  <c:y val="-1.33525692045146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3258347409189403"/>
                  <c:y val="-3.09237042878660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4979838824339004E-2"/>
                  <c:y val="6.41540739553528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13422224497108051"/>
                  <c:y val="-2.82557402547257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Лист1!$C$2:$G$2</c:f>
              <c:strCache>
                <c:ptCount val="5"/>
                <c:pt idx="0">
                  <c:v> 1 кв. 2017 г.</c:v>
                </c:pt>
                <c:pt idx="1">
                  <c:v>2 кв. 2017 г.</c:v>
                </c:pt>
                <c:pt idx="2">
                  <c:v>3 кв. 2017 г.</c:v>
                </c:pt>
                <c:pt idx="3">
                  <c:v>4 кв. 2017 г.</c:v>
                </c:pt>
                <c:pt idx="4">
                  <c:v>1 кв. 2018 г.</c:v>
                </c:pt>
              </c:strCache>
            </c:strRef>
          </c:cat>
          <c:val>
            <c:numRef>
              <c:f>Лист1!$C$2:$G$2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тариф</c:v>
                </c:pt>
              </c:strCache>
            </c:strRef>
          </c:tx>
          <c:dLbls>
            <c:dLbl>
              <c:idx val="2"/>
              <c:layout>
                <c:manualLayout>
                  <c:x val="-3.308518575638466E-3"/>
                  <c:y val="-1.3411175881341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Лист1!$C$2:$G$2</c:f>
              <c:strCache>
                <c:ptCount val="5"/>
                <c:pt idx="0">
                  <c:v> 1 кв. 2017 г.</c:v>
                </c:pt>
                <c:pt idx="1">
                  <c:v>2 кв. 2017 г.</c:v>
                </c:pt>
                <c:pt idx="2">
                  <c:v>3 кв. 2017 г.</c:v>
                </c:pt>
                <c:pt idx="3">
                  <c:v>4 кв. 2017 г.</c:v>
                </c:pt>
                <c:pt idx="4">
                  <c:v>1 кв. 2018 г.</c:v>
                </c:pt>
              </c:strCache>
            </c:strRef>
          </c:cat>
          <c:val>
            <c:numRef>
              <c:f>Лист1!$C$3:$G$3</c:f>
              <c:numCache>
                <c:formatCode>General</c:formatCode>
                <c:ptCount val="5"/>
                <c:pt idx="0">
                  <c:v>5.23</c:v>
                </c:pt>
                <c:pt idx="1">
                  <c:v>5.34</c:v>
                </c:pt>
                <c:pt idx="2">
                  <c:v>5.78</c:v>
                </c:pt>
                <c:pt idx="3">
                  <c:v>5.81</c:v>
                </c:pt>
                <c:pt idx="4">
                  <c:v>5.86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980544"/>
        <c:axId val="93982080"/>
      </c:lineChart>
      <c:catAx>
        <c:axId val="93980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 i="0" baseline="0"/>
            </a:pPr>
            <a:endParaRPr lang="ru-RU"/>
          </a:p>
        </c:txPr>
        <c:crossAx val="93982080"/>
        <c:crosses val="autoZero"/>
        <c:auto val="1"/>
        <c:lblAlgn val="ctr"/>
        <c:lblOffset val="100"/>
        <c:noMultiLvlLbl val="0"/>
      </c:catAx>
      <c:valAx>
        <c:axId val="93982080"/>
        <c:scaling>
          <c:orientation val="minMax"/>
          <c:max val="6"/>
          <c:min val="5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ru-RU"/>
                  <a:t>руб./кВт-ч</a:t>
                </a:r>
              </a:p>
            </c:rich>
          </c:tx>
          <c:layout>
            <c:manualLayout>
              <c:xMode val="edge"/>
              <c:yMode val="edge"/>
              <c:x val="0.82249891624519322"/>
              <c:y val="3.1442544635295534E-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b="1" i="0" baseline="0"/>
            </a:pPr>
            <a:endParaRPr lang="ru-RU"/>
          </a:p>
        </c:txPr>
        <c:crossAx val="93980544"/>
        <c:crosses val="autoZero"/>
        <c:crossBetween val="between"/>
        <c:majorUnit val="0.25"/>
        <c:minorUnit val="0.1"/>
      </c:valAx>
    </c:plotArea>
    <c:plotVisOnly val="1"/>
    <c:dispBlanksAs val="gap"/>
    <c:showDLblsOverMax val="0"/>
  </c:chart>
  <c:spPr>
    <a:gradFill rotWithShape="1">
      <a:gsLst>
        <a:gs pos="0">
          <a:srgbClr val="4A66AC">
            <a:tint val="50000"/>
            <a:satMod val="300000"/>
          </a:srgbClr>
        </a:gs>
        <a:gs pos="35000">
          <a:srgbClr val="4A66AC">
            <a:tint val="37000"/>
            <a:satMod val="300000"/>
          </a:srgbClr>
        </a:gs>
        <a:gs pos="100000">
          <a:srgbClr val="4A66AC">
            <a:tint val="15000"/>
            <a:satMod val="350000"/>
          </a:srgbClr>
        </a:gs>
      </a:gsLst>
      <a:lin ang="16200000" scaled="1"/>
    </a:gradFill>
    <a:ln w="9525" cap="flat" cmpd="sng" algn="ctr">
      <a:solidFill>
        <a:srgbClr val="4A66AC">
          <a:shade val="95000"/>
          <a:satMod val="105000"/>
        </a:srgb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ru-RU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591182974342178E-2"/>
          <c:y val="0.16517731914543085"/>
          <c:w val="0.92949725637935676"/>
          <c:h val="0.710129909811767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accent5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c:spPr>
          </c:dPt>
          <c:dPt>
            <c:idx val="1"/>
            <c:invertIfNegative val="0"/>
            <c:bubble3D val="0"/>
            <c:spPr>
              <a:solidFill>
                <a:srgbClr val="FFFF66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c:spPr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c:spPr>
          </c:dPt>
          <c:dPt>
            <c:idx val="3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c:spPr>
          </c:dPt>
          <c:dPt>
            <c:idx val="4"/>
            <c:invertIfNegative val="0"/>
            <c:bubble3D val="0"/>
            <c:spPr>
              <a:solidFill>
                <a:srgbClr val="99FF33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Зерно </c:v>
                </c:pt>
                <c:pt idx="1">
                  <c:v>Масличные </c:v>
                </c:pt>
                <c:pt idx="2">
                  <c:v>Свекла сахарная</c:v>
                </c:pt>
                <c:pt idx="3">
                  <c:v>Картофель</c:v>
                </c:pt>
                <c:pt idx="4">
                  <c:v>Овощи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106</c:v>
                </c:pt>
                <c:pt idx="1">
                  <c:v>16.5</c:v>
                </c:pt>
                <c:pt idx="2">
                  <c:v>39.299999999999997</c:v>
                </c:pt>
                <c:pt idx="3">
                  <c:v>29.7</c:v>
                </c:pt>
                <c:pt idx="4">
                  <c:v>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140919936"/>
        <c:axId val="140922240"/>
      </c:barChart>
      <c:catAx>
        <c:axId val="1409199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140922240"/>
        <c:crosses val="autoZero"/>
        <c:auto val="1"/>
        <c:lblAlgn val="ctr"/>
        <c:lblOffset val="100"/>
        <c:noMultiLvlLbl val="0"/>
      </c:catAx>
      <c:valAx>
        <c:axId val="1409222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1409199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dirty="0" smtClean="0"/>
              <a:t>Сев яровых культур, тыс. га</a:t>
            </a:r>
            <a:endParaRPr lang="ru-RU" sz="1400" dirty="0"/>
          </a:p>
        </c:rich>
      </c:tx>
      <c:layout>
        <c:manualLayout>
          <c:xMode val="edge"/>
          <c:yMode val="edge"/>
          <c:x val="0.3905729440069991"/>
          <c:y val="3.4566601777657057E-3"/>
        </c:manualLayout>
      </c:layout>
      <c:overlay val="0"/>
      <c:spPr>
        <a:solidFill>
          <a:schemeClr val="accent1">
            <a:lumMod val="20000"/>
            <a:lumOff val="80000"/>
          </a:schemeClr>
        </a:solidFill>
      </c:spPr>
    </c:title>
    <c:autoTitleDeleted val="0"/>
    <c:plotArea>
      <c:layout>
        <c:manualLayout>
          <c:layoutTarget val="inner"/>
          <c:xMode val="edge"/>
          <c:yMode val="edge"/>
          <c:x val="8.3525371828521433E-2"/>
          <c:y val="0.24521784670753374"/>
          <c:w val="0.83183923884514421"/>
          <c:h val="0.59670242157927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посеяно яровых культур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accent1"/>
              </a:solidFill>
            </a:ln>
          </c:spPr>
          <c:invertIfNegative val="0"/>
          <c:dLbls>
            <c:dLbl>
              <c:idx val="0"/>
              <c:layout>
                <c:manualLayout>
                  <c:x val="3.3333333333333333E-2"/>
                  <c:y val="-4.26012669012978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1944444444444442E-2"/>
                  <c:y val="-4.26012669012978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0958125269665947E-2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13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25708</c:v>
                </c:pt>
                <c:pt idx="1">
                  <c:v>24542.9</c:v>
                </c:pt>
                <c:pt idx="2">
                  <c:v>20047.900000000001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осталось посеять</c:v>
                </c:pt>
              </c:strCache>
            </c:strRef>
          </c:tx>
          <c:spPr>
            <a:solidFill>
              <a:srgbClr val="00FF00"/>
            </a:solidFill>
            <a:ln>
              <a:solidFill>
                <a:schemeClr val="accent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27621.800000000003</c:v>
                </c:pt>
                <c:pt idx="1">
                  <c:v>28828.199999999997</c:v>
                </c:pt>
                <c:pt idx="2">
                  <c:v>33271.5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31696384"/>
        <c:axId val="31697920"/>
      </c:barChart>
      <c:catAx>
        <c:axId val="3169638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31697920"/>
        <c:crosses val="autoZero"/>
        <c:auto val="1"/>
        <c:lblAlgn val="ctr"/>
        <c:lblOffset val="100"/>
        <c:noMultiLvlLbl val="0"/>
      </c:catAx>
      <c:valAx>
        <c:axId val="31697920"/>
        <c:scaling>
          <c:orientation val="minMax"/>
          <c:max val="55000"/>
          <c:min val="0"/>
        </c:scaling>
        <c:delete val="0"/>
        <c:axPos val="b"/>
        <c:majorGridlines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3169638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1531528871391073"/>
          <c:y val="0.12184130055294431"/>
          <c:w val="0.54115124671916015"/>
          <c:h val="0.1015512165314965"/>
        </c:manualLayout>
      </c:layout>
      <c:overlay val="0"/>
      <c:txPr>
        <a:bodyPr/>
        <a:lstStyle/>
        <a:p>
          <a:pPr>
            <a:defRPr sz="13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4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>
                <a:latin typeface="Calibri" pitchFamily="34" charset="0"/>
                <a:cs typeface="Calibri" pitchFamily="34" charset="0"/>
              </a:defRPr>
            </a:pPr>
            <a:r>
              <a:rPr lang="ru-RU" sz="1800" dirty="0">
                <a:latin typeface="Calibri" pitchFamily="34" charset="0"/>
                <a:cs typeface="Calibri" pitchFamily="34" charset="0"/>
              </a:rPr>
              <a:t>Производство продукции растениеводства в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2017 году</a:t>
            </a:r>
            <a:endParaRPr lang="ru-RU" sz="1800" dirty="0">
              <a:latin typeface="Calibri" pitchFamily="34" charset="0"/>
              <a:cs typeface="Calibri" pitchFamily="34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2244338182618537"/>
          <c:y val="0.2070269928938564"/>
          <c:w val="0.79086631593608891"/>
          <c:h val="0.6037639951761982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Производство продукции растениеводства в 2016 году ()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</c:dPt>
          <c:dPt>
            <c:idx val="1"/>
            <c:bubble3D val="0"/>
            <c:spPr>
              <a:solidFill>
                <a:srgbClr val="00CC00"/>
              </a:solidFill>
            </c:spPr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cat>
            <c:strRef>
              <c:f>Лист1!$A$2:$A$4</c:f>
              <c:strCache>
                <c:ptCount val="3"/>
                <c:pt idx="0">
                  <c:v>с/х организации</c:v>
                </c:pt>
                <c:pt idx="1">
                  <c:v>КФХ</c:v>
                </c:pt>
                <c:pt idx="2">
                  <c:v>хозяйства населения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47.4</c:v>
                </c:pt>
                <c:pt idx="1">
                  <c:v>19</c:v>
                </c:pt>
                <c:pt idx="2">
                  <c:v>33.6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5894090957692233E-2"/>
          <c:y val="3.1053692446870982E-2"/>
          <c:w val="0.57507070791423187"/>
          <c:h val="0.7628088888144847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с.х. организации</c:v>
                </c:pt>
              </c:strCache>
            </c:strRef>
          </c:tx>
          <c:spPr>
            <a:solidFill>
              <a:srgbClr val="FFC000"/>
            </a:solidFill>
            <a:effectLst>
              <a:innerShdw blurRad="114300">
                <a:prstClr val="black"/>
              </a:innerShdw>
            </a:effectLst>
          </c:spPr>
          <c:invertIfNegative val="0"/>
          <c:dLbls>
            <c:dLbl>
              <c:idx val="7"/>
              <c:spPr/>
              <c:txPr>
                <a:bodyPr/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Лист1!$A$2:$A$9</c:f>
              <c:strCache>
                <c:ptCount val="8"/>
                <c:pt idx="0">
                  <c:v>СЗФО</c:v>
                </c:pt>
                <c:pt idx="1">
                  <c:v>ДФО</c:v>
                </c:pt>
                <c:pt idx="2">
                  <c:v>УФО</c:v>
                </c:pt>
                <c:pt idx="3">
                  <c:v>СКФО</c:v>
                </c:pt>
                <c:pt idx="4">
                  <c:v>СФО</c:v>
                </c:pt>
                <c:pt idx="5">
                  <c:v>ЮФО</c:v>
                </c:pt>
                <c:pt idx="6">
                  <c:v>ЦФО</c:v>
                </c:pt>
                <c:pt idx="7">
                  <c:v>ПФО</c:v>
                </c:pt>
              </c:strCache>
            </c:strRef>
          </c:cat>
          <c:val>
            <c:numRef>
              <c:f>Лист1!$B$2:$B$9</c:f>
              <c:numCache>
                <c:formatCode>0.0</c:formatCode>
                <c:ptCount val="8"/>
                <c:pt idx="0">
                  <c:v>29.502599999999997</c:v>
                </c:pt>
                <c:pt idx="1">
                  <c:v>43.762599999999999</c:v>
                </c:pt>
                <c:pt idx="2">
                  <c:v>56.472300000000004</c:v>
                </c:pt>
                <c:pt idx="3">
                  <c:v>128.47579999999999</c:v>
                </c:pt>
                <c:pt idx="4">
                  <c:v>124.06339999999999</c:v>
                </c:pt>
                <c:pt idx="5">
                  <c:v>371.26709999999997</c:v>
                </c:pt>
                <c:pt idx="6">
                  <c:v>383.88929999999999</c:v>
                </c:pt>
                <c:pt idx="7">
                  <c:v>300.75069999999999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хозяйства населения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effectLst>
              <a:innerShdw blurRad="114300">
                <a:prstClr val="black"/>
              </a:innerShdw>
            </a:effectLst>
          </c:spPr>
          <c:invertIfNegative val="0"/>
          <c:dLbls>
            <c:dLbl>
              <c:idx val="5"/>
              <c:layout>
                <c:manualLayout>
                  <c:x val="0"/>
                  <c:y val="-4.83203540550288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"/>
                  <c:y val="2.4160177027515331E-3"/>
                </c:manualLayout>
              </c:layout>
              <c:spPr/>
              <c:txPr>
                <a:bodyPr/>
                <a:lstStyle/>
                <a:p>
                  <a:pPr>
                    <a:defRPr sz="13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8.6805364791304519E-4"/>
                  <c:y val="2.4160177027514446E-3"/>
                </c:manualLayout>
              </c:layout>
              <c:spPr/>
              <c:txPr>
                <a:bodyPr/>
                <a:lstStyle/>
                <a:p>
                  <a:pPr>
                    <a:defRPr sz="11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Лист1!$A$2:$A$9</c:f>
              <c:strCache>
                <c:ptCount val="8"/>
                <c:pt idx="0">
                  <c:v>СЗФО</c:v>
                </c:pt>
                <c:pt idx="1">
                  <c:v>ДФО</c:v>
                </c:pt>
                <c:pt idx="2">
                  <c:v>УФО</c:v>
                </c:pt>
                <c:pt idx="3">
                  <c:v>СКФО</c:v>
                </c:pt>
                <c:pt idx="4">
                  <c:v>СФО</c:v>
                </c:pt>
                <c:pt idx="5">
                  <c:v>ЮФО</c:v>
                </c:pt>
                <c:pt idx="6">
                  <c:v>ЦФО</c:v>
                </c:pt>
                <c:pt idx="7">
                  <c:v>ПФО</c:v>
                </c:pt>
              </c:strCache>
            </c:strRef>
          </c:cat>
          <c:val>
            <c:numRef>
              <c:f>Лист1!$C$2:$C$9</c:f>
              <c:numCache>
                <c:formatCode>0.0</c:formatCode>
                <c:ptCount val="8"/>
                <c:pt idx="0">
                  <c:v>43.909599999999998</c:v>
                </c:pt>
                <c:pt idx="1">
                  <c:v>55.799399999999999</c:v>
                </c:pt>
                <c:pt idx="2">
                  <c:v>66.884399999999999</c:v>
                </c:pt>
                <c:pt idx="3">
                  <c:v>94.207899999999995</c:v>
                </c:pt>
                <c:pt idx="4">
                  <c:v>118.99560000000001</c:v>
                </c:pt>
                <c:pt idx="5">
                  <c:v>144.74039999999999</c:v>
                </c:pt>
                <c:pt idx="6">
                  <c:v>231.9023</c:v>
                </c:pt>
                <c:pt idx="7">
                  <c:v>262.6508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КФХ</c:v>
                </c:pt>
              </c:strCache>
            </c:strRef>
          </c:tx>
          <c:spPr>
            <a:solidFill>
              <a:srgbClr val="00FF00"/>
            </a:solidFill>
            <a:effectLst>
              <a:innerShdw blurRad="114300">
                <a:prstClr val="black"/>
              </a:innerShdw>
            </a:effectLst>
          </c:spPr>
          <c:invertIfNegative val="0"/>
          <c:dLbls>
            <c:dLbl>
              <c:idx val="3"/>
              <c:layout>
                <c:manualLayout>
                  <c:x val="0"/>
                  <c:y val="-9.66407081100577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1.2080088513757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"/>
                  <c:y val="-7.2480531082543343E-3"/>
                </c:manualLayout>
              </c:layout>
              <c:spPr/>
              <c:txPr>
                <a:bodyPr/>
                <a:lstStyle/>
                <a:p>
                  <a:pPr>
                    <a:lnSpc>
                      <a:spcPct val="70000"/>
                    </a:lnSpc>
                    <a:defRPr sz="14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"/>
                  <c:y val="-7.2480531082543343E-3"/>
                </c:manualLayout>
              </c:layout>
              <c:spPr/>
              <c:txPr>
                <a:bodyPr/>
                <a:lstStyle/>
                <a:p>
                  <a:pPr>
                    <a:lnSpc>
                      <a:spcPct val="70000"/>
                    </a:lnSpc>
                    <a:defRPr sz="13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"/>
                  <c:y val="-9.6640708110057785E-3"/>
                </c:manualLayout>
              </c:layout>
              <c:spPr/>
              <c:txPr>
                <a:bodyPr/>
                <a:lstStyle/>
                <a:p>
                  <a:pPr>
                    <a:lnSpc>
                      <a:spcPct val="70000"/>
                    </a:lnSpc>
                    <a:defRPr sz="12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Лист1!$A$2:$A$9</c:f>
              <c:strCache>
                <c:ptCount val="8"/>
                <c:pt idx="0">
                  <c:v>СЗФО</c:v>
                </c:pt>
                <c:pt idx="1">
                  <c:v>ДФО</c:v>
                </c:pt>
                <c:pt idx="2">
                  <c:v>УФО</c:v>
                </c:pt>
                <c:pt idx="3">
                  <c:v>СКФО</c:v>
                </c:pt>
                <c:pt idx="4">
                  <c:v>СФО</c:v>
                </c:pt>
                <c:pt idx="5">
                  <c:v>ЮФО</c:v>
                </c:pt>
                <c:pt idx="6">
                  <c:v>ЦФО</c:v>
                </c:pt>
                <c:pt idx="7">
                  <c:v>ПФО</c:v>
                </c:pt>
              </c:strCache>
            </c:strRef>
          </c:cat>
          <c:val>
            <c:numRef>
              <c:f>Лист1!$D$2:$D$9</c:f>
              <c:numCache>
                <c:formatCode>0.0</c:formatCode>
                <c:ptCount val="8"/>
                <c:pt idx="0">
                  <c:v>5.0617999999999999</c:v>
                </c:pt>
                <c:pt idx="1">
                  <c:v>26.089599999999997</c:v>
                </c:pt>
                <c:pt idx="2">
                  <c:v>26.695700000000002</c:v>
                </c:pt>
                <c:pt idx="3">
                  <c:v>42.732500000000002</c:v>
                </c:pt>
                <c:pt idx="4">
                  <c:v>66.976900000000001</c:v>
                </c:pt>
                <c:pt idx="5">
                  <c:v>181.95479999999998</c:v>
                </c:pt>
                <c:pt idx="6">
                  <c:v>84.329899999999995</c:v>
                </c:pt>
                <c:pt idx="7">
                  <c:v>143.5626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102367232"/>
        <c:axId val="102368768"/>
      </c:barChart>
      <c:lineChart>
        <c:grouping val="standard"/>
        <c:varyColors val="0"/>
        <c:ser>
          <c:idx val="3"/>
          <c:order val="3"/>
          <c:tx>
            <c:strRef>
              <c:f>Лист1!$E$1</c:f>
              <c:strCache>
                <c:ptCount val="1"/>
                <c:pt idx="0">
                  <c:v>всего</c:v>
                </c:pt>
              </c:strCache>
            </c:strRef>
          </c:tx>
          <c:spPr>
            <a:ln>
              <a:noFill/>
            </a:ln>
          </c:spPr>
          <c:marker>
            <c:spPr>
              <a:noFill/>
              <a:ln>
                <a:noFill/>
              </a:ln>
            </c:spPr>
          </c:marker>
          <c:dLbls>
            <c:dLbl>
              <c:idx val="0"/>
              <c:layout>
                <c:manualLayout>
                  <c:x val="-3.5577783100863437E-2"/>
                  <c:y val="-4.72209708814697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2786825802510106E-2"/>
                  <c:y val="-7.86292010172385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5577783100863437E-2"/>
                  <c:y val="-5.20530062869726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5577783100863437E-2"/>
                  <c:y val="-5.93010593952270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5577783100863437E-2"/>
                  <c:y val="-5.68850416924755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5577783100863493E-2"/>
                  <c:y val="-5.44690239897241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3.5577783100863437E-2"/>
                  <c:y val="-5.68850416924755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0627350062961359E-2"/>
                  <c:y val="-5.68850416924755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Лист1!$A$2:$A$9</c:f>
              <c:strCache>
                <c:ptCount val="8"/>
                <c:pt idx="0">
                  <c:v>СЗФО</c:v>
                </c:pt>
                <c:pt idx="1">
                  <c:v>ДФО</c:v>
                </c:pt>
                <c:pt idx="2">
                  <c:v>УФО</c:v>
                </c:pt>
                <c:pt idx="3">
                  <c:v>СКФО</c:v>
                </c:pt>
                <c:pt idx="4">
                  <c:v>СФО</c:v>
                </c:pt>
                <c:pt idx="5">
                  <c:v>ЮФО</c:v>
                </c:pt>
                <c:pt idx="6">
                  <c:v>ЦФО</c:v>
                </c:pt>
                <c:pt idx="7">
                  <c:v>ПФО</c:v>
                </c:pt>
              </c:strCache>
            </c:strRef>
          </c:cat>
          <c:val>
            <c:numRef>
              <c:f>Лист1!$E$2:$E$9</c:f>
              <c:numCache>
                <c:formatCode>0.0</c:formatCode>
                <c:ptCount val="8"/>
                <c:pt idx="0">
                  <c:v>78.5</c:v>
                </c:pt>
                <c:pt idx="1">
                  <c:v>84.343199999999996</c:v>
                </c:pt>
                <c:pt idx="2">
                  <c:v>150</c:v>
                </c:pt>
                <c:pt idx="3">
                  <c:v>265.39999999999998</c:v>
                </c:pt>
                <c:pt idx="4">
                  <c:v>310</c:v>
                </c:pt>
                <c:pt idx="5">
                  <c:v>698</c:v>
                </c:pt>
                <c:pt idx="6">
                  <c:v>700.1</c:v>
                </c:pt>
                <c:pt idx="7">
                  <c:v>707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385536"/>
        <c:axId val="102384000"/>
      </c:lineChart>
      <c:catAx>
        <c:axId val="1023672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102368768"/>
        <c:crosses val="autoZero"/>
        <c:auto val="1"/>
        <c:lblAlgn val="ctr"/>
        <c:lblOffset val="100"/>
        <c:noMultiLvlLbl val="0"/>
      </c:catAx>
      <c:valAx>
        <c:axId val="102368768"/>
        <c:scaling>
          <c:orientation val="minMax"/>
        </c:scaling>
        <c:delete val="0"/>
        <c:axPos val="l"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02367232"/>
        <c:crosses val="autoZero"/>
        <c:crossBetween val="between"/>
      </c:valAx>
      <c:valAx>
        <c:axId val="102384000"/>
        <c:scaling>
          <c:orientation val="minMax"/>
        </c:scaling>
        <c:delete val="1"/>
        <c:axPos val="r"/>
        <c:numFmt formatCode="0.0" sourceLinked="1"/>
        <c:majorTickMark val="out"/>
        <c:minorTickMark val="none"/>
        <c:tickLblPos val="nextTo"/>
        <c:crossAx val="102385536"/>
        <c:crosses val="max"/>
        <c:crossBetween val="between"/>
      </c:valAx>
      <c:catAx>
        <c:axId val="102385536"/>
        <c:scaling>
          <c:orientation val="minMax"/>
        </c:scaling>
        <c:delete val="1"/>
        <c:axPos val="b"/>
        <c:majorTickMark val="out"/>
        <c:minorTickMark val="none"/>
        <c:tickLblPos val="nextTo"/>
        <c:crossAx val="102384000"/>
        <c:crosses val="autoZero"/>
        <c:auto val="1"/>
        <c:lblAlgn val="ctr"/>
        <c:lblOffset val="100"/>
        <c:noMultiLvlLbl val="0"/>
      </c:catAx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2.7909572983533353E-2"/>
          <c:y val="0.89055325663967322"/>
          <c:w val="0.91013024934383202"/>
          <c:h val="0.1094467433603267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/>
            </a:pPr>
            <a:r>
              <a:rPr lang="ru-RU" sz="1600" b="1" dirty="0" smtClean="0">
                <a:effectLst/>
              </a:rPr>
              <a:t>Сельскохозяйственные организации</a:t>
            </a:r>
            <a:endParaRPr lang="ru-RU" sz="1600" dirty="0">
              <a:effectLst/>
            </a:endParaRPr>
          </a:p>
        </c:rich>
      </c:tx>
      <c:layout>
        <c:manualLayout>
          <c:xMode val="edge"/>
          <c:yMode val="edge"/>
          <c:x val="0.18413150653768881"/>
          <c:y val="9.928004202878801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9972308477741765"/>
          <c:y val="0.20265724728611983"/>
          <c:w val="0.63291976844181985"/>
          <c:h val="0.5107805503252222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Сельскохозяйственные организации</c:v>
                </c:pt>
              </c:strCache>
            </c:strRef>
          </c:tx>
          <c:spPr>
            <a:ln>
              <a:solidFill>
                <a:schemeClr val="tx1"/>
              </a:solidFill>
            </a:ln>
            <a:effectLst/>
          </c:spPr>
          <c:dPt>
            <c:idx val="0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00FF00"/>
              </a:solidFill>
              <a:ln>
                <a:solidFill>
                  <a:schemeClr val="tx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4.5141983980322362E-2"/>
                  <c:y val="8.1885742853968602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2.5078879989067979E-3"/>
                  <c:y val="-4.1992688643060824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4831550889786813"/>
                  <c:y val="-8.1326942509033391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3.0094655986881574E-2"/>
                  <c:y val="-1.2597806592918285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numFmt formatCode="General" sourceLinked="0"/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зерновые и зернобобовые культуры</c:v>
                </c:pt>
                <c:pt idx="1">
                  <c:v>технические культуры</c:v>
                </c:pt>
                <c:pt idx="2">
                  <c:v>картофель и овощебахчевые культуры</c:v>
                </c:pt>
                <c:pt idx="3">
                  <c:v>кормовые культуры</c:v>
                </c:pt>
              </c:strCache>
            </c:strRef>
          </c:cat>
          <c:val>
            <c:numRef>
              <c:f>Лист1!$B$2:$B$5</c:f>
              <c:numCache>
                <c:formatCode>[&lt;=0]##0.00;[=999999999]"...";##0.0</c:formatCode>
                <c:ptCount val="4"/>
                <c:pt idx="0" formatCode="#,##0.####">
                  <c:v>31932.639999999999</c:v>
                </c:pt>
                <c:pt idx="1">
                  <c:v>9803.5300000000007</c:v>
                </c:pt>
                <c:pt idx="2" formatCode="General">
                  <c:v>279.60000000000002</c:v>
                </c:pt>
                <c:pt idx="3">
                  <c:v>12733.834999999999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1.5248339731910643E-2"/>
          <c:y val="0.8169741817009385"/>
          <c:w val="0.97888930972258814"/>
          <c:h val="0.18104566970316771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/>
            </a:pPr>
            <a:r>
              <a:rPr lang="ru-RU" sz="1400" b="1" i="0" baseline="0" dirty="0" smtClean="0">
                <a:effectLst/>
              </a:rPr>
              <a:t>Крестьянские (фермерские) хозяйства и индивидуальные предприниматели</a:t>
            </a:r>
            <a:endParaRPr lang="ru-RU" sz="1200" dirty="0">
              <a:effectLst/>
            </a:endParaRPr>
          </a:p>
        </c:rich>
      </c:tx>
      <c:layout>
        <c:manualLayout>
          <c:xMode val="edge"/>
          <c:yMode val="edge"/>
          <c:x val="0.11547326725847465"/>
          <c:y val="5.358980634380714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9972308477741765"/>
          <c:y val="0.20265724728611983"/>
          <c:w val="0.63291976844181985"/>
          <c:h val="0.5107805503252222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кфх</c:v>
                </c:pt>
              </c:strCache>
            </c:strRef>
          </c:tx>
          <c:spPr>
            <a:ln>
              <a:solidFill>
                <a:schemeClr val="tx1"/>
              </a:solidFill>
            </a:ln>
            <a:effectLst/>
          </c:spPr>
          <c:dPt>
            <c:idx val="0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00FF00"/>
              </a:solidFill>
              <a:ln>
                <a:solidFill>
                  <a:schemeClr val="tx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4.5064865018309821E-2"/>
                  <c:y val="5.3589806343807146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1.2875675719517062E-2"/>
                  <c:y val="2.820516123358271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2875675719517088"/>
                  <c:y val="-7.8974451454031605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зерновые и зернобобовые культуры</c:v>
                </c:pt>
                <c:pt idx="1">
                  <c:v>технические культуры</c:v>
                </c:pt>
                <c:pt idx="2">
                  <c:v>картофель и овощебахчевые культуры</c:v>
                </c:pt>
                <c:pt idx="3">
                  <c:v>кормовые культуры</c:v>
                </c:pt>
              </c:strCache>
            </c:strRef>
          </c:cat>
          <c:val>
            <c:numRef>
              <c:f>Лист1!$B$2:$B$5</c:f>
              <c:numCache>
                <c:formatCode>[&lt;=0]##0.00;[=999999999]"...";##0.0</c:formatCode>
                <c:ptCount val="4"/>
                <c:pt idx="0">
                  <c:v>15610.186</c:v>
                </c:pt>
                <c:pt idx="1">
                  <c:v>4107.6289999999999</c:v>
                </c:pt>
                <c:pt idx="2" formatCode="General">
                  <c:v>272.8</c:v>
                </c:pt>
                <c:pt idx="3">
                  <c:v>3081.0349999999999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/>
            </a:pPr>
            <a:r>
              <a:rPr lang="ru-RU" sz="1400" b="1" dirty="0" smtClean="0">
                <a:effectLst/>
                <a:latin typeface="+mn-lt"/>
              </a:rPr>
              <a:t>Хозяйства</a:t>
            </a:r>
            <a:r>
              <a:rPr lang="ru-RU" sz="1400" b="1" baseline="0" dirty="0" smtClean="0">
                <a:effectLst/>
                <a:latin typeface="+mn-lt"/>
              </a:rPr>
              <a:t> населения</a:t>
            </a:r>
            <a:endParaRPr lang="ru-RU" sz="1400" dirty="0">
              <a:effectLst/>
              <a:latin typeface="+mn-lt"/>
            </a:endParaRPr>
          </a:p>
        </c:rich>
      </c:tx>
      <c:layout>
        <c:manualLayout>
          <c:xMode val="edge"/>
          <c:yMode val="edge"/>
          <c:x val="0.28843353153997381"/>
          <c:y val="2.320050141290348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4284197891055584"/>
          <c:y val="0.1596693766356706"/>
          <c:w val="0.63291976844181985"/>
          <c:h val="0.5107805503252222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хозяйства населения</c:v>
                </c:pt>
              </c:strCache>
            </c:strRef>
          </c:tx>
          <c:spPr>
            <a:ln>
              <a:solidFill>
                <a:schemeClr val="tx1"/>
              </a:solidFill>
            </a:ln>
            <a:effectLst/>
          </c:spPr>
          <c:dPt>
            <c:idx val="0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00FF00"/>
              </a:solidFill>
              <a:ln>
                <a:solidFill>
                  <a:schemeClr val="tx1"/>
                </a:solidFill>
              </a:ln>
              <a:effectLst/>
            </c:spPr>
          </c:dPt>
          <c:dLbls>
            <c:dLbl>
              <c:idx val="1"/>
              <c:layout>
                <c:manualLayout>
                  <c:x val="0.1380281418006695"/>
                  <c:y val="-3.9405593281247618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зерновые и зернобобовые культуры</c:v>
                </c:pt>
                <c:pt idx="1">
                  <c:v>технические культуры</c:v>
                </c:pt>
                <c:pt idx="2">
                  <c:v>картофель и овощебахчевые культуры</c:v>
                </c:pt>
                <c:pt idx="3">
                  <c:v>кормовые культуры</c:v>
                </c:pt>
              </c:strCache>
            </c:strRef>
          </c:cat>
          <c:val>
            <c:numRef>
              <c:f>Лист1!$B$2:$B$5</c:f>
              <c:numCache>
                <c:formatCode>[&lt;=0]##0.00;[=999999999]"...";##0.0</c:formatCode>
                <c:ptCount val="4"/>
                <c:pt idx="0">
                  <c:v>444.29399999999998</c:v>
                </c:pt>
                <c:pt idx="1">
                  <c:v>41.396999999999998</c:v>
                </c:pt>
                <c:pt idx="2" formatCode="General">
                  <c:v>2154.1999999999998</c:v>
                </c:pt>
                <c:pt idx="3">
                  <c:v>465.30799999999999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5637283156722222E-2"/>
          <c:y val="2.6848807734813091E-2"/>
          <c:w val="0.80429445252370468"/>
          <c:h val="0.7891237596407416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с.х.организации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c:spPr>
          <c:invertIfNegative val="0"/>
          <c:dLbls>
            <c:spPr>
              <a:effectLst/>
            </c:spPr>
            <c:txPr>
              <a:bodyPr/>
              <a:lstStyle/>
              <a:p>
                <a:pPr>
                  <a:defRPr sz="1601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2012 г.</c:v>
                </c:pt>
                <c:pt idx="1">
                  <c:v>2013 г.</c:v>
                </c:pt>
                <c:pt idx="2">
                  <c:v>2014 г.</c:v>
                </c:pt>
                <c:pt idx="3">
                  <c:v>2015 г. </c:v>
                </c:pt>
                <c:pt idx="4">
                  <c:v>2016 г.</c:v>
                </c:pt>
                <c:pt idx="5">
                  <c:v>2017 г.</c:v>
                </c:pt>
              </c:strCache>
            </c:strRef>
          </c:cat>
          <c:val>
            <c:numRef>
              <c:f>Лист1!$B$2:$B$7</c:f>
              <c:numCache>
                <c:formatCode>_-* #,##0.0_р_._-;\-* #,##0.0_р_._-;_-* "-"??_р_._-;_-@_-</c:formatCode>
                <c:ptCount val="6"/>
                <c:pt idx="0">
                  <c:v>54434.573799999998</c:v>
                </c:pt>
                <c:pt idx="1">
                  <c:v>68852.1731</c:v>
                </c:pt>
                <c:pt idx="2">
                  <c:v>77635.712199999994</c:v>
                </c:pt>
                <c:pt idx="3">
                  <c:v>76180.637600000002</c:v>
                </c:pt>
                <c:pt idx="4">
                  <c:v>86179.4</c:v>
                </c:pt>
                <c:pt idx="5">
                  <c:v>94968.7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КФХ</c:v>
                </c:pt>
              </c:strCache>
            </c:strRef>
          </c:tx>
          <c:spPr>
            <a:solidFill>
              <a:srgbClr val="00FF00"/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c:spPr>
          <c:invertIfNegative val="0"/>
          <c:dLbls>
            <c:spPr>
              <a:effectLst>
                <a:innerShdw blurRad="114300">
                  <a:prstClr val="black"/>
                </a:innerShdw>
              </a:effectLst>
            </c:spPr>
            <c:txPr>
              <a:bodyPr/>
              <a:lstStyle/>
              <a:p>
                <a:pPr>
                  <a:defRPr sz="1601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2012 г.</c:v>
                </c:pt>
                <c:pt idx="1">
                  <c:v>2013 г.</c:v>
                </c:pt>
                <c:pt idx="2">
                  <c:v>2014 г.</c:v>
                </c:pt>
                <c:pt idx="3">
                  <c:v>2015 г. </c:v>
                </c:pt>
                <c:pt idx="4">
                  <c:v>2016 г.</c:v>
                </c:pt>
                <c:pt idx="5">
                  <c:v>2017 г.</c:v>
                </c:pt>
              </c:strCache>
            </c:strRef>
          </c:cat>
          <c:val>
            <c:numRef>
              <c:f>Лист1!$C$2:$C$7</c:f>
              <c:numCache>
                <c:formatCode>_-* #,##0.0_р_._-;\-* #,##0.0_р_._-;_-* "-"??_р_._-;_-@_-</c:formatCode>
                <c:ptCount val="6"/>
                <c:pt idx="0">
                  <c:v>15739.579999999998</c:v>
                </c:pt>
                <c:pt idx="1">
                  <c:v>22748.510699999999</c:v>
                </c:pt>
                <c:pt idx="2">
                  <c:v>26600.317599999998</c:v>
                </c:pt>
                <c:pt idx="3">
                  <c:v>27516.759499999996</c:v>
                </c:pt>
                <c:pt idx="4">
                  <c:v>33387.699999999997</c:v>
                </c:pt>
                <c:pt idx="5">
                  <c:v>39425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хозяйства населения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c:spPr>
          <c:invertIfNegative val="0"/>
          <c:dLbls>
            <c:dLbl>
              <c:idx val="0"/>
              <c:layout>
                <c:manualLayout>
                  <c:x val="-1.4280615672199824E-3"/>
                  <c:y val="-1.1603242914529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1.3923891497435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9.28259433162397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8213773844973683E-3"/>
                  <c:y val="-3.45667001912068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4280615672199824E-3"/>
                  <c:y val="6.96194574871799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>
                  <a:lumMod val="85000"/>
                </a:schemeClr>
              </a:solidFill>
              <a:effectLst>
                <a:innerShdw blurRad="114300">
                  <a:prstClr val="black"/>
                </a:innerShdw>
              </a:effectLst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2012 г.</c:v>
                </c:pt>
                <c:pt idx="1">
                  <c:v>2013 г.</c:v>
                </c:pt>
                <c:pt idx="2">
                  <c:v>2014 г.</c:v>
                </c:pt>
                <c:pt idx="3">
                  <c:v>2015 г. </c:v>
                </c:pt>
                <c:pt idx="4">
                  <c:v>2016 г.</c:v>
                </c:pt>
                <c:pt idx="5">
                  <c:v>2017 г.</c:v>
                </c:pt>
              </c:strCache>
            </c:strRef>
          </c:cat>
          <c:val>
            <c:numRef>
              <c:f>Лист1!$D$2:$D$7</c:f>
              <c:numCache>
                <c:formatCode>_-* #,##0.0_р_._-;\-* #,##0.0_р_._-;_-* "-"??_р_._-;_-@_-</c:formatCode>
                <c:ptCount val="6"/>
                <c:pt idx="0">
                  <c:v>733.93500000000006</c:v>
                </c:pt>
                <c:pt idx="1">
                  <c:v>784.10640000000001</c:v>
                </c:pt>
                <c:pt idx="2">
                  <c:v>1079.0188000000001</c:v>
                </c:pt>
                <c:pt idx="3">
                  <c:v>1088.6478</c:v>
                </c:pt>
                <c:pt idx="4">
                  <c:v>1104.7</c:v>
                </c:pt>
                <c:pt idx="5">
                  <c:v>999.3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2"/>
        <c:overlap val="100"/>
        <c:axId val="32519680"/>
        <c:axId val="32521216"/>
      </c:barChart>
      <c:lineChart>
        <c:grouping val="standard"/>
        <c:varyColors val="0"/>
        <c:ser>
          <c:idx val="5"/>
          <c:order val="5"/>
          <c:tx>
            <c:strRef>
              <c:f>Лист1!$E$1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dPt>
            <c:idx val="3"/>
            <c:bubble3D val="0"/>
          </c:dPt>
          <c:cat>
            <c:strRef>
              <c:f>Лист1!$A$2:$A$7</c:f>
              <c:strCache>
                <c:ptCount val="6"/>
                <c:pt idx="0">
                  <c:v>2012 г.</c:v>
                </c:pt>
                <c:pt idx="1">
                  <c:v>2013 г.</c:v>
                </c:pt>
                <c:pt idx="2">
                  <c:v>2014 г.</c:v>
                </c:pt>
                <c:pt idx="3">
                  <c:v>2015 г. </c:v>
                </c:pt>
                <c:pt idx="4">
                  <c:v>2016 г.</c:v>
                </c:pt>
                <c:pt idx="5">
                  <c:v>2017 г.</c:v>
                </c:pt>
              </c:strCache>
            </c:strRef>
          </c:cat>
          <c:val>
            <c:numRef>
              <c:f>Лист1!$E$2:$E$7</c:f>
              <c:numCache>
                <c:formatCode>_-* #,##0.0_р_._-;\-* #,##0.0_р_._-;_-* "-"??_р_._-;_-@_-</c:formatCode>
                <c:ptCount val="6"/>
                <c:pt idx="0">
                  <c:v>70908.088799999998</c:v>
                </c:pt>
                <c:pt idx="1">
                  <c:v>92384.790200000003</c:v>
                </c:pt>
                <c:pt idx="2">
                  <c:v>105315.04859999999</c:v>
                </c:pt>
                <c:pt idx="3">
                  <c:v>104786.04490000001</c:v>
                </c:pt>
                <c:pt idx="4">
                  <c:v>120671.8</c:v>
                </c:pt>
                <c:pt idx="5">
                  <c:v>135393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519680"/>
        <c:axId val="32521216"/>
      </c:lineChart>
      <c:lineChart>
        <c:grouping val="standard"/>
        <c:varyColors val="0"/>
        <c:ser>
          <c:idx val="3"/>
          <c:order val="3"/>
          <c:tx>
            <c:strRef>
              <c:f>Лист1!$B$14</c:f>
              <c:strCache>
                <c:ptCount val="1"/>
                <c:pt idx="0">
                  <c:v>урожайность в с.х. организациях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ymbol val="square"/>
            <c:size val="5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2"/>
                </a:solidFill>
              </a:ln>
            </c:spPr>
          </c:marker>
          <c:dLbls>
            <c:dLbl>
              <c:idx val="4"/>
              <c:layout>
                <c:manualLayout>
                  <c:x val="-1.2213637110889663E-2"/>
                  <c:y val="-3.8076971456419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>
                    <a:solidFill>
                      <a:schemeClr val="accent6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2012 г.</c:v>
                </c:pt>
                <c:pt idx="1">
                  <c:v>2013 г.</c:v>
                </c:pt>
                <c:pt idx="2">
                  <c:v>2014 г.</c:v>
                </c:pt>
                <c:pt idx="3">
                  <c:v>2015 г. </c:v>
                </c:pt>
                <c:pt idx="4">
                  <c:v>2016 г.</c:v>
                </c:pt>
                <c:pt idx="5">
                  <c:v>2017 г.</c:v>
                </c:pt>
              </c:strCache>
            </c:strRef>
          </c:cat>
          <c:val>
            <c:numRef>
              <c:f>Лист1!$B$15:$B$20</c:f>
              <c:numCache>
                <c:formatCode>_-* #,##0.0_р_._-;\-* #,##0.0_р_._-;_-* "-"??_р_._-;_-@_-</c:formatCode>
                <c:ptCount val="6"/>
                <c:pt idx="0">
                  <c:v>19.3</c:v>
                </c:pt>
                <c:pt idx="1">
                  <c:v>23.1</c:v>
                </c:pt>
                <c:pt idx="2">
                  <c:v>25.4</c:v>
                </c:pt>
                <c:pt idx="3">
                  <c:v>25</c:v>
                </c:pt>
                <c:pt idx="4">
                  <c:v>27.6</c:v>
                </c:pt>
                <c:pt idx="5">
                  <c:v>31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Лист1!$C$14</c:f>
              <c:strCache>
                <c:ptCount val="1"/>
                <c:pt idx="0">
                  <c:v>урожайность в КФХ</c:v>
                </c:pt>
              </c:strCache>
            </c:strRef>
          </c:tx>
          <c:spPr>
            <a:ln w="28575">
              <a:solidFill>
                <a:srgbClr val="00FF00"/>
              </a:solidFill>
            </a:ln>
          </c:spPr>
          <c:marker>
            <c:symbol val="diamond"/>
            <c:size val="7"/>
            <c:spPr>
              <a:solidFill>
                <a:srgbClr val="00FF00"/>
              </a:solidFill>
              <a:ln>
                <a:solidFill>
                  <a:srgbClr val="00FF00"/>
                </a:solidFill>
              </a:ln>
            </c:spPr>
          </c:marker>
          <c:dLbls>
            <c:dLbl>
              <c:idx val="0"/>
              <c:layout>
                <c:manualLayout>
                  <c:x val="-3.3884415170556653E-2"/>
                  <c:y val="3.99964696905022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0735537165920739E-2"/>
                  <c:y val="-4.6483504756781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600" b="1">
                    <a:solidFill>
                      <a:srgbClr val="00CC00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2012 г.</c:v>
                </c:pt>
                <c:pt idx="1">
                  <c:v>2013 г.</c:v>
                </c:pt>
                <c:pt idx="2">
                  <c:v>2014 г.</c:v>
                </c:pt>
                <c:pt idx="3">
                  <c:v>2015 г. </c:v>
                </c:pt>
                <c:pt idx="4">
                  <c:v>2016 г.</c:v>
                </c:pt>
                <c:pt idx="5">
                  <c:v>2017 г.</c:v>
                </c:pt>
              </c:strCache>
            </c:strRef>
          </c:cat>
          <c:val>
            <c:numRef>
              <c:f>Лист1!$C$15:$C$20</c:f>
              <c:numCache>
                <c:formatCode>_-* #,##0.0_р_._-;\-* #,##0.0_р_._-;_-* "-"??_р_._-;_-@_-</c:formatCode>
                <c:ptCount val="6"/>
                <c:pt idx="0">
                  <c:v>15.7</c:v>
                </c:pt>
                <c:pt idx="1">
                  <c:v>19.5</c:v>
                </c:pt>
                <c:pt idx="2">
                  <c:v>21.1</c:v>
                </c:pt>
                <c:pt idx="3">
                  <c:v>20.8</c:v>
                </c:pt>
                <c:pt idx="4">
                  <c:v>23.2</c:v>
                </c:pt>
                <c:pt idx="5">
                  <c:v>25.9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549120"/>
        <c:axId val="32547584"/>
      </c:lineChart>
      <c:catAx>
        <c:axId val="32519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1" b="1"/>
            </a:pPr>
            <a:endParaRPr lang="ru-RU"/>
          </a:p>
        </c:txPr>
        <c:crossAx val="32521216"/>
        <c:crosses val="autoZero"/>
        <c:auto val="1"/>
        <c:lblAlgn val="ctr"/>
        <c:lblOffset val="100"/>
        <c:noMultiLvlLbl val="0"/>
      </c:catAx>
      <c:valAx>
        <c:axId val="32521216"/>
        <c:scaling>
          <c:orientation val="minMax"/>
          <c:max val="150000"/>
        </c:scaling>
        <c:delete val="0"/>
        <c:axPos val="l"/>
        <c:majorGridlines/>
        <c:numFmt formatCode="_-* #,##0.0_р_._-;\-* #,##0.0_р_._-;_-* &quot;-&quot;??_р_._-;_-@_-" sourceLinked="1"/>
        <c:majorTickMark val="out"/>
        <c:minorTickMark val="none"/>
        <c:tickLblPos val="nextTo"/>
        <c:txPr>
          <a:bodyPr/>
          <a:lstStyle/>
          <a:p>
            <a:pPr>
              <a:defRPr sz="1101"/>
            </a:pPr>
            <a:endParaRPr lang="ru-RU"/>
          </a:p>
        </c:txPr>
        <c:crossAx val="32519680"/>
        <c:crosses val="autoZero"/>
        <c:crossBetween val="between"/>
      </c:valAx>
      <c:valAx>
        <c:axId val="32547584"/>
        <c:scaling>
          <c:orientation val="minMax"/>
          <c:max val="32"/>
          <c:min val="-30"/>
        </c:scaling>
        <c:delete val="0"/>
        <c:axPos val="r"/>
        <c:numFmt formatCode="_-* #,##0.0_р_._-;\-* #,##0.0_р_._-;_-* &quot;-&quot;??_р_._-;_-@_-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32549120"/>
        <c:crosses val="max"/>
        <c:crossBetween val="between"/>
      </c:valAx>
      <c:catAx>
        <c:axId val="32549120"/>
        <c:scaling>
          <c:orientation val="minMax"/>
        </c:scaling>
        <c:delete val="1"/>
        <c:axPos val="b"/>
        <c:majorTickMark val="out"/>
        <c:minorTickMark val="none"/>
        <c:tickLblPos val="nextTo"/>
        <c:crossAx val="32547584"/>
        <c:crosses val="autoZero"/>
        <c:auto val="1"/>
        <c:lblAlgn val="ctr"/>
        <c:lblOffset val="100"/>
        <c:noMultiLvlLbl val="0"/>
      </c:catAx>
      <c:spPr>
        <a:noFill/>
        <a:ln w="25413">
          <a:noFill/>
        </a:ln>
      </c:spPr>
    </c:plotArea>
    <c:legend>
      <c:legendPos val="t"/>
      <c:legendEntry>
        <c:idx val="4"/>
        <c:delete val="1"/>
      </c:legendEntry>
      <c:layout>
        <c:manualLayout>
          <c:xMode val="edge"/>
          <c:yMode val="edge"/>
          <c:x val="8.5258424045228404E-2"/>
          <c:y val="0.85482314830515904"/>
          <c:w val="0.8019247324188169"/>
          <c:h val="6.4343192490234527E-2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1"/>
      </a:pPr>
      <a:endParaRPr lang="ru-RU"/>
    </a:p>
  </c:txPr>
  <c:externalData r:id="rId1">
    <c:autoUpdate val="0"/>
  </c:externalData>
  <c:userShapes r:id="rId2"/>
</c:chartSpace>
</file>

<file path=ppt/drawing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0.84804</cdr:x>
      <cdr:y>0.1734</cdr:y>
    </cdr:from>
    <cdr:to>
      <cdr:x>0.93325</cdr:x>
      <cdr:y>0.27463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555060" y="360040"/>
          <a:ext cx="759123" cy="210189"/>
        </a:xfrm>
        <a:prstGeom xmlns:a="http://schemas.openxmlformats.org/drawingml/2006/main" prst="rect">
          <a:avLst/>
        </a:prstGeom>
        <a:solidFill xmlns:a="http://schemas.openxmlformats.org/drawingml/2006/main">
          <a:srgbClr val="FFFF99"/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vertOverflow="clip" wrap="none" rtlCol="0" anchor="ctr"/>
        <a:lstStyle xmlns:a="http://schemas.openxmlformats.org/drawingml/2006/main"/>
        <a:p xmlns:a="http://schemas.openxmlformats.org/drawingml/2006/main">
          <a:r>
            <a:rPr lang="ru-RU" sz="1400" b="1" dirty="0" smtClean="0"/>
            <a:t>17 102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0.84948</cdr:x>
      <cdr:y>0.69699</cdr:y>
    </cdr:from>
    <cdr:to>
      <cdr:x>0.93551</cdr:x>
      <cdr:y>0.82109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7567885" y="1447198"/>
          <a:ext cx="766470" cy="257683"/>
        </a:xfrm>
        <a:prstGeom xmlns:a="http://schemas.openxmlformats.org/drawingml/2006/main" prst="rect">
          <a:avLst/>
        </a:prstGeom>
        <a:solidFill xmlns:a="http://schemas.openxmlformats.org/drawingml/2006/main">
          <a:srgbClr val="FFFF99"/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none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16 412</a:t>
          </a:r>
          <a:endParaRPr lang="ru-RU" sz="1400" b="1" dirty="0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0.6955</cdr:x>
      <cdr:y>0.06944</cdr:y>
    </cdr:from>
    <cdr:to>
      <cdr:x>0.80367</cdr:x>
      <cdr:y>0.13747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5832649" y="360040"/>
          <a:ext cx="907139" cy="35270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ysClr val="windowText" lastClr="000000"/>
              </a:solidFill>
            </a:rPr>
            <a:t>3 306,0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0.24042</cdr:x>
      <cdr:y>0.63889</cdr:y>
    </cdr:from>
    <cdr:to>
      <cdr:x>0.3486</cdr:x>
      <cdr:y>0.70692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016225" y="3312368"/>
          <a:ext cx="907223" cy="35270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ysClr val="windowText" lastClr="000000"/>
              </a:solidFill>
            </a:rPr>
            <a:t>422,4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0.39615</cdr:x>
      <cdr:y>0.29167</cdr:y>
    </cdr:from>
    <cdr:to>
      <cdr:x>0.50433</cdr:x>
      <cdr:y>0.3597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3322200" y="1512168"/>
          <a:ext cx="907223" cy="35270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ysClr val="windowText" lastClr="000000"/>
              </a:solidFill>
            </a:rPr>
            <a:t>2 144,2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0.54953</cdr:x>
      <cdr:y>0.27778</cdr:y>
    </cdr:from>
    <cdr:to>
      <cdr:x>0.65771</cdr:x>
      <cdr:y>0.34581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4608513" y="1440160"/>
          <a:ext cx="907223" cy="35270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ysClr val="windowText" lastClr="000000"/>
              </a:solidFill>
            </a:rPr>
            <a:t>2 294,3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0.08586</cdr:x>
      <cdr:y>0.63889</cdr:y>
    </cdr:from>
    <cdr:to>
      <cdr:x>0.19403</cdr:x>
      <cdr:y>0.70691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720081" y="3312368"/>
          <a:ext cx="907139" cy="35265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ysClr val="windowText" lastClr="000000"/>
              </a:solidFill>
            </a:rPr>
            <a:t>463,9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0.05152</cdr:x>
      <cdr:y>0.11111</cdr:y>
    </cdr:from>
    <cdr:to>
      <cdr:x>0.41215</cdr:x>
      <cdr:y>0.36411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32049" y="576064"/>
          <a:ext cx="3024328" cy="13116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Всего </a:t>
          </a:r>
          <a:r>
            <a:rPr lang="ru-RU" sz="1600" b="1" u="sng" dirty="0" smtClean="0">
              <a:solidFill>
                <a:srgbClr val="FF0000"/>
              </a:solidFill>
            </a:rPr>
            <a:t>8,9</a:t>
          </a:r>
          <a:r>
            <a:rPr lang="ru-RU" sz="1400" b="1" dirty="0" smtClean="0"/>
            <a:t> млрд. рублей (с начала реализации Госпрограммы)</a:t>
          </a:r>
        </a:p>
        <a:p xmlns:a="http://schemas.openxmlformats.org/drawingml/2006/main">
          <a:endParaRPr lang="ru-RU" sz="1600" b="1" dirty="0"/>
        </a:p>
        <a:p xmlns:a="http://schemas.openxmlformats.org/drawingml/2006/main">
          <a:r>
            <a:rPr lang="ru-RU" sz="1400" b="1" dirty="0" smtClean="0"/>
            <a:t>За 5 лет заложено </a:t>
          </a:r>
        </a:p>
        <a:p xmlns:a="http://schemas.openxmlformats.org/drawingml/2006/main">
          <a:r>
            <a:rPr lang="ru-RU" sz="1600" b="1" u="sng" dirty="0" smtClean="0">
              <a:solidFill>
                <a:srgbClr val="FF0000"/>
              </a:solidFill>
            </a:rPr>
            <a:t>72,7</a:t>
          </a:r>
          <a:r>
            <a:rPr lang="ru-RU" sz="1400" b="1" dirty="0" smtClean="0"/>
            <a:t> тыс. га новых садов 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0.84147</cdr:x>
      <cdr:y>0.13889</cdr:y>
    </cdr:from>
    <cdr:to>
      <cdr:x>0.97027</cdr:x>
      <cdr:y>0.25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7056785" y="720080"/>
          <a:ext cx="1080120" cy="5760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>
              <a:solidFill>
                <a:sysClr val="windowText" lastClr="000000"/>
              </a:solidFill>
            </a:rPr>
            <a:t>н</a:t>
          </a:r>
          <a:r>
            <a:rPr lang="ru-RU" sz="1100" b="1" dirty="0" smtClean="0">
              <a:solidFill>
                <a:sysClr val="windowText" lastClr="000000"/>
              </a:solidFill>
            </a:rPr>
            <a:t>е ниже уровня</a:t>
          </a:r>
        </a:p>
        <a:p xmlns:a="http://schemas.openxmlformats.org/drawingml/2006/main">
          <a:pPr algn="ctr"/>
          <a:r>
            <a:rPr lang="ru-RU" sz="1100" b="1" dirty="0" smtClean="0">
              <a:solidFill>
                <a:sysClr val="windowText" lastClr="000000"/>
              </a:solidFill>
            </a:rPr>
            <a:t>2017г.</a:t>
          </a:r>
          <a:endParaRPr lang="ru-RU" sz="1100" b="1" dirty="0">
            <a:solidFill>
              <a:sysClr val="windowText" lastClr="000000"/>
            </a:solidFill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0.76814</cdr:x>
      <cdr:y>0.08333</cdr:y>
    </cdr:from>
    <cdr:to>
      <cdr:x>0.91222</cdr:x>
      <cdr:y>0.14583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87216" y="288032"/>
          <a:ext cx="504056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0.76814</cdr:x>
      <cdr:y>0.08333</cdr:y>
    </cdr:from>
    <cdr:to>
      <cdr:x>0.9328</cdr:x>
      <cdr:y>0.14583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687216" y="288032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0.20833</cdr:x>
      <cdr:y>0.8715</cdr:y>
    </cdr:from>
    <cdr:to>
      <cdr:x>0.50739</cdr:x>
      <cdr:y>0.98522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691997" y="4637941"/>
          <a:ext cx="993370" cy="605221"/>
        </a:xfrm>
        <a:prstGeom xmlns:a="http://schemas.openxmlformats.org/drawingml/2006/main" prst="rect">
          <a:avLst/>
        </a:prstGeom>
        <a:solidFill xmlns:a="http://schemas.openxmlformats.org/drawingml/2006/main">
          <a:srgbClr val="6B9EDB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100" b="1" dirty="0" smtClean="0">
              <a:solidFill>
                <a:schemeClr val="tx1"/>
              </a:solidFill>
            </a:rPr>
            <a:t>Остатки </a:t>
          </a:r>
        </a:p>
        <a:p xmlns:a="http://schemas.openxmlformats.org/drawingml/2006/main">
          <a:pPr algn="ctr"/>
          <a:r>
            <a:rPr lang="ru-RU" sz="1100" b="1" dirty="0" smtClean="0">
              <a:solidFill>
                <a:schemeClr val="tx1"/>
              </a:solidFill>
            </a:rPr>
            <a:t>прошлого </a:t>
          </a:r>
        </a:p>
        <a:p xmlns:a="http://schemas.openxmlformats.org/drawingml/2006/main">
          <a:pPr algn="ctr"/>
          <a:r>
            <a:rPr lang="ru-RU" sz="1100" b="1" dirty="0" smtClean="0">
              <a:solidFill>
                <a:schemeClr val="tx1"/>
              </a:solidFill>
            </a:rPr>
            <a:t>года</a:t>
          </a:r>
          <a:endParaRPr lang="ru-RU" sz="11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0.60417</cdr:x>
      <cdr:y>0.8715</cdr:y>
    </cdr:from>
    <cdr:to>
      <cdr:x>0.93023</cdr:x>
      <cdr:y>0.97974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1870718" y="4637964"/>
          <a:ext cx="1009602" cy="576041"/>
        </a:xfrm>
        <a:prstGeom xmlns:a="http://schemas.openxmlformats.org/drawingml/2006/main" prst="rect">
          <a:avLst/>
        </a:prstGeom>
        <a:solidFill xmlns:a="http://schemas.openxmlformats.org/drawingml/2006/main">
          <a:srgbClr val="FF6565"/>
        </a:solidFill>
      </cdr:spPr>
      <cdr:txBody>
        <a:bodyPr xmlns:a="http://schemas.openxmlformats.org/drawingml/2006/main" wrap="none" rtlCol="0" anchor="ctr" anchorCtr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b="1" dirty="0" smtClean="0">
              <a:solidFill>
                <a:schemeClr val="tx1"/>
              </a:solidFill>
            </a:rPr>
            <a:t>Приобретение</a:t>
          </a:r>
          <a:endParaRPr lang="ru-RU" sz="11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0.8021</cdr:x>
      <cdr:y>0.79031</cdr:y>
    </cdr:from>
    <cdr:to>
      <cdr:x>0.97553</cdr:x>
      <cdr:y>0.84437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2483578" y="4177589"/>
          <a:ext cx="536998" cy="2857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000" dirty="0" smtClean="0"/>
            <a:t>Потребность</a:t>
          </a:r>
        </a:p>
        <a:p xmlns:a="http://schemas.openxmlformats.org/drawingml/2006/main">
          <a:pPr algn="ctr"/>
          <a:r>
            <a:rPr lang="ru-RU" sz="1000" dirty="0" smtClean="0"/>
            <a:t> на 2018 г</a:t>
          </a:r>
          <a:r>
            <a:rPr lang="ru-RU" sz="1400" dirty="0" smtClean="0"/>
            <a:t>.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0.23256</cdr:x>
      <cdr:y>0.48235</cdr:y>
    </cdr:from>
    <cdr:to>
      <cdr:x>0.39535</cdr:x>
      <cdr:y>0.50959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20080" y="2549709"/>
          <a:ext cx="504056" cy="14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0.18361</cdr:x>
      <cdr:y>0.40062</cdr:y>
    </cdr:from>
    <cdr:to>
      <cdr:x>0.37705</cdr:x>
      <cdr:y>0.44149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568524" y="2117661"/>
          <a:ext cx="598957" cy="2160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b="1" dirty="0" smtClean="0"/>
            <a:t>1792,7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0.39535</cdr:x>
      <cdr:y>0.35975</cdr:y>
    </cdr:from>
    <cdr:to>
      <cdr:x>0.58879</cdr:x>
      <cdr:y>0.40062</cdr:y>
    </cdr:to>
    <cdr:sp macro="" textlink="">
      <cdr:nvSpPr>
        <cdr:cNvPr id="13" name="TextBox 1"/>
        <cdr:cNvSpPr txBox="1"/>
      </cdr:nvSpPr>
      <cdr:spPr>
        <a:xfrm xmlns:a="http://schemas.openxmlformats.org/drawingml/2006/main">
          <a:off x="1224136" y="1901637"/>
          <a:ext cx="598956" cy="2160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b="1" dirty="0" smtClean="0"/>
            <a:t>1975,7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0.61538</cdr:x>
      <cdr:y>0.38143</cdr:y>
    </cdr:from>
    <cdr:to>
      <cdr:x>0.80882</cdr:x>
      <cdr:y>0.4223</cdr:y>
    </cdr:to>
    <cdr:sp macro="" textlink="">
      <cdr:nvSpPr>
        <cdr:cNvPr id="14" name="TextBox 1"/>
        <cdr:cNvSpPr txBox="1"/>
      </cdr:nvSpPr>
      <cdr:spPr>
        <a:xfrm xmlns:a="http://schemas.openxmlformats.org/drawingml/2006/main">
          <a:off x="1958618" y="2016224"/>
          <a:ext cx="615671" cy="2160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b="1" dirty="0" smtClean="0"/>
            <a:t>1884,4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0.61538</cdr:x>
      <cdr:y>0.3678</cdr:y>
    </cdr:from>
    <cdr:to>
      <cdr:x>0.80882</cdr:x>
      <cdr:y>0.40867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1958618" y="1944216"/>
          <a:ext cx="615671" cy="2160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100" b="1" dirty="0"/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0.44292</cdr:x>
      <cdr:y>0.08054</cdr:y>
    </cdr:from>
    <cdr:to>
      <cdr:x>0.44474</cdr:x>
      <cdr:y>0.89376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 flipH="1" flipV="1">
          <a:off x="3911719" y="434964"/>
          <a:ext cx="16074" cy="4391876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0.83204</cdr:x>
      <cdr:y>0.08038</cdr:y>
    </cdr:from>
    <cdr:to>
      <cdr:x>0.83256</cdr:x>
      <cdr:y>0.89384</cdr:y>
    </cdr:to>
    <cdr:cxnSp macro="">
      <cdr:nvCxnSpPr>
        <cdr:cNvPr id="7" name="Прямая соединительная линия 6"/>
        <cdr:cNvCxnSpPr/>
      </cdr:nvCxnSpPr>
      <cdr:spPr>
        <a:xfrm xmlns:a="http://schemas.openxmlformats.org/drawingml/2006/main" flipH="1" flipV="1">
          <a:off x="7348304" y="434100"/>
          <a:ext cx="4592" cy="439317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0.62473</cdr:x>
      <cdr:y>0.76</cdr:y>
    </cdr:from>
    <cdr:to>
      <cdr:x>0.71469</cdr:x>
      <cdr:y>0.81405</cdr:y>
    </cdr:to>
    <cdr:sp macro="" textlink="">
      <cdr:nvSpPr>
        <cdr:cNvPr id="9" name="Rectangle 13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517446" y="4104456"/>
          <a:ext cx="794502" cy="29190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27432" tIns="22860" rIns="27432" bIns="22860" anchor="ctr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ru-RU" sz="1400" b="1" i="0" u="none" strike="noStrike" baseline="0" dirty="0" smtClean="0">
              <a:solidFill>
                <a:srgbClr val="000000"/>
              </a:solidFill>
              <a:latin typeface="Arial"/>
              <a:cs typeface="Arial"/>
            </a:rPr>
            <a:t>2017 г</a:t>
          </a:r>
          <a:r>
            <a:rPr lang="ru-RU" sz="14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.</a:t>
          </a:r>
        </a:p>
      </cdr:txBody>
    </cdr:sp>
  </cdr:relSizeAnchor>
  <cdr:relSizeAnchor xmlns:cdr="http://schemas.openxmlformats.org/drawingml/2006/chartDrawing">
    <cdr:from>
      <cdr:x>0.14569</cdr:x>
      <cdr:y>0.76</cdr:y>
    </cdr:from>
    <cdr:to>
      <cdr:x>0.26856</cdr:x>
      <cdr:y>0.81152</cdr:y>
    </cdr:to>
    <cdr:sp macro="" textlink="">
      <cdr:nvSpPr>
        <cdr:cNvPr id="11" name="Rectangle 13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268974" y="4104456"/>
          <a:ext cx="1070233" cy="2782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27432" tIns="22860" rIns="27432" bIns="22860" anchor="ctr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ru-RU" sz="1400" b="1" i="0" u="none" strike="noStrike" baseline="0" dirty="0" smtClean="0">
              <a:solidFill>
                <a:srgbClr val="000000"/>
              </a:solidFill>
              <a:latin typeface="Arial"/>
              <a:cs typeface="Arial"/>
            </a:rPr>
            <a:t>2016 г</a:t>
          </a:r>
          <a:r>
            <a:rPr lang="ru-RU" sz="14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.</a:t>
          </a:r>
        </a:p>
      </cdr:txBody>
    </cdr:sp>
  </cdr:relSizeAnchor>
  <cdr:relSizeAnchor xmlns:cdr="http://schemas.openxmlformats.org/drawingml/2006/chartDrawing">
    <cdr:from>
      <cdr:x>0.53488</cdr:x>
      <cdr:y>0.53058</cdr:y>
    </cdr:from>
    <cdr:to>
      <cdr:x>0.79563</cdr:x>
      <cdr:y>0.59813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723922" y="2865430"/>
          <a:ext cx="2302872" cy="3648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/>
            <a:t>Аммиачная селитра</a:t>
          </a:r>
          <a:endParaRPr lang="ru-RU" sz="1600" b="1" dirty="0"/>
        </a:p>
      </cdr:txBody>
    </cdr:sp>
  </cdr:relSizeAnchor>
  <cdr:relSizeAnchor xmlns:cdr="http://schemas.openxmlformats.org/drawingml/2006/chartDrawing">
    <cdr:from>
      <cdr:x>0.57537</cdr:x>
      <cdr:y>0.31836</cdr:y>
    </cdr:from>
    <cdr:to>
      <cdr:x>0.70423</cdr:x>
      <cdr:y>0.38593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5081480" y="1719314"/>
          <a:ext cx="1138056" cy="3649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 smtClean="0"/>
            <a:t>Азофоска</a:t>
          </a:r>
          <a:endParaRPr lang="ru-RU" sz="1600" b="1" dirty="0"/>
        </a:p>
      </cdr:txBody>
    </cdr:sp>
  </cdr:relSizeAnchor>
  <cdr:relSizeAnchor xmlns:cdr="http://schemas.openxmlformats.org/drawingml/2006/chartDrawing">
    <cdr:from>
      <cdr:x>0.57581</cdr:x>
      <cdr:y>0.13333</cdr:y>
    </cdr:from>
    <cdr:to>
      <cdr:x>0.70467</cdr:x>
      <cdr:y>0.2009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5085398" y="720080"/>
          <a:ext cx="1138055" cy="3649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 smtClean="0"/>
            <a:t>Аммофос</a:t>
          </a:r>
          <a:endParaRPr lang="ru-RU" sz="1600" b="1" dirty="0"/>
        </a:p>
      </cdr:txBody>
    </cdr:sp>
  </cdr:relSizeAnchor>
  <cdr:relSizeAnchor xmlns:cdr="http://schemas.openxmlformats.org/drawingml/2006/chartDrawing">
    <cdr:from>
      <cdr:x>0.36159</cdr:x>
      <cdr:y>0.22503</cdr:y>
    </cdr:from>
    <cdr:to>
      <cdr:x>0.44232</cdr:x>
      <cdr:y>0.2926</cdr:y>
    </cdr:to>
    <cdr:sp macro="" textlink="">
      <cdr:nvSpPr>
        <cdr:cNvPr id="13" name="Oval 13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193489" y="1215276"/>
          <a:ext cx="712985" cy="364919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3">
            <a:lumMod val="40000"/>
            <a:lumOff val="60000"/>
          </a:schemeClr>
        </a:solidFill>
        <a:ln xmlns:a="http://schemas.openxmlformats.org/drawingml/2006/main" w="9525">
          <a:solidFill>
            <a:schemeClr val="tx1"/>
          </a:solidFill>
          <a:round/>
          <a:headEnd/>
          <a:tailEnd/>
        </a:ln>
      </cdr:spPr>
      <cdr:txBody>
        <a:bodyPr xmlns:a="http://schemas.openxmlformats.org/drawingml/2006/main" wrap="none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solidFill>
                <a:srgbClr val="000000"/>
              </a:solidFill>
            </a:rPr>
            <a:t>- 1 678</a:t>
          </a:r>
          <a:endParaRPr lang="ru-RU" sz="1400" dirty="0">
            <a:solidFill>
              <a:srgbClr val="000000"/>
            </a:solidFill>
          </a:endParaRPr>
        </a:p>
      </cdr:txBody>
    </cdr:sp>
  </cdr:relSizeAnchor>
  <cdr:relSizeAnchor xmlns:cdr="http://schemas.openxmlformats.org/drawingml/2006/chartDrawing">
    <cdr:from>
      <cdr:x>0.36159</cdr:x>
      <cdr:y>0.45169</cdr:y>
    </cdr:from>
    <cdr:to>
      <cdr:x>0.44233</cdr:x>
      <cdr:y>0.51925</cdr:y>
    </cdr:to>
    <cdr:sp macro="" textlink="">
      <cdr:nvSpPr>
        <cdr:cNvPr id="16" name="Oval 13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193489" y="2439376"/>
          <a:ext cx="713073" cy="364865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3">
            <a:lumMod val="40000"/>
            <a:lumOff val="60000"/>
          </a:schemeClr>
        </a:solidFill>
        <a:ln xmlns:a="http://schemas.openxmlformats.org/drawingml/2006/main" w="9525">
          <a:solidFill>
            <a:schemeClr val="tx1"/>
          </a:solidFill>
          <a:round/>
          <a:headEnd/>
          <a:tailEnd/>
        </a:ln>
      </cdr:spPr>
      <cdr:txBody>
        <a:bodyPr xmlns:a="http://schemas.openxmlformats.org/drawingml/2006/main" wrap="none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solidFill>
                <a:srgbClr val="000000"/>
              </a:solidFill>
            </a:rPr>
            <a:t>- 1 201</a:t>
          </a:r>
          <a:endParaRPr lang="ru-RU" sz="1400" dirty="0">
            <a:solidFill>
              <a:srgbClr val="000000"/>
            </a:solidFill>
          </a:endParaRPr>
        </a:p>
      </cdr:txBody>
    </cdr:sp>
  </cdr:relSizeAnchor>
  <cdr:relSizeAnchor xmlns:cdr="http://schemas.openxmlformats.org/drawingml/2006/chartDrawing">
    <cdr:from>
      <cdr:x>0.36159</cdr:x>
      <cdr:y>0.66667</cdr:y>
    </cdr:from>
    <cdr:to>
      <cdr:x>0.44213</cdr:x>
      <cdr:y>0.73424</cdr:y>
    </cdr:to>
    <cdr:sp macro="" textlink="">
      <cdr:nvSpPr>
        <cdr:cNvPr id="17" name="Oval 13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193488" y="3600418"/>
          <a:ext cx="711307" cy="364919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3">
            <a:lumMod val="40000"/>
            <a:lumOff val="60000"/>
          </a:schemeClr>
        </a:solidFill>
        <a:ln xmlns:a="http://schemas.openxmlformats.org/drawingml/2006/main" w="9525">
          <a:solidFill>
            <a:schemeClr val="tx1"/>
          </a:solidFill>
          <a:round/>
          <a:headEnd/>
          <a:tailEnd/>
        </a:ln>
      </cdr:spPr>
      <cdr:txBody>
        <a:bodyPr xmlns:a="http://schemas.openxmlformats.org/drawingml/2006/main" wrap="none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solidFill>
                <a:srgbClr val="000000"/>
              </a:solidFill>
            </a:rPr>
            <a:t>- 1 385</a:t>
          </a:r>
          <a:endParaRPr lang="ru-RU" sz="1400" dirty="0">
            <a:solidFill>
              <a:srgbClr val="000000"/>
            </a:solidFill>
          </a:endParaRPr>
        </a:p>
      </cdr:txBody>
    </cdr:sp>
  </cdr:relSizeAnchor>
  <cdr:relSizeAnchor xmlns:cdr="http://schemas.openxmlformats.org/drawingml/2006/chartDrawing">
    <cdr:from>
      <cdr:x>0.88691</cdr:x>
      <cdr:y>0.76</cdr:y>
    </cdr:from>
    <cdr:to>
      <cdr:x>0.9605</cdr:x>
      <cdr:y>0.81333</cdr:y>
    </cdr:to>
    <cdr:sp macro="" textlink="">
      <cdr:nvSpPr>
        <cdr:cNvPr id="19" name="Rectangle 13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832966" y="4104456"/>
          <a:ext cx="649926" cy="28801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27432" tIns="22860" rIns="27432" bIns="22860" anchor="ctr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ru-RU" sz="1400" b="1" i="0" u="none" strike="noStrike" baseline="0" dirty="0" smtClean="0">
              <a:solidFill>
                <a:srgbClr val="000000"/>
              </a:solidFill>
              <a:latin typeface="Arial"/>
              <a:cs typeface="Arial"/>
            </a:rPr>
            <a:t>2018 г</a:t>
          </a:r>
          <a:r>
            <a:rPr lang="ru-RU" sz="14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.</a:t>
          </a: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0.61123</cdr:x>
      <cdr:y>0.31963</cdr:y>
    </cdr:from>
    <cdr:to>
      <cdr:x>0.80851</cdr:x>
      <cdr:y>0.56058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224275" y="1565094"/>
          <a:ext cx="1686172" cy="1179821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0.90816</cdr:x>
      <cdr:y>0.30562</cdr:y>
    </cdr:from>
    <cdr:to>
      <cdr:x>0.99063</cdr:x>
      <cdr:y>0.381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304191" y="648072"/>
          <a:ext cx="754105" cy="159846"/>
        </a:xfrm>
        <a:prstGeom xmlns:a="http://schemas.openxmlformats.org/drawingml/2006/main" prst="rect">
          <a:avLst/>
        </a:prstGeom>
        <a:solidFill xmlns:a="http://schemas.openxmlformats.org/drawingml/2006/main">
          <a:srgbClr val="FFFF99"/>
        </a:solidFill>
      </cdr:spPr>
      <cdr:txBody>
        <a:bodyPr xmlns:a="http://schemas.openxmlformats.org/drawingml/2006/main" vertOverflow="clip" wrap="none" rtlCol="0" anchor="ctr"/>
        <a:lstStyle xmlns:a="http://schemas.openxmlformats.org/drawingml/2006/main"/>
        <a:p xmlns:a="http://schemas.openxmlformats.org/drawingml/2006/main">
          <a:r>
            <a:rPr lang="ru-RU" sz="1400" b="1" dirty="0" smtClean="0"/>
            <a:t>53 371,1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0.91041</cdr:x>
      <cdr:y>0.67597</cdr:y>
    </cdr:from>
    <cdr:to>
      <cdr:x>0.98851</cdr:x>
      <cdr:y>0.78918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8324828" y="1557609"/>
          <a:ext cx="714089" cy="260872"/>
        </a:xfrm>
        <a:prstGeom xmlns:a="http://schemas.openxmlformats.org/drawingml/2006/main" prst="rect">
          <a:avLst/>
        </a:prstGeom>
        <a:solidFill xmlns:a="http://schemas.openxmlformats.org/drawingml/2006/main">
          <a:srgbClr val="FFFF99"/>
        </a:solidFill>
      </cdr:spPr>
      <cdr:txBody>
        <a:bodyPr xmlns:a="http://schemas.openxmlformats.org/drawingml/2006/main" wrap="none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/>
            <a:t>53 329,8</a:t>
          </a:r>
          <a:endParaRPr lang="ru-RU" sz="14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0.22181</cdr:x>
      <cdr:y>0.82226</cdr:y>
    </cdr:from>
    <cdr:to>
      <cdr:x>0.23685</cdr:x>
      <cdr:y>1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028251" y="4230143"/>
          <a:ext cx="13754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0.12661</cdr:x>
      <cdr:y>0.64386</cdr:y>
    </cdr:from>
    <cdr:to>
      <cdr:x>0.18173</cdr:x>
      <cdr:y>0.72784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1157685" y="3312367"/>
          <a:ext cx="50405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0.70147</cdr:x>
      <cdr:y>0.81222</cdr:y>
    </cdr:from>
    <cdr:to>
      <cdr:x>0.80147</cdr:x>
      <cdr:y>0.89581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6414269" y="4178491"/>
          <a:ext cx="914400" cy="4300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0.15392</cdr:x>
      <cdr:y>0.93092</cdr:y>
    </cdr:from>
    <cdr:to>
      <cdr:x>0.55074</cdr:x>
      <cdr:y>0.99013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68846" y="5094565"/>
          <a:ext cx="3528938" cy="3240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r>
            <a:rPr lang="ru-RU" sz="1600" dirty="0"/>
            <a:t>у</a:t>
          </a:r>
          <a:r>
            <a:rPr lang="ru-RU" sz="1600" dirty="0" smtClean="0"/>
            <a:t>рожайность в </a:t>
          </a:r>
          <a:r>
            <a:rPr lang="ru-RU" sz="1600" dirty="0" err="1" smtClean="0"/>
            <a:t>с.х</a:t>
          </a:r>
          <a:r>
            <a:rPr lang="ru-RU" sz="1600" dirty="0" smtClean="0"/>
            <a:t>. организациях, ц/га</a:t>
          </a:r>
          <a:endParaRPr lang="ru-RU" sz="1600" dirty="0"/>
        </a:p>
      </cdr:txBody>
    </cdr:sp>
  </cdr:relSizeAnchor>
  <cdr:relSizeAnchor xmlns:cdr="http://schemas.openxmlformats.org/drawingml/2006/chartDrawing">
    <cdr:from>
      <cdr:x>0.63787</cdr:x>
      <cdr:y>0.92763</cdr:y>
    </cdr:from>
    <cdr:to>
      <cdr:x>0.96175</cdr:x>
      <cdr:y>0.99342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672669" y="5076562"/>
          <a:ext cx="2880321" cy="3600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r>
            <a:rPr lang="ru-RU" sz="1600" dirty="0"/>
            <a:t>у</a:t>
          </a:r>
          <a:r>
            <a:rPr lang="ru-RU" sz="1600" dirty="0" smtClean="0"/>
            <a:t>рожайность в КФХ, ц/га</a:t>
          </a:r>
          <a:endParaRPr lang="ru-RU" sz="1600" dirty="0"/>
        </a:p>
      </cdr:txBody>
    </cdr:sp>
  </cdr:relSizeAnchor>
  <cdr:relSizeAnchor xmlns:cdr="http://schemas.openxmlformats.org/drawingml/2006/chartDrawing">
    <cdr:from>
      <cdr:x>0.12786</cdr:x>
      <cdr:y>0.34856</cdr:y>
    </cdr:from>
    <cdr:to>
      <cdr:x>0.21693</cdr:x>
      <cdr:y>0.38804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137056" y="1907539"/>
          <a:ext cx="792115" cy="216059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9525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ru-RU" dirty="0" smtClean="0">
              <a:solidFill>
                <a:schemeClr val="tx1"/>
              </a:solidFill>
            </a:rPr>
            <a:t>70 </a:t>
          </a:r>
          <a:r>
            <a:rPr lang="ru-RU" b="1" dirty="0" smtClean="0">
              <a:solidFill>
                <a:schemeClr val="tx1"/>
              </a:solidFill>
            </a:rPr>
            <a:t>908,1</a:t>
          </a:r>
          <a:endParaRPr lang="ru-RU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0.26728</cdr:x>
      <cdr:y>0.22368</cdr:y>
    </cdr:from>
    <cdr:to>
      <cdr:x>0.35635</cdr:x>
      <cdr:y>0.26315</cdr:y>
    </cdr:to>
    <cdr:sp macro="" textlink="">
      <cdr:nvSpPr>
        <cdr:cNvPr id="8" name="Прямоугольник 7"/>
        <cdr:cNvSpPr/>
      </cdr:nvSpPr>
      <cdr:spPr>
        <a:xfrm xmlns:a="http://schemas.openxmlformats.org/drawingml/2006/main">
          <a:off x="2376958" y="1224136"/>
          <a:ext cx="792115" cy="216004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9525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ru-RU" b="1" dirty="0" smtClean="0">
              <a:solidFill>
                <a:schemeClr val="tx1"/>
              </a:solidFill>
            </a:rPr>
            <a:t>92 384,8</a:t>
          </a:r>
          <a:endParaRPr lang="ru-RU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0.39754</cdr:x>
      <cdr:y>0.17105</cdr:y>
    </cdr:from>
    <cdr:to>
      <cdr:x>0.48661</cdr:x>
      <cdr:y>0.21053</cdr:y>
    </cdr:to>
    <cdr:sp macro="" textlink="">
      <cdr:nvSpPr>
        <cdr:cNvPr id="11" name="Прямоугольник 10"/>
        <cdr:cNvSpPr/>
      </cdr:nvSpPr>
      <cdr:spPr>
        <a:xfrm xmlns:a="http://schemas.openxmlformats.org/drawingml/2006/main">
          <a:off x="3535409" y="936104"/>
          <a:ext cx="792115" cy="216059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9525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ru-RU" b="1" dirty="0" smtClean="0">
              <a:solidFill>
                <a:schemeClr val="tx1"/>
              </a:solidFill>
            </a:rPr>
            <a:t>105 315,0</a:t>
          </a:r>
          <a:endParaRPr lang="ru-RU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0.51742</cdr:x>
      <cdr:y>0.17105</cdr:y>
    </cdr:from>
    <cdr:to>
      <cdr:x>0.60649</cdr:x>
      <cdr:y>0.21053</cdr:y>
    </cdr:to>
    <cdr:sp macro="" textlink="">
      <cdr:nvSpPr>
        <cdr:cNvPr id="12" name="Прямоугольник 11"/>
        <cdr:cNvSpPr/>
      </cdr:nvSpPr>
      <cdr:spPr>
        <a:xfrm xmlns:a="http://schemas.openxmlformats.org/drawingml/2006/main">
          <a:off x="4601539" y="936104"/>
          <a:ext cx="792115" cy="216058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9525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ru-RU" b="1" dirty="0" smtClean="0">
              <a:solidFill>
                <a:schemeClr val="tx1"/>
              </a:solidFill>
            </a:rPr>
            <a:t>104 786,0</a:t>
          </a:r>
          <a:endParaRPr lang="ru-RU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0.65593</cdr:x>
      <cdr:y>0.11842</cdr:y>
    </cdr:from>
    <cdr:to>
      <cdr:x>0.745</cdr:x>
      <cdr:y>0.15789</cdr:y>
    </cdr:to>
    <cdr:sp macro="" textlink="">
      <cdr:nvSpPr>
        <cdr:cNvPr id="13" name="Прямоугольник 12"/>
        <cdr:cNvSpPr/>
      </cdr:nvSpPr>
      <cdr:spPr>
        <a:xfrm xmlns:a="http://schemas.openxmlformats.org/drawingml/2006/main">
          <a:off x="5833342" y="648072"/>
          <a:ext cx="792115" cy="216004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9525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ru-RU" b="1" dirty="0" smtClean="0">
              <a:solidFill>
                <a:schemeClr val="tx1"/>
              </a:solidFill>
            </a:rPr>
            <a:t>119 129,1</a:t>
          </a:r>
          <a:endParaRPr lang="ru-RU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0.85772</cdr:x>
      <cdr:y>0.03947</cdr:y>
    </cdr:from>
    <cdr:to>
      <cdr:x>0.94679</cdr:x>
      <cdr:y>0.07894</cdr:y>
    </cdr:to>
    <cdr:sp macro="" textlink="">
      <cdr:nvSpPr>
        <cdr:cNvPr id="14" name="Прямоугольник 13"/>
        <cdr:cNvSpPr/>
      </cdr:nvSpPr>
      <cdr:spPr>
        <a:xfrm xmlns:a="http://schemas.openxmlformats.org/drawingml/2006/main">
          <a:off x="7627834" y="216024"/>
          <a:ext cx="792115" cy="216004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9525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chemeClr val="tx1"/>
              </a:solidFill>
            </a:rPr>
            <a:t>135 393,1</a:t>
          </a:r>
          <a:endParaRPr lang="ru-RU" b="1" dirty="0">
            <a:solidFill>
              <a:schemeClr val="tx1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0.14414</cdr:x>
      <cdr:y>0.28015</cdr:y>
    </cdr:from>
    <cdr:to>
      <cdr:x>0.23077</cdr:x>
      <cdr:y>0.31861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317992" y="1573494"/>
          <a:ext cx="792145" cy="216015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9525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chemeClr val="tx1"/>
              </a:solidFill>
            </a:rPr>
            <a:t>11 312,5</a:t>
          </a:r>
          <a:endParaRPr lang="ru-RU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0.29376</cdr:x>
      <cdr:y>0.20323</cdr:y>
    </cdr:from>
    <cdr:to>
      <cdr:x>0.38039</cdr:x>
      <cdr:y>0.23739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686144" y="1141446"/>
          <a:ext cx="792145" cy="191884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9525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chemeClr val="tx1"/>
              </a:solidFill>
            </a:rPr>
            <a:t>14 151,1</a:t>
          </a:r>
          <a:endParaRPr lang="ru-RU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0.42763</cdr:x>
      <cdr:y>0.20323</cdr:y>
    </cdr:from>
    <cdr:to>
      <cdr:x>0.51425</cdr:x>
      <cdr:y>0.24168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3910280" y="1141446"/>
          <a:ext cx="792053" cy="215959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9525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chemeClr val="tx1"/>
              </a:solidFill>
            </a:rPr>
            <a:t>13 838,5</a:t>
          </a:r>
          <a:endParaRPr lang="ru-RU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0.56151</cdr:x>
      <cdr:y>0.20323</cdr:y>
    </cdr:from>
    <cdr:to>
      <cdr:x>0.64813</cdr:x>
      <cdr:y>0.24168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5134416" y="1141446"/>
          <a:ext cx="792053" cy="215960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9525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chemeClr val="tx1"/>
              </a:solidFill>
            </a:rPr>
            <a:t>13 832,6</a:t>
          </a:r>
          <a:endParaRPr lang="ru-RU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0.75838</cdr:x>
      <cdr:y>0.15194</cdr:y>
    </cdr:from>
    <cdr:to>
      <cdr:x>0.845</cdr:x>
      <cdr:y>0.19039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6934616" y="853414"/>
          <a:ext cx="792053" cy="215959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9525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chemeClr val="tx1"/>
              </a:solidFill>
            </a:rPr>
            <a:t>16 258,1</a:t>
          </a:r>
          <a:endParaRPr lang="ru-RU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0.88706</cdr:x>
      <cdr:y>0.11348</cdr:y>
    </cdr:from>
    <cdr:to>
      <cdr:x>0.97368</cdr:x>
      <cdr:y>0.15193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8111261" y="637390"/>
          <a:ext cx="792053" cy="215959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9525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chemeClr val="tx1"/>
              </a:solidFill>
            </a:rPr>
            <a:t>16 494,8</a:t>
          </a:r>
          <a:endParaRPr lang="ru-RU" b="1" dirty="0">
            <a:solidFill>
              <a:schemeClr val="tx1"/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0.1547</cdr:x>
      <cdr:y>0.19833</cdr:y>
    </cdr:from>
    <cdr:to>
      <cdr:x>0.24133</cdr:x>
      <cdr:y>0.23679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444626" y="1113947"/>
          <a:ext cx="808966" cy="216015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9525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chemeClr val="tx1"/>
              </a:solidFill>
            </a:rPr>
            <a:t>45 056,9</a:t>
          </a:r>
          <a:endParaRPr lang="ru-RU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0.28411</cdr:x>
      <cdr:y>0.25451</cdr:y>
    </cdr:from>
    <cdr:to>
      <cdr:x>0.37074</cdr:x>
      <cdr:y>0.29296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562854" y="1429478"/>
          <a:ext cx="781464" cy="215959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9525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chemeClr val="tx1"/>
              </a:solidFill>
            </a:rPr>
            <a:t>39 321,2</a:t>
          </a:r>
          <a:endParaRPr lang="ru-RU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0.40907</cdr:x>
      <cdr:y>0.31861</cdr:y>
    </cdr:from>
    <cdr:to>
      <cdr:x>0.4957</cdr:x>
      <cdr:y>0.35707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3690110" y="1789518"/>
          <a:ext cx="781464" cy="216016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9525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chemeClr val="tx1"/>
              </a:solidFill>
            </a:rPr>
            <a:t>33 513,4</a:t>
          </a:r>
          <a:endParaRPr lang="ru-RU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0.53955</cdr:x>
      <cdr:y>0.28015</cdr:y>
    </cdr:from>
    <cdr:to>
      <cdr:x>0.62617</cdr:x>
      <cdr:y>0.31861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4867110" y="1573494"/>
          <a:ext cx="781374" cy="216015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9525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chemeClr val="tx1"/>
              </a:solidFill>
            </a:rPr>
            <a:t>39 030,5</a:t>
          </a:r>
          <a:endParaRPr lang="ru-RU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0.67525</cdr:x>
      <cdr:y>0.19041</cdr:y>
    </cdr:from>
    <cdr:to>
      <cdr:x>0.76187</cdr:x>
      <cdr:y>0.22887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6091246" y="1069438"/>
          <a:ext cx="781373" cy="216016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9525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chemeClr val="tx1"/>
              </a:solidFill>
            </a:rPr>
            <a:t>51366,8</a:t>
          </a:r>
          <a:endParaRPr lang="ru-RU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0.87209</cdr:x>
      <cdr:y>0.15194</cdr:y>
    </cdr:from>
    <cdr:to>
      <cdr:x>0.95871</cdr:x>
      <cdr:y>0.1904</cdr:y>
    </cdr:to>
    <cdr:sp macro="" textlink="">
      <cdr:nvSpPr>
        <cdr:cNvPr id="17" name="Прямоугольник 16"/>
        <cdr:cNvSpPr/>
      </cdr:nvSpPr>
      <cdr:spPr>
        <a:xfrm xmlns:a="http://schemas.openxmlformats.org/drawingml/2006/main">
          <a:off x="7866888" y="853414"/>
          <a:ext cx="781373" cy="216016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9525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chemeClr val="tx1"/>
              </a:solidFill>
            </a:rPr>
            <a:t>51 933,9</a:t>
          </a:r>
          <a:endParaRPr lang="ru-RU" b="1" dirty="0">
            <a:solidFill>
              <a:schemeClr val="tx1"/>
            </a:solidFill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0.63401</cdr:x>
      <cdr:y>0.47368</cdr:y>
    </cdr:from>
    <cdr:to>
      <cdr:x>0.85349</cdr:x>
      <cdr:y>0.51613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5616178" y="2114730"/>
          <a:ext cx="1944216" cy="189525"/>
        </a:xfrm>
        <a:prstGeom xmlns:a="http://schemas.openxmlformats.org/drawingml/2006/main" prst="roundRect">
          <a:avLst/>
        </a:prstGeom>
        <a:solidFill xmlns:a="http://schemas.openxmlformats.org/drawingml/2006/main">
          <a:srgbClr val="FFFF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rgbClr val="FF0000"/>
              </a:solidFill>
            </a:rPr>
            <a:t>+ 457 тыс. тонн (22%)</a:t>
          </a:r>
          <a:endParaRPr lang="ru-RU" sz="1400" b="1" dirty="0">
            <a:solidFill>
              <a:srgbClr val="FF0000"/>
            </a:solidFill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0.08937</cdr:x>
      <cdr:y>0.5</cdr:y>
    </cdr:from>
    <cdr:to>
      <cdr:x>0.75594</cdr:x>
      <cdr:y>0.67742</cdr:y>
    </cdr:to>
    <cdr:cxnSp macro="">
      <cdr:nvCxnSpPr>
        <cdr:cNvPr id="2" name="Прямая со стрелкой 1"/>
        <cdr:cNvCxnSpPr/>
      </cdr:nvCxnSpPr>
      <cdr:spPr>
        <a:xfrm xmlns:a="http://schemas.openxmlformats.org/drawingml/2006/main" flipV="1">
          <a:off x="791642" y="2232248"/>
          <a:ext cx="5904656" cy="792088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0.65839</cdr:x>
      <cdr:y>0.43548</cdr:y>
    </cdr:from>
    <cdr:to>
      <cdr:x>0.86974</cdr:x>
      <cdr:y>0.48387</cdr:y>
    </cdr:to>
    <cdr:sp macro="" textlink="">
      <cdr:nvSpPr>
        <cdr:cNvPr id="3" name="Скругленный прямоугольник 2"/>
        <cdr:cNvSpPr/>
      </cdr:nvSpPr>
      <cdr:spPr>
        <a:xfrm xmlns:a="http://schemas.openxmlformats.org/drawingml/2006/main">
          <a:off x="5832202" y="1944216"/>
          <a:ext cx="1872208" cy="216024"/>
        </a:xfrm>
        <a:prstGeom xmlns:a="http://schemas.openxmlformats.org/drawingml/2006/main" prst="roundRect">
          <a:avLst/>
        </a:prstGeom>
        <a:solidFill xmlns:a="http://schemas.openxmlformats.org/drawingml/2006/main">
          <a:srgbClr val="FFFF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rgbClr val="FF0000"/>
              </a:solidFill>
            </a:rPr>
            <a:t>+ 502 тыс. тонн (24%)</a:t>
          </a:r>
          <a:endParaRPr lang="ru-RU" sz="1400" b="1" dirty="0">
            <a:solidFill>
              <a:srgbClr val="FF0000"/>
            </a:solidFill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0.08937</cdr:x>
      <cdr:y>0.30645</cdr:y>
    </cdr:from>
    <cdr:to>
      <cdr:x>0.75594</cdr:x>
      <cdr:y>0.54398</cdr:y>
    </cdr:to>
    <cdr:cxnSp macro="">
      <cdr:nvCxnSpPr>
        <cdr:cNvPr id="2" name="Прямая со стрелкой 1"/>
        <cdr:cNvCxnSpPr/>
      </cdr:nvCxnSpPr>
      <cdr:spPr>
        <a:xfrm xmlns:a="http://schemas.openxmlformats.org/drawingml/2006/main" flipV="1">
          <a:off x="791642" y="1368152"/>
          <a:ext cx="5904656" cy="1060425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0.67465</cdr:x>
      <cdr:y>0.24924</cdr:y>
    </cdr:from>
    <cdr:to>
      <cdr:x>0.91039</cdr:x>
      <cdr:y>0.29032</cdr:y>
    </cdr:to>
    <cdr:sp macro="" textlink="">
      <cdr:nvSpPr>
        <cdr:cNvPr id="4" name="Скругленный прямоугольник 3"/>
        <cdr:cNvSpPr/>
      </cdr:nvSpPr>
      <cdr:spPr>
        <a:xfrm xmlns:a="http://schemas.openxmlformats.org/drawingml/2006/main">
          <a:off x="5976218" y="1112738"/>
          <a:ext cx="2088232" cy="183405"/>
        </a:xfrm>
        <a:prstGeom xmlns:a="http://schemas.openxmlformats.org/drawingml/2006/main" prst="roundRect">
          <a:avLst/>
        </a:prstGeom>
        <a:solidFill xmlns:a="http://schemas.openxmlformats.org/drawingml/2006/main">
          <a:srgbClr val="FFFF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rgbClr val="FF0000"/>
              </a:solidFill>
            </a:rPr>
            <a:t>+23,2 тыс. тонн (79%)</a:t>
          </a:r>
          <a:endParaRPr lang="ru-RU" sz="1400" b="1" dirty="0">
            <a:solidFill>
              <a:srgbClr val="FF0000"/>
            </a:solidFill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0.0975</cdr:x>
      <cdr:y>0.48387</cdr:y>
    </cdr:from>
    <cdr:to>
      <cdr:x>0.76407</cdr:x>
      <cdr:y>0.72139</cdr:y>
    </cdr:to>
    <cdr:cxnSp macro="">
      <cdr:nvCxnSpPr>
        <cdr:cNvPr id="2" name="Прямая со стрелкой 1"/>
        <cdr:cNvCxnSpPr/>
      </cdr:nvCxnSpPr>
      <cdr:spPr>
        <a:xfrm xmlns:a="http://schemas.openxmlformats.org/drawingml/2006/main" flipV="1">
          <a:off x="863650" y="2160240"/>
          <a:ext cx="5904656" cy="1060425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0.65105</cdr:x>
      <cdr:y>0.43548</cdr:y>
    </cdr:from>
    <cdr:to>
      <cdr:x>0.88679</cdr:x>
      <cdr:y>0.48387</cdr:y>
    </cdr:to>
    <cdr:sp macro="" textlink="">
      <cdr:nvSpPr>
        <cdr:cNvPr id="3" name="Скругленный прямоугольник 2"/>
        <cdr:cNvSpPr/>
      </cdr:nvSpPr>
      <cdr:spPr>
        <a:xfrm xmlns:a="http://schemas.openxmlformats.org/drawingml/2006/main">
          <a:off x="5767177" y="1944216"/>
          <a:ext cx="2088232" cy="216024"/>
        </a:xfrm>
        <a:prstGeom xmlns:a="http://schemas.openxmlformats.org/drawingml/2006/main" prst="roundRect">
          <a:avLst/>
        </a:prstGeom>
        <a:solidFill xmlns:a="http://schemas.openxmlformats.org/drawingml/2006/main">
          <a:srgbClr val="FFFF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rgbClr val="FF0000"/>
              </a:solidFill>
            </a:rPr>
            <a:t>+34,8 тыс. тонн (68%)</a:t>
          </a:r>
          <a:endParaRPr lang="ru-RU" sz="1400" b="1" dirty="0">
            <a:solidFill>
              <a:srgbClr val="FF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51163" cy="497126"/>
          </a:xfrm>
          <a:prstGeom prst="rect">
            <a:avLst/>
          </a:prstGeom>
        </p:spPr>
        <p:txBody>
          <a:bodyPr vert="horz" lIns="91450" tIns="45723" rIns="91450" bIns="4572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7640" y="0"/>
            <a:ext cx="2951163" cy="497126"/>
          </a:xfrm>
          <a:prstGeom prst="rect">
            <a:avLst/>
          </a:prstGeom>
        </p:spPr>
        <p:txBody>
          <a:bodyPr vert="horz" lIns="91450" tIns="45723" rIns="91450" bIns="45723" rtlCol="0"/>
          <a:lstStyle>
            <a:lvl1pPr algn="r">
              <a:defRPr sz="1200"/>
            </a:lvl1pPr>
          </a:lstStyle>
          <a:p>
            <a:fld id="{D4464510-9B61-483F-8FEA-20B0425B8E8C}" type="datetimeFigureOut">
              <a:rPr lang="ru-RU" smtClean="0"/>
              <a:t>15.05.2018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70463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50" tIns="45723" rIns="91450" bIns="4572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694"/>
            <a:ext cx="5448300" cy="4474131"/>
          </a:xfrm>
          <a:prstGeom prst="rect">
            <a:avLst/>
          </a:prstGeom>
        </p:spPr>
        <p:txBody>
          <a:bodyPr vert="horz" lIns="91450" tIns="45723" rIns="91450" bIns="4572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43662"/>
            <a:ext cx="2951163" cy="497126"/>
          </a:xfrm>
          <a:prstGeom prst="rect">
            <a:avLst/>
          </a:prstGeom>
        </p:spPr>
        <p:txBody>
          <a:bodyPr vert="horz" lIns="91450" tIns="45723" rIns="91450" bIns="4572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7640" y="9443662"/>
            <a:ext cx="2951163" cy="497126"/>
          </a:xfrm>
          <a:prstGeom prst="rect">
            <a:avLst/>
          </a:prstGeom>
        </p:spPr>
        <p:txBody>
          <a:bodyPr vert="horz" lIns="91450" tIns="45723" rIns="91450" bIns="45723" rtlCol="0" anchor="b"/>
          <a:lstStyle>
            <a:lvl1pPr algn="r">
              <a:defRPr sz="1200"/>
            </a:lvl1pPr>
          </a:lstStyle>
          <a:p>
            <a:fld id="{CE7A23A3-FF21-4427-AD4C-9EFE71215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711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F1B7025-5D2A-4500-8A38-B21CF377FEB9}" type="slidenum">
              <a:rPr lang="ru-RU" smtClean="0">
                <a:cs typeface="Arial" charset="0"/>
              </a:rPr>
              <a:pPr/>
              <a:t>1</a:t>
            </a:fld>
            <a:endParaRPr lang="ru-RU" smtClean="0">
              <a:cs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2338" y="746125"/>
            <a:ext cx="4975225" cy="3730625"/>
          </a:xfrm>
          <a:ln/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140" tIns="45567" rIns="91140" bIns="45567"/>
          <a:lstStyle/>
          <a:p>
            <a:pPr eaLnBrk="1" hangingPunct="1">
              <a:spcBef>
                <a:spcPct val="0"/>
              </a:spcBef>
            </a:pPr>
            <a:endParaRPr lang="ru-RU" sz="1800">
              <a:solidFill>
                <a:schemeClr val="bg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843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BBD87-332D-4AAC-BFEC-1D32557521C2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4591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843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BBD87-332D-4AAC-BFEC-1D32557521C2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4591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BBD87-332D-4AAC-BFEC-1D32557521C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2878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BBD87-332D-4AAC-BFEC-1D32557521C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171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BBD87-332D-4AAC-BFEC-1D32557521C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794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911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7921" indent="-28766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50648" indent="-23013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10907" indent="-23013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71165" indent="-23013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31424" indent="-230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91682" indent="-230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51942" indent="-230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912202" indent="-230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80CB592-419E-44EB-BA37-889E98DED9A6}" type="slidenum">
              <a:rPr lang="ru-RU" altLang="ru-RU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609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BBD87-332D-4AAC-BFEC-1D32557521C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3939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BBD87-332D-4AAC-BFEC-1D32557521C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0352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8400" y="1243013"/>
            <a:ext cx="4473575" cy="3355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A31AF9-B88E-4DD7-8C86-A77EF6F9C88B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65653-9886-4D33-B622-0BE4799FD659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692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FE75E-AE16-4C51-8F43-0E91E331C0F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6472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36938-70E5-49B1-BE7A-4D191C055283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8283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BBD87-332D-4AAC-BFEC-1D32557521C2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5999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BBD87-332D-4AAC-BFEC-1D32557521C2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7944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BBD87-332D-4AAC-BFEC-1D32557521C2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2555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BBD87-332D-4AAC-BFEC-1D32557521C2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3648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BBD87-332D-4AAC-BFEC-1D32557521C2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2775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BBD87-332D-4AAC-BFEC-1D32557521C2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9010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BBD87-332D-4AAC-BFEC-1D32557521C2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9858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7636" indent="-28730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0819" indent="-2301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1147" indent="-2301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71475" indent="-2301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8627" indent="-2301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5780" indent="-2301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2933" indent="-2301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0086" indent="-2301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40723B6-672F-440D-905C-B7E125F27A1D}" type="slidenum">
              <a:rPr lang="ru-RU" altLang="ru-RU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eaLnBrk="1" hangingPunct="1">
                <a:spcBef>
                  <a:spcPct val="0"/>
                </a:spcBef>
              </a:pPr>
              <a:t>34</a:t>
            </a:fld>
            <a:endParaRPr lang="ru-RU" altLang="ru-RU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C26D6A-1A47-4ACC-9E78-3C62E3ED818A}" type="slidenum">
              <a:rPr lang="ru-RU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E84A13-E50A-4DE1-B14B-327FCA46D3F0}" type="slidenum">
              <a:rPr lang="ru-RU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0E534CB-760C-4DE9-AF12-8BB731D6046C}" type="slidenum">
              <a:rPr lang="ru-RU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BBD87-332D-4AAC-BFEC-1D32557521C2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2878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17613" y="1244600"/>
            <a:ext cx="4473575" cy="33559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411779" algn="just">
              <a:spcBef>
                <a:spcPct val="0"/>
              </a:spcBef>
            </a:pPr>
            <a:r>
              <a:rPr lang="ru-RU" altLang="ru-RU" smtClean="0"/>
              <a:t>Проверено+</a:t>
            </a:r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04477" fontAlgn="base">
              <a:spcBef>
                <a:spcPct val="0"/>
              </a:spcBef>
              <a:spcAft>
                <a:spcPct val="0"/>
              </a:spcAft>
              <a:defRPr/>
            </a:pPr>
            <a:fld id="{8C611D3E-03EF-4F61-9A8F-5D5D01B680C3}" type="slidenum">
              <a:rPr lang="ru-RU" altLang="ru-RU" smtClean="0">
                <a:solidFill>
                  <a:srgbClr val="000000"/>
                </a:solidFill>
              </a:rPr>
              <a:pPr defTabSz="804477"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0868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911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7921" indent="-28766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50648" indent="-23013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10907" indent="-23013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71165" indent="-23013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31424" indent="-230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91682" indent="-230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51942" indent="-230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912202" indent="-230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80CB592-419E-44EB-BA37-889E98DED9A6}" type="slidenum">
              <a:rPr lang="ru-RU" altLang="ru-RU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305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FE75E-AE16-4C51-8F43-0E91E331C0F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647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BBD87-332D-4AAC-BFEC-1D32557521C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964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BBD87-332D-4AAC-BFEC-1D32557521C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964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3243" indent="-285862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453" indent="-22869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834" indent="-22869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8217" indent="-22869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5598" indent="-22869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2980" indent="-22869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0362" indent="-22869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7744" indent="-22869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9A9844-0811-4EC4-9621-A786A0DF0632}" type="slidenum">
              <a:rPr lang="ru-RU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3243" indent="-285862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453" indent="-22869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834" indent="-22869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8217" indent="-22869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5598" indent="-22869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2980" indent="-22869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0362" indent="-22869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7744" indent="-22869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9A9844-0811-4EC4-9621-A786A0DF0632}" type="slidenum">
              <a:rPr lang="ru-RU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3243" indent="-285862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453" indent="-22869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834" indent="-22869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8217" indent="-22869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5598" indent="-22869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2980" indent="-22869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0362" indent="-22869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7744" indent="-22869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9A9844-0811-4EC4-9621-A786A0DF0632}" type="slidenum">
              <a:rPr lang="ru-RU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A4221-12DA-4FFB-B50B-251DA3F873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80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0E0FCF3-CA0D-41C9-B693-3ED533B857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239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803F7-DFA7-43BA-8A2F-2F889944A2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27508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E433750-08EC-4554-90CD-8C130E6102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670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13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chart" Target="../charts/chart19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emf"/><Relationship Id="rId5" Type="http://schemas.openxmlformats.org/officeDocument/2006/relationships/oleObject" Target="../embeddings/_____Microsoft_Excel_97-20031.xls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2.jpeg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microsoft.com/office/2007/relationships/hdphoto" Target="../media/hdphoto1.wdp"/><Relationship Id="rId7" Type="http://schemas.openxmlformats.org/officeDocument/2006/relationships/image" Target="../media/image26.jpg"/><Relationship Id="rId12" Type="http://schemas.openxmlformats.org/officeDocument/2006/relationships/image" Target="../media/image31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11" Type="http://schemas.openxmlformats.org/officeDocument/2006/relationships/image" Target="../media/image30.jpg"/><Relationship Id="rId5" Type="http://schemas.openxmlformats.org/officeDocument/2006/relationships/image" Target="../media/image2.jpeg"/><Relationship Id="rId10" Type="http://schemas.openxmlformats.org/officeDocument/2006/relationships/image" Target="../media/image29.jpg"/><Relationship Id="rId4" Type="http://schemas.openxmlformats.org/officeDocument/2006/relationships/image" Target="../media/image24.jpg"/><Relationship Id="rId9" Type="http://schemas.openxmlformats.org/officeDocument/2006/relationships/image" Target="../media/image28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jpe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39.jpg"/><Relationship Id="rId5" Type="http://schemas.openxmlformats.org/officeDocument/2006/relationships/image" Target="../media/image33.jpg"/><Relationship Id="rId10" Type="http://schemas.openxmlformats.org/officeDocument/2006/relationships/image" Target="../media/image38.jpg"/><Relationship Id="rId4" Type="http://schemas.openxmlformats.org/officeDocument/2006/relationships/image" Target="../media/image32.jpg"/><Relationship Id="rId9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openxmlformats.org/officeDocument/2006/relationships/chart" Target="../charts/char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5060" y="1051405"/>
            <a:ext cx="2366256" cy="252161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</p:spPr>
      </p:pic>
      <p:sp>
        <p:nvSpPr>
          <p:cNvPr id="17410" name="AutoShape 3"/>
          <p:cNvSpPr>
            <a:spLocks noChangeArrowheads="1"/>
          </p:cNvSpPr>
          <p:nvPr/>
        </p:nvSpPr>
        <p:spPr bwMode="auto">
          <a:xfrm>
            <a:off x="323850" y="4221163"/>
            <a:ext cx="8521700" cy="23749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B00"/>
              </a:gs>
              <a:gs pos="100000">
                <a:srgbClr val="008000">
                  <a:alpha val="71999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 ситуации в растениеводстве и перспективы развития отрасли в Российской Федерации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696913" y="265113"/>
            <a:ext cx="770255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200" b="1" dirty="0">
                <a:solidFill>
                  <a:srgbClr val="008000"/>
                </a:solidFill>
                <a:cs typeface="Times New Roman" pitchFamily="18" charset="0"/>
              </a:rPr>
              <a:t>Министерство сельского хозяйства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111891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207068"/>
              </p:ext>
            </p:extLst>
          </p:nvPr>
        </p:nvGraphicFramePr>
        <p:xfrm>
          <a:off x="139989" y="814239"/>
          <a:ext cx="8928969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179512" y="142852"/>
            <a:ext cx="8786688" cy="69386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B00"/>
              </a:gs>
              <a:gs pos="100000">
                <a:srgbClr val="008000">
                  <a:alpha val="71999"/>
                </a:srgbClr>
              </a:gs>
            </a:gsLst>
            <a:lin ang="5400000" scaled="1"/>
          </a:gradFill>
          <a:ln>
            <a:noFill/>
          </a:ln>
        </p:spPr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libri" pitchFamily="34" charset="0"/>
                <a:ea typeface="PMingLiU" pitchFamily="18" charset="-120"/>
                <a:cs typeface="Calibri" pitchFamily="34" charset="0"/>
              </a:rPr>
              <a:t>Динамика производства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ea typeface="PMingLiU" pitchFamily="18" charset="-120"/>
                <a:cs typeface="Calibri" pitchFamily="34" charset="0"/>
              </a:rPr>
              <a:t>льноволокна </a:t>
            </a:r>
            <a:r>
              <a:rPr lang="ru-RU" b="1" dirty="0" smtClean="0">
                <a:solidFill>
                  <a:schemeClr val="bg1"/>
                </a:solidFill>
                <a:ea typeface="PMingLiU" pitchFamily="18" charset="-120"/>
                <a:cs typeface="Times New Roman" pitchFamily="18" charset="0"/>
              </a:rPr>
              <a:t>в </a:t>
            </a:r>
            <a:r>
              <a:rPr lang="ru-RU" b="1" dirty="0">
                <a:solidFill>
                  <a:schemeClr val="bg1"/>
                </a:solidFill>
                <a:ea typeface="PMingLiU" pitchFamily="18" charset="-120"/>
                <a:cs typeface="Times New Roman" pitchFamily="18" charset="0"/>
              </a:rPr>
              <a:t>крестьянских (фермерских) хозяйствах Российской </a:t>
            </a:r>
            <a:r>
              <a:rPr lang="ru-RU" b="1" dirty="0" smtClean="0">
                <a:solidFill>
                  <a:schemeClr val="bg1"/>
                </a:solidFill>
                <a:ea typeface="PMingLiU" pitchFamily="18" charset="-120"/>
                <a:cs typeface="Times New Roman" pitchFamily="18" charset="0"/>
              </a:rPr>
              <a:t>Федерации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ea typeface="PMingLiU" pitchFamily="18" charset="-120"/>
                <a:cs typeface="Calibri" pitchFamily="34" charset="0"/>
              </a:rPr>
              <a:t> </a:t>
            </a:r>
            <a:endParaRPr lang="ru-RU" b="1" dirty="0">
              <a:solidFill>
                <a:schemeClr val="bg1"/>
              </a:solidFill>
              <a:latin typeface="Calibri" pitchFamily="34" charset="0"/>
              <a:ea typeface="PMingLiU" pitchFamily="18" charset="-120"/>
              <a:cs typeface="Calibri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136938" y="6540501"/>
            <a:ext cx="9018942" cy="317499"/>
            <a:chOff x="136938" y="6540501"/>
            <a:chExt cx="9018942" cy="317499"/>
          </a:xfrm>
        </p:grpSpPr>
        <p:cxnSp>
          <p:nvCxnSpPr>
            <p:cNvPr id="19" name="Прямая соединительная линия 6"/>
            <p:cNvCxnSpPr>
              <a:cxnSpLocks noChangeShapeType="1"/>
            </p:cNvCxnSpPr>
            <p:nvPr/>
          </p:nvCxnSpPr>
          <p:spPr bwMode="auto">
            <a:xfrm>
              <a:off x="250825" y="6540501"/>
              <a:ext cx="8666137" cy="0"/>
            </a:xfrm>
            <a:prstGeom prst="line">
              <a:avLst/>
            </a:prstGeom>
            <a:noFill/>
            <a:ln w="9525" algn="ctr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Oval 8"/>
            <p:cNvSpPr>
              <a:spLocks noChangeArrowheads="1"/>
            </p:cNvSpPr>
            <p:nvPr/>
          </p:nvSpPr>
          <p:spPr bwMode="auto">
            <a:xfrm>
              <a:off x="8795518" y="6586998"/>
              <a:ext cx="242888" cy="249238"/>
            </a:xfrm>
            <a:prstGeom prst="ellipse">
              <a:avLst/>
            </a:prstGeom>
            <a:solidFill>
              <a:srgbClr val="FFCC99"/>
            </a:solidFill>
            <a:ln w="6350">
              <a:solidFill>
                <a:srgbClr val="00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sz="1400" b="1">
                <a:solidFill>
                  <a:srgbClr val="800000"/>
                </a:solidFill>
                <a:latin typeface="+mj-lt"/>
              </a:endParaRPr>
            </a:p>
          </p:txBody>
        </p:sp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6938" y="6571228"/>
              <a:ext cx="268339" cy="286772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 w="9525">
              <a:gradFill>
                <a:gsLst>
                  <a:gs pos="0">
                    <a:schemeClr val="accent1">
                      <a:tint val="66000"/>
                      <a:satMod val="160000"/>
                      <a:alpha val="2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/>
          </p:spPr>
        </p:pic>
        <p:sp>
          <p:nvSpPr>
            <p:cNvPr id="22" name="Номер слайда 5"/>
            <p:cNvSpPr>
              <a:spLocks/>
            </p:cNvSpPr>
            <p:nvPr/>
          </p:nvSpPr>
          <p:spPr bwMode="auto">
            <a:xfrm>
              <a:off x="8678043" y="6639845"/>
              <a:ext cx="477837" cy="14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fld id="{28770B14-2D29-4C66-B2AD-205C34CD5BC0}" type="slidenum">
                <a:rPr lang="ru-RU" sz="1400" b="1">
                  <a:solidFill>
                    <a:srgbClr val="006600"/>
                  </a:solidFill>
                  <a:latin typeface="+mj-lt"/>
                </a:rPr>
                <a:pPr algn="ctr"/>
                <a:t>10</a:t>
              </a:fld>
              <a:endParaRPr lang="ru-RU" sz="1400" b="1" dirty="0">
                <a:solidFill>
                  <a:srgbClr val="006600"/>
                </a:solidFill>
                <a:latin typeface="+mj-lt"/>
              </a:endParaRPr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>
              <a:off x="507261" y="6540501"/>
              <a:ext cx="8202502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1300" dirty="0" smtClean="0">
                  <a:solidFill>
                    <a:srgbClr val="006600"/>
                  </a:solidFill>
                  <a:latin typeface="+mj-lt"/>
                  <a:cs typeface="Times New Roman" pitchFamily="18" charset="0"/>
                </a:rPr>
                <a:t>ДЕПАРТАМЕНТ РАСТЕНИЕВОДСТВА, МЕХАНИЗАЦИИ, ХИМИЗАЦИИ И ЗАЩИТЫ РАСТЕНИЙ МИНСЕЛЬХОЗА РОССИИ</a:t>
              </a:r>
              <a:endParaRPr lang="ru-RU" sz="1300" dirty="0">
                <a:solidFill>
                  <a:srgbClr val="006600"/>
                </a:solidFill>
                <a:latin typeface="+mj-lt"/>
                <a:cs typeface="Times New Roman" pitchFamily="18" charset="0"/>
              </a:endParaRPr>
            </a:p>
          </p:txBody>
        </p:sp>
      </p:grp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9182501"/>
              </p:ext>
            </p:extLst>
          </p:nvPr>
        </p:nvGraphicFramePr>
        <p:xfrm>
          <a:off x="101120" y="4221088"/>
          <a:ext cx="8928969" cy="2208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215167" y="3645024"/>
            <a:ext cx="8786689" cy="57606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B00"/>
              </a:gs>
              <a:gs pos="100000">
                <a:srgbClr val="008000">
                  <a:alpha val="71999"/>
                </a:srgbClr>
              </a:gs>
            </a:gsLst>
            <a:lin ang="5400000" scaled="1"/>
          </a:gra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libri" pitchFamily="34" charset="0"/>
                <a:ea typeface="PMingLiU" pitchFamily="18" charset="-120"/>
                <a:cs typeface="Calibri" pitchFamily="34" charset="0"/>
              </a:rPr>
              <a:t>Динамика производства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ea typeface="PMingLiU" pitchFamily="18" charset="-120"/>
                <a:cs typeface="Calibri" pitchFamily="34" charset="0"/>
              </a:rPr>
              <a:t>льноволокна </a:t>
            </a:r>
            <a:r>
              <a:rPr lang="ru-RU" b="1" dirty="0" smtClean="0">
                <a:solidFill>
                  <a:schemeClr val="bg1"/>
                </a:solidFill>
                <a:ea typeface="PMingLiU" pitchFamily="18" charset="-120"/>
                <a:cs typeface="Times New Roman" pitchFamily="18" charset="0"/>
              </a:rPr>
              <a:t>во всех категориях хозяйств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a typeface="PMingLiU" pitchFamily="18" charset="-120"/>
                <a:cs typeface="Times New Roman" pitchFamily="18" charset="0"/>
              </a:rPr>
              <a:t>Российской Федерации</a:t>
            </a:r>
            <a:endParaRPr lang="ru-RU" b="1" dirty="0">
              <a:solidFill>
                <a:schemeClr val="bg1"/>
              </a:solidFill>
              <a:latin typeface="Calibri" pitchFamily="34" charset="0"/>
              <a:ea typeface="PMingLiU" pitchFamily="18" charset="-12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84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136938" y="6540501"/>
            <a:ext cx="9018942" cy="317499"/>
            <a:chOff x="136938" y="6540501"/>
            <a:chExt cx="9018942" cy="317499"/>
          </a:xfrm>
        </p:grpSpPr>
        <p:cxnSp>
          <p:nvCxnSpPr>
            <p:cNvPr id="19" name="Прямая соединительная линия 6"/>
            <p:cNvCxnSpPr>
              <a:cxnSpLocks noChangeShapeType="1"/>
            </p:cNvCxnSpPr>
            <p:nvPr/>
          </p:nvCxnSpPr>
          <p:spPr bwMode="auto">
            <a:xfrm>
              <a:off x="250825" y="6540501"/>
              <a:ext cx="8666137" cy="0"/>
            </a:xfrm>
            <a:prstGeom prst="line">
              <a:avLst/>
            </a:prstGeom>
            <a:noFill/>
            <a:ln w="9525" algn="ctr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Oval 8"/>
            <p:cNvSpPr>
              <a:spLocks noChangeArrowheads="1"/>
            </p:cNvSpPr>
            <p:nvPr/>
          </p:nvSpPr>
          <p:spPr bwMode="auto">
            <a:xfrm>
              <a:off x="8795518" y="6586998"/>
              <a:ext cx="242888" cy="249238"/>
            </a:xfrm>
            <a:prstGeom prst="ellipse">
              <a:avLst/>
            </a:prstGeom>
            <a:solidFill>
              <a:srgbClr val="FFCC99"/>
            </a:solidFill>
            <a:ln w="6350">
              <a:solidFill>
                <a:srgbClr val="00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sz="1400" b="1">
                <a:solidFill>
                  <a:srgbClr val="800000"/>
                </a:solidFill>
                <a:latin typeface="+mj-lt"/>
              </a:endParaRPr>
            </a:p>
          </p:txBody>
        </p:sp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6938" y="6571228"/>
              <a:ext cx="268339" cy="286772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 w="9525">
              <a:gradFill>
                <a:gsLst>
                  <a:gs pos="0">
                    <a:schemeClr val="accent1">
                      <a:tint val="66000"/>
                      <a:satMod val="160000"/>
                      <a:alpha val="2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/>
          </p:spPr>
        </p:pic>
        <p:sp>
          <p:nvSpPr>
            <p:cNvPr id="22" name="Номер слайда 5"/>
            <p:cNvSpPr>
              <a:spLocks/>
            </p:cNvSpPr>
            <p:nvPr/>
          </p:nvSpPr>
          <p:spPr bwMode="auto">
            <a:xfrm>
              <a:off x="8678043" y="6639845"/>
              <a:ext cx="477837" cy="14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fld id="{28770B14-2D29-4C66-B2AD-205C34CD5BC0}" type="slidenum">
                <a:rPr lang="ru-RU" sz="1400" b="1">
                  <a:solidFill>
                    <a:srgbClr val="006600"/>
                  </a:solidFill>
                  <a:latin typeface="+mj-lt"/>
                </a:rPr>
                <a:pPr algn="ctr"/>
                <a:t>11</a:t>
              </a:fld>
              <a:endParaRPr lang="ru-RU" sz="1400" b="1" dirty="0">
                <a:solidFill>
                  <a:srgbClr val="006600"/>
                </a:solidFill>
                <a:latin typeface="+mj-lt"/>
              </a:endParaRPr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>
              <a:off x="507261" y="6540501"/>
              <a:ext cx="8202502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1300" dirty="0" smtClean="0">
                  <a:solidFill>
                    <a:srgbClr val="006600"/>
                  </a:solidFill>
                  <a:latin typeface="+mj-lt"/>
                  <a:cs typeface="Times New Roman" pitchFamily="18" charset="0"/>
                </a:rPr>
                <a:t>ДЕПАРТАМЕНТ РАСТЕНИЕВОДСТВА, МЕХАНИЗАЦИИ, ХИМИЗАЦИИ И ЗАЩИТЫ РАСТЕНИЙ МИНСЕЛЬХОЗА РОССИИ</a:t>
              </a:r>
              <a:endParaRPr lang="ru-RU" sz="1300" dirty="0">
                <a:solidFill>
                  <a:srgbClr val="006600"/>
                </a:solidFill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199793" y="836712"/>
            <a:ext cx="8717167" cy="1626398"/>
          </a:xfrm>
          <a:prstGeom prst="roundRect">
            <a:avLst/>
          </a:prstGeom>
          <a:solidFill>
            <a:schemeClr val="accent6">
              <a:lumMod val="75000"/>
              <a:alpha val="8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899" tIns="18450" rIns="36899" bIns="18450" anchor="ctr"/>
          <a:lstStyle/>
          <a:p>
            <a:pPr lvl="0" algn="just">
              <a:defRPr/>
            </a:pPr>
            <a:r>
              <a:rPr lang="ru-RU" sz="1200" b="1" dirty="0"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  <a:cs typeface="Times New Roman" pitchFamily="18" charset="0"/>
              </a:rPr>
              <a:t>Льготное кредитование краткосрочных кредитов :</a:t>
            </a:r>
          </a:p>
          <a:p>
            <a:pPr lvl="0" algn="just">
              <a:defRPr/>
            </a:pPr>
            <a:r>
              <a:rPr lang="ru-RU" sz="1200" b="1" dirty="0"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  <a:cs typeface="Times New Roman" pitchFamily="18" charset="0"/>
              </a:rPr>
              <a:t>       - на приобретение горюче-смазочных материалов; химических и биологических средств защиты растений; минеральных, органических и микробиологических удобрений; семян (кроме элиты); регуляторов роста, поверхностно-активных веществ; запасных частей и материалов для ремонта сельскохозяйственной техники, оборудования, грузовых автомобилей и тракторов;</a:t>
            </a:r>
          </a:p>
          <a:p>
            <a:pPr lvl="0" algn="just">
              <a:defRPr/>
            </a:pPr>
            <a:r>
              <a:rPr lang="ru-RU" sz="1200" b="1" dirty="0"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  <a:cs typeface="Times New Roman" pitchFamily="18" charset="0"/>
              </a:rPr>
              <a:t>        - на уплату страховых взносов при страховании урожая сельскохозяйственных культур;</a:t>
            </a:r>
          </a:p>
          <a:p>
            <a:pPr lvl="0" algn="just">
              <a:defRPr/>
            </a:pPr>
            <a:r>
              <a:rPr lang="ru-RU" sz="1200" b="1" dirty="0"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  <a:cs typeface="Times New Roman" pitchFamily="18" charset="0"/>
              </a:rPr>
              <a:t>        - на закупку сырья (тресты льна и конопли) для последующей переработки.</a:t>
            </a:r>
          </a:p>
          <a:p>
            <a:pPr algn="just"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  <a:cs typeface="Times New Roman" pitchFamily="18" charset="0"/>
              </a:rPr>
              <a:t>    (</a:t>
            </a:r>
            <a:r>
              <a:rPr lang="ru-RU" sz="1200" b="1" dirty="0"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  <a:cs typeface="Times New Roman" pitchFamily="18" charset="0"/>
              </a:rPr>
              <a:t>приказ Минсельхоза России от 7 августа 2017 г. № 388)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99794" y="2607126"/>
            <a:ext cx="8717168" cy="893882"/>
          </a:xfrm>
          <a:prstGeom prst="roundRect">
            <a:avLst/>
          </a:prstGeom>
          <a:solidFill>
            <a:schemeClr val="accent6">
              <a:lumMod val="75000"/>
              <a:alpha val="8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899" tIns="18450" rIns="36899" bIns="18450" anchor="ctr"/>
          <a:lstStyle/>
          <a:p>
            <a:pPr lvl="0">
              <a:defRPr/>
            </a:pPr>
            <a:r>
              <a:rPr lang="ru-RU" sz="1200" b="1" dirty="0">
                <a:solidFill>
                  <a:schemeClr val="bg1"/>
                </a:solidFill>
                <a:ea typeface="Arial Unicode MS" pitchFamily="34" charset="-128"/>
                <a:cs typeface="Times New Roman" pitchFamily="18" charset="0"/>
              </a:rPr>
              <a:t>Льготное кредитование инвестиционных кредитов:</a:t>
            </a:r>
          </a:p>
          <a:p>
            <a:pPr marL="138379" indent="-138379">
              <a:defRPr/>
            </a:pPr>
            <a:r>
              <a:rPr lang="ru-RU" sz="1200" b="1" dirty="0">
                <a:solidFill>
                  <a:schemeClr val="bg1"/>
                </a:solidFill>
                <a:ea typeface="Arial Unicode MS" pitchFamily="34" charset="-128"/>
                <a:cs typeface="Times New Roman" pitchFamily="18" charset="0"/>
              </a:rPr>
              <a:t>        - на приобретение сельскохозяйственной техники и оборудования;</a:t>
            </a:r>
          </a:p>
          <a:p>
            <a:pPr marL="138379" indent="-138379">
              <a:defRPr/>
            </a:pPr>
            <a:r>
              <a:rPr lang="ru-RU" sz="1200" b="1" dirty="0">
                <a:solidFill>
                  <a:schemeClr val="bg1"/>
                </a:solidFill>
                <a:ea typeface="Arial Unicode MS" pitchFamily="34" charset="-128"/>
                <a:cs typeface="Times New Roman" pitchFamily="18" charset="0"/>
              </a:rPr>
              <a:t>        - на строительство, реконструкцию и модернизацию предприятий по первичной переработке льна и конопли. </a:t>
            </a:r>
            <a:r>
              <a:rPr lang="ru-RU" sz="1200" b="1" dirty="0"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  <a:cs typeface="Times New Roman" pitchFamily="18" charset="0"/>
              </a:rPr>
              <a:t>(приказ Минсельхоза России от 7 августа 2017 г. № 388)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99794" y="3626380"/>
            <a:ext cx="8717168" cy="882740"/>
          </a:xfrm>
          <a:prstGeom prst="roundRect">
            <a:avLst/>
          </a:prstGeom>
          <a:solidFill>
            <a:schemeClr val="accent6">
              <a:lumMod val="75000"/>
              <a:alpha val="8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899" tIns="18450" rIns="36899" bIns="18450" anchor="ctr"/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  <a:ea typeface="Arial Unicode MS" pitchFamily="34" charset="-128"/>
                <a:cs typeface="Times New Roman" pitchFamily="18" charset="0"/>
              </a:rPr>
              <a:t>Субсидирование в рамках «несвязанной поддержки»:</a:t>
            </a:r>
          </a:p>
          <a:p>
            <a:pPr marL="138379" indent="-138379">
              <a:defRPr/>
            </a:pPr>
            <a:r>
              <a:rPr lang="ru-RU" sz="1200" b="1" dirty="0">
                <a:solidFill>
                  <a:schemeClr val="bg1"/>
                </a:solidFill>
                <a:ea typeface="Arial Unicode MS" pitchFamily="34" charset="-128"/>
                <a:cs typeface="Times New Roman" pitchFamily="18" charset="0"/>
              </a:rPr>
              <a:t>        - </a:t>
            </a:r>
            <a:r>
              <a:rPr lang="ru-RU" sz="1200" b="1" dirty="0">
                <a:solidFill>
                  <a:schemeClr val="bg1"/>
                </a:solidFill>
              </a:rPr>
              <a:t>субсидирование развития льноводств и коноплеводствам в субъектах Российской Федерации в рамках «несвязанной поддержки» за счет федерального бюджета по ставке </a:t>
            </a:r>
          </a:p>
          <a:p>
            <a:pPr marL="138379" indent="-138379">
              <a:defRPr/>
            </a:pPr>
            <a:r>
              <a:rPr lang="ru-RU" sz="1200" b="1" dirty="0">
                <a:solidFill>
                  <a:schemeClr val="bg1"/>
                </a:solidFill>
              </a:rPr>
              <a:t>       10,0 тыс. руб. на 1 гектар посевной площади.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9794" y="5287363"/>
            <a:ext cx="8717168" cy="949949"/>
          </a:xfrm>
          <a:prstGeom prst="roundRect">
            <a:avLst/>
          </a:prstGeom>
          <a:solidFill>
            <a:schemeClr val="accent6">
              <a:lumMod val="75000"/>
              <a:alpha val="8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899" tIns="18450" rIns="36899" bIns="18450" anchor="ctr"/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</a:rPr>
              <a:t>Возмещение части прямых понесенных затрат ( 50 % сметной стоимости объекта АПК ) на создание и (или) модернизацию льно и пенькоперерабатывающих предприятий (здания, строения, инженерные сети, оборудование для переработки льнотресты, тресты конопли, оборудования для выработки и (или) переработки льноволокна пеньковолокна (за исключением пряжи и ткани), а также зданий и сооружений, предназначенных для хранения сырья и продукции)</a:t>
            </a:r>
            <a:endParaRPr lang="ru-RU" sz="1200" b="1" dirty="0">
              <a:solidFill>
                <a:schemeClr val="bg1"/>
              </a:solidFill>
              <a:latin typeface="Calibri" panose="020F0502020204030204" pitchFamily="34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79512" y="4649119"/>
            <a:ext cx="8737448" cy="508073"/>
          </a:xfrm>
          <a:prstGeom prst="roundRect">
            <a:avLst/>
          </a:prstGeom>
          <a:solidFill>
            <a:schemeClr val="accent6">
              <a:lumMod val="75000"/>
              <a:alpha val="8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899" tIns="18450" rIns="36899" bIns="18450" anchor="ctr"/>
          <a:lstStyle/>
          <a:p>
            <a:pPr lvl="0">
              <a:defRPr/>
            </a:pPr>
            <a:r>
              <a:rPr lang="ru-RU" sz="1200" b="1" dirty="0"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  <a:cs typeface="Times New Roman" pitchFamily="18" charset="0"/>
              </a:rPr>
              <a:t>20 % прямых понесенных затрат на строительство заводов по производству семеноводческих заводов по производству семян льна  </a:t>
            </a:r>
          </a:p>
        </p:txBody>
      </p:sp>
      <p:sp>
        <p:nvSpPr>
          <p:cNvPr id="26" name="AutoShape 3"/>
          <p:cNvSpPr>
            <a:spLocks noChangeArrowheads="1"/>
          </p:cNvSpPr>
          <p:nvPr/>
        </p:nvSpPr>
        <p:spPr bwMode="auto">
          <a:xfrm>
            <a:off x="179512" y="142852"/>
            <a:ext cx="8786688" cy="62185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B00"/>
              </a:gs>
              <a:gs pos="100000">
                <a:srgbClr val="008000">
                  <a:alpha val="71999"/>
                </a:srgbClr>
              </a:gs>
            </a:gsLst>
            <a:lin ang="5400000" scaled="1"/>
          </a:gradFill>
          <a:ln>
            <a:noFill/>
          </a:ln>
        </p:spPr>
        <p:txBody>
          <a:bodyPr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PMingLiU" pitchFamily="18" charset="-120"/>
                <a:cs typeface="Calibri" pitchFamily="34" charset="0"/>
              </a:rPr>
              <a:t>Направления государственной поддержки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PMingLiU" pitchFamily="18" charset="-120"/>
                <a:cs typeface="Calibri" pitchFamily="34" charset="0"/>
              </a:rPr>
              <a:t> развития льноводства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PMingLiU" pitchFamily="18" charset="-120"/>
                <a:cs typeface="Calibri" pitchFamily="34" charset="0"/>
              </a:rPr>
              <a:t>и коноплеводства в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PMingLiU" pitchFamily="18" charset="-120"/>
                <a:cs typeface="Calibri" pitchFamily="34" charset="0"/>
              </a:rPr>
              <a:t>2018 году </a:t>
            </a:r>
          </a:p>
        </p:txBody>
      </p:sp>
    </p:spTree>
    <p:extLst>
      <p:ext uri="{BB962C8B-B14F-4D97-AF65-F5344CB8AC3E}">
        <p14:creationId xmlns:p14="http://schemas.microsoft.com/office/powerpoint/2010/main" val="415665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107950" y="57150"/>
            <a:ext cx="8940800" cy="85157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00">
                  <a:gamma/>
                  <a:shade val="46275"/>
                  <a:invGamma/>
                </a:srgbClr>
              </a:gs>
              <a:gs pos="100000">
                <a:srgbClr val="008000">
                  <a:alpha val="72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pattFill prst="ltUpDiag">
                  <a:fgClr>
                    <a:srgbClr val="66FF66"/>
                  </a:fgClr>
                  <a:bgClr>
                    <a:srgbClr val="00CC00"/>
                  </a:bgClr>
                </a:patt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a typeface="PMingLiU" pitchFamily="18" charset="-120"/>
                <a:cs typeface="Times New Roman" pitchFamily="18" charset="0"/>
              </a:rPr>
              <a:t>Динамика производства и урожайности картофеля в крестьянских (фермерских) хозяйствах Российской Федерации, млн. тонн</a:t>
            </a:r>
            <a:endParaRPr lang="ru-RU" sz="2000" b="1" dirty="0">
              <a:solidFill>
                <a:schemeClr val="bg1"/>
              </a:solidFill>
              <a:ea typeface="PMingLiU" pitchFamily="18" charset="-120"/>
              <a:cs typeface="Times New Roman" pitchFamily="18" charset="0"/>
            </a:endParaRP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8689975" y="6588125"/>
            <a:ext cx="242888" cy="249238"/>
          </a:xfrm>
          <a:prstGeom prst="ellipse">
            <a:avLst/>
          </a:prstGeom>
          <a:solidFill>
            <a:srgbClr val="FFCC99"/>
          </a:solidFill>
          <a:ln w="635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1400" b="1">
              <a:solidFill>
                <a:srgbClr val="800000"/>
              </a:solidFill>
            </a:endParaRPr>
          </a:p>
        </p:txBody>
      </p:sp>
      <p:sp>
        <p:nvSpPr>
          <p:cNvPr id="13" name="Номер слайда 5"/>
          <p:cNvSpPr>
            <a:spLocks/>
          </p:cNvSpPr>
          <p:nvPr/>
        </p:nvSpPr>
        <p:spPr bwMode="auto">
          <a:xfrm>
            <a:off x="8570913" y="6635750"/>
            <a:ext cx="47783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28770B14-2D29-4C66-B2AD-205C34CD5BC0}" type="slidenum">
              <a:rPr lang="ru-RU" sz="1400" b="1">
                <a:solidFill>
                  <a:srgbClr val="006600"/>
                </a:solidFill>
              </a:rPr>
              <a:pPr algn="ctr"/>
              <a:t>12</a:t>
            </a:fld>
            <a:endParaRPr lang="ru-RU" sz="1400" b="1" dirty="0">
              <a:solidFill>
                <a:srgbClr val="006600"/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689" y="6568806"/>
            <a:ext cx="268339" cy="28677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</p:spPr>
      </p:pic>
      <p:cxnSp>
        <p:nvCxnSpPr>
          <p:cNvPr id="15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250825" y="6557963"/>
            <a:ext cx="8715375" cy="0"/>
          </a:xfrm>
          <a:prstGeom prst="line">
            <a:avLst/>
          </a:prstGeom>
          <a:noFill/>
          <a:ln w="9525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1043608" y="6592888"/>
            <a:ext cx="74521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ДЕПАРТАМЕНТ РАСТЕНИЕВОДСТВА, ХИМИЗАЦИИ И ЗАЩИТЫ РАСТЕНИЙ МИНСЕЛЬХОЗА РОССИИ</a:t>
            </a:r>
            <a:endParaRPr lang="ru-RU" sz="12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053278"/>
              </p:ext>
            </p:extLst>
          </p:nvPr>
        </p:nvGraphicFramePr>
        <p:xfrm>
          <a:off x="107952" y="5517232"/>
          <a:ext cx="8824910" cy="653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791"/>
                <a:gridCol w="588363"/>
                <a:gridCol w="420259"/>
                <a:gridCol w="504310"/>
                <a:gridCol w="504310"/>
                <a:gridCol w="504310"/>
                <a:gridCol w="588360"/>
                <a:gridCol w="504310"/>
                <a:gridCol w="336209"/>
                <a:gridCol w="504310"/>
                <a:gridCol w="504310"/>
                <a:gridCol w="504310"/>
                <a:gridCol w="504310"/>
                <a:gridCol w="420259"/>
                <a:gridCol w="420259"/>
                <a:gridCol w="504310"/>
                <a:gridCol w="504310"/>
                <a:gridCol w="504310"/>
              </a:tblGrid>
              <a:tr h="14432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2013 г.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2014 г.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2015 г.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2016 г.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2017 г.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2018 г. (прогноз)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4432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ВКХ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КФХ*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ВКХ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КФХ*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ВКХ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КФХ*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ВКХ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КФХ*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ВКХ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КФХ*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ВКХ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КФХ*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874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+mn-lt"/>
                        </a:rPr>
                        <a:t>30,20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+mn-lt"/>
                        </a:rPr>
                        <a:t>2,05</a:t>
                      </a:r>
                      <a:endParaRPr lang="ru-RU" sz="1200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+mn-lt"/>
                        </a:rPr>
                        <a:t>31,50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2,36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+mn-lt"/>
                        </a:rPr>
                        <a:t>33,66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2,89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8,6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+mn-lt"/>
                        </a:rPr>
                        <a:t>31,11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2,65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+mn-lt"/>
                        </a:rPr>
                        <a:t>29,59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2,50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+mn-lt"/>
                        </a:rPr>
                        <a:t>29,73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2,55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563197641"/>
              </p:ext>
            </p:extLst>
          </p:nvPr>
        </p:nvGraphicFramePr>
        <p:xfrm>
          <a:off x="107950" y="908720"/>
          <a:ext cx="8858249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250825" y="6231559"/>
            <a:ext cx="1651120" cy="1657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* Включая ИП</a:t>
            </a:r>
            <a:endParaRPr lang="ru-RU" sz="1200" b="1" dirty="0">
              <a:solidFill>
                <a:schemeClr val="tx1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899592" y="3356992"/>
            <a:ext cx="5904656" cy="7920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76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107950" y="57150"/>
            <a:ext cx="8940800" cy="85157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00">
                  <a:gamma/>
                  <a:shade val="46275"/>
                  <a:invGamma/>
                </a:srgbClr>
              </a:gs>
              <a:gs pos="100000">
                <a:srgbClr val="008000">
                  <a:alpha val="72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pattFill prst="ltUpDiag">
                  <a:fgClr>
                    <a:srgbClr val="66FF66"/>
                  </a:fgClr>
                  <a:bgClr>
                    <a:srgbClr val="00CC00"/>
                  </a:bgClr>
                </a:patt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a typeface="PMingLiU" pitchFamily="18" charset="-120"/>
                <a:cs typeface="Times New Roman" pitchFamily="18" charset="0"/>
              </a:rPr>
              <a:t>Динамика производства и урожайности овощей (всего) в крестьянских (фермерских) хозяйствах Российской Федерации, млн. тонн</a:t>
            </a:r>
            <a:endParaRPr lang="ru-RU" sz="2000" b="1" dirty="0">
              <a:solidFill>
                <a:schemeClr val="bg1"/>
              </a:solidFill>
              <a:ea typeface="PMingLiU" pitchFamily="18" charset="-120"/>
              <a:cs typeface="Times New Roman" pitchFamily="18" charset="0"/>
            </a:endParaRP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8689975" y="6588125"/>
            <a:ext cx="242888" cy="249238"/>
          </a:xfrm>
          <a:prstGeom prst="ellipse">
            <a:avLst/>
          </a:prstGeom>
          <a:solidFill>
            <a:srgbClr val="FFCC99"/>
          </a:solidFill>
          <a:ln w="635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1400" b="1">
              <a:solidFill>
                <a:srgbClr val="800000"/>
              </a:solidFill>
            </a:endParaRPr>
          </a:p>
        </p:txBody>
      </p:sp>
      <p:sp>
        <p:nvSpPr>
          <p:cNvPr id="13" name="Номер слайда 5"/>
          <p:cNvSpPr>
            <a:spLocks/>
          </p:cNvSpPr>
          <p:nvPr/>
        </p:nvSpPr>
        <p:spPr bwMode="auto">
          <a:xfrm>
            <a:off x="8570913" y="6635750"/>
            <a:ext cx="47783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28770B14-2D29-4C66-B2AD-205C34CD5BC0}" type="slidenum">
              <a:rPr lang="ru-RU" sz="1400" b="1">
                <a:solidFill>
                  <a:srgbClr val="006600"/>
                </a:solidFill>
              </a:rPr>
              <a:pPr algn="ctr"/>
              <a:t>13</a:t>
            </a:fld>
            <a:endParaRPr lang="ru-RU" sz="1400" b="1" dirty="0">
              <a:solidFill>
                <a:srgbClr val="006600"/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689" y="6568806"/>
            <a:ext cx="268339" cy="28677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</p:spPr>
      </p:pic>
      <p:cxnSp>
        <p:nvCxnSpPr>
          <p:cNvPr id="15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250825" y="6557963"/>
            <a:ext cx="8715375" cy="0"/>
          </a:xfrm>
          <a:prstGeom prst="line">
            <a:avLst/>
          </a:prstGeom>
          <a:noFill/>
          <a:ln w="9525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1043608" y="6592888"/>
            <a:ext cx="74521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ДЕПАРТАМЕНТ РАСТЕНИЕВОДСТВА, ХИМИЗАЦИИ И ЗАЩИТЫ РАСТЕНИЙ МИНСЕЛЬХОЗА РОССИИ</a:t>
            </a:r>
            <a:endParaRPr lang="ru-RU" sz="12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226777"/>
              </p:ext>
            </p:extLst>
          </p:nvPr>
        </p:nvGraphicFramePr>
        <p:xfrm>
          <a:off x="107952" y="5517232"/>
          <a:ext cx="8824910" cy="653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791"/>
                <a:gridCol w="588363"/>
                <a:gridCol w="420259"/>
                <a:gridCol w="504310"/>
                <a:gridCol w="504310"/>
                <a:gridCol w="504310"/>
                <a:gridCol w="588360"/>
                <a:gridCol w="504310"/>
                <a:gridCol w="336209"/>
                <a:gridCol w="504310"/>
                <a:gridCol w="504310"/>
                <a:gridCol w="504310"/>
                <a:gridCol w="504310"/>
                <a:gridCol w="420259"/>
                <a:gridCol w="420259"/>
                <a:gridCol w="504310"/>
                <a:gridCol w="504310"/>
                <a:gridCol w="504310"/>
              </a:tblGrid>
              <a:tr h="14432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2013 г.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2014 г.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2015 г.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2016 г.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2017 г.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2018 г. (прогноз)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4432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ВКХ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КФХ*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ВКХ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КФХ*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ВКХ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КФХ*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ВКХ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КФХ*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ВКХ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КФХ*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ВКХ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КФХ*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874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+mn-lt"/>
                        </a:rPr>
                        <a:t>14,69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+mn-lt"/>
                        </a:rPr>
                        <a:t>2,09</a:t>
                      </a:r>
                      <a:endParaRPr lang="ru-RU" sz="1200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+mn-lt"/>
                        </a:rPr>
                        <a:t>15,46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2,10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+mn-lt"/>
                        </a:rPr>
                        <a:t>16,10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2,43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+mn-lt"/>
                        </a:rPr>
                        <a:t>16,28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2,38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+mn-lt"/>
                        </a:rPr>
                        <a:t>16,44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2,59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+mn-lt"/>
                        </a:rPr>
                        <a:t>17,0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2,65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521698874"/>
              </p:ext>
            </p:extLst>
          </p:nvPr>
        </p:nvGraphicFramePr>
        <p:xfrm>
          <a:off x="107950" y="908720"/>
          <a:ext cx="8858249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250825" y="6231559"/>
            <a:ext cx="1651120" cy="1657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* Включая ИП</a:t>
            </a:r>
            <a:endParaRPr lang="ru-RU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01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107950" y="57150"/>
            <a:ext cx="8940800" cy="85157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00">
                  <a:gamma/>
                  <a:shade val="46275"/>
                  <a:invGamma/>
                </a:srgbClr>
              </a:gs>
              <a:gs pos="100000">
                <a:srgbClr val="008000">
                  <a:alpha val="72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pattFill prst="ltUpDiag">
                  <a:fgClr>
                    <a:srgbClr val="66FF66"/>
                  </a:fgClr>
                  <a:bgClr>
                    <a:srgbClr val="00CC00"/>
                  </a:bgClr>
                </a:patt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a typeface="PMingLiU" pitchFamily="18" charset="-120"/>
                <a:cs typeface="Times New Roman" pitchFamily="18" charset="0"/>
              </a:rPr>
              <a:t>Динамика производства и урожайности овощей защищенного грунта в крестьянских (фермерских) хозяйствах Российской Федерации, тыс. тонн</a:t>
            </a:r>
            <a:endParaRPr lang="ru-RU" sz="2000" b="1" dirty="0">
              <a:solidFill>
                <a:schemeClr val="bg1"/>
              </a:solidFill>
              <a:ea typeface="PMingLiU" pitchFamily="18" charset="-120"/>
              <a:cs typeface="Times New Roman" pitchFamily="18" charset="0"/>
            </a:endParaRP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8689975" y="6588125"/>
            <a:ext cx="242888" cy="249238"/>
          </a:xfrm>
          <a:prstGeom prst="ellipse">
            <a:avLst/>
          </a:prstGeom>
          <a:solidFill>
            <a:srgbClr val="FFCC99"/>
          </a:solidFill>
          <a:ln w="635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1400" b="1">
              <a:solidFill>
                <a:srgbClr val="800000"/>
              </a:solidFill>
            </a:endParaRPr>
          </a:p>
        </p:txBody>
      </p:sp>
      <p:sp>
        <p:nvSpPr>
          <p:cNvPr id="13" name="Номер слайда 5"/>
          <p:cNvSpPr>
            <a:spLocks/>
          </p:cNvSpPr>
          <p:nvPr/>
        </p:nvSpPr>
        <p:spPr bwMode="auto">
          <a:xfrm>
            <a:off x="8570913" y="6635750"/>
            <a:ext cx="47783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28770B14-2D29-4C66-B2AD-205C34CD5BC0}" type="slidenum">
              <a:rPr lang="ru-RU" sz="1400" b="1">
                <a:solidFill>
                  <a:srgbClr val="006600"/>
                </a:solidFill>
              </a:rPr>
              <a:pPr algn="ctr"/>
              <a:t>14</a:t>
            </a:fld>
            <a:endParaRPr lang="ru-RU" sz="1400" b="1" dirty="0">
              <a:solidFill>
                <a:srgbClr val="006600"/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689" y="6568806"/>
            <a:ext cx="268339" cy="28677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</p:spPr>
      </p:pic>
      <p:cxnSp>
        <p:nvCxnSpPr>
          <p:cNvPr id="15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250825" y="6557963"/>
            <a:ext cx="8715375" cy="0"/>
          </a:xfrm>
          <a:prstGeom prst="line">
            <a:avLst/>
          </a:prstGeom>
          <a:noFill/>
          <a:ln w="9525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1043608" y="6592888"/>
            <a:ext cx="74521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ДЕПАРТАМЕНТ РАСТЕНИЕВОДСТВА, ХИМИЗАЦИИ И ЗАЩИТЫ РАСТЕНИЙ МИНСЕЛЬХОЗА РОССИИ</a:t>
            </a:r>
            <a:endParaRPr lang="ru-RU" sz="12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27308"/>
              </p:ext>
            </p:extLst>
          </p:nvPr>
        </p:nvGraphicFramePr>
        <p:xfrm>
          <a:off x="107952" y="5445224"/>
          <a:ext cx="8824910" cy="653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791"/>
                <a:gridCol w="588363"/>
                <a:gridCol w="420259"/>
                <a:gridCol w="504310"/>
                <a:gridCol w="504310"/>
                <a:gridCol w="504310"/>
                <a:gridCol w="588360"/>
                <a:gridCol w="504310"/>
                <a:gridCol w="336209"/>
                <a:gridCol w="504310"/>
                <a:gridCol w="504310"/>
                <a:gridCol w="504310"/>
                <a:gridCol w="504310"/>
                <a:gridCol w="420259"/>
                <a:gridCol w="420259"/>
                <a:gridCol w="504310"/>
                <a:gridCol w="504310"/>
                <a:gridCol w="504310"/>
              </a:tblGrid>
              <a:tr h="14432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2013 г.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2014 г.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2015 г.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2016 г.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2017 г.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2018 г. (прогноз)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4432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СХО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КФХ*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СХО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КФХ*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СХО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КФХ*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СХО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КФХ*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СХО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КФХ*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СХО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КФХ*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874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+mn-lt"/>
                        </a:rPr>
                        <a:t>615,0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+mn-lt"/>
                        </a:rPr>
                        <a:t>29,1</a:t>
                      </a:r>
                      <a:endParaRPr lang="ru-RU" sz="1200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+mn-lt"/>
                        </a:rPr>
                        <a:t>690,8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+mn-lt"/>
                        </a:rPr>
                        <a:t>709,8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+mn-lt"/>
                        </a:rPr>
                        <a:t>813,6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+mn-lt"/>
                        </a:rPr>
                        <a:t>922,1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+mn-lt"/>
                        </a:rPr>
                        <a:t>1184,7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30682234"/>
              </p:ext>
            </p:extLst>
          </p:nvPr>
        </p:nvGraphicFramePr>
        <p:xfrm>
          <a:off x="107950" y="908720"/>
          <a:ext cx="8858249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250825" y="6231559"/>
            <a:ext cx="1651120" cy="1657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* Включая ИП</a:t>
            </a:r>
            <a:endParaRPr lang="ru-RU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4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3"/>
          <p:cNvSpPr>
            <a:spLocks noChangeArrowheads="1"/>
          </p:cNvSpPr>
          <p:nvPr/>
        </p:nvSpPr>
        <p:spPr bwMode="auto">
          <a:xfrm>
            <a:off x="107950" y="57150"/>
            <a:ext cx="8940800" cy="8509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B00"/>
              </a:gs>
              <a:gs pos="100000">
                <a:srgbClr val="008000">
                  <a:alpha val="71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altLang="ru-RU" b="1" dirty="0">
                <a:solidFill>
                  <a:schemeClr val="bg1"/>
                </a:solidFill>
              </a:rPr>
              <a:t>Государственная поддержка тепличного овощеводства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136938" y="6525344"/>
            <a:ext cx="9018942" cy="317499"/>
            <a:chOff x="136938" y="6540501"/>
            <a:chExt cx="9018942" cy="317499"/>
          </a:xfrm>
        </p:grpSpPr>
        <p:cxnSp>
          <p:nvCxnSpPr>
            <p:cNvPr id="11" name="Прямая соединительная линия 6"/>
            <p:cNvCxnSpPr>
              <a:cxnSpLocks noChangeShapeType="1"/>
            </p:cNvCxnSpPr>
            <p:nvPr/>
          </p:nvCxnSpPr>
          <p:spPr bwMode="auto">
            <a:xfrm>
              <a:off x="250825" y="6540501"/>
              <a:ext cx="8666137" cy="0"/>
            </a:xfrm>
            <a:prstGeom prst="line">
              <a:avLst/>
            </a:prstGeom>
            <a:noFill/>
            <a:ln w="9525" algn="ctr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Oval 8"/>
            <p:cNvSpPr>
              <a:spLocks noChangeArrowheads="1"/>
            </p:cNvSpPr>
            <p:nvPr/>
          </p:nvSpPr>
          <p:spPr bwMode="auto">
            <a:xfrm>
              <a:off x="8795518" y="6586998"/>
              <a:ext cx="242888" cy="249238"/>
            </a:xfrm>
            <a:prstGeom prst="ellipse">
              <a:avLst/>
            </a:prstGeom>
            <a:solidFill>
              <a:srgbClr val="FFCC99"/>
            </a:solidFill>
            <a:ln w="6350">
              <a:solidFill>
                <a:srgbClr val="00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sz="1400" b="1">
                <a:solidFill>
                  <a:srgbClr val="800000"/>
                </a:solidFill>
                <a:latin typeface="+mj-lt"/>
              </a:endParaRPr>
            </a:p>
          </p:txBody>
        </p:sp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6938" y="6571228"/>
              <a:ext cx="268339" cy="286772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 w="9525">
              <a:gradFill>
                <a:gsLst>
                  <a:gs pos="0">
                    <a:schemeClr val="accent1">
                      <a:tint val="66000"/>
                      <a:satMod val="160000"/>
                      <a:alpha val="2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/>
          </p:spPr>
        </p:pic>
        <p:sp>
          <p:nvSpPr>
            <p:cNvPr id="14" name="Номер слайда 5"/>
            <p:cNvSpPr>
              <a:spLocks/>
            </p:cNvSpPr>
            <p:nvPr/>
          </p:nvSpPr>
          <p:spPr bwMode="auto">
            <a:xfrm>
              <a:off x="8678043" y="6639845"/>
              <a:ext cx="477837" cy="14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fld id="{28770B14-2D29-4C66-B2AD-205C34CD5BC0}" type="slidenum">
                <a:rPr lang="ru-RU" sz="1400" b="1">
                  <a:solidFill>
                    <a:srgbClr val="006600"/>
                  </a:solidFill>
                  <a:latin typeface="+mj-lt"/>
                </a:rPr>
                <a:pPr algn="ctr"/>
                <a:t>15</a:t>
              </a:fld>
              <a:endParaRPr lang="ru-RU" sz="1400" b="1" dirty="0">
                <a:solidFill>
                  <a:srgbClr val="006600"/>
                </a:solidFill>
                <a:latin typeface="+mj-lt"/>
              </a:endParaRPr>
            </a:p>
          </p:txBody>
        </p: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507261" y="6540501"/>
              <a:ext cx="8202502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1300" dirty="0" smtClean="0">
                  <a:solidFill>
                    <a:srgbClr val="006600"/>
                  </a:solidFill>
                  <a:latin typeface="+mj-lt"/>
                  <a:cs typeface="Times New Roman" pitchFamily="18" charset="0"/>
                </a:rPr>
                <a:t>ДЕПАРТАМЕНТ РАСТЕНИЕВОДСТВА, МЕХАНИЗАЦИИ, ХИМИЗАЦИИ И ЗАЩИТЫ РАСТЕНИЙ МИНСЕЛЬХОЗА РОССИИ</a:t>
              </a:r>
              <a:endParaRPr lang="ru-RU" sz="1300" dirty="0">
                <a:solidFill>
                  <a:srgbClr val="006600"/>
                </a:solidFill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16" name="Заголовок"/>
          <p:cNvSpPr txBox="1"/>
          <p:nvPr/>
        </p:nvSpPr>
        <p:spPr>
          <a:xfrm>
            <a:off x="611198" y="1257378"/>
            <a:ext cx="8011890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 algn="l">
              <a:defRPr sz="4800" b="1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ctr"/>
            <a:r>
              <a:rPr lang="ru-RU" altLang="ru-RU" sz="1800" dirty="0"/>
              <a:t>Государственная поддержка тепличного овощеводства 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/>
          </p:nvPr>
        </p:nvGraphicFramePr>
        <p:xfrm>
          <a:off x="2257434" y="2468215"/>
          <a:ext cx="4578679" cy="1417619"/>
        </p:xfrm>
        <a:graphic>
          <a:graphicData uri="http://schemas.openxmlformats.org/drawingml/2006/table">
            <a:tbl>
              <a:tblPr/>
              <a:tblGrid>
                <a:gridCol w="1405030"/>
                <a:gridCol w="1130841"/>
                <a:gridCol w="2042808"/>
              </a:tblGrid>
              <a:tr h="303803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2015 г.</a:t>
                      </a:r>
                    </a:p>
                  </a:txBody>
                  <a:tcPr marL="71599" marR="71599" marT="29077" marB="290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5 проектов</a:t>
                      </a:r>
                    </a:p>
                  </a:txBody>
                  <a:tcPr marL="71599" marR="71599" marT="29077" marB="290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0,9 млрд руб. субсидий</a:t>
                      </a:r>
                    </a:p>
                  </a:txBody>
                  <a:tcPr marL="0" marR="7159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3803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2016 г.</a:t>
                      </a:r>
                    </a:p>
                  </a:txBody>
                  <a:tcPr marL="71599" marR="71599" marT="29077" marB="290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24 проекта</a:t>
                      </a:r>
                    </a:p>
                  </a:txBody>
                  <a:tcPr marL="71599" marR="71599" marT="29077" marB="290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5,7 млрд руб. субсидий</a:t>
                      </a:r>
                    </a:p>
                  </a:txBody>
                  <a:tcPr marL="0" marR="7159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3803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2017 г.</a:t>
                      </a:r>
                    </a:p>
                  </a:txBody>
                  <a:tcPr marL="71599" marR="71599" marT="29077" marB="290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27 проектов</a:t>
                      </a:r>
                    </a:p>
                  </a:txBody>
                  <a:tcPr marL="71599" marR="71599" marT="29077" marB="290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6,5 млрд руб. субсидий </a:t>
                      </a:r>
                    </a:p>
                  </a:txBody>
                  <a:tcPr marL="0" marR="7159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85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Заложено</a:t>
                      </a:r>
                    </a:p>
                  </a:txBody>
                  <a:tcPr marL="71599" marR="71599" marT="29077" marB="290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433,7 га новых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теплиц</a:t>
                      </a:r>
                    </a:p>
                  </a:txBody>
                  <a:tcPr marL="71599" marR="71599" marT="29077" marB="290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48560"/>
                        </a:solidFill>
                        <a:effectLst/>
                        <a:latin typeface="+mn-lt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0" marR="7159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" name="Sev01"/>
          <p:cNvSpPr>
            <a:spLocks noChangeAspect="1"/>
          </p:cNvSpPr>
          <p:nvPr/>
        </p:nvSpPr>
        <p:spPr>
          <a:xfrm flipH="1">
            <a:off x="218289" y="1949399"/>
            <a:ext cx="1394369" cy="1367072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5B917"/>
            </a:solidFill>
            <a:prstDash val="solid"/>
          </a:ln>
          <a:effectLst/>
        </p:spPr>
        <p:txBody>
          <a:bodyPr anchor="ctr"/>
          <a:lstStyle/>
          <a:p>
            <a:pPr defTabSz="874811">
              <a:defRPr/>
            </a:pPr>
            <a:endParaRPr lang="en-US" sz="3392" dirty="0">
              <a:solidFill>
                <a:prstClr val="white"/>
              </a:solidFill>
              <a:latin typeface="FontAwesome" pitchFamily="2" charset="0"/>
              <a:cs typeface="Arial Unicode MS" charset="0"/>
            </a:endParaRPr>
          </a:p>
        </p:txBody>
      </p:sp>
      <p:pic>
        <p:nvPicPr>
          <p:cNvPr id="20" name="Picture 2" descr="Картинки по запросу icon greenhouse"/>
          <p:cNvPicPr>
            <a:picLocks noChangeAspect="1" noChangeArrowheads="1"/>
          </p:cNvPicPr>
          <p:nvPr/>
        </p:nvPicPr>
        <p:blipFill>
          <a:blip r:embed="rId4" cstate="print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94" y="1918673"/>
            <a:ext cx="1394369" cy="133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34"/>
          <p:cNvCxnSpPr>
            <a:cxnSpLocks noChangeShapeType="1"/>
          </p:cNvCxnSpPr>
          <p:nvPr/>
        </p:nvCxnSpPr>
        <p:spPr bwMode="auto">
          <a:xfrm flipV="1">
            <a:off x="1577097" y="2420823"/>
            <a:ext cx="660120" cy="1087534"/>
          </a:xfrm>
          <a:prstGeom prst="line">
            <a:avLst/>
          </a:prstGeom>
          <a:noFill/>
          <a:ln w="50800" algn="ctr">
            <a:solidFill>
              <a:srgbClr val="45B917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4" name="Group 33"/>
          <p:cNvGrpSpPr>
            <a:grpSpLocks/>
          </p:cNvGrpSpPr>
          <p:nvPr/>
        </p:nvGrpSpPr>
        <p:grpSpPr bwMode="auto">
          <a:xfrm flipH="1">
            <a:off x="1538973" y="3508353"/>
            <a:ext cx="5945276" cy="1024041"/>
            <a:chOff x="539510" y="1997706"/>
            <a:chExt cx="2079646" cy="286009"/>
          </a:xfrm>
        </p:grpSpPr>
        <p:cxnSp>
          <p:nvCxnSpPr>
            <p:cNvPr id="25" name="Straight Connector 34"/>
            <p:cNvCxnSpPr>
              <a:cxnSpLocks noChangeShapeType="1"/>
            </p:cNvCxnSpPr>
            <p:nvPr/>
          </p:nvCxnSpPr>
          <p:spPr bwMode="auto">
            <a:xfrm flipH="1">
              <a:off x="2386109" y="1997706"/>
              <a:ext cx="233047" cy="285164"/>
            </a:xfrm>
            <a:prstGeom prst="line">
              <a:avLst/>
            </a:prstGeom>
            <a:noFill/>
            <a:ln w="50800" algn="ctr">
              <a:solidFill>
                <a:srgbClr val="45B917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Straight Connector 35"/>
            <p:cNvCxnSpPr>
              <a:cxnSpLocks noChangeShapeType="1"/>
            </p:cNvCxnSpPr>
            <p:nvPr/>
          </p:nvCxnSpPr>
          <p:spPr bwMode="auto">
            <a:xfrm flipH="1">
              <a:off x="539510" y="2283715"/>
              <a:ext cx="1843424" cy="0"/>
            </a:xfrm>
            <a:prstGeom prst="line">
              <a:avLst/>
            </a:prstGeom>
            <a:noFill/>
            <a:ln w="50800" algn="ctr">
              <a:solidFill>
                <a:srgbClr val="3399FF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27" name="Таблица 26"/>
          <p:cNvGraphicFramePr>
            <a:graphicFrameLocks noGrp="1"/>
          </p:cNvGraphicFramePr>
          <p:nvPr>
            <p:extLst/>
          </p:nvPr>
        </p:nvGraphicFramePr>
        <p:xfrm>
          <a:off x="2331950" y="4759580"/>
          <a:ext cx="5518270" cy="1143729"/>
        </p:xfrm>
        <a:graphic>
          <a:graphicData uri="http://schemas.openxmlformats.org/drawingml/2006/table">
            <a:tbl>
              <a:tblPr/>
              <a:tblGrid>
                <a:gridCol w="1256004"/>
                <a:gridCol w="2043910"/>
                <a:gridCol w="2218356"/>
              </a:tblGrid>
              <a:tr h="696084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2017 г.</a:t>
                      </a:r>
                    </a:p>
                  </a:txBody>
                  <a:tcPr marL="71599" marR="71599" marT="29077" marB="290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49 кредитных договоров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на строительство 40 тепличных объектов</a:t>
                      </a:r>
                    </a:p>
                  </a:txBody>
                  <a:tcPr marL="71599" marR="71599" marT="29077" marB="290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Сумма кредитов по заключенным договорам 108,9 млрд руб.</a:t>
                      </a:r>
                    </a:p>
                  </a:txBody>
                  <a:tcPr marL="71599" marR="71599" marT="29077" marB="290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6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48560"/>
                        </a:solidFill>
                        <a:effectLst/>
                        <a:latin typeface="+mn-lt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1599" marR="71599" marT="29077" marB="290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650 га новых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теплиц + 4 грибных комплекса</a:t>
                      </a:r>
                    </a:p>
                  </a:txBody>
                  <a:tcPr marL="71599" marR="71599" marT="29077" marB="290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48560"/>
                        </a:solidFill>
                        <a:effectLst/>
                        <a:latin typeface="+mn-lt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1599" marR="71599" marT="29077" marB="290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" name="Скругленный прямоугольник 27"/>
          <p:cNvSpPr/>
          <p:nvPr/>
        </p:nvSpPr>
        <p:spPr>
          <a:xfrm>
            <a:off x="2020920" y="1647371"/>
            <a:ext cx="5829300" cy="840477"/>
          </a:xfrm>
          <a:prstGeom prst="roundRect">
            <a:avLst>
              <a:gd name="adj" fmla="val 50000"/>
            </a:avLst>
          </a:prstGeom>
          <a:solidFill>
            <a:srgbClr val="99FF66"/>
          </a:solidFill>
          <a:ln w="5715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defTabSz="973138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defTabSz="973138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defTabSz="973138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defTabSz="973138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defTabSz="973138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/>
            <a:r>
              <a:rPr lang="ru-RU" sz="13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Компенсация понесенных инвестиционных затрат на строительство новых </a:t>
            </a:r>
          </a:p>
          <a:p>
            <a:pPr algn="ctr"/>
            <a:r>
              <a:rPr lang="ru-RU" sz="13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тепличных комплексов с современными технологиями овощеводства. </a:t>
            </a:r>
          </a:p>
          <a:p>
            <a:pPr algn="ctr"/>
            <a:r>
              <a:rPr lang="ru-RU" sz="13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(20% от суммы понесенных затрат, 25% для регионов </a:t>
            </a:r>
          </a:p>
          <a:p>
            <a:pPr algn="ctr"/>
            <a:r>
              <a:rPr lang="ru-RU" sz="13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Дальневосточного федерального округа) </a:t>
            </a:r>
            <a:endParaRPr lang="ru-RU" sz="13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020922" y="4320337"/>
            <a:ext cx="5939176" cy="479703"/>
          </a:xfrm>
          <a:prstGeom prst="roundRect">
            <a:avLst>
              <a:gd name="adj" fmla="val 50000"/>
            </a:avLst>
          </a:prstGeom>
          <a:solidFill>
            <a:srgbClr val="99FF66"/>
          </a:solidFill>
          <a:ln w="5715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defTabSz="973138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defTabSz="973138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defTabSz="973138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defTabSz="973138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defTabSz="973138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indent="224894" algn="ctr"/>
            <a:r>
              <a:rPr lang="ru-RU" sz="135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Льготные кредиты по ставке не выше 5% годовых на строительство и модернизацию тепличных комплексов </a:t>
            </a:r>
          </a:p>
        </p:txBody>
      </p:sp>
      <p:pic>
        <p:nvPicPr>
          <p:cNvPr id="30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012" y="5378616"/>
            <a:ext cx="661199" cy="487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411" y="3376126"/>
            <a:ext cx="661199" cy="487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260" y="2595013"/>
            <a:ext cx="582764" cy="583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716" y="4863368"/>
            <a:ext cx="582764" cy="583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Скругленный прямоугольник 33"/>
          <p:cNvSpPr/>
          <p:nvPr/>
        </p:nvSpPr>
        <p:spPr>
          <a:xfrm>
            <a:off x="6943030" y="2694790"/>
            <a:ext cx="1451371" cy="434427"/>
          </a:xfrm>
          <a:prstGeom prst="round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42305" hangingPunct="0"/>
            <a:r>
              <a:rPr lang="ru-RU" sz="1100" b="1" dirty="0">
                <a:solidFill>
                  <a:srgbClr val="002060"/>
                </a:solidFill>
              </a:rPr>
              <a:t>Сумма инвестиций  </a:t>
            </a:r>
          </a:p>
          <a:p>
            <a:pPr algn="ctr" defTabSz="342305" hangingPunct="0"/>
            <a:r>
              <a:rPr lang="ru-RU" sz="1100" b="1" dirty="0">
                <a:solidFill>
                  <a:srgbClr val="002060"/>
                </a:solidFill>
              </a:rPr>
              <a:t>67,5 млрд руб.</a:t>
            </a:r>
            <a:endParaRPr lang="ru-RU" sz="2400" b="1" dirty="0">
              <a:solidFill>
                <a:srgbClr val="002060"/>
              </a:solidFill>
              <a:sym typeface="Helvetica Neue Medium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10014" y="3163508"/>
            <a:ext cx="1610918" cy="701322"/>
          </a:xfrm>
          <a:prstGeom prst="roundRect">
            <a:avLst>
              <a:gd name="adj" fmla="val 50000"/>
            </a:avLst>
          </a:prstGeom>
          <a:solidFill>
            <a:srgbClr val="99FF66"/>
          </a:solidFill>
          <a:ln w="5715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defTabSz="973138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defTabSz="973138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defTabSz="973138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defTabSz="973138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defTabSz="973138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defTabSz="1045094">
              <a:defRPr/>
            </a:pPr>
            <a:r>
              <a:rPr lang="ru-RU" altLang="ru-RU" sz="1334" b="1" dirty="0">
                <a:solidFill>
                  <a:schemeClr val="tx1"/>
                </a:solidFill>
                <a:cs typeface="Arial" panose="020B0604020202020204" pitchFamily="34" charset="0"/>
              </a:rPr>
              <a:t>тепличные комплексы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712514" y="3356583"/>
            <a:ext cx="3137705" cy="298220"/>
          </a:xfrm>
          <a:prstGeom prst="roundRect">
            <a:avLst/>
          </a:prstGeom>
          <a:solidFill>
            <a:srgbClr val="FFFF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42305" hangingPunct="0"/>
            <a:r>
              <a:rPr lang="ru-RU" sz="1400" b="1" dirty="0" smtClean="0">
                <a:solidFill>
                  <a:srgbClr val="FF0000"/>
                </a:solidFill>
                <a:sym typeface="Helvetica Neue Medium"/>
              </a:rPr>
              <a:t>(из них КФХ и ИП всего 286,3 млн. руб.) </a:t>
            </a:r>
            <a:endParaRPr lang="ru-RU" sz="3200" b="1" dirty="0">
              <a:solidFill>
                <a:srgbClr val="FF0000"/>
              </a:solidFill>
              <a:sym typeface="Helvetica Neue Medium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448191" y="5552695"/>
            <a:ext cx="3137705" cy="298220"/>
          </a:xfrm>
          <a:prstGeom prst="roundRect">
            <a:avLst/>
          </a:prstGeom>
          <a:solidFill>
            <a:srgbClr val="FFFF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42305" hangingPunct="0"/>
            <a:r>
              <a:rPr lang="ru-RU" sz="1400" b="1" dirty="0" smtClean="0">
                <a:solidFill>
                  <a:srgbClr val="FF0000"/>
                </a:solidFill>
                <a:sym typeface="Helvetica Neue Medium"/>
              </a:rPr>
              <a:t>(из них КФХ и ИП всего 517,5 млн. руб.) </a:t>
            </a:r>
            <a:endParaRPr lang="ru-RU" sz="3200" b="1" dirty="0">
              <a:solidFill>
                <a:srgbClr val="FF0000"/>
              </a:solidFill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90128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107950" y="57150"/>
            <a:ext cx="8940800" cy="85157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00">
                  <a:gamma/>
                  <a:shade val="46275"/>
                  <a:invGamma/>
                </a:srgbClr>
              </a:gs>
              <a:gs pos="100000">
                <a:srgbClr val="008000">
                  <a:alpha val="72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pattFill prst="ltUpDiag">
                  <a:fgClr>
                    <a:srgbClr val="66FF66"/>
                  </a:fgClr>
                  <a:bgClr>
                    <a:srgbClr val="00CC00"/>
                  </a:bgClr>
                </a:patt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a typeface="PMingLiU" pitchFamily="18" charset="-120"/>
                <a:cs typeface="Times New Roman" pitchFamily="18" charset="0"/>
              </a:rPr>
              <a:t>Динамика производства плодов и ягод в крестьянских (фермерских) хозяйствах Российской Федерации, тыс. тонн</a:t>
            </a:r>
            <a:endParaRPr lang="ru-RU" sz="2000" b="1" dirty="0">
              <a:solidFill>
                <a:schemeClr val="bg1"/>
              </a:solidFill>
              <a:ea typeface="PMingLiU" pitchFamily="18" charset="-120"/>
              <a:cs typeface="Times New Roman" pitchFamily="18" charset="0"/>
            </a:endParaRP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8689975" y="6588125"/>
            <a:ext cx="242888" cy="249238"/>
          </a:xfrm>
          <a:prstGeom prst="ellipse">
            <a:avLst/>
          </a:prstGeom>
          <a:solidFill>
            <a:srgbClr val="FFCC99"/>
          </a:solidFill>
          <a:ln w="635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1400" b="1">
              <a:solidFill>
                <a:srgbClr val="800000"/>
              </a:solidFill>
            </a:endParaRPr>
          </a:p>
        </p:txBody>
      </p:sp>
      <p:sp>
        <p:nvSpPr>
          <p:cNvPr id="13" name="Номер слайда 5"/>
          <p:cNvSpPr>
            <a:spLocks/>
          </p:cNvSpPr>
          <p:nvPr/>
        </p:nvSpPr>
        <p:spPr bwMode="auto">
          <a:xfrm>
            <a:off x="8570913" y="6635750"/>
            <a:ext cx="47783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28770B14-2D29-4C66-B2AD-205C34CD5BC0}" type="slidenum">
              <a:rPr lang="ru-RU" sz="1400" b="1">
                <a:solidFill>
                  <a:srgbClr val="006600"/>
                </a:solidFill>
              </a:rPr>
              <a:pPr algn="ctr"/>
              <a:t>16</a:t>
            </a:fld>
            <a:endParaRPr lang="ru-RU" sz="1400" b="1" dirty="0">
              <a:solidFill>
                <a:srgbClr val="006600"/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689" y="6568806"/>
            <a:ext cx="268339" cy="28677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</p:spPr>
      </p:pic>
      <p:cxnSp>
        <p:nvCxnSpPr>
          <p:cNvPr id="15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250825" y="6557963"/>
            <a:ext cx="8715375" cy="0"/>
          </a:xfrm>
          <a:prstGeom prst="line">
            <a:avLst/>
          </a:prstGeom>
          <a:noFill/>
          <a:ln w="9525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1043608" y="6592888"/>
            <a:ext cx="74521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ДЕПАРТАМЕНТ РАСТЕНИЕВОДСТВА, ХИМИЗАЦИИ И ЗАЩИТЫ РАСТЕНИЙ МИНСЕЛЬХОЗА РОССИИ</a:t>
            </a:r>
            <a:endParaRPr lang="ru-RU" sz="12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310555"/>
              </p:ext>
            </p:extLst>
          </p:nvPr>
        </p:nvGraphicFramePr>
        <p:xfrm>
          <a:off x="107952" y="5445224"/>
          <a:ext cx="8824910" cy="653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791"/>
                <a:gridCol w="588363"/>
                <a:gridCol w="420259"/>
                <a:gridCol w="504310"/>
                <a:gridCol w="504310"/>
                <a:gridCol w="504310"/>
                <a:gridCol w="588360"/>
                <a:gridCol w="504310"/>
                <a:gridCol w="336209"/>
                <a:gridCol w="504310"/>
                <a:gridCol w="504310"/>
                <a:gridCol w="504310"/>
                <a:gridCol w="504310"/>
                <a:gridCol w="420259"/>
                <a:gridCol w="420259"/>
                <a:gridCol w="504310"/>
                <a:gridCol w="504310"/>
                <a:gridCol w="504310"/>
              </a:tblGrid>
              <a:tr h="14432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2013 г.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2014 г.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2015 г.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2016 г.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2017 г.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2018 г. (прогноз)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4432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ВКХ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КФХ*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ВКХ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КФХ*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ВКХ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КФХ*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ВКХ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КФХ*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ВКХ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КФХ*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ВКХ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КФХ*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874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+mn-lt"/>
                        </a:rPr>
                        <a:t>2941,5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+mn-lt"/>
                        </a:rPr>
                        <a:t>51,0</a:t>
                      </a:r>
                      <a:endParaRPr lang="ru-RU" sz="1200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+mn-lt"/>
                        </a:rPr>
                        <a:t>2995,6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+mn-lt"/>
                        </a:rPr>
                        <a:t>52,8</a:t>
                      </a:r>
                      <a:endParaRPr lang="ru-RU" sz="1200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+mn-lt"/>
                        </a:rPr>
                        <a:t>2903,3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+mn-lt"/>
                        </a:rPr>
                        <a:t>3110,7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+mn-lt"/>
                        </a:rPr>
                        <a:t>2946,3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+mn-lt"/>
                        </a:rPr>
                        <a:t>3250,0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933118839"/>
              </p:ext>
            </p:extLst>
          </p:nvPr>
        </p:nvGraphicFramePr>
        <p:xfrm>
          <a:off x="107950" y="908720"/>
          <a:ext cx="8858249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250825" y="6231559"/>
            <a:ext cx="1651120" cy="1657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* Включая ИП</a:t>
            </a:r>
            <a:endParaRPr lang="ru-RU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5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AutoShape 3"/>
          <p:cNvSpPr>
            <a:spLocks noChangeArrowheads="1"/>
          </p:cNvSpPr>
          <p:nvPr/>
        </p:nvSpPr>
        <p:spPr bwMode="auto">
          <a:xfrm>
            <a:off x="85725" y="116905"/>
            <a:ext cx="8934450" cy="64779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B00"/>
              </a:gs>
              <a:gs pos="100000">
                <a:srgbClr val="008000">
                  <a:alpha val="71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tabLst>
                <a:tab pos="5475288" algn="l"/>
                <a:tab pos="6003925" algn="l"/>
              </a:tabLst>
              <a:defRPr/>
            </a:pPr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Государственная поддержка садоводства в рамках Госпрограммы</a:t>
            </a:r>
          </a:p>
          <a:p>
            <a:pPr algn="ctr">
              <a:tabLst>
                <a:tab pos="5475288" algn="l"/>
                <a:tab pos="6003925" algn="l"/>
              </a:tabLst>
              <a:defRPr/>
            </a:pPr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за 2013-2018 гг. 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136938" y="6540501"/>
            <a:ext cx="9018942" cy="317499"/>
            <a:chOff x="136938" y="6540501"/>
            <a:chExt cx="9018942" cy="317499"/>
          </a:xfrm>
        </p:grpSpPr>
        <p:cxnSp>
          <p:nvCxnSpPr>
            <p:cNvPr id="11" name="Прямая соединительная линия 6"/>
            <p:cNvCxnSpPr>
              <a:cxnSpLocks noChangeShapeType="1"/>
            </p:cNvCxnSpPr>
            <p:nvPr/>
          </p:nvCxnSpPr>
          <p:spPr bwMode="auto">
            <a:xfrm>
              <a:off x="250825" y="6540501"/>
              <a:ext cx="8666137" cy="0"/>
            </a:xfrm>
            <a:prstGeom prst="line">
              <a:avLst/>
            </a:prstGeom>
            <a:noFill/>
            <a:ln w="9525" algn="ctr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Oval 8"/>
            <p:cNvSpPr>
              <a:spLocks noChangeArrowheads="1"/>
            </p:cNvSpPr>
            <p:nvPr/>
          </p:nvSpPr>
          <p:spPr bwMode="auto">
            <a:xfrm>
              <a:off x="8795518" y="6586998"/>
              <a:ext cx="242888" cy="249238"/>
            </a:xfrm>
            <a:prstGeom prst="ellipse">
              <a:avLst/>
            </a:prstGeom>
            <a:solidFill>
              <a:srgbClr val="FFCC99"/>
            </a:solidFill>
            <a:ln w="6350">
              <a:solidFill>
                <a:srgbClr val="00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sz="1400" b="1">
                <a:solidFill>
                  <a:srgbClr val="800000"/>
                </a:solidFill>
                <a:latin typeface="+mj-lt"/>
              </a:endParaRPr>
            </a:p>
          </p:txBody>
        </p:sp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6938" y="6571228"/>
              <a:ext cx="268339" cy="286772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 w="9525">
              <a:gradFill>
                <a:gsLst>
                  <a:gs pos="0">
                    <a:schemeClr val="accent1">
                      <a:tint val="66000"/>
                      <a:satMod val="160000"/>
                      <a:alpha val="2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/>
          </p:spPr>
        </p:pic>
        <p:sp>
          <p:nvSpPr>
            <p:cNvPr id="14" name="Номер слайда 5"/>
            <p:cNvSpPr>
              <a:spLocks/>
            </p:cNvSpPr>
            <p:nvPr/>
          </p:nvSpPr>
          <p:spPr bwMode="auto">
            <a:xfrm>
              <a:off x="8678043" y="6639845"/>
              <a:ext cx="477837" cy="14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ru-RU" sz="1400" b="1" dirty="0" smtClean="0">
                  <a:solidFill>
                    <a:srgbClr val="006600"/>
                  </a:solidFill>
                  <a:latin typeface="+mj-lt"/>
                </a:rPr>
                <a:t>18</a:t>
              </a:r>
              <a:endParaRPr lang="ru-RU" sz="1400" b="1" dirty="0">
                <a:solidFill>
                  <a:srgbClr val="006600"/>
                </a:solidFill>
                <a:latin typeface="+mj-lt"/>
              </a:endParaRPr>
            </a:p>
          </p:txBody>
        </p: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507261" y="6540501"/>
              <a:ext cx="8202502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1300" dirty="0" smtClean="0">
                  <a:solidFill>
                    <a:srgbClr val="006600"/>
                  </a:solidFill>
                  <a:latin typeface="+mj-lt"/>
                  <a:cs typeface="Times New Roman" pitchFamily="18" charset="0"/>
                </a:rPr>
                <a:t>ДЕПАРТАМЕНТ РАСТЕНИЕВОДСТВА, МЕХАНИЗАЦИИ, ХИМИЗАЦИИ И ЗАЩИТЫ РАСТЕНИЙ МИНСЕЛЬХОЗА РОССИИ</a:t>
              </a:r>
              <a:endParaRPr lang="ru-RU" sz="1300" dirty="0">
                <a:solidFill>
                  <a:srgbClr val="006600"/>
                </a:solidFill>
                <a:latin typeface="+mj-lt"/>
                <a:cs typeface="Times New Roman" pitchFamily="18" charset="0"/>
              </a:endParaRPr>
            </a:p>
          </p:txBody>
        </p:sp>
      </p:grp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739877806"/>
              </p:ext>
            </p:extLst>
          </p:nvPr>
        </p:nvGraphicFramePr>
        <p:xfrm>
          <a:off x="323527" y="980728"/>
          <a:ext cx="8386235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734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/>
          <p:cNvSpPr txBox="1">
            <a:spLocks noChangeArrowheads="1"/>
          </p:cNvSpPr>
          <p:nvPr/>
        </p:nvSpPr>
        <p:spPr bwMode="auto">
          <a:xfrm flipH="1">
            <a:off x="4546600" y="1285875"/>
            <a:ext cx="525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0825" y="721599"/>
            <a:ext cx="8786069" cy="576934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indent="90488" algn="ctr">
              <a:defRPr/>
            </a:pPr>
            <a:endParaRPr lang="ru-RU" sz="1400" b="1" dirty="0" smtClean="0">
              <a:solidFill>
                <a:schemeClr val="tx1"/>
              </a:solidFill>
            </a:endParaRPr>
          </a:p>
          <a:p>
            <a:pPr lvl="0" indent="90488" algn="ctr">
              <a:defRPr/>
            </a:pPr>
            <a:r>
              <a:rPr lang="ru-RU" sz="1400" b="1" dirty="0" smtClean="0">
                <a:solidFill>
                  <a:schemeClr val="tx1"/>
                </a:solidFill>
              </a:rPr>
              <a:t>«</a:t>
            </a:r>
            <a:r>
              <a:rPr lang="ru-RU" sz="1400" b="1" dirty="0">
                <a:solidFill>
                  <a:schemeClr val="tx1"/>
                </a:solidFill>
              </a:rPr>
              <a:t>Единая субсидия» на содействие достижению целевых показателей </a:t>
            </a:r>
            <a:endParaRPr lang="ru-RU" sz="1400" b="1" dirty="0" smtClean="0">
              <a:solidFill>
                <a:schemeClr val="tx1"/>
              </a:solidFill>
            </a:endParaRPr>
          </a:p>
          <a:p>
            <a:pPr lvl="0" algn="just">
              <a:buFontTx/>
              <a:buChar char="-"/>
              <a:defRPr/>
            </a:pPr>
            <a:r>
              <a:rPr lang="ru-RU" sz="1300" dirty="0" smtClean="0">
                <a:solidFill>
                  <a:schemeClr val="tx1"/>
                </a:solidFill>
              </a:rPr>
              <a:t>предоставляется </a:t>
            </a:r>
            <a:r>
              <a:rPr lang="ru-RU" sz="1300" dirty="0">
                <a:solidFill>
                  <a:schemeClr val="tx1"/>
                </a:solidFill>
              </a:rPr>
              <a:t>по ставкам на закладку и уход за многолетними насаждениями, определяемыми органом, уполномоченным высшим исполнительным органом государственной власти </a:t>
            </a:r>
            <a:r>
              <a:rPr lang="ru-RU" sz="1300" b="1" dirty="0">
                <a:solidFill>
                  <a:schemeClr val="tx1"/>
                </a:solidFill>
              </a:rPr>
              <a:t>субъекта</a:t>
            </a:r>
            <a:r>
              <a:rPr lang="ru-RU" sz="1300" dirty="0">
                <a:solidFill>
                  <a:schemeClr val="tx1"/>
                </a:solidFill>
              </a:rPr>
              <a:t> Российской </a:t>
            </a:r>
            <a:r>
              <a:rPr lang="ru-RU" sz="1300" dirty="0" smtClean="0">
                <a:solidFill>
                  <a:schemeClr val="tx1"/>
                </a:solidFill>
              </a:rPr>
              <a:t>Федерации.</a:t>
            </a:r>
          </a:p>
          <a:p>
            <a:pPr lvl="0" algn="just">
              <a:buFontTx/>
              <a:buChar char="-"/>
              <a:defRPr/>
            </a:pPr>
            <a:endParaRPr lang="ru-RU" sz="1200" b="1" dirty="0" smtClean="0">
              <a:solidFill>
                <a:prstClr val="black"/>
              </a:solidFill>
              <a:ea typeface="Arial Unicode MS" pitchFamily="34" charset="-128"/>
              <a:cs typeface="Times New Roman" pitchFamily="18" charset="0"/>
            </a:endParaRPr>
          </a:p>
          <a:p>
            <a:pPr lvl="0" indent="90488"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Calibri" panose="020F0502020204030204" pitchFamily="34" charset="0"/>
                <a:ea typeface="Arial Unicode MS" pitchFamily="34" charset="-128"/>
                <a:cs typeface="Times New Roman" pitchFamily="18" charset="0"/>
              </a:rPr>
              <a:t>Льготное краткосрочное кредитование</a:t>
            </a:r>
            <a:endParaRPr lang="ru-RU" sz="1400" dirty="0" smtClean="0">
              <a:solidFill>
                <a:prstClr val="black"/>
              </a:solidFill>
              <a:latin typeface="Calibri" panose="020F0502020204030204" pitchFamily="34" charset="0"/>
              <a:ea typeface="Arial Unicode MS" pitchFamily="34" charset="-128"/>
              <a:cs typeface="Times New Roman" pitchFamily="18" charset="0"/>
            </a:endParaRPr>
          </a:p>
          <a:p>
            <a:pPr lvl="0" indent="90488" algn="just">
              <a:buFontTx/>
              <a:buChar char="-"/>
              <a:defRPr/>
            </a:pPr>
            <a:r>
              <a:rPr lang="ru-RU" sz="1300" dirty="0" smtClean="0">
                <a:solidFill>
                  <a:prstClr val="black"/>
                </a:solidFill>
                <a:latin typeface="Calibri" panose="020F0502020204030204" pitchFamily="34" charset="0"/>
                <a:ea typeface="Arial Unicode MS" pitchFamily="34" charset="-128"/>
                <a:cs typeface="Times New Roman" pitchFamily="18" charset="0"/>
              </a:rPr>
              <a:t> на приобретение посадочного материала</a:t>
            </a:r>
            <a:r>
              <a:rPr lang="ru-RU" sz="1300" dirty="0">
                <a:solidFill>
                  <a:prstClr val="black"/>
                </a:solidFill>
                <a:latin typeface="Calibri" panose="020F0502020204030204" pitchFamily="34" charset="0"/>
                <a:ea typeface="Arial Unicode MS" pitchFamily="34" charset="-128"/>
                <a:cs typeface="Times New Roman" pitchFamily="18" charset="0"/>
              </a:rPr>
              <a:t>;</a:t>
            </a:r>
            <a:r>
              <a:rPr lang="ru-RU" sz="1300" dirty="0" smtClean="0">
                <a:solidFill>
                  <a:prstClr val="black"/>
                </a:solidFill>
                <a:latin typeface="Calibri" panose="020F0502020204030204" pitchFamily="34" charset="0"/>
                <a:ea typeface="Arial Unicode MS" pitchFamily="34" charset="-128"/>
                <a:cs typeface="Times New Roman" pitchFamily="18" charset="0"/>
              </a:rPr>
              <a:t> материалов, </a:t>
            </a:r>
            <a:r>
              <a:rPr lang="ru-RU" sz="1300" dirty="0">
                <a:solidFill>
                  <a:prstClr val="black"/>
                </a:solidFill>
                <a:latin typeface="Calibri" panose="020F0502020204030204" pitchFamily="34" charset="0"/>
                <a:ea typeface="Arial Unicode MS" pitchFamily="34" charset="-128"/>
                <a:cs typeface="Times New Roman" pitchFamily="18" charset="0"/>
              </a:rPr>
              <a:t>инвентаря и </a:t>
            </a:r>
            <a:r>
              <a:rPr lang="ru-RU" sz="1300" dirty="0" smtClean="0">
                <a:solidFill>
                  <a:prstClr val="black"/>
                </a:solidFill>
                <a:latin typeface="Calibri" panose="020F0502020204030204" pitchFamily="34" charset="0"/>
                <a:ea typeface="Arial Unicode MS" pitchFamily="34" charset="-128"/>
                <a:cs typeface="Times New Roman" pitchFamily="18" charset="0"/>
              </a:rPr>
              <a:t>оборудования необходимых для выращивания </a:t>
            </a:r>
            <a:r>
              <a:rPr lang="ru-RU" sz="1300" dirty="0">
                <a:solidFill>
                  <a:prstClr val="black"/>
                </a:solidFill>
                <a:latin typeface="Calibri" panose="020F0502020204030204" pitchFamily="34" charset="0"/>
                <a:ea typeface="Arial Unicode MS" pitchFamily="34" charset="-128"/>
                <a:cs typeface="Times New Roman" pitchFamily="18" charset="0"/>
              </a:rPr>
              <a:t>и хранения посадочного </a:t>
            </a:r>
            <a:r>
              <a:rPr lang="ru-RU" sz="1300" dirty="0" smtClean="0">
                <a:solidFill>
                  <a:prstClr val="black"/>
                </a:solidFill>
                <a:latin typeface="Calibri" panose="020F0502020204030204" pitchFamily="34" charset="0"/>
                <a:ea typeface="Arial Unicode MS" pitchFamily="34" charset="-128"/>
                <a:cs typeface="Times New Roman" pitchFamily="18" charset="0"/>
              </a:rPr>
              <a:t>материала; ГСМ; химических и биологических средств защиты растений; минеральных, органических и микробиологических удобрений; регуляторов роста; поверхностно-активных веществ; запасных частей и материалов для ремонта сельскохозяйственной техники; электроэнергии, природного газа и тепловой энергии для выращивания посадочного материала; на уплату страховых взносов при страховании посадок многолетних </a:t>
            </a:r>
            <a:r>
              <a:rPr lang="ru-RU" sz="1300" dirty="0" smtClean="0">
                <a:solidFill>
                  <a:prstClr val="black"/>
                </a:solidFill>
                <a:latin typeface="Calibri" panose="020F0502020204030204" pitchFamily="34" charset="0"/>
                <a:ea typeface="Arial Unicode MS" pitchFamily="34" charset="-128"/>
                <a:cs typeface="Times New Roman" pitchFamily="18" charset="0"/>
              </a:rPr>
              <a:t>насаждений.</a:t>
            </a:r>
          </a:p>
          <a:p>
            <a:pPr lvl="0" indent="90488" algn="just">
              <a:buFontTx/>
              <a:buChar char="-"/>
              <a:defRPr/>
            </a:pPr>
            <a:endParaRPr lang="ru-RU" sz="1300" dirty="0" smtClean="0">
              <a:solidFill>
                <a:prstClr val="black"/>
              </a:solidFill>
              <a:latin typeface="Calibri" panose="020F0502020204030204" pitchFamily="34" charset="0"/>
              <a:ea typeface="Arial Unicode MS" pitchFamily="34" charset="-128"/>
              <a:cs typeface="Times New Roman" pitchFamily="18" charset="0"/>
            </a:endParaRPr>
          </a:p>
          <a:p>
            <a:pPr lvl="0" indent="90488" algn="ctr">
              <a:defRPr/>
            </a:pPr>
            <a:r>
              <a:rPr lang="ru-RU" sz="1400" b="1" dirty="0" smtClean="0">
                <a:solidFill>
                  <a:prstClr val="black"/>
                </a:solidFill>
                <a:ea typeface="Arial Unicode MS" pitchFamily="34" charset="-128"/>
                <a:cs typeface="Times New Roman" pitchFamily="18" charset="0"/>
              </a:rPr>
              <a:t>Льготное инвестиционное кредитование</a:t>
            </a:r>
          </a:p>
          <a:p>
            <a:pPr indent="90488" algn="just">
              <a:buFontTx/>
              <a:buChar char="-"/>
              <a:defRPr/>
            </a:pPr>
            <a:r>
              <a:rPr lang="ru-RU" sz="1400" dirty="0" smtClean="0">
                <a:solidFill>
                  <a:prstClr val="black"/>
                </a:solidFill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ru-RU" sz="1300" dirty="0" smtClean="0">
                <a:solidFill>
                  <a:prstClr val="black"/>
                </a:solidFill>
                <a:ea typeface="Arial Unicode MS" pitchFamily="34" charset="-128"/>
                <a:cs typeface="Times New Roman" pitchFamily="18" charset="0"/>
              </a:rPr>
              <a:t>на строительство, реконструкцию и модернизацию (в том числе приобретение техники, оборудования и средств автоматизации) хранилищ овощей и плодов;</a:t>
            </a:r>
          </a:p>
          <a:p>
            <a:pPr indent="90488" algn="just">
              <a:buFontTx/>
              <a:buChar char="-"/>
              <a:defRPr/>
            </a:pPr>
            <a:r>
              <a:rPr lang="ru-RU" sz="1300" dirty="0" smtClean="0">
                <a:solidFill>
                  <a:prstClr val="black"/>
                </a:solidFill>
                <a:ea typeface="Arial Unicode MS" pitchFamily="34" charset="-128"/>
                <a:cs typeface="Times New Roman" pitchFamily="18" charset="0"/>
              </a:rPr>
              <a:t> на строительство прививочных комплексов для многолетних насаждений (в том числе винограда); закладку и уход за многолетними насаждениями, раскорчевку и рекультивацию</a:t>
            </a:r>
            <a:r>
              <a:rPr lang="ru-RU" sz="1300" dirty="0">
                <a:solidFill>
                  <a:prstClr val="black"/>
                </a:solidFill>
                <a:ea typeface="Arial Unicode MS" pitchFamily="34" charset="-128"/>
                <a:cs typeface="Times New Roman" pitchFamily="18" charset="0"/>
              </a:rPr>
              <a:t>;</a:t>
            </a:r>
            <a:endParaRPr lang="ru-RU" sz="1300" b="1" dirty="0" smtClean="0">
              <a:solidFill>
                <a:prstClr val="black"/>
              </a:solidFill>
              <a:ea typeface="Arial Unicode MS" pitchFamily="34" charset="-128"/>
              <a:cs typeface="Times New Roman" pitchFamily="18" charset="0"/>
            </a:endParaRPr>
          </a:p>
          <a:p>
            <a:pPr indent="90488" algn="just">
              <a:buFontTx/>
              <a:buChar char="-"/>
              <a:defRPr/>
            </a:pPr>
            <a:r>
              <a:rPr lang="ru-RU" sz="1300" dirty="0" smtClean="0">
                <a:solidFill>
                  <a:prstClr val="black"/>
                </a:solidFill>
                <a:ea typeface="Arial Unicode MS" pitchFamily="34" charset="-128"/>
                <a:cs typeface="Times New Roman" pitchFamily="18" charset="0"/>
              </a:rPr>
              <a:t> на строительство, реконструкцию и модернизацию питомниководческих центров по производству посадочного материала плодовых, ягодных, орехоплодных культур и винограда;</a:t>
            </a:r>
            <a:endParaRPr lang="ru-RU" sz="1300" b="1" dirty="0" smtClean="0">
              <a:solidFill>
                <a:prstClr val="black"/>
              </a:solidFill>
              <a:ea typeface="Arial Unicode MS" pitchFamily="34" charset="-128"/>
              <a:cs typeface="Times New Roman" pitchFamily="18" charset="0"/>
            </a:endParaRPr>
          </a:p>
          <a:p>
            <a:pPr indent="90488" algn="just">
              <a:buFontTx/>
              <a:buChar char="-"/>
              <a:defRPr/>
            </a:pPr>
            <a:r>
              <a:rPr lang="ru-RU" sz="1300" b="1" dirty="0" smtClean="0">
                <a:solidFill>
                  <a:prstClr val="black"/>
                </a:solidFill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ru-RU" sz="1300" dirty="0" smtClean="0">
                <a:solidFill>
                  <a:prstClr val="black"/>
                </a:solidFill>
                <a:ea typeface="Arial Unicode MS" pitchFamily="34" charset="-128"/>
                <a:cs typeface="Times New Roman" pitchFamily="18" charset="0"/>
              </a:rPr>
              <a:t>приобретение холодильников для хранения посадочного материала многолетних насаждений;</a:t>
            </a:r>
          </a:p>
          <a:p>
            <a:pPr indent="90488" algn="just">
              <a:buFontTx/>
              <a:buChar char="-"/>
              <a:defRPr/>
            </a:pPr>
            <a:r>
              <a:rPr lang="ru-RU" sz="1300" dirty="0" smtClean="0">
                <a:solidFill>
                  <a:prstClr val="black"/>
                </a:solidFill>
                <a:ea typeface="Arial Unicode MS" pitchFamily="34" charset="-128"/>
                <a:cs typeface="Times New Roman" pitchFamily="18" charset="0"/>
              </a:rPr>
              <a:t> строительство, реконструкцию тепличных комплексов по производству плодовоягодной продукции;</a:t>
            </a:r>
          </a:p>
          <a:p>
            <a:pPr indent="90488" algn="just">
              <a:buFontTx/>
              <a:buChar char="-"/>
              <a:defRPr/>
            </a:pPr>
            <a:r>
              <a:rPr lang="ru-RU" sz="1300" dirty="0" smtClean="0">
                <a:solidFill>
                  <a:prstClr val="black"/>
                </a:solidFill>
                <a:ea typeface="Arial Unicode MS" pitchFamily="34" charset="-128"/>
                <a:cs typeface="Times New Roman" pitchFamily="18" charset="0"/>
              </a:rPr>
              <a:t> строительство мощностей по переработке плодоовощной, ягодной  продукции, винограда, </a:t>
            </a:r>
            <a:r>
              <a:rPr lang="ru-RU" sz="1300" dirty="0" smtClean="0">
                <a:solidFill>
                  <a:prstClr val="black"/>
                </a:solidFill>
                <a:ea typeface="Arial Unicode MS" pitchFamily="34" charset="-128"/>
                <a:cs typeface="Times New Roman" pitchFamily="18" charset="0"/>
              </a:rPr>
              <a:t>хмеля.</a:t>
            </a:r>
          </a:p>
          <a:p>
            <a:pPr algn="just">
              <a:defRPr/>
            </a:pPr>
            <a:endParaRPr lang="ru-RU" sz="1300" dirty="0" smtClean="0">
              <a:solidFill>
                <a:prstClr val="black"/>
              </a:solidFill>
              <a:ea typeface="Arial Unicode MS" pitchFamily="34" charset="-128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ea typeface="Arial Unicode MS" pitchFamily="34" charset="-128"/>
                <a:cs typeface="Times New Roman" pitchFamily="18" charset="0"/>
              </a:rPr>
              <a:t>Возмещение части прямых понесенных затрат</a:t>
            </a:r>
          </a:p>
          <a:p>
            <a:pPr indent="90488" algn="just">
              <a:buFontTx/>
              <a:buChar char="-"/>
              <a:defRPr/>
            </a:pPr>
            <a:r>
              <a:rPr lang="ru-RU" sz="1400" dirty="0">
                <a:solidFill>
                  <a:prstClr val="black"/>
                </a:solidFill>
                <a:ea typeface="Arial Unicode MS" pitchFamily="34" charset="-128"/>
                <a:cs typeface="Times New Roman" pitchFamily="18" charset="0"/>
              </a:rPr>
              <a:t>н</a:t>
            </a:r>
            <a:r>
              <a:rPr lang="ru-RU" sz="1400" dirty="0" smtClean="0">
                <a:solidFill>
                  <a:prstClr val="black"/>
                </a:solidFill>
                <a:ea typeface="Arial Unicode MS" pitchFamily="34" charset="-128"/>
                <a:cs typeface="Times New Roman" pitchFamily="18" charset="0"/>
              </a:rPr>
              <a:t>а </a:t>
            </a:r>
            <a:r>
              <a:rPr lang="ru-RU" sz="1400" dirty="0">
                <a:solidFill>
                  <a:prstClr val="black"/>
                </a:solidFill>
                <a:ea typeface="Arial Unicode MS" pitchFamily="34" charset="-128"/>
                <a:cs typeface="Times New Roman" pitchFamily="18" charset="0"/>
              </a:rPr>
              <a:t>создание и модернизацию </a:t>
            </a:r>
            <a:r>
              <a:rPr lang="ru-RU" sz="1400" dirty="0" smtClean="0">
                <a:solidFill>
                  <a:prstClr val="black"/>
                </a:solidFill>
                <a:ea typeface="Arial Unicode MS" pitchFamily="34" charset="-128"/>
                <a:cs typeface="Times New Roman" pitchFamily="18" charset="0"/>
              </a:rPr>
              <a:t>селекционно </a:t>
            </a:r>
            <a:r>
              <a:rPr lang="ru-RU" sz="1400" dirty="0">
                <a:solidFill>
                  <a:prstClr val="black"/>
                </a:solidFill>
                <a:ea typeface="Arial Unicode MS" pitchFamily="34" charset="-128"/>
                <a:cs typeface="Times New Roman" pitchFamily="18" charset="0"/>
              </a:rPr>
              <a:t>(питомниководческих) </a:t>
            </a:r>
            <a:r>
              <a:rPr lang="ru-RU" sz="1400" dirty="0" smtClean="0">
                <a:solidFill>
                  <a:prstClr val="black"/>
                </a:solidFill>
                <a:ea typeface="Arial Unicode MS" pitchFamily="34" charset="-128"/>
                <a:cs typeface="Times New Roman" pitchFamily="18" charset="0"/>
              </a:rPr>
              <a:t>центров;</a:t>
            </a:r>
          </a:p>
          <a:p>
            <a:pPr indent="90488" algn="just">
              <a:buFontTx/>
              <a:buChar char="-"/>
              <a:defRPr/>
            </a:pPr>
            <a:r>
              <a:rPr lang="ru-RU" sz="1400" dirty="0">
                <a:solidFill>
                  <a:prstClr val="black"/>
                </a:solidFill>
                <a:ea typeface="Arial Unicode MS" pitchFamily="34" charset="-128"/>
                <a:cs typeface="Times New Roman" pitchFamily="18" charset="0"/>
              </a:rPr>
              <a:t>н</a:t>
            </a:r>
            <a:r>
              <a:rPr lang="ru-RU" sz="1400" dirty="0" smtClean="0">
                <a:solidFill>
                  <a:prstClr val="black"/>
                </a:solidFill>
                <a:ea typeface="Arial Unicode MS" pitchFamily="34" charset="-128"/>
                <a:cs typeface="Times New Roman" pitchFamily="18" charset="0"/>
              </a:rPr>
              <a:t>а создание и модернизацию плодохранилищ.</a:t>
            </a:r>
            <a:endParaRPr lang="ru-RU" sz="1400" dirty="0">
              <a:solidFill>
                <a:prstClr val="black"/>
              </a:solidFill>
              <a:ea typeface="Arial Unicode MS" pitchFamily="34" charset="-128"/>
              <a:cs typeface="Times New Roman" pitchFamily="18" charset="0"/>
            </a:endParaRPr>
          </a:p>
          <a:p>
            <a:pPr indent="90488" algn="just">
              <a:buFontTx/>
              <a:buChar char="-"/>
              <a:defRPr/>
            </a:pPr>
            <a:endParaRPr lang="ru-RU" sz="1300" dirty="0" smtClean="0">
              <a:solidFill>
                <a:prstClr val="black"/>
              </a:solidFill>
              <a:ea typeface="Arial Unicode MS" pitchFamily="34" charset="-128"/>
              <a:cs typeface="Times New Roman" pitchFamily="18" charset="0"/>
            </a:endParaRPr>
          </a:p>
          <a:p>
            <a:pPr indent="90488" algn="just">
              <a:buFontTx/>
              <a:buChar char="-"/>
              <a:defRPr/>
            </a:pPr>
            <a:endParaRPr lang="ru-RU" sz="1300" dirty="0">
              <a:solidFill>
                <a:prstClr val="black"/>
              </a:solidFill>
              <a:ea typeface="Arial Unicode MS" pitchFamily="34" charset="-128"/>
              <a:cs typeface="Times New Roman" pitchFamily="18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137061" y="6521673"/>
            <a:ext cx="9018942" cy="317499"/>
            <a:chOff x="136938" y="6540501"/>
            <a:chExt cx="9018942" cy="317499"/>
          </a:xfrm>
        </p:grpSpPr>
        <p:cxnSp>
          <p:nvCxnSpPr>
            <p:cNvPr id="21" name="Прямая соединительная линия 6"/>
            <p:cNvCxnSpPr>
              <a:cxnSpLocks noChangeShapeType="1"/>
            </p:cNvCxnSpPr>
            <p:nvPr/>
          </p:nvCxnSpPr>
          <p:spPr bwMode="auto">
            <a:xfrm>
              <a:off x="250825" y="6540501"/>
              <a:ext cx="8666137" cy="0"/>
            </a:xfrm>
            <a:prstGeom prst="line">
              <a:avLst/>
            </a:prstGeom>
            <a:noFill/>
            <a:ln w="9525" algn="ctr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" name="Oval 8"/>
            <p:cNvSpPr>
              <a:spLocks noChangeArrowheads="1"/>
            </p:cNvSpPr>
            <p:nvPr/>
          </p:nvSpPr>
          <p:spPr bwMode="auto">
            <a:xfrm>
              <a:off x="8795518" y="6586998"/>
              <a:ext cx="242888" cy="249238"/>
            </a:xfrm>
            <a:prstGeom prst="ellipse">
              <a:avLst/>
            </a:prstGeom>
            <a:solidFill>
              <a:srgbClr val="FFCC99"/>
            </a:solidFill>
            <a:ln w="6350">
              <a:solidFill>
                <a:srgbClr val="00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sz="1300" b="1">
                <a:solidFill>
                  <a:srgbClr val="800000"/>
                </a:solidFill>
                <a:latin typeface="+mj-lt"/>
              </a:endParaRPr>
            </a:p>
          </p:txBody>
        </p:sp>
        <p:pic>
          <p:nvPicPr>
            <p:cNvPr id="28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6938" y="6571228"/>
              <a:ext cx="268339" cy="286772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 w="9525">
              <a:gradFill>
                <a:gsLst>
                  <a:gs pos="0">
                    <a:schemeClr val="accent1">
                      <a:tint val="66000"/>
                      <a:satMod val="160000"/>
                      <a:alpha val="2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/>
          </p:spPr>
        </p:pic>
        <p:sp>
          <p:nvSpPr>
            <p:cNvPr id="29" name="Номер слайда 5"/>
            <p:cNvSpPr>
              <a:spLocks/>
            </p:cNvSpPr>
            <p:nvPr/>
          </p:nvSpPr>
          <p:spPr bwMode="auto">
            <a:xfrm>
              <a:off x="8678043" y="6639845"/>
              <a:ext cx="477837" cy="14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fld id="{28770B14-2D29-4C66-B2AD-205C34CD5BC0}" type="slidenum">
                <a:rPr lang="ru-RU" sz="1300" b="1">
                  <a:solidFill>
                    <a:srgbClr val="006600"/>
                  </a:solidFill>
                  <a:latin typeface="+mj-lt"/>
                </a:rPr>
                <a:pPr algn="ctr"/>
                <a:t>18</a:t>
              </a:fld>
              <a:endParaRPr lang="ru-RU" sz="1300" b="1" dirty="0">
                <a:solidFill>
                  <a:srgbClr val="006600"/>
                </a:solidFill>
                <a:latin typeface="+mj-lt"/>
              </a:endParaRPr>
            </a:p>
          </p:txBody>
        </p:sp>
        <p:sp>
          <p:nvSpPr>
            <p:cNvPr id="30" name="Rectangle 12"/>
            <p:cNvSpPr>
              <a:spLocks noChangeArrowheads="1"/>
            </p:cNvSpPr>
            <p:nvPr/>
          </p:nvSpPr>
          <p:spPr bwMode="auto">
            <a:xfrm>
              <a:off x="541918" y="6540501"/>
              <a:ext cx="8202502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ru-RU" sz="1300" dirty="0" smtClean="0">
                  <a:solidFill>
                    <a:srgbClr val="006600"/>
                  </a:solidFill>
                  <a:latin typeface="Calibri" panose="020F0502020204030204" pitchFamily="34" charset="0"/>
                  <a:cs typeface="Times New Roman" pitchFamily="18" charset="0"/>
                </a:rPr>
                <a:t>ДЕПАРТАМЕНТ РАСТЕНИЕВОДСТВА, МЕХАНИЗАЦИИ, ХИМИЗАЦИИ И ЗАЩИТЫ РАСТЕНИЙ МИНСЕЛЬХОЗА РОССИИ</a:t>
              </a:r>
              <a:endParaRPr lang="ru-RU" sz="1300" dirty="0">
                <a:solidFill>
                  <a:srgbClr val="006600"/>
                </a:solidFill>
                <a:latin typeface="Calibri" panose="020F0502020204030204" pitchFamily="34" charset="0"/>
                <a:cs typeface="Times New Roman" pitchFamily="18" charset="0"/>
              </a:endParaRPr>
            </a:p>
          </p:txBody>
        </p:sp>
      </p:grp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96094" y="116632"/>
            <a:ext cx="8940800" cy="57424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00">
                  <a:gamma/>
                  <a:shade val="46275"/>
                  <a:invGamma/>
                </a:srgbClr>
              </a:gs>
              <a:gs pos="100000">
                <a:srgbClr val="008000">
                  <a:alpha val="72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pattFill prst="ltUpDiag">
                  <a:fgClr>
                    <a:srgbClr val="66FF66"/>
                  </a:fgClr>
                  <a:bgClr>
                    <a:srgbClr val="00CC00"/>
                  </a:bgClr>
                </a:patt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Г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осударственная поддержка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садоводства и питомниководства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в 2018 году </a:t>
            </a:r>
          </a:p>
        </p:txBody>
      </p:sp>
    </p:spTree>
    <p:extLst>
      <p:ext uri="{BB962C8B-B14F-4D97-AF65-F5344CB8AC3E}">
        <p14:creationId xmlns:p14="http://schemas.microsoft.com/office/powerpoint/2010/main" val="225253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Oval 8"/>
          <p:cNvSpPr>
            <a:spLocks noChangeArrowheads="1"/>
          </p:cNvSpPr>
          <p:nvPr/>
        </p:nvSpPr>
        <p:spPr bwMode="auto">
          <a:xfrm>
            <a:off x="8689975" y="6588125"/>
            <a:ext cx="242888" cy="249238"/>
          </a:xfrm>
          <a:prstGeom prst="ellipse">
            <a:avLst/>
          </a:prstGeom>
          <a:solidFill>
            <a:srgbClr val="FFCC99"/>
          </a:solidFill>
          <a:ln w="635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sz="1400" b="1" dirty="0">
              <a:solidFill>
                <a:srgbClr val="8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0419" name="Номер слайда 5"/>
          <p:cNvSpPr>
            <a:spLocks/>
          </p:cNvSpPr>
          <p:nvPr/>
        </p:nvSpPr>
        <p:spPr bwMode="auto">
          <a:xfrm>
            <a:off x="8570913" y="6635750"/>
            <a:ext cx="47783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63A7C243-14DF-4256-82ED-D2888D29AC7A}" type="slidenum">
              <a:rPr lang="ru-RU" altLang="ru-RU" sz="1200" b="1">
                <a:solidFill>
                  <a:srgbClr val="006600"/>
                </a:solidFill>
                <a:latin typeface="Calibri" pitchFamily="34" charset="0"/>
                <a:cs typeface="Arial" charset="0"/>
              </a:rPr>
              <a:pPr algn="ctr"/>
              <a:t>19</a:t>
            </a:fld>
            <a:endParaRPr lang="ru-RU" altLang="ru-RU" sz="1200" b="1" dirty="0">
              <a:solidFill>
                <a:srgbClr val="0066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689" y="6568806"/>
            <a:ext cx="268339" cy="28677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</p:spPr>
      </p:pic>
      <p:cxnSp>
        <p:nvCxnSpPr>
          <p:cNvPr id="60421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250825" y="6557963"/>
            <a:ext cx="8715375" cy="0"/>
          </a:xfrm>
          <a:prstGeom prst="line">
            <a:avLst/>
          </a:prstGeom>
          <a:noFill/>
          <a:ln w="9525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9" name="AutoShape 3"/>
          <p:cNvSpPr>
            <a:spLocks noChangeArrowheads="1"/>
          </p:cNvSpPr>
          <p:nvPr/>
        </p:nvSpPr>
        <p:spPr bwMode="auto">
          <a:xfrm>
            <a:off x="123825" y="95250"/>
            <a:ext cx="8940800" cy="85459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B00"/>
              </a:gs>
              <a:gs pos="100000">
                <a:srgbClr val="008000">
                  <a:alpha val="71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altLang="ru-RU" b="1" dirty="0">
                <a:solidFill>
                  <a:prstClr val="white"/>
                </a:solidFill>
                <a:cs typeface="Times New Roman" pitchFamily="18" charset="0"/>
              </a:rPr>
              <a:t>Сертифицированные семеноводческие хозяйства </a:t>
            </a:r>
            <a:r>
              <a:rPr lang="ru-RU" altLang="ru-RU" b="1" dirty="0" smtClean="0">
                <a:solidFill>
                  <a:prstClr val="white"/>
                </a:solidFill>
                <a:cs typeface="Times New Roman" pitchFamily="18" charset="0"/>
              </a:rPr>
              <a:t>по </a:t>
            </a:r>
            <a:r>
              <a:rPr lang="ru-RU" altLang="ru-RU" b="1" dirty="0">
                <a:solidFill>
                  <a:prstClr val="white"/>
                </a:solidFill>
                <a:cs typeface="Times New Roman" pitchFamily="18" charset="0"/>
              </a:rPr>
              <a:t>состоянию на </a:t>
            </a:r>
            <a:r>
              <a:rPr lang="ru-RU" altLang="ru-RU" b="1" dirty="0" smtClean="0">
                <a:solidFill>
                  <a:prstClr val="white"/>
                </a:solidFill>
                <a:cs typeface="Times New Roman" pitchFamily="18" charset="0"/>
              </a:rPr>
              <a:t>01.05.2018 </a:t>
            </a:r>
          </a:p>
          <a:p>
            <a:pPr algn="ctr">
              <a:defRPr/>
            </a:pPr>
            <a:r>
              <a:rPr lang="ru-RU" altLang="ru-RU" b="1" dirty="0" smtClean="0">
                <a:solidFill>
                  <a:prstClr val="white"/>
                </a:solidFill>
                <a:cs typeface="Times New Roman" pitchFamily="18" charset="0"/>
              </a:rPr>
              <a:t>(Данные ФГБУ «Россельхозцентр»)</a:t>
            </a:r>
            <a:endParaRPr lang="ru-RU" alt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692573"/>
              </p:ext>
            </p:extLst>
          </p:nvPr>
        </p:nvGraphicFramePr>
        <p:xfrm>
          <a:off x="255463" y="1772816"/>
          <a:ext cx="8713788" cy="4536504"/>
        </p:xfrm>
        <a:graphic>
          <a:graphicData uri="http://schemas.openxmlformats.org/drawingml/2006/table">
            <a:tbl>
              <a:tblPr firstRow="1" firstCol="1" bandRow="1"/>
              <a:tblGrid>
                <a:gridCol w="3970504"/>
                <a:gridCol w="4743284"/>
              </a:tblGrid>
              <a:tr h="9187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Федеральный округ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92" marR="60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сертифицированных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хозяйств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92" marR="60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  <a:tr h="4019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Российская Федерация</a:t>
                      </a: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92" marR="60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1020</a:t>
                      </a: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92" marR="60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4019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Центральный федеральный 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округ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92" marR="60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211</a:t>
                      </a: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92" marR="60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19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Северо-Кавказский федеральный 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округ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92" marR="60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47</a:t>
                      </a: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92" marR="60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19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Северо-Западный федеральный 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округ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92" marR="60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42</a:t>
                      </a: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92" marR="60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19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Южный федеральный 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округ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92" marR="60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152</a:t>
                      </a: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92" marR="60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19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Приволжский федеральный 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округ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92" marR="60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376</a:t>
                      </a: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92" marR="60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19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Уральский федеральный 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округ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92" marR="60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40</a:t>
                      </a: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92" marR="60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19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Сибирский федеральный 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округ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92" marR="60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108</a:t>
                      </a: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92" marR="60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19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Дальневосточный федеральный 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округ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92" marR="60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44</a:t>
                      </a: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92" marR="605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584691" y="6544975"/>
            <a:ext cx="820250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ДЕПАРТАМЕНТ РАСТЕНИЕВОДСТВА, МЕХАНИЗАЦИИ, ХИМИЗАЦИИ И ЗАЩИТЫ РАСТЕНИЙ МИНСЕЛЬХОЗА РОССИИ</a:t>
            </a:r>
            <a:endParaRPr lang="ru-RU" sz="1300" dirty="0">
              <a:solidFill>
                <a:srgbClr val="0066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73674" y="1032490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Из 1020 сертифицированных хозяйств 10% составляют ИП главы КФХ и 3% КФХ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3512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3"/>
          <p:cNvSpPr>
            <a:spLocks noChangeArrowheads="1"/>
          </p:cNvSpPr>
          <p:nvPr/>
        </p:nvSpPr>
        <p:spPr bwMode="auto">
          <a:xfrm>
            <a:off x="47500" y="44625"/>
            <a:ext cx="9037123" cy="35542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B00"/>
              </a:gs>
              <a:gs pos="100000">
                <a:srgbClr val="008000">
                  <a:alpha val="71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lvl="0" algn="ctr"/>
            <a:r>
              <a:rPr lang="ru-RU" altLang="ru-RU" b="1" dirty="0" smtClean="0">
                <a:solidFill>
                  <a:schemeClr val="bg1"/>
                </a:solidFill>
                <a:ea typeface="PMingLiU" pitchFamily="18" charset="-120"/>
                <a:cs typeface="Times New Roman" pitchFamily="18" charset="0"/>
              </a:rPr>
              <a:t>Подкормка озимых зерновых культур в Российской Федерации, тыс. га (на 14.05.2018) 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263407324"/>
              </p:ext>
            </p:extLst>
          </p:nvPr>
        </p:nvGraphicFramePr>
        <p:xfrm>
          <a:off x="245443" y="4005064"/>
          <a:ext cx="8908849" cy="2222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1"/>
          <p:cNvSpPr txBox="1"/>
          <p:nvPr/>
        </p:nvSpPr>
        <p:spPr>
          <a:xfrm>
            <a:off x="7802835" y="4941168"/>
            <a:ext cx="766470" cy="257683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/>
              <a:t>17 360,8</a:t>
            </a:r>
            <a:endParaRPr lang="ru-RU" sz="1400" b="1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507842"/>
              </p:ext>
            </p:extLst>
          </p:nvPr>
        </p:nvGraphicFramePr>
        <p:xfrm>
          <a:off x="114300" y="548681"/>
          <a:ext cx="8905875" cy="31683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91567"/>
                <a:gridCol w="1565283"/>
                <a:gridCol w="996089"/>
                <a:gridCol w="782641"/>
                <a:gridCol w="1067238"/>
                <a:gridCol w="1103057"/>
              </a:tblGrid>
              <a:tr h="273511"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effectLst/>
                          <a:latin typeface="+mn-lt"/>
                        </a:rPr>
                        <a:t>Субъект </a:t>
                      </a:r>
                      <a:br>
                        <a:rPr lang="ru-RU" sz="1200" b="1" i="0" u="none" strike="noStrike" dirty="0" smtClean="0">
                          <a:effectLst/>
                          <a:latin typeface="+mn-lt"/>
                        </a:rPr>
                      </a:br>
                      <a:r>
                        <a:rPr lang="ru-RU" sz="1200" b="1" i="0" u="none" strike="noStrike" dirty="0" smtClean="0">
                          <a:effectLst/>
                          <a:latin typeface="+mn-lt"/>
                        </a:rPr>
                        <a:t>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+mn-lt"/>
                        </a:rPr>
                        <a:t>Посеяно озимых зерновых под урожай 2018 г., тыс. га</a:t>
                      </a:r>
                      <a:endParaRPr lang="ru-RU" sz="12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+mn-lt"/>
                        </a:rPr>
                        <a:t>Подкормлено,</a:t>
                      </a:r>
                      <a:r>
                        <a:rPr lang="ru-RU" sz="1200" b="1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1" u="none" strike="noStrike" dirty="0" smtClean="0">
                          <a:effectLst/>
                          <a:latin typeface="+mn-lt"/>
                        </a:rPr>
                        <a:t>всего</a:t>
                      </a:r>
                      <a:endParaRPr lang="ru-RU" sz="12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+mn-lt"/>
                        </a:rPr>
                        <a:t>Подкормлено,</a:t>
                      </a:r>
                      <a:r>
                        <a:rPr lang="ru-RU" sz="1200" b="1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1" u="none" strike="noStrike" dirty="0" smtClean="0">
                          <a:effectLst/>
                          <a:latin typeface="+mn-lt"/>
                        </a:rPr>
                        <a:t>всего</a:t>
                      </a:r>
                      <a:endParaRPr lang="ru-RU" sz="1200" b="1" i="0" u="none" strike="noStrike" dirty="0" smtClean="0">
                        <a:effectLst/>
                        <a:latin typeface="+mn-lt"/>
                      </a:endParaRPr>
                    </a:p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+mn-lt"/>
                        </a:rPr>
                        <a:t>в 2017 </a:t>
                      </a:r>
                      <a:r>
                        <a:rPr lang="ru-RU" sz="1200" b="1" u="none" strike="noStrike" dirty="0">
                          <a:effectLst/>
                          <a:latin typeface="+mn-lt"/>
                        </a:rPr>
                        <a:t>г.</a:t>
                      </a:r>
                      <a:endParaRPr lang="ru-RU" sz="12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+mn-lt"/>
                        </a:rPr>
                        <a:t>2018</a:t>
                      </a:r>
                      <a:r>
                        <a:rPr lang="ru-RU" sz="1200" b="1" u="none" strike="noStrike" baseline="0" dirty="0" smtClean="0">
                          <a:effectLst/>
                          <a:latin typeface="+mn-lt"/>
                        </a:rPr>
                        <a:t> г. </a:t>
                      </a:r>
                    </a:p>
                    <a:p>
                      <a:pPr algn="ctr" fontAlgn="b"/>
                      <a:r>
                        <a:rPr lang="ru-RU" sz="1200" b="1" u="none" strike="noStrike" baseline="0" dirty="0" smtClean="0">
                          <a:effectLst/>
                          <a:latin typeface="+mn-lt"/>
                        </a:rPr>
                        <a:t>к 2017 г., +/-</a:t>
                      </a:r>
                      <a:endParaRPr lang="ru-RU" sz="12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16957">
                <a:tc vMerge="1"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+mn-lt"/>
                        </a:rPr>
                        <a:t>в </a:t>
                      </a:r>
                      <a:r>
                        <a:rPr lang="ru-RU" sz="1200" b="1" u="none" strike="noStrike" dirty="0" smtClean="0">
                          <a:effectLst/>
                          <a:latin typeface="+mn-lt"/>
                        </a:rPr>
                        <a:t>2018 г.</a:t>
                      </a:r>
                      <a:endParaRPr lang="ru-RU" sz="12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+mn-lt"/>
                        </a:rPr>
                        <a:t>%</a:t>
                      </a:r>
                      <a:endParaRPr lang="ru-RU" sz="12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643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Российская Федерация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17 102,0</a:t>
                      </a:r>
                      <a:endParaRPr lang="ru-RU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13176,4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kern="1200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77,0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13359,0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-182,6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28643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Южный </a:t>
                      </a:r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Ф.О.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6214,2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5408,6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87,0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5113,0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295,6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8643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Центральный </a:t>
                      </a:r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Ф.О.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3841,1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3620,7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94,3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3630,6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-9,9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8643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Северо-Кавказский </a:t>
                      </a:r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Ф.О.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2279,6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1653,8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72,5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1755,6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-101,8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8643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Приволжский </a:t>
                      </a:r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Ф.О.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4335,0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2383,7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55,0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2636,7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-253,0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8643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Северо-Западный </a:t>
                      </a:r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Ф.О.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36,9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kern="1200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70,3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85,6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-48,7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8643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Сибирский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Ф.О.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303,9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54,5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kern="1200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17,9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111,8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-57,3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8643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Уральский Ф.О.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kern="1200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23,6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25,5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-7,7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8643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Дальневосточный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Ф.О.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kern="1200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0,2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8795518" y="6586998"/>
            <a:ext cx="242888" cy="249238"/>
          </a:xfrm>
          <a:prstGeom prst="ellipse">
            <a:avLst/>
          </a:prstGeom>
          <a:solidFill>
            <a:srgbClr val="FFCC99"/>
          </a:solidFill>
          <a:ln w="635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1400" b="1">
              <a:solidFill>
                <a:srgbClr val="800000"/>
              </a:solidFill>
              <a:latin typeface="+mj-lt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6564322"/>
            <a:ext cx="268339" cy="28677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</p:spPr>
      </p:pic>
      <p:sp>
        <p:nvSpPr>
          <p:cNvPr id="9" name="Номер слайда 5"/>
          <p:cNvSpPr>
            <a:spLocks/>
          </p:cNvSpPr>
          <p:nvPr/>
        </p:nvSpPr>
        <p:spPr bwMode="auto">
          <a:xfrm>
            <a:off x="8676456" y="6634623"/>
            <a:ext cx="47783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28770B14-2D29-4C66-B2AD-205C34CD5BC0}" type="slidenum">
              <a:rPr lang="ru-RU" sz="1400" b="1">
                <a:solidFill>
                  <a:srgbClr val="006600"/>
                </a:solidFill>
                <a:latin typeface="+mj-lt"/>
              </a:rPr>
              <a:pPr algn="ctr"/>
              <a:t>2</a:t>
            </a:fld>
            <a:endParaRPr lang="ru-RU" sz="1400" b="1" dirty="0">
              <a:solidFill>
                <a:srgbClr val="006600"/>
              </a:solidFill>
              <a:latin typeface="+mj-lt"/>
            </a:endParaRPr>
          </a:p>
        </p:txBody>
      </p:sp>
      <p:cxnSp>
        <p:nvCxnSpPr>
          <p:cNvPr id="13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250825" y="6557963"/>
            <a:ext cx="8715375" cy="0"/>
          </a:xfrm>
          <a:prstGeom prst="line">
            <a:avLst/>
          </a:prstGeom>
          <a:noFill/>
          <a:ln w="9525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611560" y="6592888"/>
            <a:ext cx="820250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3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ДЕПАРТАМЕНТ РАСТЕНИЕВОДСТВА, МЕХАНИЗАЦИИ, ХИМИЗАЦИИ И ЗАЩИТЫ РАСТЕНИЙ МИНСЕЛЬХОЗА РОССИИ</a:t>
            </a:r>
            <a:endParaRPr lang="ru-RU" sz="1300" dirty="0">
              <a:solidFill>
                <a:srgbClr val="0066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34125" y="6090246"/>
            <a:ext cx="104750" cy="11053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438453" y="5960845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прогноз гибели </a:t>
            </a:r>
            <a:endParaRPr lang="ru-RU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4076548" y="3748026"/>
            <a:ext cx="5169977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" dirty="0" smtClean="0"/>
              <a:t>По оперативным данным на 3.05.2018 гибель озимых составила 360,7 тыс. га 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02930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\\Dc\общие ресурсы\РАСТЕНИЕВОДСТВО\ФОТО Общие\Учайкин\IMG_15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6079" y="4248275"/>
            <a:ext cx="2936799" cy="2202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3010" name="AutoShape 3"/>
          <p:cNvSpPr>
            <a:spLocks noChangeArrowheads="1"/>
          </p:cNvSpPr>
          <p:nvPr/>
        </p:nvSpPr>
        <p:spPr bwMode="auto">
          <a:xfrm>
            <a:off x="95692" y="44624"/>
            <a:ext cx="8916545" cy="986734"/>
          </a:xfrm>
          <a:prstGeom prst="roundRect">
            <a:avLst>
              <a:gd name="adj" fmla="val 25171"/>
            </a:avLst>
          </a:prstGeom>
          <a:gradFill rotWithShape="1">
            <a:gsLst>
              <a:gs pos="0">
                <a:srgbClr val="003B00"/>
              </a:gs>
              <a:gs pos="100000">
                <a:srgbClr val="008000">
                  <a:alpha val="71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pattFill prst="ltUpDiag">
                  <a:fgClr>
                    <a:srgbClr val="66FF66"/>
                  </a:fgClr>
                  <a:bgClr>
                    <a:srgbClr val="00CC00"/>
                  </a:bgClr>
                </a:patt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alt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Селекционно</a:t>
            </a:r>
            <a:r>
              <a:rPr lang="ru-RU" alt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-семеноводческие </a:t>
            </a:r>
            <a:r>
              <a:rPr lang="ru-RU" alt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центры, </a:t>
            </a:r>
            <a:r>
              <a:rPr lang="ru-RU" alt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прошедшие конкурс </a:t>
            </a:r>
            <a:r>
              <a:rPr lang="ru-RU" alt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и </a:t>
            </a:r>
          </a:p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введенные в эксплуатацию</a:t>
            </a:r>
            <a:endParaRPr lang="ru-RU" alt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36938" y="6540501"/>
            <a:ext cx="9018942" cy="317499"/>
            <a:chOff x="136938" y="6540501"/>
            <a:chExt cx="9018942" cy="317499"/>
          </a:xfrm>
        </p:grpSpPr>
        <p:cxnSp>
          <p:nvCxnSpPr>
            <p:cNvPr id="15" name="Прямая соединительная линия 6"/>
            <p:cNvCxnSpPr>
              <a:cxnSpLocks noChangeShapeType="1"/>
            </p:cNvCxnSpPr>
            <p:nvPr/>
          </p:nvCxnSpPr>
          <p:spPr bwMode="auto">
            <a:xfrm>
              <a:off x="250825" y="6540501"/>
              <a:ext cx="8666137" cy="0"/>
            </a:xfrm>
            <a:prstGeom prst="line">
              <a:avLst/>
            </a:prstGeom>
            <a:noFill/>
            <a:ln w="9525" algn="ctr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Oval 8"/>
            <p:cNvSpPr>
              <a:spLocks noChangeArrowheads="1"/>
            </p:cNvSpPr>
            <p:nvPr/>
          </p:nvSpPr>
          <p:spPr bwMode="auto">
            <a:xfrm>
              <a:off x="8795518" y="6586998"/>
              <a:ext cx="242888" cy="249238"/>
            </a:xfrm>
            <a:prstGeom prst="ellipse">
              <a:avLst/>
            </a:prstGeom>
            <a:solidFill>
              <a:srgbClr val="FFCC99"/>
            </a:solidFill>
            <a:ln w="6350">
              <a:solidFill>
                <a:srgbClr val="00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sz="1400" b="1">
                <a:solidFill>
                  <a:srgbClr val="800000"/>
                </a:solidFill>
                <a:latin typeface="+mj-lt"/>
              </a:endParaRPr>
            </a:p>
          </p:txBody>
        </p:sp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6938" y="6571228"/>
              <a:ext cx="268339" cy="286772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 w="9525">
              <a:gradFill>
                <a:gsLst>
                  <a:gs pos="0">
                    <a:schemeClr val="accent1">
                      <a:tint val="66000"/>
                      <a:satMod val="160000"/>
                      <a:alpha val="2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/>
          </p:spPr>
        </p:pic>
        <p:sp>
          <p:nvSpPr>
            <p:cNvPr id="18" name="Номер слайда 5"/>
            <p:cNvSpPr>
              <a:spLocks/>
            </p:cNvSpPr>
            <p:nvPr/>
          </p:nvSpPr>
          <p:spPr bwMode="auto">
            <a:xfrm>
              <a:off x="8678043" y="6639845"/>
              <a:ext cx="477837" cy="14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fld id="{28770B14-2D29-4C66-B2AD-205C34CD5BC0}" type="slidenum">
                <a:rPr lang="ru-RU" sz="1400" b="1">
                  <a:solidFill>
                    <a:srgbClr val="006600"/>
                  </a:solidFill>
                  <a:latin typeface="+mj-lt"/>
                </a:rPr>
                <a:pPr algn="ctr"/>
                <a:t>20</a:t>
              </a:fld>
              <a:endParaRPr lang="ru-RU" sz="1400" b="1" dirty="0">
                <a:solidFill>
                  <a:srgbClr val="006600"/>
                </a:solidFill>
                <a:latin typeface="+mj-lt"/>
              </a:endParaRPr>
            </a:p>
          </p:txBody>
        </p:sp>
        <p:sp>
          <p:nvSpPr>
            <p:cNvPr id="19" name="Rectangle 12"/>
            <p:cNvSpPr>
              <a:spLocks noChangeArrowheads="1"/>
            </p:cNvSpPr>
            <p:nvPr/>
          </p:nvSpPr>
          <p:spPr bwMode="auto">
            <a:xfrm>
              <a:off x="507261" y="6540501"/>
              <a:ext cx="8202502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1300" dirty="0" smtClean="0">
                  <a:solidFill>
                    <a:srgbClr val="006600"/>
                  </a:solidFill>
                  <a:latin typeface="+mj-lt"/>
                  <a:cs typeface="Times New Roman" pitchFamily="18" charset="0"/>
                </a:rPr>
                <a:t>ДЕПАРТАМЕНТ РАСТЕНИЕВОДСТВА, МЕХАНИЗАЦИИ, ХИМИЗАЦИИ И ЗАЩИТЫ РАСТЕНИЙ МИНСЕЛЬХОЗА РОССИИ</a:t>
              </a:r>
              <a:endParaRPr lang="ru-RU" sz="1300" dirty="0">
                <a:solidFill>
                  <a:srgbClr val="006600"/>
                </a:solidFill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2566305" y="1375844"/>
            <a:ext cx="2373727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ru-RU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Республика Мордовия</a:t>
            </a:r>
            <a:endParaRPr lang="ru-RU" b="0" dirty="0">
              <a:solidFill>
                <a:schemeClr val="tx1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3" name="Рисунок 1" descr="C:\Users\User\Desktop\20161201_1259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6658009" y="3254212"/>
            <a:ext cx="2038970" cy="2956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4" descr="C:\Users\User\Desktop\20161201_1258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821" y="3918383"/>
            <a:ext cx="3702348" cy="2622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609654" y="5814540"/>
            <a:ext cx="44131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Семенной завод производительностью         6 тыс. тонн в год или 10 тонн в час зерна</a:t>
            </a:r>
            <a:endParaRPr lang="ru-RU" b="1" dirty="0"/>
          </a:p>
        </p:txBody>
      </p:sp>
      <p:pic>
        <p:nvPicPr>
          <p:cNvPr id="12" name="Picture 2" descr="\\Dc\общие ресурсы\РАСТЕНИЕВОДСТВО\ФОТО Общие\Учайкин\IMG_15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652" y="1412683"/>
            <a:ext cx="2400391" cy="1800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051720" y="1024532"/>
            <a:ext cx="3785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ИП глава КФХ «</a:t>
            </a:r>
            <a:r>
              <a:rPr lang="ru-RU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Пантюшин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А.А.» </a:t>
            </a:r>
            <a:endParaRPr lang="ru-RU" b="1" dirty="0">
              <a:solidFill>
                <a:prstClr val="black"/>
              </a:solidFill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569984679"/>
              </p:ext>
            </p:extLst>
          </p:nvPr>
        </p:nvGraphicFramePr>
        <p:xfrm>
          <a:off x="4522157" y="1346828"/>
          <a:ext cx="4516249" cy="2366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95692" y="3425220"/>
            <a:ext cx="6434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cs typeface="Times New Roman" pitchFamily="18" charset="0"/>
              </a:rPr>
              <a:t>За 2016-2017 годы 15</a:t>
            </a:r>
            <a:r>
              <a:rPr lang="ru-RU" dirty="0" smtClean="0">
                <a:cs typeface="Times New Roman" pitchFamily="18" charset="0"/>
              </a:rPr>
              <a:t> инвестиционных проектов прошли отбор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104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Рисунок 58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5152" y="2552920"/>
            <a:ext cx="3953118" cy="2283579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sp>
        <p:nvSpPr>
          <p:cNvPr id="17414" name="TextBox 106"/>
          <p:cNvSpPr txBox="1">
            <a:spLocks noChangeArrowheads="1"/>
          </p:cNvSpPr>
          <p:nvPr/>
        </p:nvSpPr>
        <p:spPr bwMode="auto">
          <a:xfrm>
            <a:off x="1345774" y="3187724"/>
            <a:ext cx="1306513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sz="1200" b="1" dirty="0">
                <a:latin typeface="+mj-lt"/>
              </a:rPr>
              <a:t>Плодородие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200" b="1" dirty="0">
                <a:latin typeface="+mj-lt"/>
              </a:rPr>
              <a:t>почв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641350" y="4659313"/>
            <a:ext cx="3724275" cy="325437"/>
          </a:xfrm>
          <a:prstGeom prst="rect">
            <a:avLst/>
          </a:prstGeom>
          <a:noFill/>
        </p:spPr>
        <p:txBody>
          <a:bodyPr anchor="ctr"/>
          <a:lstStyle/>
          <a:p>
            <a:pPr>
              <a:lnSpc>
                <a:spcPct val="85000"/>
              </a:lnSpc>
              <a:defRPr/>
            </a:pPr>
            <a:endParaRPr lang="ru-RU" sz="1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27" name="Picture 6" descr="https://avatanplus.com/files/resources/small/5775880ee27f8155a31b7a5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58" y="4508645"/>
            <a:ext cx="234950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9" name="TextBox 107"/>
          <p:cNvSpPr txBox="1">
            <a:spLocks noChangeArrowheads="1"/>
          </p:cNvSpPr>
          <p:nvPr/>
        </p:nvSpPr>
        <p:spPr bwMode="auto">
          <a:xfrm>
            <a:off x="2635952" y="3159723"/>
            <a:ext cx="179705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sz="1200" b="1" dirty="0">
                <a:latin typeface="+mj-lt"/>
              </a:rPr>
              <a:t>Интенсивность использования посевных площадей</a:t>
            </a:r>
          </a:p>
        </p:txBody>
      </p:sp>
      <p:sp>
        <p:nvSpPr>
          <p:cNvPr id="117" name="Прямоугольник 116"/>
          <p:cNvSpPr/>
          <p:nvPr/>
        </p:nvSpPr>
        <p:spPr>
          <a:xfrm>
            <a:off x="529159" y="4267473"/>
            <a:ext cx="8265934" cy="619919"/>
          </a:xfrm>
          <a:prstGeom prst="rect">
            <a:avLst/>
          </a:prstGeom>
        </p:spPr>
        <p:txBody>
          <a:bodyPr anchor="ctr"/>
          <a:lstStyle/>
          <a:p>
            <a:pPr algn="just">
              <a:lnSpc>
                <a:spcPct val="80000"/>
              </a:lnSpc>
              <a:defRPr/>
            </a:pPr>
            <a:r>
              <a:rPr lang="ru-RU" sz="1200" b="1" dirty="0" smtClean="0">
                <a:latin typeface="+mj-lt"/>
                <a:cs typeface="Arial" panose="020B0604020202020204" pitchFamily="34" charset="0"/>
              </a:rPr>
              <a:t>Применяется повышающий </a:t>
            </a:r>
            <a:r>
              <a:rPr lang="ru-RU" sz="1200" b="1" dirty="0">
                <a:latin typeface="+mj-lt"/>
                <a:cs typeface="Arial" panose="020B0604020202020204" pitchFamily="34" charset="0"/>
              </a:rPr>
              <a:t>коэффициент 1,7 </a:t>
            </a:r>
            <a:r>
              <a:rPr lang="ru-RU" sz="1200" dirty="0" smtClean="0">
                <a:latin typeface="+mj-lt"/>
                <a:cs typeface="Arial" panose="020B0604020202020204" pitchFamily="34" charset="0"/>
              </a:rPr>
              <a:t>для </a:t>
            </a:r>
            <a:r>
              <a:rPr lang="ru-RU" sz="1200" dirty="0">
                <a:latin typeface="+mj-lt"/>
                <a:cs typeface="Arial" panose="020B0604020202020204" pitchFamily="34" charset="0"/>
              </a:rPr>
              <a:t>субъектов Нечерноземной зоны РФ, </a:t>
            </a:r>
            <a:r>
              <a:rPr lang="ru-RU" sz="1200" dirty="0" smtClean="0">
                <a:latin typeface="+mj-lt"/>
                <a:cs typeface="Arial" panose="020B0604020202020204" pitchFamily="34" charset="0"/>
              </a:rPr>
              <a:t>подверженных засухе </a:t>
            </a:r>
            <a:r>
              <a:rPr lang="ru-RU" sz="1200" dirty="0">
                <a:latin typeface="+mj-lt"/>
                <a:cs typeface="Arial" panose="020B0604020202020204" pitchFamily="34" charset="0"/>
              </a:rPr>
              <a:t>и </a:t>
            </a:r>
            <a:r>
              <a:rPr lang="ru-RU" sz="1200" dirty="0" smtClean="0">
                <a:latin typeface="+mj-lt"/>
                <a:cs typeface="Arial" panose="020B0604020202020204" pitchFamily="34" charset="0"/>
              </a:rPr>
              <a:t>переувлажнению, СФО</a:t>
            </a:r>
            <a:r>
              <a:rPr lang="ru-RU" sz="1200" dirty="0">
                <a:latin typeface="+mj-lt"/>
                <a:cs typeface="Arial" panose="020B0604020202020204" pitchFamily="34" charset="0"/>
              </a:rPr>
              <a:t>, </a:t>
            </a:r>
            <a:r>
              <a:rPr lang="ru-RU" sz="1200" dirty="0" smtClean="0">
                <a:latin typeface="+mj-lt"/>
                <a:cs typeface="Arial" panose="020B0604020202020204" pitchFamily="34" charset="0"/>
              </a:rPr>
              <a:t> ДФО</a:t>
            </a:r>
            <a:r>
              <a:rPr lang="ru-RU" sz="1200" dirty="0">
                <a:latin typeface="+mj-lt"/>
                <a:cs typeface="Arial" panose="020B0604020202020204" pitchFamily="34" charset="0"/>
              </a:rPr>
              <a:t>, </a:t>
            </a:r>
            <a:r>
              <a:rPr lang="ru-RU" sz="1200" dirty="0" smtClean="0">
                <a:latin typeface="+mj-lt"/>
                <a:cs typeface="Arial" panose="020B0604020202020204" pitchFamily="34" charset="0"/>
              </a:rPr>
              <a:t> Республики </a:t>
            </a:r>
            <a:r>
              <a:rPr lang="ru-RU" sz="1200" dirty="0">
                <a:latin typeface="+mj-lt"/>
                <a:cs typeface="Arial" panose="020B0604020202020204" pitchFamily="34" charset="0"/>
              </a:rPr>
              <a:t>Крым и </a:t>
            </a:r>
            <a:r>
              <a:rPr lang="ru-RU" sz="1200" dirty="0" smtClean="0">
                <a:latin typeface="+mj-lt"/>
                <a:cs typeface="Arial" panose="020B0604020202020204" pitchFamily="34" charset="0"/>
              </a:rPr>
              <a:t>г</a:t>
            </a:r>
            <a:r>
              <a:rPr lang="ru-RU" sz="1200" dirty="0">
                <a:latin typeface="+mj-lt"/>
                <a:cs typeface="Arial" panose="020B0604020202020204" pitchFamily="34" charset="0"/>
              </a:rPr>
              <a:t>. </a:t>
            </a:r>
            <a:r>
              <a:rPr lang="ru-RU" sz="1200" dirty="0" smtClean="0">
                <a:latin typeface="+mj-lt"/>
                <a:cs typeface="Arial" panose="020B0604020202020204" pitchFamily="34" charset="0"/>
              </a:rPr>
              <a:t>Севастополь</a:t>
            </a:r>
            <a:endParaRPr lang="ru-RU" sz="12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2564519" y="757503"/>
            <a:ext cx="42130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11,34 </a:t>
            </a:r>
            <a:r>
              <a:rPr lang="ru-RU" sz="1600" b="1" dirty="0">
                <a:solidFill>
                  <a:srgbClr val="C00000"/>
                </a:solidFill>
                <a:cs typeface="Arial" panose="020B0604020202020204" pitchFamily="34" charset="0"/>
              </a:rPr>
              <a:t>млрд </a:t>
            </a:r>
            <a:r>
              <a:rPr lang="ru-RU" sz="1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руб.  (в 2017 г. и 2018 г.)</a:t>
            </a:r>
            <a:endParaRPr lang="ru-RU" sz="16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7438" name="TextBox 60"/>
          <p:cNvSpPr txBox="1">
            <a:spLocks noChangeArrowheads="1"/>
          </p:cNvSpPr>
          <p:nvPr/>
        </p:nvSpPr>
        <p:spPr bwMode="auto">
          <a:xfrm>
            <a:off x="285557" y="3170846"/>
            <a:ext cx="103822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sz="1200" b="1" dirty="0">
                <a:latin typeface="+mj-lt"/>
              </a:rPr>
              <a:t>Посевные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200" b="1" dirty="0">
                <a:latin typeface="+mj-lt"/>
              </a:rPr>
              <a:t>площади</a:t>
            </a:r>
          </a:p>
        </p:txBody>
      </p:sp>
      <p:sp>
        <p:nvSpPr>
          <p:cNvPr id="17440" name="TextBox 70"/>
          <p:cNvSpPr txBox="1">
            <a:spLocks noChangeArrowheads="1"/>
          </p:cNvSpPr>
          <p:nvPr/>
        </p:nvSpPr>
        <p:spPr bwMode="auto">
          <a:xfrm>
            <a:off x="3061727" y="2634659"/>
            <a:ext cx="3267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600" b="1" dirty="0">
                <a:solidFill>
                  <a:srgbClr val="FF0000"/>
                </a:solidFill>
                <a:latin typeface="+mj-lt"/>
              </a:rPr>
              <a:t>Распределение субсидий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382482" y="1302420"/>
            <a:ext cx="4259819" cy="640656"/>
          </a:xfrm>
          <a:prstGeom prst="rect">
            <a:avLst/>
          </a:prstGeom>
          <a:solidFill>
            <a:srgbClr val="E2ECF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32000" anchor="ctr"/>
          <a:lstStyle/>
          <a:p>
            <a:pPr>
              <a:lnSpc>
                <a:spcPct val="85000"/>
              </a:lnSpc>
              <a:defRPr/>
            </a:pPr>
            <a:r>
              <a:rPr lang="ru-RU" sz="1400" b="1" dirty="0">
                <a:cs typeface="Arial" panose="020B0604020202020204" pitchFamily="34" charset="0"/>
              </a:rPr>
              <a:t>а</a:t>
            </a:r>
            <a:r>
              <a:rPr lang="ru-RU" sz="1400" b="1" dirty="0" smtClean="0">
                <a:cs typeface="Arial" panose="020B0604020202020204" pitchFamily="34" charset="0"/>
              </a:rPr>
              <a:t>) растениеводство (зерновые, зернобобовые</a:t>
            </a:r>
          </a:p>
          <a:p>
            <a:pPr>
              <a:lnSpc>
                <a:spcPct val="85000"/>
              </a:lnSpc>
              <a:defRPr/>
            </a:pPr>
            <a:r>
              <a:rPr lang="ru-RU" sz="1400" b="1" dirty="0" smtClean="0">
                <a:cs typeface="Arial" panose="020B0604020202020204" pitchFamily="34" charset="0"/>
              </a:rPr>
              <a:t>и кормовые </a:t>
            </a:r>
            <a:r>
              <a:rPr lang="ru-RU" sz="1400" b="1" dirty="0" err="1" smtClean="0">
                <a:cs typeface="Arial" panose="020B0604020202020204" pitchFamily="34" charset="0"/>
              </a:rPr>
              <a:t>с.х</a:t>
            </a:r>
            <a:r>
              <a:rPr lang="ru-RU" sz="1400" b="1" dirty="0" smtClean="0">
                <a:cs typeface="Arial" panose="020B0604020202020204" pitchFamily="34" charset="0"/>
              </a:rPr>
              <a:t>. культуры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4770771" y="1301694"/>
            <a:ext cx="4069776" cy="1053600"/>
          </a:xfrm>
          <a:prstGeom prst="rect">
            <a:avLst/>
          </a:prstGeom>
          <a:solidFill>
            <a:srgbClr val="E2ECF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32000" anchor="ctr"/>
          <a:lstStyle/>
          <a:p>
            <a:pPr>
              <a:lnSpc>
                <a:spcPct val="85000"/>
              </a:lnSpc>
              <a:defRPr/>
            </a:pPr>
            <a:r>
              <a:rPr lang="ru-RU" sz="1400" b="1" dirty="0" smtClean="0">
                <a:cs typeface="Arial" panose="020B0604020202020204" pitchFamily="34" charset="0"/>
              </a:rPr>
              <a:t>б) производство овощей открытого грунта,</a:t>
            </a:r>
          </a:p>
          <a:p>
            <a:pPr>
              <a:lnSpc>
                <a:spcPct val="85000"/>
              </a:lnSpc>
              <a:defRPr/>
            </a:pPr>
            <a:r>
              <a:rPr lang="ru-RU" sz="1400" b="1" dirty="0" smtClean="0">
                <a:cs typeface="Arial" panose="020B0604020202020204" pitchFamily="34" charset="0"/>
              </a:rPr>
              <a:t>льна-долгунца, технической конопли, семенного картофеля, семян </a:t>
            </a:r>
            <a:r>
              <a:rPr lang="ru-RU" sz="1400" b="1" dirty="0">
                <a:cs typeface="Arial" panose="020B0604020202020204" pitchFamily="34" charset="0"/>
              </a:rPr>
              <a:t>овощей открытого </a:t>
            </a:r>
            <a:r>
              <a:rPr lang="ru-RU" sz="1400" b="1" dirty="0" smtClean="0">
                <a:cs typeface="Arial" panose="020B0604020202020204" pitchFamily="34" charset="0"/>
              </a:rPr>
              <a:t>грунта, </a:t>
            </a:r>
            <a:r>
              <a:rPr lang="ru-RU" sz="1400" b="1" dirty="0">
                <a:cs typeface="Arial" panose="020B0604020202020204" pitchFamily="34" charset="0"/>
              </a:rPr>
              <a:t>кукурузы, сахарной </a:t>
            </a:r>
            <a:endParaRPr lang="ru-RU" sz="1400" b="1" dirty="0" smtClean="0">
              <a:cs typeface="Arial" panose="020B0604020202020204" pitchFamily="34" charset="0"/>
            </a:endParaRPr>
          </a:p>
          <a:p>
            <a:pPr>
              <a:lnSpc>
                <a:spcPct val="85000"/>
              </a:lnSpc>
              <a:defRPr/>
            </a:pPr>
            <a:r>
              <a:rPr lang="ru-RU" sz="1400" b="1" dirty="0" smtClean="0">
                <a:cs typeface="Arial" panose="020B0604020202020204" pitchFamily="34" charset="0"/>
              </a:rPr>
              <a:t>свеклы, подсолнечника</a:t>
            </a:r>
            <a:endParaRPr lang="ru-RU" sz="1400" b="1" dirty="0">
              <a:cs typeface="Arial" panose="020B0604020202020204" pitchFamily="34" charset="0"/>
            </a:endParaRPr>
          </a:p>
        </p:txBody>
      </p:sp>
      <p:pic>
        <p:nvPicPr>
          <p:cNvPr id="17447" name="Рисунок 92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3" y="9304338"/>
            <a:ext cx="460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52" name="Рисунок 92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8534400"/>
            <a:ext cx="46037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59" name="Прямоугольник 3"/>
          <p:cNvSpPr>
            <a:spLocks noChangeArrowheads="1"/>
          </p:cNvSpPr>
          <p:nvPr/>
        </p:nvSpPr>
        <p:spPr bwMode="auto">
          <a:xfrm>
            <a:off x="325449" y="1941898"/>
            <a:ext cx="543318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100" b="1" dirty="0" smtClean="0">
                <a:latin typeface="+mj-lt"/>
              </a:rPr>
              <a:t>     </a:t>
            </a:r>
            <a:r>
              <a:rPr lang="ru-RU" sz="1000" b="1" dirty="0" smtClean="0">
                <a:latin typeface="+mj-lt"/>
              </a:rPr>
              <a:t>За исключением субъектов с наивысшими финансово-экономическими</a:t>
            </a:r>
          </a:p>
          <a:p>
            <a:r>
              <a:rPr lang="ru-RU" sz="1000" b="1" dirty="0" smtClean="0">
                <a:latin typeface="+mj-lt"/>
              </a:rPr>
              <a:t>показателями </a:t>
            </a:r>
            <a:r>
              <a:rPr lang="ru-RU" sz="1000" dirty="0" smtClean="0">
                <a:latin typeface="+mj-lt"/>
              </a:rPr>
              <a:t>(Белгородская</a:t>
            </a:r>
            <a:r>
              <a:rPr lang="ru-RU" sz="1000" dirty="0">
                <a:latin typeface="+mj-lt"/>
              </a:rPr>
              <a:t>, Воронежская, Курская, </a:t>
            </a:r>
            <a:r>
              <a:rPr lang="ru-RU" sz="1000" dirty="0" smtClean="0">
                <a:latin typeface="+mj-lt"/>
              </a:rPr>
              <a:t>Липецкая, Тамбовская,</a:t>
            </a:r>
          </a:p>
          <a:p>
            <a:r>
              <a:rPr lang="ru-RU" sz="1000" dirty="0" smtClean="0">
                <a:latin typeface="+mj-lt"/>
              </a:rPr>
              <a:t>Ростовская области, Краснодарский и Ставропольский край). </a:t>
            </a:r>
            <a:r>
              <a:rPr lang="ru-RU" sz="1000" b="1" dirty="0" smtClean="0">
                <a:latin typeface="+mj-lt"/>
              </a:rPr>
              <a:t>Указанным</a:t>
            </a:r>
          </a:p>
          <a:p>
            <a:r>
              <a:rPr lang="ru-RU" sz="1000" b="1" dirty="0" smtClean="0">
                <a:latin typeface="+mj-lt"/>
              </a:rPr>
              <a:t>регионам субсидии предусмотрены </a:t>
            </a:r>
            <a:r>
              <a:rPr lang="ru-RU" sz="1100" b="1" dirty="0" smtClean="0">
                <a:latin typeface="+mj-lt"/>
              </a:rPr>
              <a:t>по направлению «б»: </a:t>
            </a:r>
            <a:endParaRPr lang="ru-RU" sz="1100" b="1" dirty="0">
              <a:latin typeface="+mj-lt"/>
            </a:endParaRPr>
          </a:p>
        </p:txBody>
      </p:sp>
      <p:sp>
        <p:nvSpPr>
          <p:cNvPr id="64" name="AutoShape 3"/>
          <p:cNvSpPr txBox="1">
            <a:spLocks noChangeArrowheads="1"/>
          </p:cNvSpPr>
          <p:nvPr/>
        </p:nvSpPr>
        <p:spPr>
          <a:xfrm>
            <a:off x="169863" y="73025"/>
            <a:ext cx="8864600" cy="5937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B00"/>
              </a:gs>
              <a:gs pos="100000">
                <a:srgbClr val="008000">
                  <a:alpha val="71999"/>
                </a:srgbClr>
              </a:gs>
            </a:gsLst>
            <a:lin ang="5400000" scaled="1"/>
          </a:gradFill>
          <a:extLst>
            <a:ext uri="{91240B29-F687-4F45-9708-019B960494DF}">
              <a14:hiddenLine xmlns:a14="http://schemas.microsoft.com/office/drawing/2010/main" w="9525">
                <a:pattFill prst="ltUpDiag">
                  <a:fgClr>
                    <a:srgbClr val="66FF66"/>
                  </a:fgClr>
                  <a:bgClr>
                    <a:srgbClr val="00CC00"/>
                  </a:bgClr>
                </a:patt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2000" b="1" dirty="0" smtClean="0">
                <a:solidFill>
                  <a:prstClr val="white"/>
                </a:solidFill>
                <a:ea typeface="PMingLiU" pitchFamily="18" charset="-120"/>
                <a:cs typeface="Arial" panose="020B0604020202020204" pitchFamily="34" charset="0"/>
              </a:rPr>
              <a:t>Механизм оказания  несвязанной поддержки  сельхозтоваропроизводителям в области растениеводства</a:t>
            </a:r>
            <a:endParaRPr lang="ru-RU" sz="2000" b="1" dirty="0" smtClean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7461" name="Oval 8"/>
          <p:cNvSpPr>
            <a:spLocks noChangeArrowheads="1"/>
          </p:cNvSpPr>
          <p:nvPr/>
        </p:nvSpPr>
        <p:spPr bwMode="auto">
          <a:xfrm>
            <a:off x="8721600" y="6588125"/>
            <a:ext cx="242888" cy="249238"/>
          </a:xfrm>
          <a:prstGeom prst="ellipse">
            <a:avLst/>
          </a:prstGeom>
          <a:solidFill>
            <a:srgbClr val="FFCC99"/>
          </a:solidFill>
          <a:ln w="635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1400" b="1">
              <a:solidFill>
                <a:srgbClr val="800000"/>
              </a:solidFill>
            </a:endParaRPr>
          </a:p>
        </p:txBody>
      </p:sp>
      <p:pic>
        <p:nvPicPr>
          <p:cNvPr id="6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5577" y="6568806"/>
            <a:ext cx="268339" cy="28677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</p:spPr>
      </p:pic>
      <p:cxnSp>
        <p:nvCxnSpPr>
          <p:cNvPr id="17463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250825" y="6557963"/>
            <a:ext cx="8715375" cy="0"/>
          </a:xfrm>
          <a:prstGeom prst="line">
            <a:avLst/>
          </a:prstGeom>
          <a:noFill/>
          <a:ln w="9525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2" name="Блок-схема: узел 61"/>
          <p:cNvSpPr/>
          <p:nvPr/>
        </p:nvSpPr>
        <p:spPr>
          <a:xfrm>
            <a:off x="686517" y="3521664"/>
            <a:ext cx="1278907" cy="509033"/>
          </a:xfrm>
          <a:prstGeom prst="flowChartConnector">
            <a:avLst/>
          </a:prstGeom>
          <a:solidFill>
            <a:srgbClr val="079F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80% бюджетных средств</a:t>
            </a:r>
            <a:endParaRPr lang="ru-RU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63" name="Блок-схема: узел 62"/>
          <p:cNvSpPr/>
          <p:nvPr/>
        </p:nvSpPr>
        <p:spPr>
          <a:xfrm>
            <a:off x="3160763" y="3742605"/>
            <a:ext cx="720079" cy="285930"/>
          </a:xfrm>
          <a:prstGeom prst="flowChartConnector">
            <a:avLst/>
          </a:prstGeom>
          <a:solidFill>
            <a:srgbClr val="079F07"/>
          </a:solidFill>
          <a:ln>
            <a:solidFill>
              <a:srgbClr val="079F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20%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6592996"/>
            <a:ext cx="814655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rgbClr val="006600"/>
                </a:solidFill>
                <a:cs typeface="Times New Roman" pitchFamily="18" charset="0"/>
              </a:rPr>
              <a:t>ДЕПАРТАМЕНТ РАСТЕНИЕВОДСТВА, МЕХАНИЗАЦИИ, ХИМИЗАЦИИ И ЗАЩИТЫ РАСТЕНИЙ МИНСЕЛЬХОЗА РОССИИ</a:t>
            </a:r>
          </a:p>
        </p:txBody>
      </p:sp>
      <p:sp>
        <p:nvSpPr>
          <p:cNvPr id="65" name="Номер слайда 5"/>
          <p:cNvSpPr>
            <a:spLocks/>
          </p:cNvSpPr>
          <p:nvPr/>
        </p:nvSpPr>
        <p:spPr bwMode="auto">
          <a:xfrm>
            <a:off x="8604448" y="6639845"/>
            <a:ext cx="47783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28770B14-2D29-4C66-B2AD-205C34CD5BC0}" type="slidenum">
              <a:rPr lang="ru-RU" sz="1400" b="1">
                <a:solidFill>
                  <a:srgbClr val="006600"/>
                </a:solidFill>
                <a:latin typeface="+mj-lt"/>
              </a:rPr>
              <a:pPr algn="ctr"/>
              <a:t>21</a:t>
            </a:fld>
            <a:endParaRPr lang="ru-RU" sz="1400" b="1" dirty="0">
              <a:solidFill>
                <a:srgbClr val="006600"/>
              </a:solidFill>
              <a:latin typeface="+mj-lt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3295291" y="1124744"/>
            <a:ext cx="706693" cy="108833"/>
          </a:xfrm>
          <a:prstGeom prst="straightConnector1">
            <a:avLst/>
          </a:prstGeom>
          <a:ln w="31750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5313222" y="1115154"/>
            <a:ext cx="682136" cy="109797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Плюс 60"/>
          <p:cNvSpPr/>
          <p:nvPr/>
        </p:nvSpPr>
        <p:spPr>
          <a:xfrm>
            <a:off x="1291303" y="3289234"/>
            <a:ext cx="179388" cy="179387"/>
          </a:xfrm>
          <a:prstGeom prst="mathPlus">
            <a:avLst/>
          </a:prstGeom>
          <a:solidFill>
            <a:srgbClr val="079F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3" name="Плюс 102"/>
          <p:cNvSpPr/>
          <p:nvPr/>
        </p:nvSpPr>
        <p:spPr>
          <a:xfrm>
            <a:off x="2581485" y="3326463"/>
            <a:ext cx="179388" cy="179387"/>
          </a:xfrm>
          <a:prstGeom prst="mathPlus">
            <a:avLst/>
          </a:prstGeom>
          <a:solidFill>
            <a:srgbClr val="079F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6" name="Прямоугольник 75"/>
          <p:cNvSpPr/>
          <p:nvPr/>
        </p:nvSpPr>
        <p:spPr>
          <a:xfrm>
            <a:off x="5325477" y="3233442"/>
            <a:ext cx="3484188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b="1" dirty="0" smtClean="0">
                <a:latin typeface="+mj-lt"/>
              </a:rPr>
              <a:t>Расчет субсидии осуществляется</a:t>
            </a:r>
          </a:p>
          <a:p>
            <a:pPr algn="ctr">
              <a:lnSpc>
                <a:spcPct val="80000"/>
              </a:lnSpc>
            </a:pPr>
            <a:r>
              <a:rPr lang="ru-RU" sz="1200" b="1" dirty="0" smtClean="0">
                <a:latin typeface="+mj-lt"/>
              </a:rPr>
              <a:t> ставкам, утвержденным</a:t>
            </a:r>
          </a:p>
          <a:p>
            <a:pPr algn="ctr">
              <a:lnSpc>
                <a:spcPct val="80000"/>
              </a:lnSpc>
            </a:pPr>
            <a:r>
              <a:rPr lang="ru-RU" sz="1200" b="1" dirty="0" smtClean="0">
                <a:latin typeface="+mj-lt"/>
              </a:rPr>
              <a:t>приказом Минсельхоза России </a:t>
            </a:r>
          </a:p>
          <a:p>
            <a:pPr algn="ctr">
              <a:lnSpc>
                <a:spcPct val="80000"/>
              </a:lnSpc>
            </a:pPr>
            <a:r>
              <a:rPr lang="ru-RU" sz="1200" b="1" dirty="0" smtClean="0">
                <a:latin typeface="+mj-lt"/>
              </a:rPr>
              <a:t>от 24 января 2018 г. № 26 </a:t>
            </a:r>
            <a:endParaRPr lang="ru-RU" sz="1200" b="1" dirty="0">
              <a:latin typeface="+mj-lt"/>
            </a:endParaRPr>
          </a:p>
        </p:txBody>
      </p:sp>
      <p:pic>
        <p:nvPicPr>
          <p:cNvPr id="107" name="Picture 4" descr="Картинки по запросу восклицательный знак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69609">
            <a:off x="399426" y="1999336"/>
            <a:ext cx="145843" cy="14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" name="Picture 6" descr="https://avatanplus.com/files/resources/small/5775880ee27f8155a31b7a5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4" y="4844382"/>
            <a:ext cx="234950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Прямоугольник 78"/>
          <p:cNvSpPr/>
          <p:nvPr/>
        </p:nvSpPr>
        <p:spPr>
          <a:xfrm>
            <a:off x="537480" y="4868143"/>
            <a:ext cx="83599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/>
              <a:t>Применяется повышающий </a:t>
            </a:r>
            <a:r>
              <a:rPr lang="ru-RU" sz="1200" b="1" dirty="0"/>
              <a:t>коэффициент </a:t>
            </a:r>
            <a:r>
              <a:rPr lang="ru-RU" sz="1200" b="1" dirty="0" smtClean="0"/>
              <a:t>1,4 </a:t>
            </a:r>
            <a:r>
              <a:rPr lang="ru-RU" sz="1200" b="1" dirty="0"/>
              <a:t>и введена обязанность региона применять </a:t>
            </a:r>
            <a:r>
              <a:rPr lang="ru-RU" sz="1200" b="1" dirty="0" smtClean="0"/>
              <a:t>указанный коэффициент </a:t>
            </a:r>
            <a:r>
              <a:rPr lang="ru-RU" sz="1200" dirty="0"/>
              <a:t>при распределении субсидий для </a:t>
            </a:r>
            <a:r>
              <a:rPr lang="ru-RU" sz="1200" dirty="0" err="1"/>
              <a:t>сельхозтоваропроизводителей</a:t>
            </a:r>
            <a:r>
              <a:rPr lang="ru-RU" sz="1200" dirty="0"/>
              <a:t>, осуществляющих проведение работ по известкованию и (или) </a:t>
            </a:r>
            <a:r>
              <a:rPr lang="ru-RU" sz="1200" dirty="0" err="1" smtClean="0"/>
              <a:t>фосфоритованию</a:t>
            </a:r>
            <a:r>
              <a:rPr lang="ru-RU" sz="1200" dirty="0" smtClean="0"/>
              <a:t>  и </a:t>
            </a:r>
            <a:r>
              <a:rPr lang="ru-RU" sz="1200" dirty="0"/>
              <a:t>(или) </a:t>
            </a:r>
            <a:r>
              <a:rPr lang="ru-RU" sz="1200" dirty="0" smtClean="0"/>
              <a:t>гипсованию посевных площадей </a:t>
            </a:r>
            <a:r>
              <a:rPr lang="ru-RU" sz="1200" dirty="0"/>
              <a:t>почв земель сельскохозяйственного назначения </a:t>
            </a:r>
            <a:r>
              <a:rPr lang="ru-RU" sz="1200" dirty="0" smtClean="0"/>
              <a:t>    </a:t>
            </a:r>
            <a:endParaRPr lang="ru-RU" sz="1200" dirty="0"/>
          </a:p>
        </p:txBody>
      </p:sp>
      <p:sp>
        <p:nvSpPr>
          <p:cNvPr id="4" name="Стрелка углом вверх 3"/>
          <p:cNvSpPr/>
          <p:nvPr/>
        </p:nvSpPr>
        <p:spPr>
          <a:xfrm>
            <a:off x="3819052" y="2351262"/>
            <a:ext cx="1622674" cy="228558"/>
          </a:xfrm>
          <a:prstGeom prst="bentUpArrow">
            <a:avLst/>
          </a:prstGeom>
          <a:solidFill>
            <a:srgbClr val="E2EC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           </a:t>
            </a:r>
            <a:endParaRPr lang="ru-RU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1888017" y="3490195"/>
            <a:ext cx="114300" cy="1476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flipH="1">
            <a:off x="3888138" y="3636762"/>
            <a:ext cx="133350" cy="144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>
            <a:off x="577880" y="3497922"/>
            <a:ext cx="119062" cy="1571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>
            <a:off x="3061120" y="3627677"/>
            <a:ext cx="156533" cy="1420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/>
          <p:nvPr/>
        </p:nvCxnSpPr>
        <p:spPr>
          <a:xfrm>
            <a:off x="2503765" y="2214536"/>
            <a:ext cx="989933" cy="614928"/>
          </a:xfrm>
          <a:prstGeom prst="straightConnector1">
            <a:avLst/>
          </a:prstGeom>
          <a:ln w="31750">
            <a:solidFill>
              <a:schemeClr val="tx1">
                <a:lumMod val="85000"/>
                <a:lumOff val="15000"/>
                <a:alpha val="29000"/>
              </a:schemeClr>
            </a:solidFill>
            <a:tailEnd type="arrow"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 стрелкой 108"/>
          <p:cNvCxnSpPr/>
          <p:nvPr/>
        </p:nvCxnSpPr>
        <p:spPr>
          <a:xfrm flipH="1">
            <a:off x="5848709" y="2394394"/>
            <a:ext cx="676135" cy="460949"/>
          </a:xfrm>
          <a:prstGeom prst="straightConnector1">
            <a:avLst/>
          </a:prstGeom>
          <a:ln w="31750">
            <a:solidFill>
              <a:schemeClr val="tx1">
                <a:lumMod val="85000"/>
                <a:lumOff val="15000"/>
                <a:alpha val="29000"/>
              </a:schemeClr>
            </a:solidFill>
            <a:tailEnd type="arrow"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 стрелкой 112"/>
          <p:cNvCxnSpPr/>
          <p:nvPr/>
        </p:nvCxnSpPr>
        <p:spPr>
          <a:xfrm>
            <a:off x="5828769" y="2899906"/>
            <a:ext cx="393838" cy="186420"/>
          </a:xfrm>
          <a:prstGeom prst="straightConnector1">
            <a:avLst/>
          </a:prstGeom>
          <a:ln w="31750">
            <a:solidFill>
              <a:schemeClr val="tx1">
                <a:lumMod val="85000"/>
                <a:lumOff val="15000"/>
                <a:alpha val="29000"/>
              </a:schemeClr>
            </a:solidFill>
            <a:tailEnd type="arrow"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 стрелкой 117"/>
          <p:cNvCxnSpPr/>
          <p:nvPr/>
        </p:nvCxnSpPr>
        <p:spPr>
          <a:xfrm flipH="1">
            <a:off x="2451729" y="2896911"/>
            <a:ext cx="984055" cy="256308"/>
          </a:xfrm>
          <a:prstGeom prst="straightConnector1">
            <a:avLst/>
          </a:prstGeom>
          <a:ln w="31750">
            <a:solidFill>
              <a:schemeClr val="tx1">
                <a:lumMod val="85000"/>
                <a:lumOff val="15000"/>
                <a:alpha val="29000"/>
              </a:schemeClr>
            </a:solidFill>
            <a:tailEnd type="arrow"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97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Oval 8"/>
          <p:cNvSpPr>
            <a:spLocks noChangeArrowheads="1"/>
          </p:cNvSpPr>
          <p:nvPr/>
        </p:nvSpPr>
        <p:spPr bwMode="auto">
          <a:xfrm>
            <a:off x="8689975" y="6588125"/>
            <a:ext cx="242888" cy="249238"/>
          </a:xfrm>
          <a:prstGeom prst="ellipse">
            <a:avLst/>
          </a:prstGeom>
          <a:solidFill>
            <a:srgbClr val="FFCC99"/>
          </a:solidFill>
          <a:ln w="635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400" b="1" dirty="0" smtClean="0">
              <a:solidFill>
                <a:srgbClr val="800000"/>
              </a:solidFill>
              <a:cs typeface="Arial" charset="0"/>
            </a:endParaRPr>
          </a:p>
        </p:txBody>
      </p:sp>
      <p:sp>
        <p:nvSpPr>
          <p:cNvPr id="77827" name="Номер слайда 5"/>
          <p:cNvSpPr>
            <a:spLocks/>
          </p:cNvSpPr>
          <p:nvPr/>
        </p:nvSpPr>
        <p:spPr bwMode="auto">
          <a:xfrm>
            <a:off x="8570913" y="6635750"/>
            <a:ext cx="47783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BE6C202-4AC8-46FE-A7B2-0B8652D4E122}" type="slidenum">
              <a:rPr lang="ru-RU" altLang="ru-RU" sz="1200" b="1" smtClean="0">
                <a:solidFill>
                  <a:srgbClr val="006600"/>
                </a:solidFill>
                <a:cs typeface="Arial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 altLang="ru-RU" sz="1200" b="1" dirty="0" smtClean="0">
              <a:solidFill>
                <a:srgbClr val="006600"/>
              </a:solidFill>
              <a:cs typeface="Arial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689" y="6568806"/>
            <a:ext cx="268339" cy="28677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</p:spPr>
      </p:pic>
      <p:cxnSp>
        <p:nvCxnSpPr>
          <p:cNvPr id="77829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250825" y="6557963"/>
            <a:ext cx="8715375" cy="0"/>
          </a:xfrm>
          <a:prstGeom prst="line">
            <a:avLst/>
          </a:prstGeom>
          <a:noFill/>
          <a:ln w="9525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9" name="AutoShape 3"/>
          <p:cNvSpPr>
            <a:spLocks noChangeArrowheads="1"/>
          </p:cNvSpPr>
          <p:nvPr/>
        </p:nvSpPr>
        <p:spPr bwMode="auto">
          <a:xfrm>
            <a:off x="123825" y="95250"/>
            <a:ext cx="8940800" cy="95748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B00"/>
              </a:gs>
              <a:gs pos="100000">
                <a:srgbClr val="008000">
                  <a:alpha val="71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Информация по субсидиям  на оказание несвязанной поддержки сельскохозяйственным товаропроизводителям, выплаченным </a:t>
            </a:r>
            <a:endParaRPr lang="ru-RU" altLang="ru-RU" sz="20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</a:t>
            </a:r>
            <a:r>
              <a:rPr lang="ru-RU" alt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федерального и региональных </a:t>
            </a:r>
            <a:r>
              <a:rPr lang="ru-RU" alt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бюджетов</a:t>
            </a:r>
            <a:endParaRPr lang="ru-RU" alt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584691" y="6544975"/>
            <a:ext cx="820250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ДЕПАРТАМЕНТ РАСТЕНИЕВОДСТВА, МЕХАНИЗАЦИИ, ХИМИЗАЦИИ И ЗАЩИТЫ РАСТЕНИЙ МИНСЕЛЬХОЗА РОССИИ</a:t>
            </a:r>
            <a:endParaRPr lang="ru-RU" sz="1300" dirty="0">
              <a:solidFill>
                <a:srgbClr val="006600"/>
              </a:solidFill>
              <a:latin typeface="+mj-lt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292627"/>
              </p:ext>
            </p:extLst>
          </p:nvPr>
        </p:nvGraphicFramePr>
        <p:xfrm>
          <a:off x="107506" y="1124744"/>
          <a:ext cx="8862070" cy="47671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9612"/>
                <a:gridCol w="823674"/>
                <a:gridCol w="966029"/>
                <a:gridCol w="807040"/>
                <a:gridCol w="93980"/>
                <a:gridCol w="992127"/>
                <a:gridCol w="901232"/>
                <a:gridCol w="1067969"/>
                <a:gridCol w="802210"/>
                <a:gridCol w="1098197"/>
              </a:tblGrid>
              <a:tr h="421322">
                <a:tc rowSpan="2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Организационно-правовая форма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получателя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2015 год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2016 год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2017 год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кв.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2018 года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091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Кол-во </a:t>
                      </a: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получателей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Размер полученных субсидий за счет средств</a:t>
                      </a:r>
                      <a:r>
                        <a:rPr lang="ru-RU" sz="9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ФБ+РБ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млн рублей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Кол-во получателей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Размер полученных субсидий за счет средств</a:t>
                      </a:r>
                      <a:r>
                        <a:rPr lang="ru-RU" sz="9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ФБ+РБ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млн рублей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Кол-во получателей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Размер полученных субсидий за счет средств</a:t>
                      </a:r>
                      <a:r>
                        <a:rPr lang="ru-RU" sz="9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ФБ+РБ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млн рублей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Кол-во получателей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Размер полученных субсидий за счет средств</a:t>
                      </a:r>
                      <a:r>
                        <a:rPr lang="ru-RU" sz="9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ФБ+РБ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млн рублей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647467"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Российская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Федерация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47 302</a:t>
                      </a:r>
                      <a:endParaRPr lang="ru-RU" sz="12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effectLst/>
                          <a:latin typeface="+mj-lt"/>
                        </a:rPr>
                        <a:t>30 369,94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45 674</a:t>
                      </a:r>
                      <a:endParaRPr lang="ru-RU" sz="12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effectLst/>
                          <a:latin typeface="+mj-lt"/>
                        </a:rPr>
                        <a:t>29 393,21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27 489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effectLst/>
                          <a:latin typeface="+mj-lt"/>
                        </a:rPr>
                        <a:t>14 510,13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20 616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effectLst/>
                          <a:latin typeface="+mj-lt"/>
                        </a:rPr>
                        <a:t>11 552,44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382294">
                <a:tc gridSpan="10"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в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том числе: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+mj-lt"/>
                      </a:endParaRPr>
                    </a:p>
                  </a:txBody>
                  <a:tcPr marL="60425" marR="604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+mj-lt"/>
                      </a:endParaRPr>
                    </a:p>
                  </a:txBody>
                  <a:tcPr marL="60425" marR="604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7362">
                <a:tc>
                  <a:txBody>
                    <a:bodyPr/>
                    <a:lstStyle/>
                    <a:p>
                      <a:pPr marL="0" indent="-1905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СПоК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207</a:t>
                      </a:r>
                      <a:endParaRPr lang="ru-RU" sz="12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j-lt"/>
                        </a:rPr>
                        <a:t>143,59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178</a:t>
                      </a:r>
                      <a:endParaRPr lang="ru-RU" sz="12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j-lt"/>
                        </a:rPr>
                        <a:t>134,19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92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j-lt"/>
                        </a:rPr>
                        <a:t>43,03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39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j-lt"/>
                        </a:rPr>
                        <a:t>17,39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2158">
                <a:tc>
                  <a:txBody>
                    <a:bodyPr/>
                    <a:lstStyle/>
                    <a:p>
                      <a:pPr marL="0" indent="-1905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КФХ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20 909</a:t>
                      </a:r>
                      <a:endParaRPr lang="ru-RU" sz="12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j-lt"/>
                        </a:rPr>
                        <a:t>4 098,78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21 006</a:t>
                      </a:r>
                      <a:endParaRPr lang="ru-RU" sz="12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j-lt"/>
                        </a:rPr>
                        <a:t>4 008,72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17 371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j-lt"/>
                        </a:rPr>
                        <a:t>3 214,11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11 846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j-lt"/>
                        </a:rPr>
                        <a:t>2 618,88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2158">
                <a:tc>
                  <a:txBody>
                    <a:bodyPr/>
                    <a:lstStyle/>
                    <a:p>
                      <a:pPr marL="0" indent="-1905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Организации АПК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984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j-lt"/>
                        </a:rPr>
                        <a:t>972,26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818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j-lt"/>
                        </a:rPr>
                        <a:t>933,35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532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j-lt"/>
                        </a:rPr>
                        <a:t>529,72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34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j-lt"/>
                        </a:rPr>
                        <a:t>49,46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2158">
                <a:tc>
                  <a:txBody>
                    <a:bodyPr/>
                    <a:lstStyle/>
                    <a:p>
                      <a:pPr marL="0" indent="-1905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СХО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13 521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j-lt"/>
                        </a:rPr>
                        <a:t>22 573,64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12 847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j-lt"/>
                        </a:rPr>
                        <a:t>21 958,17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8 113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j-lt"/>
                        </a:rPr>
                        <a:t>10 435,35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7 675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j-lt"/>
                        </a:rPr>
                        <a:t>8 682,09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2294">
                <a:tc>
                  <a:txBody>
                    <a:bodyPr/>
                    <a:lstStyle/>
                    <a:p>
                      <a:pPr marL="0" indent="-1905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ИП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11 680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+mj-lt"/>
                        </a:rPr>
                        <a:t>2 577,28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10 825</a:t>
                      </a:r>
                      <a:endParaRPr lang="ru-RU" sz="12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j-lt"/>
                        </a:rPr>
                        <a:t>2 358,79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  <a:ea typeface="Calibri"/>
                          <a:cs typeface="Times New Roman"/>
                        </a:rPr>
                        <a:t>1 381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j-lt"/>
                        </a:rPr>
                        <a:t>287,92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1 022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j-lt"/>
                        </a:rPr>
                        <a:t>184,62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9050">
                <a:tc>
                  <a:txBody>
                    <a:bodyPr/>
                    <a:lstStyle/>
                    <a:p>
                      <a:pPr marL="0" indent="-1905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СКПК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ru-RU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j-lt"/>
                        </a:rPr>
                        <a:t>4,39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-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- 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-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425" marR="60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5322498" y="6026867"/>
            <a:ext cx="1699404" cy="377240"/>
          </a:xfrm>
          <a:prstGeom prst="roundRect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535502" y="6027039"/>
            <a:ext cx="1565362" cy="391446"/>
          </a:xfrm>
          <a:prstGeom prst="roundRect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C0000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381555" y="6024163"/>
            <a:ext cx="1656272" cy="391446"/>
          </a:xfrm>
          <a:prstGeom prst="roundRect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228937" y="6021288"/>
            <a:ext cx="1682150" cy="391446"/>
          </a:xfrm>
          <a:prstGeom prst="roundRect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59071" y="6053548"/>
            <a:ext cx="16499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23,22 млрд </a:t>
            </a:r>
            <a:r>
              <a:rPr lang="ru-RU" sz="1600" b="1" dirty="0" smtClean="0"/>
              <a:t>руб.</a:t>
            </a:r>
            <a:endParaRPr lang="ru-RU" sz="1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433314" y="6050671"/>
            <a:ext cx="1699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23,22 млрд </a:t>
            </a:r>
            <a:r>
              <a:rPr lang="ru-RU" sz="1600" b="1" dirty="0" smtClean="0"/>
              <a:t>руб.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80574" y="6062175"/>
            <a:ext cx="16930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11,34 млрд </a:t>
            </a:r>
            <a:r>
              <a:rPr lang="ru-RU" sz="1600" b="1" dirty="0" smtClean="0"/>
              <a:t>руб.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252506" y="6062174"/>
            <a:ext cx="15978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/>
              <a:t>11,34 млрд </a:t>
            </a:r>
            <a:r>
              <a:rPr lang="ru-RU" sz="1600" b="1" dirty="0" smtClean="0"/>
              <a:t>руб.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-1178905" y="5857089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+mj-lt"/>
              </a:rPr>
              <a:t>В том числе из </a:t>
            </a:r>
          </a:p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+mj-lt"/>
              </a:rPr>
              <a:t>федерального </a:t>
            </a:r>
          </a:p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+mj-lt"/>
              </a:rPr>
              <a:t>бюджета было </a:t>
            </a:r>
          </a:p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+mj-lt"/>
              </a:rPr>
              <a:t>выделено:</a:t>
            </a:r>
            <a:endParaRPr lang="ru-RU" sz="10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8960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AutoShape 3"/>
          <p:cNvSpPr>
            <a:spLocks noGrp="1" noChangeArrowheads="1"/>
          </p:cNvSpPr>
          <p:nvPr>
            <p:ph type="title"/>
          </p:nvPr>
        </p:nvSpPr>
        <p:spPr>
          <a:xfrm>
            <a:off x="152400" y="63795"/>
            <a:ext cx="8864009" cy="66514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B00"/>
              </a:gs>
              <a:gs pos="100000">
                <a:srgbClr val="008000">
                  <a:alpha val="71999"/>
                </a:srgbClr>
              </a:gs>
            </a:gsLst>
            <a:lin ang="5400000" scaled="1"/>
          </a:gradFill>
          <a:extLst>
            <a:ext uri="{91240B29-F687-4F45-9708-019B960494DF}">
              <a14:hiddenLine xmlns:a14="http://schemas.microsoft.com/office/drawing/2010/main" w="9525">
                <a:pattFill prst="ltUpDiag">
                  <a:fgClr>
                    <a:srgbClr val="66FF66"/>
                  </a:fgClr>
                  <a:bgClr>
                    <a:srgbClr val="00CC00"/>
                  </a:bgClr>
                </a:patt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eaLnBrk="1" hangingPunct="1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Информация о приобретении  сельхозтоваропроизводителями 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минеральных удобрений в Российской Федерации*</a:t>
            </a:r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1645715"/>
              </p:ext>
            </p:extLst>
          </p:nvPr>
        </p:nvGraphicFramePr>
        <p:xfrm>
          <a:off x="21094" y="980728"/>
          <a:ext cx="3182753" cy="5286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8689975" y="6588125"/>
            <a:ext cx="242888" cy="249238"/>
          </a:xfrm>
          <a:prstGeom prst="ellipse">
            <a:avLst/>
          </a:prstGeom>
          <a:solidFill>
            <a:srgbClr val="FFCC99"/>
          </a:solidFill>
          <a:ln w="635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1400" b="1">
              <a:solidFill>
                <a:srgbClr val="800000"/>
              </a:solidFill>
            </a:endParaRPr>
          </a:p>
        </p:txBody>
      </p:sp>
      <p:sp>
        <p:nvSpPr>
          <p:cNvPr id="14" name="Номер слайда 5"/>
          <p:cNvSpPr>
            <a:spLocks/>
          </p:cNvSpPr>
          <p:nvPr/>
        </p:nvSpPr>
        <p:spPr bwMode="auto">
          <a:xfrm>
            <a:off x="8570913" y="6635750"/>
            <a:ext cx="477837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CB378D46-4BE2-4882-BE1F-B2BB4DE31384}" type="slidenum">
              <a:rPr lang="ru-RU" sz="1200" b="1">
                <a:solidFill>
                  <a:srgbClr val="006600"/>
                </a:solidFill>
              </a:rPr>
              <a:pPr algn="ctr"/>
              <a:t>23</a:t>
            </a:fld>
            <a:endParaRPr lang="ru-RU" sz="1200" b="1" dirty="0">
              <a:solidFill>
                <a:srgbClr val="006600"/>
              </a:solidFill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689" y="6568806"/>
            <a:ext cx="268339" cy="28677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</p:spPr>
      </p:pic>
      <p:cxnSp>
        <p:nvCxnSpPr>
          <p:cNvPr id="16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250825" y="6557963"/>
            <a:ext cx="8715375" cy="0"/>
          </a:xfrm>
          <a:prstGeom prst="line">
            <a:avLst/>
          </a:prstGeom>
          <a:noFill/>
          <a:ln w="9525" algn="ctr">
            <a:solidFill>
              <a:srgbClr val="006600"/>
            </a:solidFill>
            <a:round/>
            <a:headEnd/>
            <a:tailEnd/>
          </a:ln>
        </p:spPr>
      </p:cxn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686151"/>
              </p:ext>
            </p:extLst>
          </p:nvPr>
        </p:nvGraphicFramePr>
        <p:xfrm>
          <a:off x="3239330" y="1020726"/>
          <a:ext cx="5826643" cy="4731965"/>
        </p:xfrm>
        <a:graphic>
          <a:graphicData uri="http://schemas.openxmlformats.org/drawingml/2006/table">
            <a:tbl>
              <a:tblPr/>
              <a:tblGrid>
                <a:gridCol w="1555954"/>
                <a:gridCol w="659218"/>
                <a:gridCol w="659219"/>
                <a:gridCol w="669851"/>
                <a:gridCol w="482175"/>
                <a:gridCol w="807101"/>
                <a:gridCol w="993125"/>
              </a:tblGrid>
              <a:tr h="7707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effectLst/>
                          <a:latin typeface="+mn-lt"/>
                        </a:rPr>
                        <a:t> Субъект </a:t>
                      </a:r>
                      <a:br>
                        <a:rPr lang="ru-RU" sz="1050" b="1" i="0" u="none" strike="noStrike" dirty="0">
                          <a:effectLst/>
                          <a:latin typeface="+mn-lt"/>
                        </a:rPr>
                      </a:br>
                      <a:r>
                        <a:rPr lang="ru-RU" sz="1050" b="1" i="0" u="none" strike="noStrike" dirty="0">
                          <a:effectLst/>
                          <a:latin typeface="+mn-lt"/>
                        </a:rPr>
                        <a:t>Российской </a:t>
                      </a:r>
                      <a:r>
                        <a:rPr lang="ru-RU" sz="1050" b="1" i="0" u="none" strike="noStrike" dirty="0" smtClean="0">
                          <a:effectLst/>
                          <a:latin typeface="+mn-lt"/>
                        </a:rPr>
                        <a:t>Федерации</a:t>
                      </a:r>
                      <a:endParaRPr lang="ru-RU" sz="105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effectLst/>
                          <a:latin typeface="+mn-lt"/>
                        </a:rPr>
                        <a:t>01.01.2016</a:t>
                      </a:r>
                      <a:r>
                        <a:rPr lang="ru-RU" sz="1050" b="1" i="0" u="none" strike="noStrike" dirty="0">
                          <a:effectLst/>
                          <a:latin typeface="+mn-lt"/>
                        </a:rPr>
                        <a:t/>
                      </a:r>
                      <a:br>
                        <a:rPr lang="ru-RU" sz="1050" b="1" i="0" u="none" strike="noStrike" dirty="0">
                          <a:effectLst/>
                          <a:latin typeface="+mn-lt"/>
                        </a:rPr>
                      </a:br>
                      <a:r>
                        <a:rPr lang="ru-RU" sz="1050" b="1" i="0" u="none" strike="noStrike" dirty="0" smtClean="0">
                          <a:effectLst/>
                          <a:latin typeface="+mn-lt"/>
                        </a:rPr>
                        <a:t>-</a:t>
                      </a:r>
                    </a:p>
                    <a:p>
                      <a:pPr algn="ctr" fontAlgn="ctr"/>
                      <a:r>
                        <a:rPr lang="ru-RU" sz="1050" b="1" i="0" u="none" strike="noStrike" dirty="0" smtClean="0">
                          <a:effectLst/>
                          <a:latin typeface="+mn-lt"/>
                        </a:rPr>
                        <a:t>14.05.2016</a:t>
                      </a:r>
                      <a:endParaRPr lang="ru-RU" sz="105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effectLst/>
                          <a:latin typeface="+mn-lt"/>
                        </a:rPr>
                        <a:t>01.01.2017</a:t>
                      </a:r>
                      <a:r>
                        <a:rPr lang="ru-RU" sz="1050" b="1" i="0" u="none" strike="noStrike" dirty="0">
                          <a:effectLst/>
                          <a:latin typeface="+mn-lt"/>
                        </a:rPr>
                        <a:t/>
                      </a:r>
                      <a:br>
                        <a:rPr lang="ru-RU" sz="1050" b="1" i="0" u="none" strike="noStrike" dirty="0">
                          <a:effectLst/>
                          <a:latin typeface="+mn-lt"/>
                        </a:rPr>
                      </a:br>
                      <a:r>
                        <a:rPr lang="ru-RU" sz="1050" b="1" i="0" u="none" strike="noStrike" dirty="0" smtClean="0">
                          <a:effectLst/>
                          <a:latin typeface="+mn-lt"/>
                        </a:rPr>
                        <a:t>- 14.05.2017</a:t>
                      </a:r>
                      <a:endParaRPr lang="ru-RU" sz="105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effectLst/>
                          <a:latin typeface="+mn-lt"/>
                        </a:rPr>
                        <a:t>01.01.2018</a:t>
                      </a:r>
                      <a:r>
                        <a:rPr lang="ru-RU" sz="1050" b="1" i="0" u="none" strike="noStrike" dirty="0">
                          <a:effectLst/>
                          <a:latin typeface="+mn-lt"/>
                        </a:rPr>
                        <a:t/>
                      </a:r>
                      <a:br>
                        <a:rPr lang="ru-RU" sz="1050" b="1" i="0" u="none" strike="noStrike" dirty="0">
                          <a:effectLst/>
                          <a:latin typeface="+mn-lt"/>
                        </a:rPr>
                      </a:br>
                      <a:r>
                        <a:rPr lang="ru-RU" sz="1050" b="1" i="0" u="none" strike="noStrike" dirty="0" smtClean="0">
                          <a:effectLst/>
                          <a:latin typeface="+mn-lt"/>
                        </a:rPr>
                        <a:t>-</a:t>
                      </a:r>
                    </a:p>
                    <a:p>
                      <a:pPr algn="ctr" fontAlgn="ctr"/>
                      <a:r>
                        <a:rPr lang="ru-RU" sz="1050" b="1" i="0" u="none" strike="noStrike" dirty="0" smtClean="0">
                          <a:effectLst/>
                          <a:latin typeface="+mn-lt"/>
                        </a:rPr>
                        <a:t>14.05.2018</a:t>
                      </a:r>
                      <a:endParaRPr lang="ru-RU" sz="105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effectLst/>
                          <a:latin typeface="+mn-lt"/>
                        </a:rPr>
                        <a:t>± , </a:t>
                      </a:r>
                      <a:br>
                        <a:rPr lang="ru-RU" sz="1050" b="1" i="0" u="none" strike="noStrike" dirty="0">
                          <a:effectLst/>
                          <a:latin typeface="+mn-lt"/>
                        </a:rPr>
                      </a:br>
                      <a:r>
                        <a:rPr lang="ru-RU" sz="1050" b="1" i="0" u="none" strike="noStrike" dirty="0" smtClean="0">
                          <a:effectLst/>
                          <a:latin typeface="+mn-lt"/>
                        </a:rPr>
                        <a:t>2018 </a:t>
                      </a:r>
                      <a:r>
                        <a:rPr lang="ru-RU" sz="1050" b="1" i="0" u="none" strike="noStrike" dirty="0">
                          <a:effectLst/>
                          <a:latin typeface="+mn-lt"/>
                        </a:rPr>
                        <a:t>г.</a:t>
                      </a:r>
                      <a:br>
                        <a:rPr lang="ru-RU" sz="1050" b="1" i="0" u="none" strike="noStrike" dirty="0">
                          <a:effectLst/>
                          <a:latin typeface="+mn-lt"/>
                        </a:rPr>
                      </a:br>
                      <a:r>
                        <a:rPr lang="ru-RU" sz="1050" b="1" i="0" u="none" strike="noStrike" dirty="0">
                          <a:effectLst/>
                          <a:latin typeface="+mn-lt"/>
                        </a:rPr>
                        <a:t>к  </a:t>
                      </a:r>
                      <a:endParaRPr lang="ru-RU" sz="1050" b="1" i="0" u="none" strike="noStrike" dirty="0" smtClean="0"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ru-RU" sz="1050" b="1" i="0" u="none" strike="noStrike" dirty="0" smtClean="0">
                          <a:effectLst/>
                          <a:latin typeface="+mn-lt"/>
                        </a:rPr>
                        <a:t>2017 </a:t>
                      </a:r>
                      <a:r>
                        <a:rPr lang="ru-RU" sz="1050" b="1" i="0" u="none" strike="noStrike" dirty="0">
                          <a:effectLst/>
                          <a:latin typeface="+mn-lt"/>
                        </a:rPr>
                        <a:t>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effectLst/>
                          <a:latin typeface="+mn-lt"/>
                        </a:rPr>
                        <a:t>Потребность на</a:t>
                      </a:r>
                      <a:r>
                        <a:rPr lang="ru-RU" sz="1050" b="1" i="0" u="none" strike="noStrike" baseline="0" dirty="0" smtClean="0">
                          <a:effectLst/>
                          <a:latin typeface="+mn-lt"/>
                        </a:rPr>
                        <a:t> 2018 г.</a:t>
                      </a:r>
                      <a:endParaRPr lang="ru-RU" sz="1050" b="1" i="0" u="none" strike="noStrike" dirty="0" smtClean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effectLst/>
                          <a:latin typeface="+mn-lt"/>
                        </a:rPr>
                        <a:t>Обеспеченность для проведения сезонных</a:t>
                      </a:r>
                    </a:p>
                    <a:p>
                      <a:pPr algn="ctr" fontAlgn="ctr"/>
                      <a:r>
                        <a:rPr lang="ru-RU" sz="1050" b="1" i="0" u="none" strike="noStrike" dirty="0" smtClean="0">
                          <a:effectLst/>
                          <a:latin typeface="+mn-lt"/>
                        </a:rPr>
                        <a:t>полевых работ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401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+mj-lt"/>
                        </a:rPr>
                        <a:t>Российская Федерация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1560,8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1693,1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1663,9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-29,2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3068,6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61,4%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4401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+mj-lt"/>
                        </a:rPr>
                        <a:t>Центральный ФО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558,1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564,5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effectLst/>
                          <a:latin typeface="+mj-lt"/>
                        </a:rPr>
                        <a:t>580,8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16,3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1036,3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62,8%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01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+mj-lt"/>
                        </a:rPr>
                        <a:t>Северо-Западный ФО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38,5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34,3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36,1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62,8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64,0%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1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+mj-lt"/>
                        </a:rPr>
                        <a:t>Южный ФО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effectLst/>
                          <a:latin typeface="+mj-lt"/>
                        </a:rPr>
                        <a:t>345,2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394,9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413,7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18,8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797,8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56,1%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01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+mj-lt"/>
                        </a:rPr>
                        <a:t>Северо-Кавказский ФО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144,5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effectLst/>
                          <a:latin typeface="+mj-lt"/>
                        </a:rPr>
                        <a:t>153,7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152,8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-0,9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315,2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54,8%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1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+mj-lt"/>
                        </a:rPr>
                        <a:t>Приволжский ФО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295,5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effectLst/>
                          <a:latin typeface="+mj-lt"/>
                        </a:rPr>
                        <a:t>359,6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308,8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-50,8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560,5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64,7%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1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+mj-lt"/>
                        </a:rPr>
                        <a:t>Уральский ФО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60,0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effectLst/>
                          <a:latin typeface="+mj-lt"/>
                        </a:rPr>
                        <a:t>47,9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effectLst/>
                          <a:latin typeface="+mj-lt"/>
                        </a:rPr>
                        <a:t>40,2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-7,7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78,4%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1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+mj-lt"/>
                        </a:rPr>
                        <a:t>Сибирский ФО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84,4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effectLst/>
                          <a:latin typeface="+mj-lt"/>
                        </a:rPr>
                        <a:t>98,6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effectLst/>
                          <a:latin typeface="+mj-lt"/>
                        </a:rPr>
                        <a:t>94,1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-4,5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70,1%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1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+mj-lt"/>
                        </a:rPr>
                        <a:t>Дальневосточный ФО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34,6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39,6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37,4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-2,2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63,4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+mj-lt"/>
                        </a:rPr>
                        <a:t>64,0%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0" y="6339515"/>
            <a:ext cx="3429144" cy="59247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85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* Данные органов управления АПК субъектов Российской Федерации</a:t>
            </a:r>
          </a:p>
          <a:p>
            <a:pPr eaLnBrk="1" hangingPunct="1"/>
            <a:endParaRPr lang="ru-RU" sz="1200" dirty="0" smtClean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eaLnBrk="1" hangingPunct="1"/>
            <a:endParaRPr lang="ru-RU" sz="12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611560" y="6592888"/>
            <a:ext cx="820250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300" dirty="0" smtClean="0">
                <a:solidFill>
                  <a:srgbClr val="006600"/>
                </a:solidFill>
                <a:cs typeface="Times New Roman" pitchFamily="18" charset="0"/>
              </a:rPr>
              <a:t>ДЕПАРТАМЕНТ РАСТЕНИЕВОДСТВА, МЕХАНИЗАЦИИ, ХИМИЗАЦИИ И ЗАЩИТЫ РАСТЕНИЙ МИНСЕЛЬХОЗА РОССИИ</a:t>
            </a:r>
            <a:endParaRPr lang="ru-RU" sz="1300" dirty="0">
              <a:solidFill>
                <a:srgbClr val="0066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43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3"/>
          <p:cNvSpPr>
            <a:spLocks noChangeArrowheads="1"/>
          </p:cNvSpPr>
          <p:nvPr/>
        </p:nvSpPr>
        <p:spPr bwMode="auto">
          <a:xfrm>
            <a:off x="179388" y="116805"/>
            <a:ext cx="8786812" cy="93593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B00"/>
              </a:gs>
              <a:gs pos="100000">
                <a:srgbClr val="008000">
                  <a:alpha val="71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pattFill prst="ltUpDiag">
                  <a:fgClr>
                    <a:srgbClr val="66FF66"/>
                  </a:fgClr>
                  <a:bgClr>
                    <a:srgbClr val="00CC00"/>
                  </a:bgClr>
                </a:patt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Динамика цен приобретения минеральных удобрений </a:t>
            </a:r>
          </a:p>
          <a:p>
            <a:pPr algn="ctr" eaLnBrk="1" hangingPunct="1"/>
            <a:r>
              <a:rPr lang="ru-RU" alt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сельхозтоваропроизводителями</a:t>
            </a:r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 </a:t>
            </a:r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, руб</a:t>
            </a:r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./т физ. вес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(по данным органов управления АПК субъектов Российской Федерации)</a:t>
            </a:r>
          </a:p>
        </p:txBody>
      </p:sp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9843312"/>
              </p:ext>
            </p:extLst>
          </p:nvPr>
        </p:nvGraphicFramePr>
        <p:xfrm>
          <a:off x="206682" y="1052736"/>
          <a:ext cx="8831724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5" name="Группа 14"/>
          <p:cNvGrpSpPr/>
          <p:nvPr/>
        </p:nvGrpSpPr>
        <p:grpSpPr>
          <a:xfrm>
            <a:off x="250825" y="6557963"/>
            <a:ext cx="8903468" cy="327313"/>
            <a:chOff x="250825" y="6557963"/>
            <a:chExt cx="8903468" cy="327313"/>
          </a:xfrm>
        </p:grpSpPr>
        <p:sp>
          <p:nvSpPr>
            <p:cNvPr id="16" name="Oval 8"/>
            <p:cNvSpPr>
              <a:spLocks noChangeArrowheads="1"/>
            </p:cNvSpPr>
            <p:nvPr/>
          </p:nvSpPr>
          <p:spPr bwMode="auto">
            <a:xfrm>
              <a:off x="8795518" y="6586998"/>
              <a:ext cx="242888" cy="249238"/>
            </a:xfrm>
            <a:prstGeom prst="ellipse">
              <a:avLst/>
            </a:prstGeom>
            <a:solidFill>
              <a:srgbClr val="FFCC99"/>
            </a:solidFill>
            <a:ln w="6350">
              <a:solidFill>
                <a:srgbClr val="00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sz="1400" b="1">
                <a:solidFill>
                  <a:srgbClr val="800000"/>
                </a:solidFill>
                <a:latin typeface="+mj-lt"/>
              </a:endParaRPr>
            </a:p>
          </p:txBody>
        </p:sp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1520" y="6564322"/>
              <a:ext cx="268339" cy="286772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 w="9525">
              <a:gradFill>
                <a:gsLst>
                  <a:gs pos="0">
                    <a:schemeClr val="accent1">
                      <a:tint val="66000"/>
                      <a:satMod val="160000"/>
                      <a:alpha val="2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/>
          </p:spPr>
        </p:pic>
        <p:sp>
          <p:nvSpPr>
            <p:cNvPr id="18" name="Номер слайда 5"/>
            <p:cNvSpPr>
              <a:spLocks/>
            </p:cNvSpPr>
            <p:nvPr/>
          </p:nvSpPr>
          <p:spPr bwMode="auto">
            <a:xfrm>
              <a:off x="8676456" y="6634623"/>
              <a:ext cx="477837" cy="14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fld id="{28770B14-2D29-4C66-B2AD-205C34CD5BC0}" type="slidenum">
                <a:rPr lang="ru-RU" sz="1400" b="1">
                  <a:solidFill>
                    <a:srgbClr val="006600"/>
                  </a:solidFill>
                  <a:latin typeface="+mj-lt"/>
                </a:rPr>
                <a:pPr algn="ctr"/>
                <a:t>24</a:t>
              </a:fld>
              <a:endParaRPr lang="ru-RU" sz="1400" b="1" dirty="0">
                <a:solidFill>
                  <a:srgbClr val="006600"/>
                </a:solidFill>
                <a:latin typeface="+mj-lt"/>
              </a:endParaRPr>
            </a:p>
          </p:txBody>
        </p:sp>
        <p:cxnSp>
          <p:nvCxnSpPr>
            <p:cNvPr id="19" name="Прямая соединительная линия 6"/>
            <p:cNvCxnSpPr>
              <a:cxnSpLocks noChangeShapeType="1"/>
            </p:cNvCxnSpPr>
            <p:nvPr/>
          </p:nvCxnSpPr>
          <p:spPr bwMode="auto">
            <a:xfrm>
              <a:off x="250825" y="6557963"/>
              <a:ext cx="8715375" cy="0"/>
            </a:xfrm>
            <a:prstGeom prst="line">
              <a:avLst/>
            </a:prstGeom>
            <a:noFill/>
            <a:ln w="9525" algn="ctr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Rectangle 12"/>
            <p:cNvSpPr>
              <a:spLocks noChangeArrowheads="1"/>
            </p:cNvSpPr>
            <p:nvPr/>
          </p:nvSpPr>
          <p:spPr bwMode="auto">
            <a:xfrm>
              <a:off x="611560" y="6592888"/>
              <a:ext cx="8202502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1300" dirty="0" smtClean="0">
                  <a:solidFill>
                    <a:srgbClr val="006600"/>
                  </a:solidFill>
                  <a:latin typeface="Calibri" panose="020F0502020204030204" pitchFamily="34" charset="0"/>
                  <a:cs typeface="Times New Roman" pitchFamily="18" charset="0"/>
                </a:rPr>
                <a:t>ДЕПАРТАМЕНТ РАСТЕНИЕВОДСТВА, МЕХАНИЗАЦИИ, ХИМИЗАЦИИ И ЗАЩИТЫ РАСТЕНИЙ МИНСЕЛЬХОЗА РОССИИ</a:t>
              </a:r>
              <a:endParaRPr lang="ru-RU" sz="1300" dirty="0">
                <a:solidFill>
                  <a:srgbClr val="006600"/>
                </a:solidFill>
                <a:latin typeface="Calibri" panose="020F0502020204030204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372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88900" y="73024"/>
            <a:ext cx="8940800" cy="6916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00">
                  <a:gamma/>
                  <a:shade val="46275"/>
                  <a:invGamma/>
                </a:srgbClr>
              </a:gs>
              <a:gs pos="100000">
                <a:srgbClr val="008000">
                  <a:alpha val="72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bg1"/>
                </a:solidFill>
                <a:cs typeface="Arial" pitchFamily="34" charset="0"/>
              </a:rPr>
              <a:t>Наличие и готовность </a:t>
            </a:r>
            <a:r>
              <a:rPr lang="ru-RU" sz="2000" b="1" dirty="0" smtClean="0">
                <a:solidFill>
                  <a:schemeClr val="bg1"/>
                </a:solidFill>
                <a:cs typeface="Arial" pitchFamily="34" charset="0"/>
              </a:rPr>
              <a:t>сельскохозяйственной техники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bg1"/>
                </a:solidFill>
                <a:cs typeface="Arial" pitchFamily="34" charset="0"/>
              </a:rPr>
              <a:t>в регионах Российской Федерации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073550"/>
              </p:ext>
            </p:extLst>
          </p:nvPr>
        </p:nvGraphicFramePr>
        <p:xfrm>
          <a:off x="171668" y="810401"/>
          <a:ext cx="8748814" cy="56429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3091"/>
                <a:gridCol w="576375"/>
                <a:gridCol w="567945"/>
                <a:gridCol w="576375"/>
                <a:gridCol w="518514"/>
                <a:gridCol w="576599"/>
                <a:gridCol w="576375"/>
                <a:gridCol w="584805"/>
                <a:gridCol w="584805"/>
                <a:gridCol w="567945"/>
                <a:gridCol w="576375"/>
                <a:gridCol w="584805"/>
                <a:gridCol w="584805"/>
              </a:tblGrid>
              <a:tr h="35806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Субъект </a:t>
                      </a:r>
                    </a:p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Российской Федерации</a:t>
                      </a:r>
                      <a:endParaRPr lang="ru-RU" sz="12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+mn-lt"/>
                          <a:cs typeface="Arial" charset="0"/>
                        </a:rPr>
                        <a:t>Тракторы</a:t>
                      </a:r>
                      <a:endParaRPr lang="ru-RU" sz="1200" dirty="0" smtClean="0">
                        <a:latin typeface="+mn-lt"/>
                        <a:cs typeface="Arial" charset="0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dirty="0" smtClean="0">
                        <a:latin typeface="Arial" charset="0"/>
                        <a:cs typeface="Arial" charset="0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+mn-lt"/>
                          <a:cs typeface="Arial" charset="0"/>
                        </a:rPr>
                        <a:t>Сеялки</a:t>
                      </a:r>
                      <a:endParaRPr lang="ru-RU" sz="1200" dirty="0" smtClean="0">
                        <a:latin typeface="+mn-lt"/>
                        <a:cs typeface="Arial" charset="0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dirty="0" smtClean="0">
                        <a:latin typeface="Arial" charset="0"/>
                        <a:cs typeface="Arial" charset="0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Культиваторы</a:t>
                      </a: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dirty="0" smtClean="0">
                        <a:latin typeface="Arial" charset="0"/>
                        <a:cs typeface="Arial" charset="0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dirty="0" smtClean="0">
                        <a:latin typeface="Arial" charset="0"/>
                        <a:cs typeface="Arial" charset="0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1" kern="1200" dirty="0" smtClean="0">
                        <a:solidFill>
                          <a:schemeClr val="dk1"/>
                        </a:solidFill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379605">
                <a:tc v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Наличие, ед</a:t>
                      </a:r>
                      <a:r>
                        <a:rPr lang="ru-RU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(по состоянию на</a:t>
                      </a:r>
                    </a:p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 мая)</a:t>
                      </a:r>
                      <a:endParaRPr lang="ru-RU" sz="12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+mn-lt"/>
                        </a:rPr>
                        <a:t>2018 к 2017, </a:t>
                      </a: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+mn-lt"/>
                        </a:rPr>
                        <a:t>+/-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Исправных в %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 наличию</a:t>
                      </a: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Наличие, ед</a:t>
                      </a:r>
                      <a:r>
                        <a:rPr lang="ru-RU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(по состоянию на</a:t>
                      </a:r>
                    </a:p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 мая)</a:t>
                      </a:r>
                      <a:endParaRPr lang="ru-RU" sz="12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+mn-lt"/>
                        </a:rPr>
                        <a:t>2018 к 2017, </a:t>
                      </a: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+mn-lt"/>
                        </a:rPr>
                        <a:t>+/-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Исправных в %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 наличию</a:t>
                      </a: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+mn-lt"/>
                        </a:rPr>
                        <a:t>Наличие, ед.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(по состоянию на</a:t>
                      </a:r>
                    </a:p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 мая)</a:t>
                      </a:r>
                      <a:endParaRPr lang="ru-RU" sz="12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+mn-lt"/>
                        </a:rPr>
                        <a:t>2018 к 2017, </a:t>
                      </a: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+mn-lt"/>
                        </a:rPr>
                        <a:t>+/-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Исправных в %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 наличию</a:t>
                      </a: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648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+mn-lt"/>
                        </a:rPr>
                        <a:t>2017 </a:t>
                      </a:r>
                      <a:r>
                        <a:rPr lang="ru-RU" sz="1200" b="1" u="none" strike="noStrike" dirty="0">
                          <a:effectLst/>
                          <a:latin typeface="+mn-lt"/>
                        </a:rPr>
                        <a:t>г.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+mn-lt"/>
                        </a:rPr>
                        <a:t>2018 </a:t>
                      </a:r>
                      <a:r>
                        <a:rPr lang="ru-RU" sz="1200" b="1" u="none" strike="noStrike" dirty="0">
                          <a:effectLst/>
                          <a:latin typeface="+mn-lt"/>
                        </a:rPr>
                        <a:t>г.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+mn-lt"/>
                        </a:rPr>
                        <a:t>2017 </a:t>
                      </a:r>
                      <a:r>
                        <a:rPr lang="ru-RU" sz="1200" b="1" u="none" strike="noStrike" dirty="0">
                          <a:effectLst/>
                          <a:latin typeface="+mn-lt"/>
                        </a:rPr>
                        <a:t>г.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+mn-lt"/>
                        </a:rPr>
                        <a:t>2018 </a:t>
                      </a:r>
                      <a:r>
                        <a:rPr lang="ru-RU" sz="1200" b="1" u="none" strike="noStrike" dirty="0">
                          <a:effectLst/>
                          <a:latin typeface="+mn-lt"/>
                        </a:rPr>
                        <a:t>г.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61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+mn-lt"/>
                        </a:rPr>
                        <a:t>2017 </a:t>
                      </a:r>
                      <a:r>
                        <a:rPr lang="ru-RU" sz="1200" b="1" u="none" strike="noStrike" dirty="0">
                          <a:effectLst/>
                          <a:latin typeface="+mn-lt"/>
                        </a:rPr>
                        <a:t>г.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+mn-lt"/>
                        </a:rPr>
                        <a:t>2018 </a:t>
                      </a:r>
                      <a:r>
                        <a:rPr lang="ru-RU" sz="1200" b="1" u="none" strike="noStrike" dirty="0">
                          <a:effectLst/>
                          <a:latin typeface="+mn-lt"/>
                        </a:rPr>
                        <a:t>г.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82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effectLst/>
                          <a:latin typeface="+mn-lt"/>
                        </a:rPr>
                        <a:t>Российская Федерация</a:t>
                      </a:r>
                      <a:endParaRPr lang="ru-RU" sz="12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453 052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448 586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2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4 466</a:t>
                      </a:r>
                      <a:endParaRPr lang="ru-RU" sz="1200" b="1" i="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92,1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213 010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209 270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2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3 740</a:t>
                      </a:r>
                      <a:endParaRPr lang="ru-RU" sz="1200" b="1" i="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93,0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176 079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173 773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2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2 306</a:t>
                      </a:r>
                      <a:endParaRPr lang="ru-RU" sz="1200" b="1" i="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3582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+mn-lt"/>
                        </a:rPr>
                        <a:t>Центральный </a:t>
                      </a:r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Ф.О.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85 528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83 967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200" b="0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1 561</a:t>
                      </a:r>
                      <a:endParaRPr lang="ru-RU" sz="1200" b="0" i="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29 803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29 069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-734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34 747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33 787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-960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82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+mn-lt"/>
                        </a:rPr>
                        <a:t>Северо-Западный </a:t>
                      </a:r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Ф.О.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14 009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14 000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1 641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1 548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2 017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2 061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82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+mn-lt"/>
                        </a:rPr>
                        <a:t>Южный </a:t>
                      </a:r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Ф.О.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96 837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95 789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200" b="0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1 048</a:t>
                      </a:r>
                      <a:endParaRPr lang="ru-RU" sz="1200" b="0" i="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42 899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43 194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47 051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46 809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82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+mn-lt"/>
                        </a:rPr>
                        <a:t>Северо-Кавказский Ф.О</a:t>
                      </a:r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29 324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29 272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14 327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14 240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15 088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15 183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82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+mn-lt"/>
                        </a:rPr>
                        <a:t>Приволжский </a:t>
                      </a:r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Ф.О.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113 786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112 007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200" b="0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1 779</a:t>
                      </a:r>
                      <a:endParaRPr lang="ru-RU" sz="1200" b="0" i="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64 737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63 965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-772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50 166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49 350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-816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82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+mn-lt"/>
                        </a:rPr>
                        <a:t>Уральский </a:t>
                      </a:r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Ф.О.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27 018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26 933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15 816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15 282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-534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92,1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5 765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5 563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87,7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82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+mn-lt"/>
                        </a:rPr>
                        <a:t>Сибирский </a:t>
                      </a:r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Ф.О.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70 301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70 191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87,3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40 434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38 506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200" b="0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1 928</a:t>
                      </a:r>
                      <a:endParaRPr lang="ru-RU" sz="1200" b="0" i="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18 136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17 766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82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+mn-lt"/>
                        </a:rPr>
                        <a:t>Дальневосточный </a:t>
                      </a:r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Ф.О.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16 249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16 427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3 353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3 466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93,9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3 109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3 254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93,2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8795518" y="6586998"/>
            <a:ext cx="242888" cy="249238"/>
          </a:xfrm>
          <a:prstGeom prst="ellipse">
            <a:avLst/>
          </a:prstGeom>
          <a:solidFill>
            <a:srgbClr val="FFCC99"/>
          </a:solidFill>
          <a:ln w="635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1400" b="1">
              <a:solidFill>
                <a:srgbClr val="800000"/>
              </a:solidFill>
              <a:latin typeface="+mj-lt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564322"/>
            <a:ext cx="268339" cy="28677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</p:spPr>
      </p:pic>
      <p:sp>
        <p:nvSpPr>
          <p:cNvPr id="13" name="Номер слайда 5"/>
          <p:cNvSpPr>
            <a:spLocks/>
          </p:cNvSpPr>
          <p:nvPr/>
        </p:nvSpPr>
        <p:spPr bwMode="auto">
          <a:xfrm>
            <a:off x="8676456" y="6634623"/>
            <a:ext cx="47783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28770B14-2D29-4C66-B2AD-205C34CD5BC0}" type="slidenum">
              <a:rPr lang="ru-RU" sz="1400" b="1">
                <a:solidFill>
                  <a:srgbClr val="006600"/>
                </a:solidFill>
                <a:latin typeface="+mj-lt"/>
              </a:rPr>
              <a:pPr algn="ctr"/>
              <a:t>25</a:t>
            </a:fld>
            <a:endParaRPr lang="ru-RU" sz="1400" b="1" dirty="0">
              <a:solidFill>
                <a:srgbClr val="006600"/>
              </a:solidFill>
              <a:latin typeface="+mj-lt"/>
            </a:endParaRPr>
          </a:p>
        </p:txBody>
      </p:sp>
      <p:cxnSp>
        <p:nvCxnSpPr>
          <p:cNvPr id="14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250825" y="6557963"/>
            <a:ext cx="8715375" cy="0"/>
          </a:xfrm>
          <a:prstGeom prst="line">
            <a:avLst/>
          </a:prstGeom>
          <a:noFill/>
          <a:ln w="9525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611560" y="6592888"/>
            <a:ext cx="820250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3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ДЕПАРТАМЕНТ РАСТЕНИЕВОДСТВА, МЕХАНИЗАЦИИ, ХИМИЗАЦИИ И ЗАЩИТЫ РАСТЕНИЙ МИНСЕЛЬХОЗА РОССИИ</a:t>
            </a:r>
            <a:endParaRPr lang="ru-RU" sz="1300" dirty="0">
              <a:solidFill>
                <a:srgbClr val="0066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36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88900" y="73024"/>
            <a:ext cx="8940800" cy="6916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00">
                  <a:gamma/>
                  <a:shade val="46275"/>
                  <a:invGamma/>
                </a:srgbClr>
              </a:gs>
              <a:gs pos="100000">
                <a:srgbClr val="008000">
                  <a:alpha val="72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bg1"/>
                </a:solidFill>
                <a:cs typeface="Arial" pitchFamily="34" charset="0"/>
              </a:rPr>
              <a:t>Наличие и </a:t>
            </a:r>
            <a:r>
              <a:rPr lang="ru-RU" b="1" dirty="0" smtClean="0">
                <a:solidFill>
                  <a:schemeClr val="bg1"/>
                </a:solidFill>
                <a:cs typeface="Arial" pitchFamily="34" charset="0"/>
              </a:rPr>
              <a:t>необходимое количество </a:t>
            </a:r>
            <a:r>
              <a:rPr lang="ru-RU" b="1" dirty="0">
                <a:solidFill>
                  <a:schemeClr val="bg1"/>
                </a:solidFill>
                <a:cs typeface="Arial" pitchFamily="34" charset="0"/>
              </a:rPr>
              <a:t>т</a:t>
            </a:r>
            <a:r>
              <a:rPr lang="ru-RU" b="1" dirty="0" smtClean="0">
                <a:solidFill>
                  <a:schemeClr val="bg1"/>
                </a:solidFill>
                <a:cs typeface="Arial" pitchFamily="34" charset="0"/>
              </a:rPr>
              <a:t>ракторов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cs typeface="Arial" pitchFamily="34" charset="0"/>
              </a:rPr>
              <a:t>в регионах Российской Федерации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099480"/>
              </p:ext>
            </p:extLst>
          </p:nvPr>
        </p:nvGraphicFramePr>
        <p:xfrm>
          <a:off x="187511" y="866486"/>
          <a:ext cx="8663856" cy="55868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58835"/>
                <a:gridCol w="2190545"/>
                <a:gridCol w="1752436"/>
                <a:gridCol w="1362040"/>
              </a:tblGrid>
              <a:tr h="18137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Субъект </a:t>
                      </a:r>
                    </a:p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Российской Федерации</a:t>
                      </a:r>
                      <a:endParaRPr lang="ru-RU" sz="18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+mn-lt"/>
                        </a:rPr>
                        <a:t>Наличие в 2018 г., </a:t>
                      </a:r>
                      <a:r>
                        <a:rPr lang="ru-RU" sz="1800" b="1" u="none" strike="noStrike" dirty="0">
                          <a:effectLst/>
                          <a:latin typeface="+mn-lt"/>
                        </a:rPr>
                        <a:t>ед</a:t>
                      </a:r>
                      <a:r>
                        <a:rPr lang="ru-RU" sz="1800" b="1" u="none" strike="noStrike" dirty="0" smtClean="0">
                          <a:effectLst/>
                          <a:latin typeface="+mn-lt"/>
                        </a:rPr>
                        <a:t>.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(по состоянию на</a:t>
                      </a:r>
                    </a:p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 мая)</a:t>
                      </a:r>
                      <a:endParaRPr lang="ru-RU" sz="18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Оптимальное</a:t>
                      </a:r>
                      <a:r>
                        <a:rPr lang="ru-RU" sz="18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количество тракторов, ед.</a:t>
                      </a:r>
                      <a:endParaRPr lang="ru-RU" sz="18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Необходимо</a:t>
                      </a:r>
                      <a:r>
                        <a:rPr lang="ru-RU" sz="18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приобрести, ед.</a:t>
                      </a:r>
                      <a:endParaRPr lang="ru-RU" sz="18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192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effectLst/>
                          <a:latin typeface="+mn-lt"/>
                        </a:rPr>
                        <a:t>Российская Федерация</a:t>
                      </a:r>
                      <a:endParaRPr lang="ru-RU" sz="14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448 586</a:t>
                      </a:r>
                      <a:endParaRPr lang="ru-RU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559 239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110 653</a:t>
                      </a:r>
                      <a:endParaRPr lang="ru-RU" sz="1400" b="1" i="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4192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Центральный </a:t>
                      </a:r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Ф.О.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83 967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99 760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15 793</a:t>
                      </a:r>
                      <a:endParaRPr lang="ru-RU" sz="1400" b="0" i="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92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Северо-Западный </a:t>
                      </a:r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Ф.О.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14 000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17 239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3 239</a:t>
                      </a:r>
                      <a:endParaRPr lang="ru-RU" sz="1400" b="0" i="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92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Южный </a:t>
                      </a:r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Ф.О.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95 789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101 730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5 941</a:t>
                      </a:r>
                      <a:endParaRPr lang="ru-RU" sz="1400" b="0" i="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92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Северо-Кавказский Ф.О</a:t>
                      </a:r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29 272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37 701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8 429</a:t>
                      </a:r>
                      <a:endParaRPr lang="ru-RU" sz="1400" b="0" i="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92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Приволжский </a:t>
                      </a:r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Ф.О.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112 007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143 939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31 932</a:t>
                      </a:r>
                      <a:endParaRPr lang="ru-RU" sz="1400" b="0" i="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92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Уральский </a:t>
                      </a:r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Ф.О.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26 933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45 958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19 025</a:t>
                      </a:r>
                      <a:endParaRPr lang="ru-RU" sz="1400" b="0" i="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92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Сибирский </a:t>
                      </a:r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Ф.О.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70 191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94 002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23 811</a:t>
                      </a:r>
                      <a:endParaRPr lang="ru-RU" sz="1400" b="0" i="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92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Дальневосточный </a:t>
                      </a:r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Ф.О.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16 427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18 910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2 483</a:t>
                      </a:r>
                      <a:endParaRPr lang="ru-RU" sz="1400" b="0" i="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8795518" y="6586998"/>
            <a:ext cx="242888" cy="249238"/>
          </a:xfrm>
          <a:prstGeom prst="ellipse">
            <a:avLst/>
          </a:prstGeom>
          <a:solidFill>
            <a:srgbClr val="FFCC99"/>
          </a:solidFill>
          <a:ln w="635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1400" b="1">
              <a:solidFill>
                <a:srgbClr val="800000"/>
              </a:solidFill>
              <a:latin typeface="+mj-lt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564322"/>
            <a:ext cx="268339" cy="28677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</p:spPr>
      </p:pic>
      <p:sp>
        <p:nvSpPr>
          <p:cNvPr id="13" name="Номер слайда 5"/>
          <p:cNvSpPr>
            <a:spLocks/>
          </p:cNvSpPr>
          <p:nvPr/>
        </p:nvSpPr>
        <p:spPr bwMode="auto">
          <a:xfrm>
            <a:off x="8676456" y="6634623"/>
            <a:ext cx="47783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28770B14-2D29-4C66-B2AD-205C34CD5BC0}" type="slidenum">
              <a:rPr lang="ru-RU" sz="1400" b="1">
                <a:solidFill>
                  <a:srgbClr val="006600"/>
                </a:solidFill>
                <a:latin typeface="+mj-lt"/>
              </a:rPr>
              <a:pPr algn="ctr"/>
              <a:t>26</a:t>
            </a:fld>
            <a:endParaRPr lang="ru-RU" sz="1400" b="1" dirty="0">
              <a:solidFill>
                <a:srgbClr val="006600"/>
              </a:solidFill>
              <a:latin typeface="+mj-lt"/>
            </a:endParaRPr>
          </a:p>
        </p:txBody>
      </p:sp>
      <p:cxnSp>
        <p:nvCxnSpPr>
          <p:cNvPr id="14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250825" y="6557963"/>
            <a:ext cx="8715375" cy="0"/>
          </a:xfrm>
          <a:prstGeom prst="line">
            <a:avLst/>
          </a:prstGeom>
          <a:noFill/>
          <a:ln w="9525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611560" y="6592888"/>
            <a:ext cx="820250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3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ДЕПАРТАМЕНТ РАСТЕНИЕВОДСТВА, МЕХАНИЗАЦИИ, ХИМИЗАЦИИ И ЗАЩИТЫ РАСТЕНИЙ МИНСЕЛЬХОЗА РОССИИ</a:t>
            </a:r>
            <a:endParaRPr lang="ru-RU" sz="1300" dirty="0">
              <a:solidFill>
                <a:srgbClr val="0066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72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156803"/>
              </p:ext>
            </p:extLst>
          </p:nvPr>
        </p:nvGraphicFramePr>
        <p:xfrm>
          <a:off x="153485" y="620687"/>
          <a:ext cx="8884921" cy="583265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462614"/>
                <a:gridCol w="1394869"/>
                <a:gridCol w="2023543"/>
                <a:gridCol w="2003895"/>
              </a:tblGrid>
              <a:tr h="11227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Субъект </a:t>
                      </a:r>
                    </a:p>
                    <a:p>
                      <a:pPr algn="ctr" fontAlgn="ctr"/>
                      <a:r>
                        <a:rPr lang="ru-RU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Российской Федерации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Тракторы, ед.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Зерноуборочные комбайны,  ед.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Кормоуборочные комбайны, ед.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</a:tr>
              <a:tr h="5233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effectLst/>
                          <a:latin typeface="+mn-lt"/>
                        </a:rPr>
                        <a:t>Российская Федерация</a:t>
                      </a:r>
                      <a:endParaRPr lang="ru-RU" sz="14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10 769</a:t>
                      </a:r>
                      <a:endParaRPr lang="ru-RU" sz="14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5 325</a:t>
                      </a:r>
                      <a:endParaRPr lang="ru-RU" sz="14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783</a:t>
                      </a:r>
                    </a:p>
                  </a:txBody>
                  <a:tcPr marL="9525" marR="9525" marT="9525" marB="0" anchor="ctr">
                    <a:solidFill>
                      <a:srgbClr val="00FF00"/>
                    </a:solidFill>
                  </a:tcPr>
                </a:tc>
              </a:tr>
              <a:tr h="5233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Центральный </a:t>
                      </a:r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Ф.О.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2 241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1 025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173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5233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Северо-Западный </a:t>
                      </a:r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Ф.О.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5233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Южный </a:t>
                      </a:r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Ф.О.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2 546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1 120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5233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Северо-Кавказский Ф.О</a:t>
                      </a:r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5233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Приволжский </a:t>
                      </a:r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Ф.О.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2 741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1 505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280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5233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Уральский </a:t>
                      </a:r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Ф.О.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5233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Сибирский </a:t>
                      </a:r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Ф.О.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1 295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129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5233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+mn-lt"/>
                        </a:rPr>
                        <a:t>Дальневосточный </a:t>
                      </a:r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Ф.О.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50327" y="3713711"/>
            <a:ext cx="85590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/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138112" y="116632"/>
            <a:ext cx="8940800" cy="46439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00">
                  <a:gamma/>
                  <a:shade val="46275"/>
                  <a:invGamma/>
                </a:srgbClr>
              </a:gs>
              <a:gs pos="100000">
                <a:srgbClr val="008000">
                  <a:alpha val="72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Прогноз приобретения основных видов техники в </a:t>
            </a:r>
            <a:r>
              <a:rPr lang="ru-RU" b="1" dirty="0" smtClean="0">
                <a:solidFill>
                  <a:schemeClr val="bg1"/>
                </a:solidFill>
              </a:rPr>
              <a:t>2018 году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(уточненный по состоянию на 14.05.2018)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8795518" y="6586998"/>
            <a:ext cx="242888" cy="249238"/>
          </a:xfrm>
          <a:prstGeom prst="ellipse">
            <a:avLst/>
          </a:prstGeom>
          <a:solidFill>
            <a:srgbClr val="FFCC99"/>
          </a:solidFill>
          <a:ln w="635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1400" b="1">
              <a:solidFill>
                <a:srgbClr val="800000"/>
              </a:solidFill>
              <a:latin typeface="+mj-lt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564322"/>
            <a:ext cx="268339" cy="28677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</p:spPr>
      </p:pic>
      <p:sp>
        <p:nvSpPr>
          <p:cNvPr id="16" name="Номер слайда 5"/>
          <p:cNvSpPr>
            <a:spLocks/>
          </p:cNvSpPr>
          <p:nvPr/>
        </p:nvSpPr>
        <p:spPr bwMode="auto">
          <a:xfrm>
            <a:off x="8676456" y="6634623"/>
            <a:ext cx="47783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28770B14-2D29-4C66-B2AD-205C34CD5BC0}" type="slidenum">
              <a:rPr lang="ru-RU" sz="1400" b="1">
                <a:solidFill>
                  <a:srgbClr val="006600"/>
                </a:solidFill>
                <a:latin typeface="+mj-lt"/>
              </a:rPr>
              <a:pPr algn="ctr"/>
              <a:t>27</a:t>
            </a:fld>
            <a:endParaRPr lang="ru-RU" sz="1400" b="1" dirty="0">
              <a:solidFill>
                <a:srgbClr val="006600"/>
              </a:solidFill>
              <a:latin typeface="+mj-lt"/>
            </a:endParaRPr>
          </a:p>
        </p:txBody>
      </p:sp>
      <p:cxnSp>
        <p:nvCxnSpPr>
          <p:cNvPr id="17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250825" y="6557963"/>
            <a:ext cx="8715375" cy="0"/>
          </a:xfrm>
          <a:prstGeom prst="line">
            <a:avLst/>
          </a:prstGeom>
          <a:noFill/>
          <a:ln w="9525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611560" y="6592888"/>
            <a:ext cx="820250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3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ДЕПАРТАМЕНТ РАСТЕНИЕВОДСТВА, МЕХАНИЗАЦИИ, ХИМИЗАЦИИ И ЗАЩИТЫ РАСТЕНИЙ МИНСЕЛЬХОЗА РОССИИ</a:t>
            </a:r>
            <a:endParaRPr lang="ru-RU" sz="1300" dirty="0">
              <a:solidFill>
                <a:srgbClr val="0066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42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46977"/>
              </p:ext>
            </p:extLst>
          </p:nvPr>
        </p:nvGraphicFramePr>
        <p:xfrm>
          <a:off x="145230" y="647699"/>
          <a:ext cx="8868594" cy="580563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249096"/>
                <a:gridCol w="936583"/>
                <a:gridCol w="936583"/>
                <a:gridCol w="936583"/>
                <a:gridCol w="936583"/>
                <a:gridCol w="936583"/>
                <a:gridCol w="936583"/>
              </a:tblGrid>
              <a:tr h="464030"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субъекта</a:t>
                      </a:r>
                    </a:p>
                    <a:p>
                      <a:pPr algn="ctr" fontAlgn="ctr"/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2017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</a:t>
                      </a: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</a:t>
                      </a: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 smtClean="0">
                          <a:effectLst/>
                          <a:latin typeface="+mn-lt"/>
                        </a:rPr>
                        <a:t>%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</a:tr>
              <a:tr h="928058">
                <a:tc vMerge="1">
                  <a:txBody>
                    <a:bodyPr/>
                    <a:lstStyle/>
                    <a:p>
                      <a:pPr algn="ctr" fontAlgn="ctr"/>
                      <a:endParaRPr lang="ru-RU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Всего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том числе КФХ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Всего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том числе КФХ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Всего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том числе КФХ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</a:tr>
              <a:tr h="4903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Российская Федерация</a:t>
                      </a:r>
                      <a:endParaRPr lang="ru-RU" sz="14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2 681</a:t>
                      </a:r>
                    </a:p>
                  </a:txBody>
                  <a:tcPr marL="9525" marR="9525" marT="9525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964</a:t>
                      </a:r>
                    </a:p>
                  </a:txBody>
                  <a:tcPr marL="9525" marR="9525" marT="9525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1 874</a:t>
                      </a:r>
                    </a:p>
                  </a:txBody>
                  <a:tcPr marL="9525" marR="9525" marT="9525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725</a:t>
                      </a:r>
                    </a:p>
                  </a:txBody>
                  <a:tcPr marL="9525" marR="9525" marT="9525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69,9</a:t>
                      </a:r>
                    </a:p>
                  </a:txBody>
                  <a:tcPr marL="9525" marR="9525" marT="9525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75,2</a:t>
                      </a:r>
                    </a:p>
                  </a:txBody>
                  <a:tcPr marL="9525" marR="9525" marT="9525" marB="0" anchor="ctr">
                    <a:solidFill>
                      <a:srgbClr val="00FF00"/>
                    </a:solidFill>
                  </a:tcPr>
                </a:tc>
              </a:tr>
              <a:tr h="4903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Центральный </a:t>
                      </a:r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Ф.О.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55,8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56,6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4903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Северо-Западный </a:t>
                      </a:r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Ф.О.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88,9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4903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Южный </a:t>
                      </a:r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Ф.О.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98,2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97,7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4903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Северо-Кавказский Ф.О</a:t>
                      </a:r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54,7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4903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Приволжский </a:t>
                      </a:r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Ф.О.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64,8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69,7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4903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Уральский </a:t>
                      </a:r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Ф.О.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183,7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140,0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4903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Сибирский </a:t>
                      </a:r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Ф.О.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75,0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4903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Дальневосточный </a:t>
                      </a:r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Ф.О.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62,5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8795518" y="6586998"/>
            <a:ext cx="242888" cy="249238"/>
          </a:xfrm>
          <a:prstGeom prst="ellipse">
            <a:avLst/>
          </a:prstGeom>
          <a:solidFill>
            <a:srgbClr val="FFCC99"/>
          </a:solidFill>
          <a:ln w="635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1400" b="1">
              <a:solidFill>
                <a:srgbClr val="800000"/>
              </a:solidFill>
              <a:latin typeface="+mj-lt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564322"/>
            <a:ext cx="268339" cy="28677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</p:spPr>
      </p:pic>
      <p:sp>
        <p:nvSpPr>
          <p:cNvPr id="16" name="Номер слайда 5"/>
          <p:cNvSpPr>
            <a:spLocks/>
          </p:cNvSpPr>
          <p:nvPr/>
        </p:nvSpPr>
        <p:spPr bwMode="auto">
          <a:xfrm>
            <a:off x="8676456" y="6634623"/>
            <a:ext cx="47783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28770B14-2D29-4C66-B2AD-205C34CD5BC0}" type="slidenum">
              <a:rPr lang="ru-RU" sz="1400" b="1">
                <a:solidFill>
                  <a:srgbClr val="006600"/>
                </a:solidFill>
                <a:latin typeface="+mj-lt"/>
              </a:rPr>
              <a:pPr algn="ctr"/>
              <a:t>28</a:t>
            </a:fld>
            <a:endParaRPr lang="ru-RU" sz="1400" b="1" dirty="0">
              <a:solidFill>
                <a:srgbClr val="006600"/>
              </a:solidFill>
              <a:latin typeface="+mj-lt"/>
            </a:endParaRPr>
          </a:p>
        </p:txBody>
      </p:sp>
      <p:cxnSp>
        <p:nvCxnSpPr>
          <p:cNvPr id="17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250825" y="6557963"/>
            <a:ext cx="8715375" cy="0"/>
          </a:xfrm>
          <a:prstGeom prst="line">
            <a:avLst/>
          </a:prstGeom>
          <a:noFill/>
          <a:ln w="9525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611560" y="6592888"/>
            <a:ext cx="820250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3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ДЕПАРТАМЕНТ РАСТЕНИЕВОДСТВА, МЕХАНИЗАЦИИ, ХИМИЗАЦИИ И ЗАЩИТЫ РАСТЕНИЙ МИНСЕЛЬХОЗА РОССИИ</a:t>
            </a:r>
            <a:endParaRPr lang="ru-RU" sz="1300" dirty="0">
              <a:solidFill>
                <a:srgbClr val="0066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107131" y="30907"/>
            <a:ext cx="8940800" cy="57606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00">
                  <a:gamma/>
                  <a:shade val="46275"/>
                  <a:invGamma/>
                </a:srgbClr>
              </a:gs>
              <a:gs pos="100000">
                <a:srgbClr val="008000">
                  <a:alpha val="72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Приобретение </a:t>
            </a:r>
            <a:r>
              <a:rPr lang="ru-RU" b="1" dirty="0" smtClean="0">
                <a:solidFill>
                  <a:schemeClr val="bg1"/>
                </a:solidFill>
              </a:rPr>
              <a:t>тракторов в 1 квартале 2017 </a:t>
            </a:r>
            <a:r>
              <a:rPr lang="ru-RU" b="1" dirty="0">
                <a:solidFill>
                  <a:schemeClr val="bg1"/>
                </a:solidFill>
              </a:rPr>
              <a:t>и </a:t>
            </a:r>
            <a:r>
              <a:rPr lang="ru-RU" b="1" dirty="0" smtClean="0">
                <a:solidFill>
                  <a:schemeClr val="bg1"/>
                </a:solidFill>
              </a:rPr>
              <a:t>2018 гг.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01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8795518" y="6586998"/>
            <a:ext cx="242888" cy="249238"/>
          </a:xfrm>
          <a:prstGeom prst="ellipse">
            <a:avLst/>
          </a:prstGeom>
          <a:solidFill>
            <a:srgbClr val="FFCC99"/>
          </a:solidFill>
          <a:ln w="635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1400" b="1">
              <a:solidFill>
                <a:srgbClr val="800000"/>
              </a:solidFill>
              <a:latin typeface="+mj-lt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564322"/>
            <a:ext cx="268339" cy="28677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</p:spPr>
      </p:pic>
      <p:sp>
        <p:nvSpPr>
          <p:cNvPr id="16" name="Номер слайда 5"/>
          <p:cNvSpPr>
            <a:spLocks/>
          </p:cNvSpPr>
          <p:nvPr/>
        </p:nvSpPr>
        <p:spPr bwMode="auto">
          <a:xfrm>
            <a:off x="8676456" y="6634623"/>
            <a:ext cx="47783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28770B14-2D29-4C66-B2AD-205C34CD5BC0}" type="slidenum">
              <a:rPr lang="ru-RU" sz="1400" b="1">
                <a:solidFill>
                  <a:srgbClr val="006600"/>
                </a:solidFill>
                <a:latin typeface="+mj-lt"/>
              </a:rPr>
              <a:pPr algn="ctr"/>
              <a:t>29</a:t>
            </a:fld>
            <a:endParaRPr lang="ru-RU" sz="1400" b="1" dirty="0">
              <a:solidFill>
                <a:srgbClr val="006600"/>
              </a:solidFill>
              <a:latin typeface="+mj-lt"/>
            </a:endParaRPr>
          </a:p>
        </p:txBody>
      </p:sp>
      <p:cxnSp>
        <p:nvCxnSpPr>
          <p:cNvPr id="17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250825" y="6557963"/>
            <a:ext cx="8715375" cy="0"/>
          </a:xfrm>
          <a:prstGeom prst="line">
            <a:avLst/>
          </a:prstGeom>
          <a:noFill/>
          <a:ln w="9525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611560" y="6592888"/>
            <a:ext cx="820250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3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ДЕПАРТАМЕНТ РАСТЕНИЕВОДСТВА, МЕХАНИЗАЦИИ, ХИМИЗАЦИИ И ЗАЩИТЫ РАСТЕНИЙ МИНСЕЛЬХОЗА РОССИИ</a:t>
            </a:r>
            <a:endParaRPr lang="ru-RU" sz="1300" dirty="0">
              <a:solidFill>
                <a:srgbClr val="0066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107131" y="30907"/>
            <a:ext cx="8940800" cy="57606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00">
                  <a:gamma/>
                  <a:shade val="46275"/>
                  <a:invGamma/>
                </a:srgbClr>
              </a:gs>
              <a:gs pos="100000">
                <a:srgbClr val="008000">
                  <a:alpha val="72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Приобретение </a:t>
            </a:r>
            <a:r>
              <a:rPr lang="ru-RU" b="1" dirty="0" smtClean="0">
                <a:solidFill>
                  <a:schemeClr val="bg1"/>
                </a:solidFill>
              </a:rPr>
              <a:t>зерноуборочных комбайнов в 1 квартале 2017 </a:t>
            </a:r>
            <a:r>
              <a:rPr lang="ru-RU" b="1" dirty="0">
                <a:solidFill>
                  <a:schemeClr val="bg1"/>
                </a:solidFill>
              </a:rPr>
              <a:t>и </a:t>
            </a:r>
            <a:r>
              <a:rPr lang="ru-RU" b="1" dirty="0" smtClean="0">
                <a:solidFill>
                  <a:schemeClr val="bg1"/>
                </a:solidFill>
              </a:rPr>
              <a:t>2018 гг.</a:t>
            </a:r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404389"/>
              </p:ext>
            </p:extLst>
          </p:nvPr>
        </p:nvGraphicFramePr>
        <p:xfrm>
          <a:off x="154756" y="692695"/>
          <a:ext cx="8868594" cy="576064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249096"/>
                <a:gridCol w="936583"/>
                <a:gridCol w="936583"/>
                <a:gridCol w="936583"/>
                <a:gridCol w="936583"/>
                <a:gridCol w="936583"/>
                <a:gridCol w="936583"/>
              </a:tblGrid>
              <a:tr h="460433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субъекта</a:t>
                      </a: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2017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</a:t>
                      </a: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</a:t>
                      </a: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 smtClean="0">
                          <a:effectLst/>
                          <a:latin typeface="+mn-lt"/>
                        </a:rPr>
                        <a:t>%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</a:tr>
              <a:tr h="92086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Всего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том числе КФХ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Всего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том числе КФХ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Всего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том числе КФХ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</a:tr>
              <a:tr h="4865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Российская Федерация</a:t>
                      </a:r>
                      <a:endParaRPr lang="ru-RU" sz="14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1 007</a:t>
                      </a:r>
                    </a:p>
                  </a:txBody>
                  <a:tcPr marL="9525" marR="9525" marT="9525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403</a:t>
                      </a:r>
                    </a:p>
                  </a:txBody>
                  <a:tcPr marL="9525" marR="9525" marT="9525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569</a:t>
                      </a:r>
                    </a:p>
                  </a:txBody>
                  <a:tcPr marL="9525" marR="9525" marT="9525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210</a:t>
                      </a:r>
                    </a:p>
                  </a:txBody>
                  <a:tcPr marL="9525" marR="9525" marT="9525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56,5</a:t>
                      </a:r>
                    </a:p>
                  </a:txBody>
                  <a:tcPr marL="9525" marR="9525" marT="9525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52,1</a:t>
                      </a:r>
                    </a:p>
                  </a:txBody>
                  <a:tcPr marL="9525" marR="9525" marT="9525" marB="0" anchor="ctr">
                    <a:solidFill>
                      <a:srgbClr val="00FF00"/>
                    </a:solidFill>
                  </a:tcPr>
                </a:tc>
              </a:tr>
              <a:tr h="4865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Центральный </a:t>
                      </a:r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Ф.О.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42,7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4865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Северо-Западный </a:t>
                      </a:r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Ф.О.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4865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Южный </a:t>
                      </a:r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Ф.О.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121,2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4865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Северо-Кавказский Ф.О</a:t>
                      </a:r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25,0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4865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Приволжский </a:t>
                      </a:r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Ф.О.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43,0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4865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Уральский </a:t>
                      </a:r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Ф.О.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22,2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4865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Сибирский </a:t>
                      </a:r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Ф.О.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36,1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4865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Дальневосточный </a:t>
                      </a:r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Ф.О.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54,5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204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106878" y="44624"/>
            <a:ext cx="8930244" cy="7200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B00"/>
              </a:gs>
              <a:gs pos="100000">
                <a:srgbClr val="008000">
                  <a:alpha val="71999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  <a:cs typeface="Times New Roman" pitchFamily="18" charset="0"/>
              </a:rPr>
              <a:t>Состояние посевов озимых культур  по данным органов управления АПК </a:t>
            </a:r>
            <a:br>
              <a:rPr lang="ru-RU" alt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  <a:cs typeface="Times New Roman" pitchFamily="18" charset="0"/>
              </a:rPr>
            </a:br>
            <a:r>
              <a:rPr lang="ru-RU" alt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  <a:cs typeface="Times New Roman" pitchFamily="18" charset="0"/>
              </a:rPr>
              <a:t>субъектов Российской Федерации (на </a:t>
            </a:r>
            <a:r>
              <a:rPr lang="ru-RU" alt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  <a:cs typeface="Times New Roman" pitchFamily="18" charset="0"/>
              </a:rPr>
              <a:t>25.04.2018)</a:t>
            </a:r>
            <a:endParaRPr lang="ru-RU" altLang="ru-RU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PMingLiU" pitchFamily="18" charset="-120"/>
              <a:cs typeface="Times New Roman" pitchFamily="18" charset="0"/>
            </a:endParaRPr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8795518" y="6586998"/>
            <a:ext cx="242888" cy="249238"/>
          </a:xfrm>
          <a:prstGeom prst="ellipse">
            <a:avLst/>
          </a:prstGeom>
          <a:solidFill>
            <a:srgbClr val="FFCC99"/>
          </a:solidFill>
          <a:ln w="635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1400" b="1">
              <a:solidFill>
                <a:srgbClr val="800000"/>
              </a:solidFill>
              <a:latin typeface="+mj-lt"/>
            </a:endParaRP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564322"/>
            <a:ext cx="268339" cy="28677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</p:spPr>
      </p:pic>
      <p:sp>
        <p:nvSpPr>
          <p:cNvPr id="20" name="Номер слайда 5"/>
          <p:cNvSpPr>
            <a:spLocks/>
          </p:cNvSpPr>
          <p:nvPr/>
        </p:nvSpPr>
        <p:spPr bwMode="auto">
          <a:xfrm>
            <a:off x="8676456" y="6634623"/>
            <a:ext cx="47783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28770B14-2D29-4C66-B2AD-205C34CD5BC0}" type="slidenum">
              <a:rPr lang="ru-RU" sz="1400" b="1">
                <a:solidFill>
                  <a:srgbClr val="006600"/>
                </a:solidFill>
                <a:latin typeface="+mj-lt"/>
              </a:rPr>
              <a:pPr algn="ctr"/>
              <a:t>3</a:t>
            </a:fld>
            <a:endParaRPr lang="ru-RU" sz="1400" b="1" dirty="0">
              <a:solidFill>
                <a:srgbClr val="006600"/>
              </a:solidFill>
              <a:latin typeface="+mj-lt"/>
            </a:endParaRPr>
          </a:p>
        </p:txBody>
      </p:sp>
      <p:cxnSp>
        <p:nvCxnSpPr>
          <p:cNvPr id="21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250825" y="6557963"/>
            <a:ext cx="8715375" cy="0"/>
          </a:xfrm>
          <a:prstGeom prst="line">
            <a:avLst/>
          </a:prstGeom>
          <a:noFill/>
          <a:ln w="9525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Rectangle 12"/>
          <p:cNvSpPr>
            <a:spLocks noChangeArrowheads="1"/>
          </p:cNvSpPr>
          <p:nvPr/>
        </p:nvSpPr>
        <p:spPr bwMode="auto">
          <a:xfrm>
            <a:off x="611560" y="6592888"/>
            <a:ext cx="820250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3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ДЕПАРТАМЕНТ РАСТЕНИЕВОДСТВА, МЕХАНИЗАЦИИ, ХИМИЗАЦИИ И ЗАЩИТЫ РАСТЕНИЙ МИНСЕЛЬХОЗА РОССИИ</a:t>
            </a:r>
            <a:endParaRPr lang="ru-RU" sz="1300" dirty="0">
              <a:solidFill>
                <a:srgbClr val="006600"/>
              </a:solidFill>
              <a:latin typeface="+mj-lt"/>
              <a:cs typeface="Times New Roman" pitchFamily="18" charset="0"/>
            </a:endParaRPr>
          </a:p>
        </p:txBody>
      </p:sp>
      <p:graphicFrame>
        <p:nvGraphicFramePr>
          <p:cNvPr id="10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2137023"/>
              </p:ext>
            </p:extLst>
          </p:nvPr>
        </p:nvGraphicFramePr>
        <p:xfrm>
          <a:off x="6270832" y="783407"/>
          <a:ext cx="2904768" cy="5016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813521"/>
              </p:ext>
            </p:extLst>
          </p:nvPr>
        </p:nvGraphicFramePr>
        <p:xfrm>
          <a:off x="112705" y="908720"/>
          <a:ext cx="6378306" cy="52565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98559"/>
                <a:gridCol w="951282"/>
                <a:gridCol w="771310"/>
                <a:gridCol w="582769"/>
                <a:gridCol w="565628"/>
                <a:gridCol w="341875"/>
                <a:gridCol w="766883"/>
              </a:tblGrid>
              <a:tr h="64509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Наименование </a:t>
                      </a:r>
                      <a:endParaRPr lang="ru-RU" sz="1200" b="1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федерального округа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2488" marT="2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Площадь сева озимых культур под урожай 2018 года,</a:t>
                      </a:r>
                      <a:r>
                        <a:rPr lang="ru-RU" sz="12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тыс.</a:t>
                      </a:r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га</a:t>
                      </a: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488" marR="2488" marT="2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8" marR="2488" marT="2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8" marR="2488" marT="2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плохое</a:t>
                      </a:r>
                      <a:r>
                        <a:rPr lang="ru-RU" sz="9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(изреженные) на аналогичную дату 2017 года</a:t>
                      </a:r>
                      <a:endParaRPr lang="ru-RU" sz="9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488" marR="2488" marT="2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607125">
                <a:tc v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2488" marT="2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Всего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488" marR="2488" marT="2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 </a:t>
                      </a:r>
                      <a:r>
                        <a:rPr lang="ru-RU" sz="1050" b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т.ч</a:t>
                      </a:r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</a:t>
                      </a:r>
                      <a:r>
                        <a:rPr lang="ru-RU" sz="105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х</a:t>
                      </a:r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орошее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 удовлетворительное</a:t>
                      </a:r>
                      <a:endParaRPr lang="ru-RU" sz="105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488" marR="2488" marT="2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плохое</a:t>
                      </a:r>
                      <a:r>
                        <a:rPr lang="ru-RU" sz="105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(изреженные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 </a:t>
                      </a:r>
                      <a:r>
                        <a:rPr lang="ru-RU" sz="1050" b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невзошедшие</a:t>
                      </a:r>
                      <a:r>
                        <a:rPr lang="ru-RU" sz="105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)</a:t>
                      </a:r>
                      <a:endParaRPr lang="ru-RU" sz="105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488" marR="2488" marT="2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488" marR="2488" marT="2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244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effectLst/>
                        <a:latin typeface="+mn-lt"/>
                      </a:endParaRPr>
                    </a:p>
                  </a:txBody>
                  <a:tcPr marL="2488" marR="2488" marT="2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тыс. га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488" marR="2488" marT="2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488" marR="2488" marT="2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тыс. га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488" marR="2488" marT="2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488" marR="2488" marT="2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тыс. га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488" marR="2488" marT="24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3499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Российская Федерация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17 102,0</a:t>
                      </a:r>
                      <a:endParaRPr lang="ru-RU" sz="1400" b="1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Times New Roman" pitchFamily="18" charset="0"/>
                        <a:sym typeface="Helvetica Neue Ligh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15672,9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91,6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1429,1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770,1</a:t>
                      </a:r>
                      <a:endParaRPr lang="ru-RU" sz="1400" b="1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Times New Roman" pitchFamily="18" charset="0"/>
                        <a:sym typeface="Helvetica Neue Ligh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</a:tr>
              <a:tr h="33499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Южный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Ф.О.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6236,5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5789,8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92,8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446,7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7,2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227,3</a:t>
                      </a:r>
                      <a:endParaRPr lang="ru-RU" sz="14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Times New Roman" pitchFamily="18" charset="0"/>
                        <a:sym typeface="Helvetica Neue Ligh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34994">
                <a:tc>
                  <a:txBody>
                    <a:bodyPr/>
                    <a:lstStyle/>
                    <a:p>
                      <a:pPr marL="0" marR="0" indent="0" algn="l" defTabSz="912812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Приволжский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Ф.О.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4335,0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3700,8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85,4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634,2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14,6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191,2</a:t>
                      </a:r>
                      <a:endParaRPr lang="ru-RU" sz="14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Times New Roman" pitchFamily="18" charset="0"/>
                        <a:sym typeface="Helvetica Neue Ligh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3499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Центральный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Ф.О.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3841,1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3632,2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94,6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208,9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197,9</a:t>
                      </a:r>
                      <a:endParaRPr lang="ru-RU" sz="14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Times New Roman" pitchFamily="18" charset="0"/>
                        <a:sym typeface="Helvetica Neue Ligh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3499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Северо-Кавказский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Ф.О.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2257,3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2158,2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95,6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99,1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142,3</a:t>
                      </a:r>
                      <a:endParaRPr lang="ru-RU" sz="14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Times New Roman" pitchFamily="18" charset="0"/>
                        <a:sym typeface="Helvetica Neue Ligh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499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Сибирский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Ф.О.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303,9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284,8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93,7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19,1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6,3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2,7</a:t>
                      </a:r>
                      <a:endParaRPr lang="ru-RU" sz="14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Times New Roman" pitchFamily="18" charset="0"/>
                        <a:sym typeface="Helvetica Neue Ligh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3499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Северо-Западный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Ф.О.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52,5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48,3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91,9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4,2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8,7</a:t>
                      </a:r>
                      <a:endParaRPr lang="ru-RU" sz="14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Times New Roman" pitchFamily="18" charset="0"/>
                        <a:sym typeface="Helvetica Neue Ligh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3499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Уральский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Ф.О.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75,4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58,5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77,6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16,9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22,4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Times New Roman" pitchFamily="18" charset="0"/>
                          <a:sym typeface="Helvetica Neue Light"/>
                        </a:rPr>
                        <a:t>0</a:t>
                      </a:r>
                      <a:endParaRPr lang="ru-RU" sz="14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Times New Roman" pitchFamily="18" charset="0"/>
                        <a:sym typeface="Helvetica Neue Ligh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06878" y="6237312"/>
            <a:ext cx="5169977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" dirty="0" smtClean="0"/>
              <a:t>По оперативным данным на 3.05.2018 гибель озимых составила 360,7 тыс. га 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3379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8795518" y="6586998"/>
            <a:ext cx="242888" cy="249238"/>
          </a:xfrm>
          <a:prstGeom prst="ellipse">
            <a:avLst/>
          </a:prstGeom>
          <a:solidFill>
            <a:srgbClr val="FFCC99"/>
          </a:solidFill>
          <a:ln w="635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1400" b="1">
              <a:solidFill>
                <a:srgbClr val="800000"/>
              </a:solidFill>
              <a:latin typeface="+mj-lt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564322"/>
            <a:ext cx="268339" cy="28677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</p:spPr>
      </p:pic>
      <p:sp>
        <p:nvSpPr>
          <p:cNvPr id="16" name="Номер слайда 5"/>
          <p:cNvSpPr>
            <a:spLocks/>
          </p:cNvSpPr>
          <p:nvPr/>
        </p:nvSpPr>
        <p:spPr bwMode="auto">
          <a:xfrm>
            <a:off x="8676456" y="6634623"/>
            <a:ext cx="47783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28770B14-2D29-4C66-B2AD-205C34CD5BC0}" type="slidenum">
              <a:rPr lang="ru-RU" sz="1400" b="1">
                <a:solidFill>
                  <a:srgbClr val="006600"/>
                </a:solidFill>
                <a:latin typeface="+mj-lt"/>
              </a:rPr>
              <a:pPr algn="ctr"/>
              <a:t>30</a:t>
            </a:fld>
            <a:endParaRPr lang="ru-RU" sz="1400" b="1" dirty="0">
              <a:solidFill>
                <a:srgbClr val="006600"/>
              </a:solidFill>
              <a:latin typeface="+mj-lt"/>
            </a:endParaRPr>
          </a:p>
        </p:txBody>
      </p:sp>
      <p:cxnSp>
        <p:nvCxnSpPr>
          <p:cNvPr id="17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250825" y="6557963"/>
            <a:ext cx="8715375" cy="0"/>
          </a:xfrm>
          <a:prstGeom prst="line">
            <a:avLst/>
          </a:prstGeom>
          <a:noFill/>
          <a:ln w="9525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611560" y="6592888"/>
            <a:ext cx="820250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3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ДЕПАРТАМЕНТ РАСТЕНИЕВОДСТВА, МЕХАНИЗАЦИИ, ХИМИЗАЦИИ И ЗАЩИТЫ РАСТЕНИЙ МИНСЕЛЬХОЗА РОССИИ</a:t>
            </a:r>
            <a:endParaRPr lang="ru-RU" sz="1300" dirty="0">
              <a:solidFill>
                <a:srgbClr val="0066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107131" y="30907"/>
            <a:ext cx="8940800" cy="57606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00">
                  <a:gamma/>
                  <a:shade val="46275"/>
                  <a:invGamma/>
                </a:srgbClr>
              </a:gs>
              <a:gs pos="100000">
                <a:srgbClr val="008000">
                  <a:alpha val="72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Приобретение </a:t>
            </a:r>
            <a:r>
              <a:rPr lang="ru-RU" b="1" dirty="0" smtClean="0">
                <a:solidFill>
                  <a:schemeClr val="bg1"/>
                </a:solidFill>
              </a:rPr>
              <a:t>кормоуборочных комбайнов в 1 квартале 2017 </a:t>
            </a:r>
            <a:r>
              <a:rPr lang="ru-RU" b="1" dirty="0">
                <a:solidFill>
                  <a:schemeClr val="bg1"/>
                </a:solidFill>
              </a:rPr>
              <a:t>и </a:t>
            </a:r>
            <a:r>
              <a:rPr lang="ru-RU" b="1" dirty="0" smtClean="0">
                <a:solidFill>
                  <a:schemeClr val="bg1"/>
                </a:solidFill>
              </a:rPr>
              <a:t>2018 гг.</a:t>
            </a:r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587169"/>
              </p:ext>
            </p:extLst>
          </p:nvPr>
        </p:nvGraphicFramePr>
        <p:xfrm>
          <a:off x="104775" y="692696"/>
          <a:ext cx="8943157" cy="576064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276415"/>
                <a:gridCol w="944457"/>
                <a:gridCol w="944457"/>
                <a:gridCol w="944457"/>
                <a:gridCol w="944457"/>
                <a:gridCol w="944457"/>
                <a:gridCol w="944457"/>
              </a:tblGrid>
              <a:tr h="464500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субъекта</a:t>
                      </a: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2017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</a:t>
                      </a: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</a:t>
                      </a: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 smtClean="0">
                          <a:effectLst/>
                          <a:latin typeface="+mn-lt"/>
                        </a:rPr>
                        <a:t>%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</a:tr>
              <a:tr h="929002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Всего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том числе КФХ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Всего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том числе КФХ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Всего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том числе КФХ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412" marR="59412" marT="0" marB="0" anchor="ctr">
                    <a:solidFill>
                      <a:srgbClr val="FFC000"/>
                    </a:solidFill>
                  </a:tcPr>
                </a:tc>
              </a:tr>
              <a:tr h="4852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Российская Федерация</a:t>
                      </a:r>
                      <a:endParaRPr lang="ru-RU" sz="14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87</a:t>
                      </a:r>
                    </a:p>
                  </a:txBody>
                  <a:tcPr marL="9525" marR="9525" marT="9525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9525" marR="9525" marT="9525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</a:t>
                      </a:r>
                    </a:p>
                  </a:txBody>
                  <a:tcPr marL="9525" marR="9525" marT="9525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54,0</a:t>
                      </a:r>
                    </a:p>
                  </a:txBody>
                  <a:tcPr marL="9525" marR="9525" marT="9525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38,1</a:t>
                      </a:r>
                    </a:p>
                  </a:txBody>
                  <a:tcPr marL="9525" marR="9525" marT="9525" marB="0" anchor="ctr">
                    <a:solidFill>
                      <a:srgbClr val="00FF00"/>
                    </a:solidFill>
                  </a:tcPr>
                </a:tc>
              </a:tr>
              <a:tr h="4852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Центральный </a:t>
                      </a:r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Ф.О.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4852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Северо-Западный </a:t>
                      </a:r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Ф.О.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4852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Южный </a:t>
                      </a:r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Ф.О.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128,6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75,0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4852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Северо-Кавказский Ф.О</a:t>
                      </a:r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4852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Приволжский </a:t>
                      </a:r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Ф.О.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42,9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4852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Уральский </a:t>
                      </a:r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Ф.О.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4852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Сибирский </a:t>
                      </a:r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Ф.О.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33,3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4852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Дальневосточный </a:t>
                      </a:r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Ф.О.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50,0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77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88900" y="73025"/>
            <a:ext cx="8940800" cy="69167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00">
                  <a:gamma/>
                  <a:shade val="46275"/>
                  <a:invGamma/>
                </a:srgbClr>
              </a:gs>
              <a:gs pos="100000">
                <a:srgbClr val="008000">
                  <a:alpha val="72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defRPr sz="1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prstClr val="white"/>
                </a:solidFill>
              </a:rPr>
              <a:t>Субсидирование производителей сельскохозяйственной техники по постановлению Правительства Российской Федерации от 27.12.2012 № 1432</a:t>
            </a:r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8795518" y="6586998"/>
            <a:ext cx="242888" cy="249238"/>
          </a:xfrm>
          <a:prstGeom prst="ellipse">
            <a:avLst/>
          </a:prstGeom>
          <a:solidFill>
            <a:srgbClr val="FFCC99"/>
          </a:solidFill>
          <a:ln w="635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1400" b="1">
              <a:solidFill>
                <a:srgbClr val="800000"/>
              </a:solidFill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564322"/>
            <a:ext cx="268339" cy="28677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</p:spPr>
      </p:pic>
      <p:sp>
        <p:nvSpPr>
          <p:cNvPr id="15" name="Номер слайда 5"/>
          <p:cNvSpPr>
            <a:spLocks/>
          </p:cNvSpPr>
          <p:nvPr/>
        </p:nvSpPr>
        <p:spPr bwMode="auto">
          <a:xfrm>
            <a:off x="8676456" y="6634623"/>
            <a:ext cx="47783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28770B14-2D29-4C66-B2AD-205C34CD5BC0}" type="slidenum">
              <a:rPr lang="ru-RU" sz="1400" b="1">
                <a:solidFill>
                  <a:srgbClr val="006600"/>
                </a:solidFill>
              </a:rPr>
              <a:pPr algn="ctr"/>
              <a:t>31</a:t>
            </a:fld>
            <a:endParaRPr lang="ru-RU" sz="1400" b="1" dirty="0">
              <a:solidFill>
                <a:srgbClr val="006600"/>
              </a:solidFill>
            </a:endParaRPr>
          </a:p>
        </p:txBody>
      </p:sp>
      <p:cxnSp>
        <p:nvCxnSpPr>
          <p:cNvPr id="16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250825" y="6557963"/>
            <a:ext cx="8715375" cy="0"/>
          </a:xfrm>
          <a:prstGeom prst="line">
            <a:avLst/>
          </a:prstGeom>
          <a:noFill/>
          <a:ln w="9525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611560" y="6592888"/>
            <a:ext cx="820250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300" dirty="0">
                <a:solidFill>
                  <a:srgbClr val="006600"/>
                </a:solidFill>
                <a:cs typeface="Times New Roman" pitchFamily="18" charset="0"/>
              </a:rPr>
              <a:t>ДЕПАРТАМЕНТ РАСТЕНИЕВОДСТВА, МЕХАНИЗАЦИИ, ХИМИЗАЦИИ И ЗАЩИТЫ РАСТЕНИЙ МИНСЕЛЬХОЗА РОССИИ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9116" y="5570656"/>
            <a:ext cx="8900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году на финансирование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субсидированию производителей сельскохозяйственной техники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федеральном бюджете предусмотрено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10,0 млрд руб.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ассигнований,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млрд руб.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2020 году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млрд руб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1082212"/>
              </p:ext>
            </p:extLst>
          </p:nvPr>
        </p:nvGraphicFramePr>
        <p:xfrm>
          <a:off x="109116" y="764704"/>
          <a:ext cx="8857084" cy="4805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6209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88900" y="73025"/>
            <a:ext cx="8940800" cy="58229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00">
                  <a:gamma/>
                  <a:shade val="46275"/>
                  <a:invGamma/>
                </a:srgbClr>
              </a:gs>
              <a:gs pos="100000">
                <a:srgbClr val="008000">
                  <a:alpha val="72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defRPr sz="1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prstClr val="white"/>
                </a:solidFill>
              </a:rPr>
              <a:t>Реализация Постановления Правительства Российской Федерации </a:t>
            </a:r>
          </a:p>
          <a:p>
            <a:pPr algn="ctr">
              <a:defRPr sz="1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prstClr val="white"/>
                </a:solidFill>
              </a:rPr>
              <a:t>от 27.12.2012 № 1432</a:t>
            </a:r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8795518" y="6586998"/>
            <a:ext cx="242888" cy="249238"/>
          </a:xfrm>
          <a:prstGeom prst="ellipse">
            <a:avLst/>
          </a:prstGeom>
          <a:solidFill>
            <a:srgbClr val="FFCC99"/>
          </a:solidFill>
          <a:ln w="635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1400" b="1">
              <a:solidFill>
                <a:srgbClr val="800000"/>
              </a:solidFill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564322"/>
            <a:ext cx="268339" cy="28677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</p:spPr>
      </p:pic>
      <p:sp>
        <p:nvSpPr>
          <p:cNvPr id="15" name="Номер слайда 5"/>
          <p:cNvSpPr>
            <a:spLocks/>
          </p:cNvSpPr>
          <p:nvPr/>
        </p:nvSpPr>
        <p:spPr bwMode="auto">
          <a:xfrm>
            <a:off x="8676456" y="6634623"/>
            <a:ext cx="47783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28770B14-2D29-4C66-B2AD-205C34CD5BC0}" type="slidenum">
              <a:rPr lang="ru-RU" sz="1400" b="1">
                <a:solidFill>
                  <a:srgbClr val="006600"/>
                </a:solidFill>
              </a:rPr>
              <a:pPr algn="ctr"/>
              <a:t>32</a:t>
            </a:fld>
            <a:endParaRPr lang="ru-RU" sz="1400" b="1" dirty="0">
              <a:solidFill>
                <a:srgbClr val="006600"/>
              </a:solidFill>
            </a:endParaRPr>
          </a:p>
        </p:txBody>
      </p:sp>
      <p:cxnSp>
        <p:nvCxnSpPr>
          <p:cNvPr id="16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250825" y="6557963"/>
            <a:ext cx="8715375" cy="0"/>
          </a:xfrm>
          <a:prstGeom prst="line">
            <a:avLst/>
          </a:prstGeom>
          <a:noFill/>
          <a:ln w="9525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611560" y="6592888"/>
            <a:ext cx="820250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300" dirty="0">
                <a:solidFill>
                  <a:srgbClr val="006600"/>
                </a:solidFill>
                <a:cs typeface="Times New Roman" pitchFamily="18" charset="0"/>
              </a:rPr>
              <a:t>ДЕПАРТАМЕНТ РАСТЕНИЕВОДСТВА, МЕХАНИЗАЦИИ, ХИМИЗАЦИИ И ЗАЩИТЫ РАСТЕНИЙ МИНСЕЛЬХОЗА РОССИИ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8900" y="620688"/>
            <a:ext cx="8877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1200"/>
              </a:spcAft>
            </a:pPr>
            <a:r>
              <a:rPr lang="ru-RU" sz="1200" dirty="0"/>
              <a:t>По состоянию на </a:t>
            </a:r>
            <a:r>
              <a:rPr lang="ru-RU" sz="1200" dirty="0" smtClean="0"/>
              <a:t>11 мая 2018 </a:t>
            </a:r>
            <a:r>
              <a:rPr lang="ru-RU" sz="1200" dirty="0"/>
              <a:t>года на рассмотрение в Минсельхоз России поступили документы от </a:t>
            </a:r>
            <a:r>
              <a:rPr lang="ru-RU" sz="1200" dirty="0" smtClean="0"/>
              <a:t>53 </a:t>
            </a:r>
            <a:r>
              <a:rPr lang="ru-RU" sz="1200" dirty="0"/>
              <a:t>предприятий сельскохозяйственного машиностроения. С </a:t>
            </a:r>
            <a:r>
              <a:rPr lang="ru-RU" sz="1200" dirty="0" smtClean="0"/>
              <a:t>48 </a:t>
            </a:r>
            <a:r>
              <a:rPr lang="ru-RU" sz="1200" dirty="0"/>
              <a:t>из них заключены соглашения о предоставлении субсидий производителям сельскохозяйственной </a:t>
            </a:r>
            <a:r>
              <a:rPr lang="ru-RU" sz="1200" dirty="0" smtClean="0"/>
              <a:t>техники. </a:t>
            </a:r>
            <a:endParaRPr lang="ru-RU" sz="1200" b="1" i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630166"/>
              </p:ext>
            </p:extLst>
          </p:nvPr>
        </p:nvGraphicFramePr>
        <p:xfrm>
          <a:off x="247513" y="1294911"/>
          <a:ext cx="8718688" cy="5158433"/>
        </p:xfrm>
        <a:graphic>
          <a:graphicData uri="http://schemas.openxmlformats.org/drawingml/2006/table">
            <a:tbl>
              <a:tblPr/>
              <a:tblGrid>
                <a:gridCol w="981812"/>
                <a:gridCol w="5174964"/>
                <a:gridCol w="2561912"/>
              </a:tblGrid>
              <a:tr h="2047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№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производителя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Получено субсидий, руб.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153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ИТОГО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525 323 754,94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2153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ООО "Комбайновый завод "Ростсельмаш"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302 878 250,00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АО "Петербургский тракторный завод"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130 043 721,75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ООО "Агро"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14 479 576,61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ООО "Интенсивные технологии"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12 789 242,23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АО "АЗСМ"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10 652 561,88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ООО НПФ "Белагроспецмаш"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9 500 676,08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ООО "БДМ-Агро"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7 572 774,66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ООО "ПК "Агромастер"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4 692 249,96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ООО "Воронежсельмаш"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4 525 997,25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АО "Корммаш"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4 413 977,71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ООО "Диас"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3 887 112,47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ООО "ПромАгроТехнологии"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3 541 772,98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ОАО "Миллеровосельмаш"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2 468 419,63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ФГУП "Омский экспериментальный завод"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2 442 617,19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АО "Башагромаш"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2 267 751,86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ООО "НАИР"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2 262 716,65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ООО "Агроцентр"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2 133 911,97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АО РТП "Петровское"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1 353 860,01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ОАО "Белгородский завод РИТМ"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1 300 930,88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АО "Кузембетьевский ремонтно-механический завод"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982 197,52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ООО "Волжский комбайновый завод"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653 285,03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3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АО "Реммаш"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480 150,62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576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8795518" y="6586998"/>
            <a:ext cx="242888" cy="249238"/>
          </a:xfrm>
          <a:prstGeom prst="ellipse">
            <a:avLst/>
          </a:prstGeom>
          <a:solidFill>
            <a:srgbClr val="FFCC99"/>
          </a:solidFill>
          <a:ln w="635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1400" b="1">
              <a:solidFill>
                <a:srgbClr val="800000"/>
              </a:solidFill>
              <a:latin typeface="+mj-lt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564322"/>
            <a:ext cx="268339" cy="28677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</p:spPr>
      </p:pic>
      <p:sp>
        <p:nvSpPr>
          <p:cNvPr id="16" name="Номер слайда 5"/>
          <p:cNvSpPr>
            <a:spLocks/>
          </p:cNvSpPr>
          <p:nvPr/>
        </p:nvSpPr>
        <p:spPr bwMode="auto">
          <a:xfrm>
            <a:off x="8676456" y="6634623"/>
            <a:ext cx="47783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28770B14-2D29-4C66-B2AD-205C34CD5BC0}" type="slidenum">
              <a:rPr lang="ru-RU" sz="1400" b="1">
                <a:solidFill>
                  <a:srgbClr val="006600"/>
                </a:solidFill>
                <a:latin typeface="+mj-lt"/>
              </a:rPr>
              <a:pPr algn="ctr"/>
              <a:t>33</a:t>
            </a:fld>
            <a:endParaRPr lang="ru-RU" sz="1400" b="1" dirty="0">
              <a:solidFill>
                <a:srgbClr val="006600"/>
              </a:solidFill>
              <a:latin typeface="+mj-lt"/>
            </a:endParaRPr>
          </a:p>
        </p:txBody>
      </p:sp>
      <p:cxnSp>
        <p:nvCxnSpPr>
          <p:cNvPr id="17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250825" y="6557963"/>
            <a:ext cx="8715375" cy="0"/>
          </a:xfrm>
          <a:prstGeom prst="line">
            <a:avLst/>
          </a:prstGeom>
          <a:noFill/>
          <a:ln w="9525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611560" y="6592888"/>
            <a:ext cx="820250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3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ДЕПАРТАМЕНТ РАСТЕНИЕВОДСТВА, МЕХАНИЗАЦИИ, ХИМИЗАЦИИ И ЗАЩИТЫ РАСТЕНИЙ МИНСЕЛЬХОЗА РОССИИ</a:t>
            </a:r>
            <a:endParaRPr lang="ru-RU" sz="1300" dirty="0">
              <a:solidFill>
                <a:srgbClr val="0066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107504" y="44624"/>
            <a:ext cx="8930901" cy="7920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00">
                  <a:gamma/>
                  <a:shade val="46275"/>
                  <a:invGamma/>
                </a:srgbClr>
              </a:gs>
              <a:gs pos="100000">
                <a:srgbClr val="008000">
                  <a:alpha val="72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bg1"/>
                </a:solidFill>
              </a:rPr>
              <a:t>Приобретение сельскохозяйственной техники и оборудования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bg1"/>
                </a:solidFill>
              </a:rPr>
              <a:t>за счет льготных кредитов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9026" y="908720"/>
            <a:ext cx="8858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r>
              <a:rPr lang="ru-RU" dirty="0" smtClean="0">
                <a:latin typeface="Times New Roman"/>
              </a:rPr>
              <a:t>Сельскохозяйственные </a:t>
            </a:r>
            <a:r>
              <a:rPr lang="ru-RU" dirty="0">
                <a:latin typeface="Times New Roman"/>
              </a:rPr>
              <a:t>товаропроизводители в соответствии </a:t>
            </a:r>
            <a:r>
              <a:rPr lang="ru-RU" dirty="0" smtClean="0">
                <a:latin typeface="Times New Roman"/>
              </a:rPr>
              <a:t>с </a:t>
            </a:r>
            <a:r>
              <a:rPr lang="ru-RU" dirty="0">
                <a:latin typeface="Times New Roman"/>
              </a:rPr>
              <a:t>постановлением Правительства Российской Федерации от 29.12.2016 г. № 1528 </a:t>
            </a:r>
            <a:r>
              <a:rPr lang="ru-RU" b="1" dirty="0" smtClean="0">
                <a:latin typeface="Times New Roman"/>
              </a:rPr>
              <a:t>в 2017 году </a:t>
            </a:r>
            <a:r>
              <a:rPr lang="ru-RU" dirty="0" smtClean="0">
                <a:latin typeface="Times New Roman"/>
              </a:rPr>
              <a:t>приобрели более </a:t>
            </a:r>
            <a:r>
              <a:rPr lang="ru-RU" b="1" dirty="0" smtClean="0">
                <a:latin typeface="Times New Roman"/>
              </a:rPr>
              <a:t>8,6 </a:t>
            </a:r>
            <a:r>
              <a:rPr lang="ru-RU" b="1" dirty="0">
                <a:latin typeface="Times New Roman"/>
              </a:rPr>
              <a:t>тыс. ед. </a:t>
            </a:r>
            <a:r>
              <a:rPr lang="ru-RU" dirty="0">
                <a:latin typeface="Times New Roman"/>
              </a:rPr>
              <a:t>сельскохозяйственной техники и оборудования </a:t>
            </a:r>
            <a:r>
              <a:rPr lang="ru-RU" dirty="0" smtClean="0">
                <a:latin typeface="Times New Roman"/>
              </a:rPr>
              <a:t>на </a:t>
            </a:r>
            <a:r>
              <a:rPr lang="ru-RU" dirty="0">
                <a:latin typeface="Times New Roman"/>
              </a:rPr>
              <a:t>сумму </a:t>
            </a:r>
            <a:r>
              <a:rPr lang="ru-RU" b="1" dirty="0">
                <a:latin typeface="Times New Roman"/>
              </a:rPr>
              <a:t>более 30,9 млрд руб</a:t>
            </a:r>
            <a:r>
              <a:rPr lang="ru-RU" dirty="0" smtClean="0">
                <a:latin typeface="Times New Roman"/>
              </a:rPr>
              <a:t>., при </a:t>
            </a:r>
            <a:r>
              <a:rPr lang="ru-RU" dirty="0">
                <a:latin typeface="Times New Roman"/>
              </a:rPr>
              <a:t>этом объем субсидии составил </a:t>
            </a:r>
            <a:r>
              <a:rPr lang="ru-RU" b="1" dirty="0">
                <a:latin typeface="Times New Roman"/>
              </a:rPr>
              <a:t>840,2 млн руб.</a:t>
            </a:r>
            <a:r>
              <a:rPr lang="ru-RU" dirty="0">
                <a:latin typeface="Times New Roman"/>
              </a:rPr>
              <a:t> </a:t>
            </a:r>
            <a:endParaRPr lang="ru-RU" dirty="0">
              <a:effectLst/>
              <a:latin typeface="Times New Roman"/>
            </a:endParaRPr>
          </a:p>
        </p:txBody>
      </p:sp>
      <p:graphicFrame>
        <p:nvGraphicFramePr>
          <p:cNvPr id="19" name="Диаграмма 18"/>
          <p:cNvGraphicFramePr>
            <a:graphicFrameLocks/>
          </p:cNvGraphicFramePr>
          <p:nvPr>
            <p:extLst/>
          </p:nvPr>
        </p:nvGraphicFramePr>
        <p:xfrm>
          <a:off x="-612576" y="2149812"/>
          <a:ext cx="8159798" cy="2832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36626" y="4437112"/>
            <a:ext cx="8558892" cy="1800200"/>
          </a:xfrm>
          <a:prstGeom prst="rect">
            <a:avLst/>
          </a:prstGeom>
          <a:solidFill>
            <a:srgbClr val="FFC00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Минсельхозом России по состоянию на 14.05.2018 одобрена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1 621 заявка на технику на общую сумму кредита 41,7 млрд рублей (сумма субсидии на текущий год – 1,3 млрд рублей)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98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3"/>
          <p:cNvSpPr>
            <a:spLocks noChangeArrowheads="1"/>
          </p:cNvSpPr>
          <p:nvPr/>
        </p:nvSpPr>
        <p:spPr bwMode="auto">
          <a:xfrm>
            <a:off x="107950" y="58738"/>
            <a:ext cx="8940800" cy="6334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B00"/>
              </a:gs>
              <a:gs pos="100000">
                <a:srgbClr val="008000">
                  <a:alpha val="71999"/>
                </a:srgbClr>
              </a:gs>
            </a:gsLst>
            <a:lin ang="5400000" scaled="1"/>
          </a:gradFill>
          <a:ln>
            <a:noFill/>
          </a:ln>
          <a:extLst/>
        </p:spPr>
        <p:txBody>
          <a:bodyPr lIns="36000" r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Динамика цен на ГСМ в Российской Федерации в 2017-2018 гг., руб./тонну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  <a:cs typeface="Times New Roman" pitchFamily="18" charset="0"/>
              </a:rPr>
              <a:t>(по состоянию на </a:t>
            </a:r>
            <a:r>
              <a:rPr lang="ru-RU" alt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  <a:cs typeface="Times New Roman" pitchFamily="18" charset="0"/>
              </a:rPr>
              <a:t>10.05.18</a:t>
            </a:r>
            <a:r>
              <a:rPr lang="ru-RU" alt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  <a:cs typeface="Times New Roman" pitchFamily="18" charset="0"/>
              </a:rPr>
              <a:t>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PMingLiU" pitchFamily="18" charset="-120"/>
              <a:cs typeface="Times New Roman" pitchFamily="18" charset="0"/>
            </a:endParaRPr>
          </a:p>
        </p:txBody>
      </p:sp>
      <p:grpSp>
        <p:nvGrpSpPr>
          <p:cNvPr id="3075" name="Группа 4"/>
          <p:cNvGrpSpPr>
            <a:grpSpLocks/>
          </p:cNvGrpSpPr>
          <p:nvPr/>
        </p:nvGrpSpPr>
        <p:grpSpPr bwMode="auto">
          <a:xfrm>
            <a:off x="146050" y="6491288"/>
            <a:ext cx="8902700" cy="327025"/>
            <a:chOff x="250825" y="6557963"/>
            <a:chExt cx="8903468" cy="326019"/>
          </a:xfrm>
        </p:grpSpPr>
        <p:sp>
          <p:nvSpPr>
            <p:cNvPr id="6" name="Oval 8"/>
            <p:cNvSpPr>
              <a:spLocks noChangeArrowheads="1"/>
            </p:cNvSpPr>
            <p:nvPr/>
          </p:nvSpPr>
          <p:spPr bwMode="auto">
            <a:xfrm>
              <a:off x="8795487" y="6586450"/>
              <a:ext cx="242909" cy="250053"/>
            </a:xfrm>
            <a:prstGeom prst="ellipse">
              <a:avLst/>
            </a:prstGeom>
            <a:solidFill>
              <a:srgbClr val="FFCC99"/>
            </a:solidFill>
            <a:ln w="6350">
              <a:solidFill>
                <a:srgbClr val="00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ru-RU" sz="1400" b="1">
                <a:solidFill>
                  <a:srgbClr val="800000"/>
                </a:solidFill>
                <a:latin typeface="+mj-lt"/>
              </a:endParaRPr>
            </a:p>
          </p:txBody>
        </p:sp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1520" y="6564322"/>
              <a:ext cx="268339" cy="286772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 w="9525">
              <a:gradFill>
                <a:gsLst>
                  <a:gs pos="0">
                    <a:schemeClr val="accent1">
                      <a:tint val="66000"/>
                      <a:satMod val="160000"/>
                      <a:alpha val="2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/>
          </p:spPr>
        </p:pic>
        <p:sp>
          <p:nvSpPr>
            <p:cNvPr id="8" name="Номер слайда 5"/>
            <p:cNvSpPr>
              <a:spLocks/>
            </p:cNvSpPr>
            <p:nvPr/>
          </p:nvSpPr>
          <p:spPr bwMode="auto">
            <a:xfrm>
              <a:off x="8676415" y="6633929"/>
              <a:ext cx="477878" cy="145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fld id="{1240B378-8A2E-4ABA-9F86-2C6DB33D8F76}" type="slidenum">
                <a:rPr lang="ru-RU" sz="1400" b="1">
                  <a:solidFill>
                    <a:srgbClr val="006600"/>
                  </a:solidFill>
                  <a:latin typeface="+mj-lt"/>
                </a:rPr>
                <a:pPr algn="ctr">
                  <a:defRPr/>
                </a:pPr>
                <a:t>34</a:t>
              </a:fld>
              <a:endParaRPr lang="ru-RU" sz="1400" b="1" dirty="0">
                <a:solidFill>
                  <a:srgbClr val="006600"/>
                </a:solidFill>
                <a:latin typeface="+mj-lt"/>
              </a:endParaRPr>
            </a:p>
          </p:txBody>
        </p:sp>
        <p:cxnSp>
          <p:nvCxnSpPr>
            <p:cNvPr id="3080" name="Прямая соединительная линия 6"/>
            <p:cNvCxnSpPr>
              <a:cxnSpLocks noChangeShapeType="1"/>
            </p:cNvCxnSpPr>
            <p:nvPr/>
          </p:nvCxnSpPr>
          <p:spPr bwMode="auto">
            <a:xfrm>
              <a:off x="250825" y="6557963"/>
              <a:ext cx="8715375" cy="0"/>
            </a:xfrm>
            <a:prstGeom prst="line">
              <a:avLst/>
            </a:prstGeom>
            <a:noFill/>
            <a:ln w="9525" algn="ctr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611219" y="6592781"/>
              <a:ext cx="4150083" cy="291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300" dirty="0">
                  <a:solidFill>
                    <a:srgbClr val="006600"/>
                  </a:solidFill>
                  <a:latin typeface="+mj-lt"/>
                  <a:cs typeface="Times New Roman" pitchFamily="18" charset="0"/>
                </a:rPr>
                <a:t>ДЕПРАСТЕНИЕВОДСТВА МИНСЕЛЬХОЗА РОССИИ</a:t>
              </a:r>
            </a:p>
          </p:txBody>
        </p:sp>
      </p:grpSp>
      <p:graphicFrame>
        <p:nvGraphicFramePr>
          <p:cNvPr id="3076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1245671"/>
              </p:ext>
            </p:extLst>
          </p:nvPr>
        </p:nvGraphicFramePr>
        <p:xfrm>
          <a:off x="152400" y="671513"/>
          <a:ext cx="8836025" cy="538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5" name="Лист" r:id="rId5" imgW="10401233" imgH="5943482" progId="Excel.Sheet.8">
                  <p:embed/>
                </p:oleObj>
              </mc:Choice>
              <mc:Fallback>
                <p:oleObj name="Лист" r:id="rId5" imgW="10401233" imgH="5943482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71513"/>
                        <a:ext cx="8836025" cy="538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125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3"/>
          <p:cNvSpPr txBox="1">
            <a:spLocks noChangeArrowheads="1"/>
          </p:cNvSpPr>
          <p:nvPr/>
        </p:nvSpPr>
        <p:spPr bwMode="auto">
          <a:xfrm>
            <a:off x="85725" y="44450"/>
            <a:ext cx="9001125" cy="6778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B00"/>
              </a:gs>
              <a:gs pos="100000">
                <a:srgbClr val="008000">
                  <a:alpha val="71999"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Times New Roman" pitchFamily="18" charset="0"/>
              </a:rPr>
              <a:t>Поступление и наличие дизельного топлива и автобензина в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Times New Roman" pitchFamily="18" charset="0"/>
              </a:rPr>
              <a:t>регионах Российской Федерации, тыс. тонн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Times New Roman" pitchFamily="18" charset="0"/>
              </a:rPr>
              <a:t>(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Times New Roman" pitchFamily="18" charset="0"/>
              </a:rPr>
              <a:t>на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Times New Roman" pitchFamily="18" charset="0"/>
              </a:rPr>
              <a:t>11.05.2018)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26769" name="Group 1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877859"/>
              </p:ext>
            </p:extLst>
          </p:nvPr>
        </p:nvGraphicFramePr>
        <p:xfrm>
          <a:off x="107950" y="808040"/>
          <a:ext cx="8921750" cy="5749922"/>
        </p:xfrm>
        <a:graphic>
          <a:graphicData uri="http://schemas.openxmlformats.org/drawingml/2006/table">
            <a:tbl>
              <a:tblPr/>
              <a:tblGrid>
                <a:gridCol w="2203450"/>
                <a:gridCol w="1008063"/>
                <a:gridCol w="863600"/>
                <a:gridCol w="715962"/>
                <a:gridCol w="862013"/>
                <a:gridCol w="966787"/>
                <a:gridCol w="763588"/>
                <a:gridCol w="768350"/>
                <a:gridCol w="769937"/>
              </a:tblGrid>
              <a:tr h="344603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Наименование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субъекта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Дизельное топливо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Автобензин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99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Фактически  приобретено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Имеется в наличии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Фактически  приобретено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Имеется в наличии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730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за январь –май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2018 г.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2018 г. в %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 2017 г.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2018 г.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2018 г. в %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 2017 г.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за январь –май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2018 г.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2018 г. в %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 2017 г.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2018 г.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2018 г. в %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 2017 г.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48339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Российская Федерация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929,3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91,95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679,8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92,56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154,3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84,10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89,8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82,32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45473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Центральный Ф.О.</a:t>
                      </a:r>
                    </a:p>
                  </a:txBody>
                  <a:tcPr marL="36000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166,7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90,25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120,7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97,81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25,8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89,49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98,74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473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Северо-Западный Ф.О.</a:t>
                      </a:r>
                    </a:p>
                  </a:txBody>
                  <a:tcPr marL="36000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22,9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103,82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90,56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83,29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60,12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585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Южный Ф.О.</a:t>
                      </a:r>
                    </a:p>
                  </a:txBody>
                  <a:tcPr marL="36000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193,0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113,12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113,2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113,23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30,0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91,90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105,48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473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Северо-Кавказский Ф.О.</a:t>
                      </a:r>
                    </a:p>
                  </a:txBody>
                  <a:tcPr marL="36000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49,4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74,38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41,6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83,07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7,0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70,14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78,67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473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Приволжский Ф.О.</a:t>
                      </a:r>
                    </a:p>
                  </a:txBody>
                  <a:tcPr marL="36000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241,4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87,57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202,7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88,22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27,3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81,82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17,3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52,73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473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Уральский Ф.О.</a:t>
                      </a:r>
                    </a:p>
                  </a:txBody>
                  <a:tcPr marL="36000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65,3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94,84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66,5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93,72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98,40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124,19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473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Сибирский Ф.О.</a:t>
                      </a:r>
                    </a:p>
                  </a:txBody>
                  <a:tcPr marL="36000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166,0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87,23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111,4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78,67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47,6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90,68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27,5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96,20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473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Дальневосточный Ф.О.</a:t>
                      </a:r>
                    </a:p>
                  </a:txBody>
                  <a:tcPr marL="36000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24,5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76,63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17,7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146,72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23,80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38,66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8794750" y="6586538"/>
            <a:ext cx="242888" cy="249237"/>
          </a:xfrm>
          <a:prstGeom prst="ellipse">
            <a:avLst/>
          </a:prstGeom>
          <a:solidFill>
            <a:srgbClr val="FFCC99"/>
          </a:solidFill>
          <a:ln w="635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>
              <a:solidFill>
                <a:srgbClr val="800000"/>
              </a:solidFill>
              <a:latin typeface="+mj-lt"/>
              <a:cs typeface="+mn-cs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564322"/>
            <a:ext cx="268339" cy="28677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</p:spPr>
      </p:pic>
      <p:sp>
        <p:nvSpPr>
          <p:cNvPr id="11" name="Номер слайда 5"/>
          <p:cNvSpPr>
            <a:spLocks/>
          </p:cNvSpPr>
          <p:nvPr/>
        </p:nvSpPr>
        <p:spPr bwMode="auto">
          <a:xfrm>
            <a:off x="8675688" y="6634163"/>
            <a:ext cx="477837" cy="144462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C404728E-6915-4093-B819-4529FB155E33}" type="slidenum">
              <a:rPr lang="ru-RU" sz="1400" b="1">
                <a:solidFill>
                  <a:srgbClr val="006600"/>
                </a:solidFill>
                <a:latin typeface="+mj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35</a:t>
            </a:fld>
            <a:endParaRPr lang="ru-RU" sz="1400" b="1" dirty="0">
              <a:solidFill>
                <a:srgbClr val="006600"/>
              </a:solidFill>
              <a:latin typeface="+mj-lt"/>
              <a:cs typeface="+mn-cs"/>
            </a:endParaRPr>
          </a:p>
        </p:txBody>
      </p:sp>
      <p:cxnSp>
        <p:nvCxnSpPr>
          <p:cNvPr id="26749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250825" y="6557963"/>
            <a:ext cx="8715375" cy="0"/>
          </a:xfrm>
          <a:prstGeom prst="line">
            <a:avLst/>
          </a:prstGeom>
          <a:noFill/>
          <a:ln w="9525" algn="ctr">
            <a:solidFill>
              <a:srgbClr val="006600"/>
            </a:solidFill>
            <a:round/>
            <a:headEnd/>
            <a:tailEnd/>
          </a:ln>
        </p:spPr>
      </p:cxn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611188" y="6592888"/>
            <a:ext cx="8202612" cy="2921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ДЕПАРТАМЕНТ РАСТЕНИЕВОДСТВА, МЕХАНИЗАЦИИ, ХИМИЗАЦИИ И ЗАЩИТЫ РАСТЕНИЙ МИНСЕЛЬХОЗА РОССИИ</a:t>
            </a:r>
          </a:p>
        </p:txBody>
      </p:sp>
      <p:graphicFrame>
        <p:nvGraphicFramePr>
          <p:cNvPr id="12" name="Group 1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102737"/>
              </p:ext>
            </p:extLst>
          </p:nvPr>
        </p:nvGraphicFramePr>
        <p:xfrm>
          <a:off x="115888" y="808041"/>
          <a:ext cx="8921750" cy="5749922"/>
        </p:xfrm>
        <a:graphic>
          <a:graphicData uri="http://schemas.openxmlformats.org/drawingml/2006/table">
            <a:tbl>
              <a:tblPr/>
              <a:tblGrid>
                <a:gridCol w="2203450"/>
                <a:gridCol w="1008063"/>
                <a:gridCol w="863600"/>
                <a:gridCol w="715962"/>
                <a:gridCol w="862013"/>
                <a:gridCol w="966787"/>
                <a:gridCol w="763588"/>
                <a:gridCol w="768350"/>
                <a:gridCol w="769937"/>
              </a:tblGrid>
              <a:tr h="344603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Наименование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субъекта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Дизельное топливо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Автобензин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99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Фактически  приобретено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Имеется в наличии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Фактически  приобретено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Имеется в наличии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730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за январь –май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2018 г.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2018 г. в %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 2017 г.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2018 г.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2018 г. в %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 2017 г.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за январь –май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2018 г.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2018 г. в %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 2017 г.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2018 г.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2018 г. в %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 2017 г.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48339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Российская Федерация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929,3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91,95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679,8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92,56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154,3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84,10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89,8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82,32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45473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Центральный Ф.О.</a:t>
                      </a:r>
                    </a:p>
                  </a:txBody>
                  <a:tcPr marL="36000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166,7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90,25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120,7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97,81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25,8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89,49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98,74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473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Северо-Западный Ф.О.</a:t>
                      </a:r>
                    </a:p>
                  </a:txBody>
                  <a:tcPr marL="36000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22,9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103,82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90,56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83,29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60,12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585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Южный Ф.О.</a:t>
                      </a:r>
                    </a:p>
                  </a:txBody>
                  <a:tcPr marL="36000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193,0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113,12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113,2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113,23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30,0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91,90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105,48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473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Северо-Кавказский Ф.О.</a:t>
                      </a:r>
                    </a:p>
                  </a:txBody>
                  <a:tcPr marL="36000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49,4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74,38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41,6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83,07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7,0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70,14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78,67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473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Приволжский Ф.О.</a:t>
                      </a:r>
                    </a:p>
                  </a:txBody>
                  <a:tcPr marL="36000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241,4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87,57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202,7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88,22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27,3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81,82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17,3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52,73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473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Уральский Ф.О.</a:t>
                      </a:r>
                    </a:p>
                  </a:txBody>
                  <a:tcPr marL="36000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65,3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94,84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66,5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93,72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98,40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124,19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473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Сибирский Ф.О.</a:t>
                      </a:r>
                    </a:p>
                  </a:txBody>
                  <a:tcPr marL="36000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166,0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87,23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111,4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78,67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47,6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90,68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27,5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96,20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473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Дальневосточный Ф.О.</a:t>
                      </a:r>
                    </a:p>
                  </a:txBody>
                  <a:tcPr marL="36000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24,5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76,63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17,7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146,72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23,80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38,66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419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3"/>
          <p:cNvSpPr>
            <a:spLocks noChangeArrowheads="1"/>
          </p:cNvSpPr>
          <p:nvPr/>
        </p:nvSpPr>
        <p:spPr bwMode="auto">
          <a:xfrm>
            <a:off x="107950" y="58738"/>
            <a:ext cx="8940800" cy="63395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B00"/>
              </a:gs>
              <a:gs pos="100000">
                <a:srgbClr val="008000">
                  <a:alpha val="71999"/>
                </a:srgbClr>
              </a:gs>
            </a:gsLst>
            <a:lin ang="5400000" scaled="1"/>
          </a:gradFill>
          <a:ln>
            <a:noFill/>
          </a:ln>
          <a:extLst/>
        </p:spPr>
        <p:txBody>
          <a:bodyPr lIns="36000" r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О ценах (тарифах) на электроэнергию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для сельхозтоваропроизводителей Российской Федерации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PMingLiU" pitchFamily="18" charset="-120"/>
              <a:cs typeface="Times New Roman" pitchFamily="18" charset="0"/>
            </a:endParaRP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8794750" y="6586538"/>
            <a:ext cx="242888" cy="249237"/>
          </a:xfrm>
          <a:prstGeom prst="ellipse">
            <a:avLst/>
          </a:prstGeom>
          <a:solidFill>
            <a:srgbClr val="FFCC99"/>
          </a:solidFill>
          <a:ln w="635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>
              <a:solidFill>
                <a:srgbClr val="800000"/>
              </a:solidFill>
              <a:latin typeface="+mj-lt"/>
              <a:cs typeface="+mn-cs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564322"/>
            <a:ext cx="268339" cy="28677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</p:spPr>
      </p:pic>
      <p:sp>
        <p:nvSpPr>
          <p:cNvPr id="15" name="Номер слайда 5"/>
          <p:cNvSpPr>
            <a:spLocks/>
          </p:cNvSpPr>
          <p:nvPr/>
        </p:nvSpPr>
        <p:spPr bwMode="auto">
          <a:xfrm>
            <a:off x="8675688" y="6634163"/>
            <a:ext cx="477837" cy="144462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270DB19B-5DB2-42EB-8F44-8B7810E7FC10}" type="slidenum">
              <a:rPr lang="ru-RU" sz="1400" b="1">
                <a:solidFill>
                  <a:srgbClr val="006600"/>
                </a:solidFill>
                <a:latin typeface="+mj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36</a:t>
            </a:fld>
            <a:endParaRPr lang="ru-RU" sz="1400" b="1" dirty="0">
              <a:solidFill>
                <a:srgbClr val="006600"/>
              </a:solidFill>
              <a:latin typeface="+mj-lt"/>
              <a:cs typeface="+mn-cs"/>
            </a:endParaRPr>
          </a:p>
        </p:txBody>
      </p:sp>
      <p:cxnSp>
        <p:nvCxnSpPr>
          <p:cNvPr id="3086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250825" y="6557963"/>
            <a:ext cx="8715375" cy="0"/>
          </a:xfrm>
          <a:prstGeom prst="line">
            <a:avLst/>
          </a:prstGeom>
          <a:noFill/>
          <a:ln w="9525" algn="ctr">
            <a:solidFill>
              <a:srgbClr val="006600"/>
            </a:solidFill>
            <a:round/>
            <a:headEnd/>
            <a:tailEnd/>
          </a:ln>
        </p:spPr>
      </p:cxn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611188" y="6592888"/>
            <a:ext cx="8202612" cy="2921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ДЕПАРТАМЕНТ РАСТЕНИЕВОДСТВА, МЕХАНИЗАЦИИ, ХИМИЗАЦИИ И ЗАЩИТЫ РАСТЕНИЙ МИНСЕЛЬХОЗА РОССИИ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039306"/>
              </p:ext>
            </p:extLst>
          </p:nvPr>
        </p:nvGraphicFramePr>
        <p:xfrm>
          <a:off x="230276" y="1349568"/>
          <a:ext cx="4608512" cy="2445414"/>
        </p:xfrm>
        <a:graphic>
          <a:graphicData uri="http://schemas.openxmlformats.org/drawingml/2006/table">
            <a:tbl>
              <a:tblPr/>
              <a:tblGrid>
                <a:gridCol w="2253492"/>
                <a:gridCol w="648072"/>
                <a:gridCol w="627523"/>
                <a:gridCol w="1079425"/>
              </a:tblGrid>
              <a:tr h="2878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Наименование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2017 г.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2018 г.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2018/2017;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16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РОССИЙСКАЯ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ФЕДЕРАЦИЯ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5,60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5,86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104,7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63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ЦЕНТРАЛЬНЫЙ Ф.О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5,51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5,94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107,8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63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СЕВЕРО-ЗАПАДНЫЙ Ф.О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6,74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7,11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105,5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36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ЮЖНЫЙ Ф.О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5,94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6,58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110,7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85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СЕВЕРО-КАВКАЗСКИЙ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Ф.О.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5,44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5,66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27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ПРИВОЛЖСКИЙ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Ф.О.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5,59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6,16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110,3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27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УРАЛЬСКИЙ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Ф.О.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6,02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6,07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100,82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27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СИБИРСКИЙ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Ф.О.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4,97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5,19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104,6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27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ДАЛЬНЕВОСТОЧНЫЙ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Ф.О.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4,60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4,19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91,1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30276" y="764793"/>
            <a:ext cx="4608512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Средняя отпускная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цена (тариф), сложившаяся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регионах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 2017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годах, руб./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кВт-ч</a:t>
            </a:r>
            <a:r>
              <a:rPr lang="ru-RU" dirty="0"/>
              <a:t>	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121322"/>
              </p:ext>
            </p:extLst>
          </p:nvPr>
        </p:nvGraphicFramePr>
        <p:xfrm>
          <a:off x="235913" y="3881685"/>
          <a:ext cx="4619779" cy="2719130"/>
        </p:xfrm>
        <a:graphic>
          <a:graphicData uri="http://schemas.openxmlformats.org/drawingml/2006/table">
            <a:tbl>
              <a:tblPr/>
              <a:tblGrid>
                <a:gridCol w="3920158"/>
                <a:gridCol w="699621"/>
              </a:tblGrid>
              <a:tr h="267395"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Тарифы в 2018 году, руб./кВт-ч (на</a:t>
                      </a:r>
                      <a:r>
                        <a:rPr lang="ru-RU" sz="14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 1 апреля)</a:t>
                      </a:r>
                      <a:endParaRPr lang="ru-RU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263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 Ивановская область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7,70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0916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 Республика Калмыкия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9,20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9263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 Ставропольский </a:t>
                      </a: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край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7,30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9263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 Нижегородская </a:t>
                      </a: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область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8,30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1932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 Свердловская область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6,54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9711">
                <a:tc gridSpan="2"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263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 Калужская область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3,61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9263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 Чувашская Республика 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4,15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9263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 Республика </a:t>
                      </a: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Крым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3,78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9263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 Республика Бурятия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4,64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9263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 Иркутская область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3,15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5065782" y="764881"/>
            <a:ext cx="3896568" cy="7386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Цена (тариф) на электрическую энергию для </a:t>
            </a:r>
            <a:r>
              <a:rPr lang="ru-RU" sz="1400" b="1" i="1" dirty="0" err="1">
                <a:latin typeface="Times New Roman" pitchFamily="18" charset="0"/>
                <a:cs typeface="Times New Roman" pitchFamily="18" charset="0"/>
              </a:rPr>
              <a:t>сельхозтоваропроизводителей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среднем по Российской Федерации</a:t>
            </a:r>
          </a:p>
        </p:txBody>
      </p:sp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1652344"/>
              </p:ext>
            </p:extLst>
          </p:nvPr>
        </p:nvGraphicFramePr>
        <p:xfrm>
          <a:off x="5076030" y="1628800"/>
          <a:ext cx="3838576" cy="4843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657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32536615"/>
              </p:ext>
            </p:extLst>
          </p:nvPr>
        </p:nvGraphicFramePr>
        <p:xfrm>
          <a:off x="304800" y="1412776"/>
          <a:ext cx="8547100" cy="4896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8795518" y="6586998"/>
            <a:ext cx="242888" cy="249238"/>
          </a:xfrm>
          <a:prstGeom prst="ellipse">
            <a:avLst/>
          </a:prstGeom>
          <a:solidFill>
            <a:srgbClr val="FFCC99"/>
          </a:solidFill>
          <a:ln w="635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1400" b="1">
              <a:solidFill>
                <a:srgbClr val="800000"/>
              </a:solidFill>
              <a:latin typeface="+mj-lt"/>
            </a:endParaRP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564322"/>
            <a:ext cx="268339" cy="28677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</p:spPr>
      </p:pic>
      <p:sp>
        <p:nvSpPr>
          <p:cNvPr id="19" name="Номер слайда 5"/>
          <p:cNvSpPr>
            <a:spLocks/>
          </p:cNvSpPr>
          <p:nvPr/>
        </p:nvSpPr>
        <p:spPr bwMode="auto">
          <a:xfrm>
            <a:off x="8676456" y="6634623"/>
            <a:ext cx="47783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28770B14-2D29-4C66-B2AD-205C34CD5BC0}" type="slidenum">
              <a:rPr lang="ru-RU" sz="1400" b="1">
                <a:solidFill>
                  <a:srgbClr val="006600"/>
                </a:solidFill>
                <a:latin typeface="+mj-lt"/>
              </a:rPr>
              <a:pPr algn="ctr"/>
              <a:t>37</a:t>
            </a:fld>
            <a:endParaRPr lang="ru-RU" sz="1400" b="1" dirty="0">
              <a:solidFill>
                <a:srgbClr val="006600"/>
              </a:solidFill>
              <a:latin typeface="+mj-lt"/>
            </a:endParaRPr>
          </a:p>
        </p:txBody>
      </p:sp>
      <p:cxnSp>
        <p:nvCxnSpPr>
          <p:cNvPr id="20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250825" y="6557963"/>
            <a:ext cx="8715375" cy="0"/>
          </a:xfrm>
          <a:prstGeom prst="line">
            <a:avLst/>
          </a:prstGeom>
          <a:noFill/>
          <a:ln w="9525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611560" y="6592888"/>
            <a:ext cx="820250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3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ДЕПАРТАМЕНТ РАСТЕНИЕВОДСТВА, МЕХАНИЗАЦИИ, ХИМИЗАЦИИ И ЗАЩИТЫ РАСТЕНИЙ МИНСЕЛЬХОЗА РОССИИ</a:t>
            </a:r>
            <a:endParaRPr lang="ru-RU" sz="1300" dirty="0">
              <a:solidFill>
                <a:srgbClr val="0066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AutoShape 3"/>
          <p:cNvSpPr>
            <a:spLocks noChangeArrowheads="1"/>
          </p:cNvSpPr>
          <p:nvPr/>
        </p:nvSpPr>
        <p:spPr bwMode="auto">
          <a:xfrm>
            <a:off x="107950" y="57150"/>
            <a:ext cx="8940800" cy="85157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00">
                  <a:gamma/>
                  <a:shade val="46275"/>
                  <a:invGamma/>
                </a:srgbClr>
              </a:gs>
              <a:gs pos="100000">
                <a:srgbClr val="008000">
                  <a:alpha val="72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pattFill prst="ltUpDiag">
                  <a:fgClr>
                    <a:srgbClr val="66FF66"/>
                  </a:fgClr>
                  <a:bgClr>
                    <a:srgbClr val="00CC00"/>
                  </a:bgClr>
                </a:patt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cs typeface="Arial" pitchFamily="34" charset="0"/>
              </a:rPr>
              <a:t>Прогноз производства основных сельскохозяйственных культур 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cs typeface="Arial" pitchFamily="34" charset="0"/>
              </a:rPr>
              <a:t>в Российской Федерации в 2018 году во всех категориях хозяйств в соответствии с Госпрограммой 2013-2020 гг., млн тонн</a:t>
            </a:r>
            <a:endParaRPr lang="ru-RU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7172" name="Picture 4" descr="http://img.allcorp.ru/userfiles/083/233/images/dfae654d0aeef63172b8db524ed416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716" y="2693165"/>
            <a:ext cx="1496491" cy="129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static8.depositphotos.com/1004561/1039/i/950/depositphotos_10394793-stock-photo-fresh-juicy-vegetables-on-whit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706" y="3201857"/>
            <a:ext cx="1433750" cy="95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static3.depositphotos.com/1000723/243/i/950/depositphotos_2435262-stock-photo-whea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05" y="1124744"/>
            <a:ext cx="1595411" cy="106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media.istockphoto.com/photos/sugar-beet-picture-id1768473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321" y="2693165"/>
            <a:ext cx="1379368" cy="91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89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107950" y="57150"/>
            <a:ext cx="8940800" cy="63554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00">
                  <a:gamma/>
                  <a:shade val="46275"/>
                  <a:invGamma/>
                </a:srgbClr>
              </a:gs>
              <a:gs pos="100000">
                <a:srgbClr val="008000">
                  <a:alpha val="72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pattFill prst="ltUpDiag">
                  <a:fgClr>
                    <a:srgbClr val="66FF66"/>
                  </a:fgClr>
                  <a:bgClr>
                    <a:srgbClr val="00CC00"/>
                  </a:bgClr>
                </a:patt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  <a:cs typeface="Arial" pitchFamily="34" charset="0"/>
              </a:rPr>
              <a:t>Перспективные культуры </a:t>
            </a:r>
            <a:endParaRPr lang="ru-RU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221746" y="2705128"/>
            <a:ext cx="2821499" cy="1557801"/>
          </a:xfrm>
          <a:prstGeom prst="ellipse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Культуры, площадь  которых необходимо увеличить </a:t>
            </a:r>
            <a:endParaRPr lang="ru-RU" sz="1700" b="1" dirty="0">
              <a:solidFill>
                <a:schemeClr val="bg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47262" y="1010224"/>
            <a:ext cx="2718569" cy="1348391"/>
          </a:xfrm>
          <a:prstGeom prst="roundRect">
            <a:avLst/>
          </a:prstGeom>
          <a:blipFill dpi="0" rotWithShape="1">
            <a:blip r:embed="rId4">
              <a:alphaModFix amt="8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Лен</a:t>
            </a: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 100 тыс. га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136938" y="6540501"/>
            <a:ext cx="9018942" cy="317499"/>
            <a:chOff x="136938" y="6540501"/>
            <a:chExt cx="9018942" cy="317499"/>
          </a:xfrm>
        </p:grpSpPr>
        <p:cxnSp>
          <p:nvCxnSpPr>
            <p:cNvPr id="24" name="Прямая соединительная линия 6"/>
            <p:cNvCxnSpPr>
              <a:cxnSpLocks noChangeShapeType="1"/>
            </p:cNvCxnSpPr>
            <p:nvPr/>
          </p:nvCxnSpPr>
          <p:spPr bwMode="auto">
            <a:xfrm>
              <a:off x="250825" y="6540501"/>
              <a:ext cx="8666137" cy="0"/>
            </a:xfrm>
            <a:prstGeom prst="line">
              <a:avLst/>
            </a:prstGeom>
            <a:noFill/>
            <a:ln w="9525" algn="ctr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" name="Oval 8"/>
            <p:cNvSpPr>
              <a:spLocks noChangeArrowheads="1"/>
            </p:cNvSpPr>
            <p:nvPr/>
          </p:nvSpPr>
          <p:spPr bwMode="auto">
            <a:xfrm>
              <a:off x="8795518" y="6586998"/>
              <a:ext cx="242888" cy="249238"/>
            </a:xfrm>
            <a:prstGeom prst="ellipse">
              <a:avLst/>
            </a:prstGeom>
            <a:solidFill>
              <a:srgbClr val="FFCC99"/>
            </a:solidFill>
            <a:ln w="6350">
              <a:solidFill>
                <a:srgbClr val="00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sz="1400" b="1">
                <a:solidFill>
                  <a:srgbClr val="800000"/>
                </a:solidFill>
                <a:latin typeface="+mj-lt"/>
              </a:endParaRPr>
            </a:p>
          </p:txBody>
        </p:sp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6938" y="6571228"/>
              <a:ext cx="268339" cy="286772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 w="9525">
              <a:gradFill>
                <a:gsLst>
                  <a:gs pos="0">
                    <a:schemeClr val="accent1">
                      <a:tint val="66000"/>
                      <a:satMod val="160000"/>
                      <a:alpha val="2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/>
          </p:spPr>
        </p:pic>
        <p:sp>
          <p:nvSpPr>
            <p:cNvPr id="27" name="Номер слайда 5"/>
            <p:cNvSpPr>
              <a:spLocks/>
            </p:cNvSpPr>
            <p:nvPr/>
          </p:nvSpPr>
          <p:spPr bwMode="auto">
            <a:xfrm>
              <a:off x="8678043" y="6639845"/>
              <a:ext cx="477837" cy="14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fld id="{28770B14-2D29-4C66-B2AD-205C34CD5BC0}" type="slidenum">
                <a:rPr lang="ru-RU" sz="1400" b="1">
                  <a:solidFill>
                    <a:srgbClr val="006600"/>
                  </a:solidFill>
                  <a:latin typeface="+mj-lt"/>
                </a:rPr>
                <a:pPr algn="ctr"/>
                <a:t>38</a:t>
              </a:fld>
              <a:endParaRPr lang="ru-RU" sz="1400" b="1" dirty="0">
                <a:solidFill>
                  <a:srgbClr val="006600"/>
                </a:solidFill>
                <a:latin typeface="+mj-lt"/>
              </a:endParaRPr>
            </a:p>
          </p:txBody>
        </p:sp>
        <p:sp>
          <p:nvSpPr>
            <p:cNvPr id="28" name="Rectangle 12"/>
            <p:cNvSpPr>
              <a:spLocks noChangeArrowheads="1"/>
            </p:cNvSpPr>
            <p:nvPr/>
          </p:nvSpPr>
          <p:spPr bwMode="auto">
            <a:xfrm>
              <a:off x="507261" y="6540501"/>
              <a:ext cx="8202502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1300" dirty="0" smtClean="0">
                  <a:solidFill>
                    <a:srgbClr val="006600"/>
                  </a:solidFill>
                  <a:latin typeface="+mj-lt"/>
                  <a:cs typeface="Times New Roman" pitchFamily="18" charset="0"/>
                </a:rPr>
                <a:t>ДЕПАРТАМЕНТ РАСТЕНИЕВОДСТВА, МЕХАНИЗАЦИИ, ХИМИЗАЦИИ И ЗАЩИТЫ РАСТЕНИЙ МИНСЕЛЬХОЗА РОССИИ</a:t>
              </a:r>
              <a:endParaRPr lang="ru-RU" sz="1300" dirty="0">
                <a:solidFill>
                  <a:srgbClr val="006600"/>
                </a:solidFill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32" name="Стрелка вправо 31"/>
          <p:cNvSpPr/>
          <p:nvPr/>
        </p:nvSpPr>
        <p:spPr>
          <a:xfrm rot="13898416">
            <a:off x="3246185" y="2288476"/>
            <a:ext cx="373120" cy="789862"/>
          </a:xfrm>
          <a:prstGeom prst="rightArrow">
            <a:avLst/>
          </a:prstGeom>
          <a:solidFill>
            <a:srgbClr val="46ED1F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 rot="16200000">
            <a:off x="4479144" y="2028741"/>
            <a:ext cx="373120" cy="789862"/>
          </a:xfrm>
          <a:prstGeom prst="rightArrow">
            <a:avLst/>
          </a:prstGeom>
          <a:solidFill>
            <a:srgbClr val="46ED1F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право 33"/>
          <p:cNvSpPr/>
          <p:nvPr/>
        </p:nvSpPr>
        <p:spPr>
          <a:xfrm rot="18549815">
            <a:off x="5675736" y="2311244"/>
            <a:ext cx="373120" cy="789862"/>
          </a:xfrm>
          <a:prstGeom prst="rightArrow">
            <a:avLst/>
          </a:prstGeom>
          <a:solidFill>
            <a:srgbClr val="46ED1F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право 34"/>
          <p:cNvSpPr/>
          <p:nvPr/>
        </p:nvSpPr>
        <p:spPr>
          <a:xfrm>
            <a:off x="6095495" y="3041454"/>
            <a:ext cx="373120" cy="789862"/>
          </a:xfrm>
          <a:prstGeom prst="rightArrow">
            <a:avLst/>
          </a:prstGeom>
          <a:solidFill>
            <a:srgbClr val="46ED1F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право 35"/>
          <p:cNvSpPr/>
          <p:nvPr/>
        </p:nvSpPr>
        <p:spPr>
          <a:xfrm rot="3019461">
            <a:off x="5726140" y="3867998"/>
            <a:ext cx="373120" cy="789862"/>
          </a:xfrm>
          <a:prstGeom prst="rightArrow">
            <a:avLst/>
          </a:prstGeom>
          <a:solidFill>
            <a:srgbClr val="46ED1F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право 36"/>
          <p:cNvSpPr/>
          <p:nvPr/>
        </p:nvSpPr>
        <p:spPr>
          <a:xfrm rot="5400000">
            <a:off x="4479144" y="4156733"/>
            <a:ext cx="373120" cy="789862"/>
          </a:xfrm>
          <a:prstGeom prst="rightArrow">
            <a:avLst/>
          </a:prstGeom>
          <a:solidFill>
            <a:srgbClr val="46ED1F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право 37"/>
          <p:cNvSpPr/>
          <p:nvPr/>
        </p:nvSpPr>
        <p:spPr>
          <a:xfrm rot="10800000">
            <a:off x="2848626" y="3073119"/>
            <a:ext cx="373120" cy="789862"/>
          </a:xfrm>
          <a:prstGeom prst="rightArrow">
            <a:avLst/>
          </a:prstGeom>
          <a:solidFill>
            <a:srgbClr val="46ED1F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 rot="7946042">
            <a:off x="3254278" y="3894376"/>
            <a:ext cx="373120" cy="789862"/>
          </a:xfrm>
          <a:prstGeom prst="rightArrow">
            <a:avLst/>
          </a:prstGeom>
          <a:solidFill>
            <a:srgbClr val="46ED1F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16875" y="2855995"/>
            <a:ext cx="2718569" cy="1348391"/>
          </a:xfrm>
          <a:prstGeom prst="roundRect">
            <a:avLst/>
          </a:prstGeom>
          <a:blipFill dpi="0" rotWithShape="1">
            <a:blip r:embed="rId6">
              <a:alphaModFix amt="88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Конопля</a:t>
            </a: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до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10 тыс.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га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6410582" y="2793854"/>
            <a:ext cx="2718569" cy="1348391"/>
          </a:xfrm>
          <a:prstGeom prst="roundRect">
            <a:avLst/>
          </a:prstGeom>
          <a:blipFill dpi="0" rotWithShape="1">
            <a:blip r:embed="rId7">
              <a:alphaModFix amt="81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Эфиромасличные</a:t>
            </a: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до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200 тыс.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га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3315884" y="797557"/>
            <a:ext cx="2718569" cy="1348391"/>
          </a:xfrm>
          <a:prstGeom prst="roundRect">
            <a:avLst/>
          </a:prstGeom>
          <a:blipFill dpi="0" rotWithShape="1">
            <a:blip r:embed="rId8">
              <a:alphaModFix amt="8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Рапс</a:t>
            </a: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до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 млн. га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410632" y="938273"/>
            <a:ext cx="2718569" cy="1348391"/>
          </a:xfrm>
          <a:prstGeom prst="roundRect">
            <a:avLst/>
          </a:prstGeom>
          <a:blipFill dpi="0" rotWithShape="1">
            <a:blip r:embed="rId9">
              <a:alphaModFix amt="78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Соя</a:t>
            </a: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до 5 млн. га 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6391954" y="4562575"/>
            <a:ext cx="2718569" cy="1348391"/>
          </a:xfrm>
          <a:prstGeom prst="roundRect">
            <a:avLst/>
          </a:prstGeom>
          <a:blipFill dpi="0" rotWithShape="1">
            <a:blip r:embed="rId10">
              <a:alphaModFix amt="8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Лекарственные</a:t>
            </a: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 50 тыс. га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173775" y="4738224"/>
            <a:ext cx="2718569" cy="1348391"/>
          </a:xfrm>
          <a:prstGeom prst="roundRect">
            <a:avLst/>
          </a:prstGeom>
          <a:blipFill dpi="0" rotWithShape="1">
            <a:blip r:embed="rId11">
              <a:alphaModFix amt="85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Плодовые</a:t>
            </a: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  242,4 тыс. га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3306420" y="4941168"/>
            <a:ext cx="2718569" cy="1348391"/>
          </a:xfrm>
          <a:prstGeom prst="roundRect">
            <a:avLst/>
          </a:prstGeom>
          <a:blipFill dpi="0" rotWithShape="1">
            <a:blip r:embed="rId12">
              <a:alphaModFix amt="88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Овощи защищенного грунта</a:t>
            </a: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 4211,3 га 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77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107950" y="57150"/>
            <a:ext cx="8940800" cy="63554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00">
                  <a:gamma/>
                  <a:shade val="46275"/>
                  <a:invGamma/>
                </a:srgbClr>
              </a:gs>
              <a:gs pos="100000">
                <a:srgbClr val="008000">
                  <a:alpha val="72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pattFill prst="ltUpDiag">
                  <a:fgClr>
                    <a:srgbClr val="66FF66"/>
                  </a:fgClr>
                  <a:bgClr>
                    <a:srgbClr val="00CC00"/>
                  </a:bgClr>
                </a:patt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bg1"/>
                </a:solidFill>
                <a:cs typeface="Arial" pitchFamily="34" charset="0"/>
              </a:rPr>
              <a:t>Введение в структуру посевных площадей новых, высокопродуктивных сельскохозяйственных культур </a:t>
            </a:r>
            <a:endParaRPr lang="ru-RU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" name="Oval 8"/>
          <p:cNvSpPr>
            <a:spLocks noChangeArrowheads="1"/>
          </p:cNvSpPr>
          <p:nvPr/>
        </p:nvSpPr>
        <p:spPr bwMode="auto">
          <a:xfrm>
            <a:off x="8795518" y="6586998"/>
            <a:ext cx="242888" cy="249238"/>
          </a:xfrm>
          <a:prstGeom prst="ellipse">
            <a:avLst/>
          </a:prstGeom>
          <a:solidFill>
            <a:srgbClr val="FFCC99"/>
          </a:solidFill>
          <a:ln w="635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1400" b="1">
              <a:solidFill>
                <a:srgbClr val="800000"/>
              </a:solidFill>
              <a:latin typeface="+mj-lt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564322"/>
            <a:ext cx="268339" cy="28677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</p:spPr>
      </p:pic>
      <p:sp>
        <p:nvSpPr>
          <p:cNvPr id="6" name="Номер слайда 5"/>
          <p:cNvSpPr>
            <a:spLocks/>
          </p:cNvSpPr>
          <p:nvPr/>
        </p:nvSpPr>
        <p:spPr bwMode="auto">
          <a:xfrm>
            <a:off x="8676456" y="6634623"/>
            <a:ext cx="47783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28770B14-2D29-4C66-B2AD-205C34CD5BC0}" type="slidenum">
              <a:rPr lang="ru-RU" sz="1400" b="1">
                <a:solidFill>
                  <a:srgbClr val="006600"/>
                </a:solidFill>
                <a:latin typeface="+mj-lt"/>
              </a:rPr>
              <a:pPr algn="ctr"/>
              <a:t>39</a:t>
            </a:fld>
            <a:endParaRPr lang="ru-RU" sz="1400" b="1" dirty="0">
              <a:solidFill>
                <a:srgbClr val="006600"/>
              </a:solidFill>
              <a:latin typeface="+mj-lt"/>
            </a:endParaRPr>
          </a:p>
        </p:txBody>
      </p:sp>
      <p:cxnSp>
        <p:nvCxnSpPr>
          <p:cNvPr id="7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250825" y="6557963"/>
            <a:ext cx="8715375" cy="0"/>
          </a:xfrm>
          <a:prstGeom prst="line">
            <a:avLst/>
          </a:prstGeom>
          <a:noFill/>
          <a:ln w="9525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611560" y="6592888"/>
            <a:ext cx="820250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3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ДЕПАРТАМЕНТ РАСТЕНИЕВОДСТВА, МЕХАНИЗАЦИИ, ХИМИЗАЦИИ И ЗАЩИТЫ РАСТЕНИЙ МИНСЕЛЬХОЗА РОССИИ</a:t>
            </a:r>
            <a:endParaRPr lang="ru-RU" sz="1300" dirty="0">
              <a:solidFill>
                <a:srgbClr val="0066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98754" y="1556792"/>
            <a:ext cx="2168990" cy="1910542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5400000">
            <a:off x="5514629" y="3206773"/>
            <a:ext cx="524400" cy="1368152"/>
          </a:xfrm>
          <a:prstGeom prst="rightArrow">
            <a:avLst/>
          </a:prstGeom>
          <a:solidFill>
            <a:srgbClr val="46ED1F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-78691" y="971436"/>
            <a:ext cx="2523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МИСКАНТУС</a:t>
            </a:r>
            <a:endParaRPr lang="ru-RU" b="1" dirty="0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57479" y="4725144"/>
            <a:ext cx="2110265" cy="1721209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242491" y="4212615"/>
            <a:ext cx="1632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Целлюлоза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2400253" y="1620929"/>
            <a:ext cx="2126955" cy="1910542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2299115" y="980847"/>
            <a:ext cx="2228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СТЕВИЯ</a:t>
            </a:r>
            <a:endParaRPr lang="ru-RU" b="1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449954" y="4715619"/>
            <a:ext cx="2103790" cy="1721209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2454621" y="4221088"/>
            <a:ext cx="2153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Сахарозаменитель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00029" y="999783"/>
            <a:ext cx="235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КВИНОА</a:t>
            </a:r>
            <a:endParaRPr lang="ru-RU" b="1" dirty="0"/>
          </a:p>
        </p:txBody>
      </p:sp>
      <p:sp>
        <p:nvSpPr>
          <p:cNvPr id="27" name="Овал 26"/>
          <p:cNvSpPr/>
          <p:nvPr/>
        </p:nvSpPr>
        <p:spPr>
          <a:xfrm>
            <a:off x="4679766" y="1620929"/>
            <a:ext cx="2108700" cy="1910543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785595" y="4706838"/>
            <a:ext cx="2002872" cy="1721209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5364088" y="4212615"/>
            <a:ext cx="988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Крупа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Стрелка вправо 22"/>
          <p:cNvSpPr/>
          <p:nvPr/>
        </p:nvSpPr>
        <p:spPr>
          <a:xfrm rot="5400000">
            <a:off x="3265684" y="3223784"/>
            <a:ext cx="524400" cy="1368152"/>
          </a:xfrm>
          <a:prstGeom prst="rightArrow">
            <a:avLst/>
          </a:prstGeom>
          <a:solidFill>
            <a:srgbClr val="46ED1F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 rot="5400000">
            <a:off x="736163" y="3223784"/>
            <a:ext cx="524400" cy="1368152"/>
          </a:xfrm>
          <a:prstGeom prst="rightArrow">
            <a:avLst/>
          </a:prstGeom>
          <a:solidFill>
            <a:srgbClr val="46ED1F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57480" y="5076747"/>
            <a:ext cx="2099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Высота растения 3-4 м. Культура </a:t>
            </a:r>
            <a:r>
              <a:rPr lang="ru-RU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морозо</a:t>
            </a:r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и засухоустойчивая. Урожай с одного посева можно собирать на протяжении 30 лет в количестве до 30 тонн с гектара. Является энергетической </a:t>
            </a:r>
            <a:r>
              <a:rPr lang="ru-RU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биотопливной</a:t>
            </a:r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культурой, из него производят твердое </a:t>
            </a:r>
            <a:r>
              <a:rPr lang="ru-RU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биотопливо</a:t>
            </a:r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ru-RU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пеллеты</a:t>
            </a:r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брикеты, топливную щепу. Используется для производства целлюлозы и лигнина (замена хлопчатника).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80543" y="5001988"/>
            <a:ext cx="20466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Основа для производства сахарозаменителя </a:t>
            </a:r>
            <a:r>
              <a:rPr lang="ru-RU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стевиозида</a:t>
            </a:r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из листьев. Родина – Южная Америка. Культивируется более 1,5 тыс. лет. Содержит 17 аминокислот (в </a:t>
            </a:r>
            <a:r>
              <a:rPr lang="ru-RU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т.ч</a:t>
            </a:r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8 незаменимых), полиненасыщенные жирные кислоты, алкалоиды, микроэлементы. Незаменима в рационе больных сахарным диабетом и аллергиков. 6 </a:t>
            </a:r>
            <a:r>
              <a:rPr lang="ru-RU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гр</a:t>
            </a:r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сухих листьев заменяет 200-250 </a:t>
            </a:r>
            <a:r>
              <a:rPr lang="ru-RU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гр</a:t>
            </a:r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сахара.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85595" y="5391762"/>
            <a:ext cx="20028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Главная еда инков наряду с кукурузой и картофелем. Употребляются в пищу зеленые листья, крупа и мука из квиноа. Продукты богаты клетчаткой, белком (до 20%), микроэлементами (фосфора, как в рыбе), витаминами А, Е, С, В, лецитином и селеном.</a:t>
            </a:r>
          </a:p>
        </p:txBody>
      </p:sp>
      <p:sp>
        <p:nvSpPr>
          <p:cNvPr id="28" name="Овал 27"/>
          <p:cNvSpPr/>
          <p:nvPr/>
        </p:nvSpPr>
        <p:spPr>
          <a:xfrm>
            <a:off x="6955180" y="1575470"/>
            <a:ext cx="2083226" cy="1951942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право 33"/>
          <p:cNvSpPr/>
          <p:nvPr/>
        </p:nvSpPr>
        <p:spPr>
          <a:xfrm rot="5400000">
            <a:off x="7746923" y="3223785"/>
            <a:ext cx="524400" cy="1368152"/>
          </a:xfrm>
          <a:prstGeom prst="rightArrow">
            <a:avLst/>
          </a:prstGeom>
          <a:solidFill>
            <a:srgbClr val="46ED1F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953629" y="4706837"/>
            <a:ext cx="2012571" cy="1721209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6953629" y="4198695"/>
            <a:ext cx="2377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Красители, масла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947382" y="4905721"/>
            <a:ext cx="20715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Полезные свойства известны не одно тысячелетие, с древности применялось для окраски различных материалов. Содержит гликозиды, натрий, калий, кальций, железо, магний, витамин А, D, В12, В6 и С. Семена </a:t>
            </a:r>
            <a:r>
              <a:rPr lang="ru-RU" sz="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используются в качестве источника масла. </a:t>
            </a:r>
            <a:r>
              <a:rPr lang="ru-RU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Сафлоровое</a:t>
            </a:r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масло является диетическим продуктом и рекомендовано к применению больным сахарным диабетом.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480575" y="999669"/>
            <a:ext cx="2958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САФЛОР КРАСИЛЬНЫЙ </a:t>
            </a:r>
          </a:p>
        </p:txBody>
      </p:sp>
    </p:spTree>
    <p:extLst>
      <p:ext uri="{BB962C8B-B14F-4D97-AF65-F5344CB8AC3E}">
        <p14:creationId xmlns:p14="http://schemas.microsoft.com/office/powerpoint/2010/main" val="118009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3"/>
          <p:cNvSpPr>
            <a:spLocks noChangeArrowheads="1"/>
          </p:cNvSpPr>
          <p:nvPr/>
        </p:nvSpPr>
        <p:spPr bwMode="auto">
          <a:xfrm>
            <a:off x="91440" y="44624"/>
            <a:ext cx="8961120" cy="50405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B00"/>
              </a:gs>
              <a:gs pos="100000">
                <a:srgbClr val="008000">
                  <a:alpha val="71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lvl="0" algn="ctr"/>
            <a:r>
              <a:rPr lang="ru-RU" altLang="ru-RU" b="1" dirty="0" smtClean="0">
                <a:solidFill>
                  <a:schemeClr val="bg1"/>
                </a:solidFill>
                <a:ea typeface="PMingLiU" pitchFamily="18" charset="-120"/>
                <a:cs typeface="Times New Roman" pitchFamily="18" charset="0"/>
              </a:rPr>
              <a:t>Сев яровых культур в хозяйствах всех категорий Российской Федерации, тыс. га </a:t>
            </a:r>
          </a:p>
          <a:p>
            <a:pPr lvl="0" algn="ctr"/>
            <a:r>
              <a:rPr lang="ru-RU" altLang="ru-RU" b="1" dirty="0" smtClean="0">
                <a:solidFill>
                  <a:schemeClr val="bg1"/>
                </a:solidFill>
                <a:ea typeface="PMingLiU" pitchFamily="18" charset="-120"/>
                <a:cs typeface="Times New Roman" pitchFamily="18" charset="0"/>
              </a:rPr>
              <a:t>(на 14.05.2018)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505824959"/>
              </p:ext>
            </p:extLst>
          </p:nvPr>
        </p:nvGraphicFramePr>
        <p:xfrm>
          <a:off x="0" y="3789040"/>
          <a:ext cx="9144000" cy="2648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"/>
          <p:cNvSpPr txBox="1"/>
          <p:nvPr/>
        </p:nvSpPr>
        <p:spPr>
          <a:xfrm>
            <a:off x="8340703" y="5025240"/>
            <a:ext cx="714089" cy="260872"/>
          </a:xfrm>
          <a:prstGeom prst="rect">
            <a:avLst/>
          </a:prstGeom>
          <a:solidFill>
            <a:srgbClr val="FFFF99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/>
              <a:t>53 319,4</a:t>
            </a:r>
            <a:endParaRPr lang="ru-RU" sz="1400" b="1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120138"/>
              </p:ext>
            </p:extLst>
          </p:nvPr>
        </p:nvGraphicFramePr>
        <p:xfrm>
          <a:off x="110435" y="620687"/>
          <a:ext cx="8905875" cy="2880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61556"/>
                <a:gridCol w="1656184"/>
                <a:gridCol w="1008112"/>
                <a:gridCol w="864096"/>
                <a:gridCol w="962338"/>
                <a:gridCol w="1253589"/>
              </a:tblGrid>
              <a:tr h="207943"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effectLst/>
                          <a:latin typeface="+mn-lt"/>
                        </a:rPr>
                        <a:t>Субъект </a:t>
                      </a:r>
                      <a:br>
                        <a:rPr lang="ru-RU" sz="1200" b="1" i="0" u="none" strike="noStrike" dirty="0" smtClean="0">
                          <a:effectLst/>
                          <a:latin typeface="+mn-lt"/>
                        </a:rPr>
                      </a:br>
                      <a:r>
                        <a:rPr lang="ru-RU" sz="1200" b="1" i="0" u="none" strike="noStrike" dirty="0" smtClean="0">
                          <a:effectLst/>
                          <a:latin typeface="+mn-lt"/>
                        </a:rPr>
                        <a:t>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+mn-lt"/>
                        </a:rPr>
                        <a:t>Прогноз ярового сева на 2018 год, тыс. га</a:t>
                      </a:r>
                      <a:endParaRPr lang="ru-RU" sz="12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+mn-lt"/>
                        </a:rPr>
                        <a:t>Посеяно,</a:t>
                      </a:r>
                      <a:r>
                        <a:rPr lang="ru-RU" sz="1200" b="1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1" u="none" strike="noStrike" dirty="0" smtClean="0">
                          <a:effectLst/>
                          <a:latin typeface="+mn-lt"/>
                        </a:rPr>
                        <a:t>всего</a:t>
                      </a:r>
                      <a:endParaRPr lang="ru-RU" sz="12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+mn-lt"/>
                        </a:rPr>
                        <a:t>Посеяно</a:t>
                      </a:r>
                      <a:endParaRPr lang="ru-RU" sz="1200" b="1" i="0" u="none" strike="noStrike" dirty="0">
                        <a:effectLst/>
                        <a:latin typeface="+mn-lt"/>
                      </a:endParaRPr>
                    </a:p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+mn-lt"/>
                        </a:rPr>
                        <a:t>в </a:t>
                      </a:r>
                      <a:r>
                        <a:rPr lang="ru-RU" sz="1200" b="1" u="none" strike="noStrike" dirty="0" smtClean="0">
                          <a:effectLst/>
                          <a:latin typeface="+mn-lt"/>
                        </a:rPr>
                        <a:t>2017 </a:t>
                      </a:r>
                      <a:r>
                        <a:rPr lang="ru-RU" sz="1200" b="1" u="none" strike="noStrike" dirty="0">
                          <a:effectLst/>
                          <a:latin typeface="+mn-lt"/>
                        </a:rPr>
                        <a:t>г.</a:t>
                      </a:r>
                      <a:endParaRPr lang="ru-RU" sz="12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+mn-lt"/>
                        </a:rPr>
                        <a:t>2018</a:t>
                      </a:r>
                      <a:r>
                        <a:rPr lang="ru-RU" sz="1200" b="1" u="none" strike="noStrike" baseline="0" dirty="0" smtClean="0">
                          <a:effectLst/>
                          <a:latin typeface="+mn-lt"/>
                        </a:rPr>
                        <a:t> г. </a:t>
                      </a:r>
                    </a:p>
                    <a:p>
                      <a:pPr algn="ctr" fontAlgn="b"/>
                      <a:r>
                        <a:rPr lang="ru-RU" sz="1200" b="1" u="none" strike="noStrike" baseline="0" dirty="0" smtClean="0">
                          <a:effectLst/>
                          <a:latin typeface="+mn-lt"/>
                        </a:rPr>
                        <a:t>к 2017 г., +/-</a:t>
                      </a:r>
                      <a:endParaRPr lang="ru-RU" sz="12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07943">
                <a:tc vMerge="1"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effectLst/>
                        <a:latin typeface="Times New Roman Cyr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+mn-lt"/>
                        </a:rPr>
                        <a:t>в </a:t>
                      </a:r>
                      <a:r>
                        <a:rPr lang="ru-RU" sz="1200" b="1" u="none" strike="noStrike" dirty="0" smtClean="0">
                          <a:effectLst/>
                          <a:latin typeface="+mn-lt"/>
                        </a:rPr>
                        <a:t>2018 г.</a:t>
                      </a:r>
                      <a:endParaRPr lang="ru-RU" sz="12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+mn-lt"/>
                        </a:rPr>
                        <a:t>%</a:t>
                      </a:r>
                      <a:endParaRPr lang="ru-RU" sz="12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38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Российская Федерация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53371,1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  <a:sym typeface="Helvetica Neue Light"/>
                        </a:rPr>
                        <a:t>20047,9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  <a:sym typeface="Helvetica Neue Light"/>
                        </a:rPr>
                        <a:t>37,6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  <a:sym typeface="Helvetica Neue Light"/>
                        </a:rPr>
                        <a:t>24542,9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  <a:sym typeface="Helvetica Neue Light"/>
                        </a:rPr>
                        <a:t>-4495,0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2738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Центральный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Ф.О.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9612,8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  <a:sym typeface="Helvetica Neue Light"/>
                        </a:rPr>
                        <a:t>6619,2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  <a:sym typeface="Helvetica Neue Light"/>
                        </a:rPr>
                        <a:t>68,9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  <a:sym typeface="Helvetica Neue Light"/>
                        </a:rPr>
                        <a:t>7066,0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  <a:sym typeface="Helvetica Neue Light"/>
                        </a:rPr>
                        <a:t>-446,8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738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Северо-Западный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Ф.О.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  <a:sym typeface="Helvetica Neue Light"/>
                        </a:rPr>
                        <a:t>165,8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  <a:sym typeface="Helvetica Neue Light"/>
                        </a:rPr>
                        <a:t>31,3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  <a:sym typeface="Helvetica Neue Light"/>
                        </a:rPr>
                        <a:t>134,7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  <a:sym typeface="Helvetica Neue Light"/>
                        </a:rPr>
                        <a:t>31,1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738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Южный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Ф.О.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6222,5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  <a:sym typeface="Helvetica Neue Light"/>
                        </a:rPr>
                        <a:t>4678,8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  <a:sym typeface="Helvetica Neue Light"/>
                        </a:rPr>
                        <a:t>75,2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  <a:sym typeface="Helvetica Neue Light"/>
                        </a:rPr>
                        <a:t>4421,7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  <a:sym typeface="Helvetica Neue Light"/>
                        </a:rPr>
                        <a:t>257,1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738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Северо-Кавказский Ф.О.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1880,1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  <a:sym typeface="Helvetica Neue Light"/>
                        </a:rPr>
                        <a:t>1608,6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  <a:sym typeface="Helvetica Neue Light"/>
                        </a:rPr>
                        <a:t>85,6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  <a:sym typeface="Helvetica Neue Light"/>
                        </a:rPr>
                        <a:t>1674,9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  <a:sym typeface="Helvetica Neue Light"/>
                        </a:rPr>
                        <a:t>-66,3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738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Приволжский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Ф.О.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15843,5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  <a:sym typeface="Helvetica Neue Light"/>
                        </a:rPr>
                        <a:t>5442,4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  <a:sym typeface="Helvetica Neue Light"/>
                        </a:rPr>
                        <a:t>34,4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  <a:sym typeface="Helvetica Neue Light"/>
                        </a:rPr>
                        <a:t>7389,3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  <a:sym typeface="Helvetica Neue Light"/>
                        </a:rPr>
                        <a:t>-1946,9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738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Уральский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Ф.О.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4371,1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  <a:sym typeface="Helvetica Neue Light"/>
                        </a:rPr>
                        <a:t>289,5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  <a:sym typeface="Helvetica Neue Light"/>
                        </a:rPr>
                        <a:t>6,6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  <a:sym typeface="Helvetica Neue Light"/>
                        </a:rPr>
                        <a:t>960,1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  <a:sym typeface="Helvetica Neue Light"/>
                        </a:rPr>
                        <a:t>-670,6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738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Сибирский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Ф.О.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12986,8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  <a:sym typeface="Helvetica Neue Light"/>
                        </a:rPr>
                        <a:t>749,1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  <a:sym typeface="Helvetica Neue Light"/>
                        </a:rPr>
                        <a:t>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  <a:sym typeface="Helvetica Neue Light"/>
                        </a:rPr>
                        <a:t>2483,0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  <a:sym typeface="Helvetica Neue Light"/>
                        </a:rPr>
                        <a:t>-1733,9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738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Дальневосточный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Ф.О.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1923,6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  <a:sym typeface="Helvetica Neue Light"/>
                        </a:rPr>
                        <a:t>494,5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  <a:sym typeface="Helvetica Neue Light"/>
                        </a:rPr>
                        <a:t>25,7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  <a:sym typeface="Helvetica Neue Light"/>
                        </a:rPr>
                        <a:t>413,2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  <a:sym typeface="Helvetica Neue Light"/>
                        </a:rPr>
                        <a:t>81,3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8795518" y="6586998"/>
            <a:ext cx="242888" cy="249238"/>
          </a:xfrm>
          <a:prstGeom prst="ellipse">
            <a:avLst/>
          </a:prstGeom>
          <a:solidFill>
            <a:srgbClr val="FFCC99"/>
          </a:solidFill>
          <a:ln w="635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1400" b="1">
              <a:solidFill>
                <a:srgbClr val="800000"/>
              </a:solidFill>
              <a:latin typeface="+mj-lt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6564322"/>
            <a:ext cx="268339" cy="28677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</p:spPr>
      </p:pic>
      <p:sp>
        <p:nvSpPr>
          <p:cNvPr id="12" name="Номер слайда 5"/>
          <p:cNvSpPr>
            <a:spLocks/>
          </p:cNvSpPr>
          <p:nvPr/>
        </p:nvSpPr>
        <p:spPr bwMode="auto">
          <a:xfrm>
            <a:off x="8676456" y="6634623"/>
            <a:ext cx="47783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fld id="{28770B14-2D29-4C66-B2AD-205C34CD5BC0}" type="slidenum">
              <a:rPr lang="ru-RU" sz="1400" b="1">
                <a:solidFill>
                  <a:srgbClr val="006600"/>
                </a:solidFill>
                <a:latin typeface="+mj-lt"/>
              </a:rPr>
              <a:pPr algn="ctr"/>
              <a:t>4</a:t>
            </a:fld>
            <a:endParaRPr lang="ru-RU" sz="1400" b="1" dirty="0">
              <a:solidFill>
                <a:srgbClr val="006600"/>
              </a:solidFill>
              <a:latin typeface="+mj-lt"/>
            </a:endParaRPr>
          </a:p>
        </p:txBody>
      </p:sp>
      <p:cxnSp>
        <p:nvCxnSpPr>
          <p:cNvPr id="13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250825" y="6557963"/>
            <a:ext cx="8715375" cy="0"/>
          </a:xfrm>
          <a:prstGeom prst="line">
            <a:avLst/>
          </a:prstGeom>
          <a:noFill/>
          <a:ln w="9525" algn="ctr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611560" y="6592888"/>
            <a:ext cx="820250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3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ДЕПАРТАМЕНТ РАСТЕНИЕВОДСТВА, МЕХАНИЗАЦИИ, ХИМИЗАЦИИ И ЗАЩИТЫ РАСТЕНИЙ МИНСЕЛЬХОЗА РОССИИ</a:t>
            </a:r>
            <a:endParaRPr lang="ru-RU" sz="1300" dirty="0">
              <a:solidFill>
                <a:srgbClr val="0066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71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трелка вправо 17"/>
          <p:cNvSpPr/>
          <p:nvPr/>
        </p:nvSpPr>
        <p:spPr>
          <a:xfrm rot="10800000">
            <a:off x="2724308" y="1946631"/>
            <a:ext cx="335193" cy="1301226"/>
          </a:xfrm>
          <a:prstGeom prst="rightArrow">
            <a:avLst/>
          </a:prstGeom>
          <a:solidFill>
            <a:srgbClr val="46ED1F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107950" y="57150"/>
            <a:ext cx="8940800" cy="63554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00">
                  <a:gamma/>
                  <a:shade val="46275"/>
                  <a:invGamma/>
                </a:srgbClr>
              </a:gs>
              <a:gs pos="100000">
                <a:srgbClr val="008000">
                  <a:alpha val="72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pattFill prst="ltUpDiag">
                  <a:fgClr>
                    <a:srgbClr val="66FF66"/>
                  </a:fgClr>
                  <a:bgClr>
                    <a:srgbClr val="00CC00"/>
                  </a:bgClr>
                </a:patt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cs typeface="Arial" pitchFamily="34" charset="0"/>
              </a:rPr>
              <a:t>Введение в структуру посевных площадей новых, высокопродуктивных сельскохозяйственных культур 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6005139" y="1960461"/>
            <a:ext cx="374654" cy="1180508"/>
          </a:xfrm>
          <a:prstGeom prst="rightArrow">
            <a:avLst/>
          </a:prstGeom>
          <a:solidFill>
            <a:srgbClr val="46ED1F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5400000">
            <a:off x="4335937" y="3384151"/>
            <a:ext cx="524400" cy="1368152"/>
          </a:xfrm>
          <a:prstGeom prst="rightArrow">
            <a:avLst/>
          </a:prstGeom>
          <a:solidFill>
            <a:srgbClr val="46ED1F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7997185">
            <a:off x="2754510" y="3184974"/>
            <a:ext cx="697558" cy="1368152"/>
          </a:xfrm>
          <a:prstGeom prst="rightArrow">
            <a:avLst/>
          </a:prstGeom>
          <a:solidFill>
            <a:srgbClr val="46ED1F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2820" y="4348544"/>
            <a:ext cx="3204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Косметические средства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31567" y="4293096"/>
            <a:ext cx="2153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Масло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70725" y="1298377"/>
            <a:ext cx="2750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Мука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038691" y="1385133"/>
            <a:ext cx="3118889" cy="2328971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162652" y="4725144"/>
            <a:ext cx="2718569" cy="1721209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379793" y="1641144"/>
            <a:ext cx="2718569" cy="1721209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80354" y="4706143"/>
            <a:ext cx="2718569" cy="1721209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219712" y="929045"/>
            <a:ext cx="2958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АМАРАНТ</a:t>
            </a:r>
          </a:p>
        </p:txBody>
      </p:sp>
      <p:sp>
        <p:nvSpPr>
          <p:cNvPr id="17" name="Стрелка вправо 16"/>
          <p:cNvSpPr/>
          <p:nvPr/>
        </p:nvSpPr>
        <p:spPr>
          <a:xfrm rot="3226135">
            <a:off x="5685970" y="3165619"/>
            <a:ext cx="754754" cy="1368152"/>
          </a:xfrm>
          <a:prstGeom prst="rightArrow">
            <a:avLst/>
          </a:prstGeom>
          <a:solidFill>
            <a:srgbClr val="46ED1F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268864" y="4706144"/>
            <a:ext cx="2718569" cy="1721209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7657" y="1641143"/>
            <a:ext cx="2612136" cy="1721209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825" y="1285002"/>
            <a:ext cx="3046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Крупа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15217" y="4293096"/>
            <a:ext cx="1661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Корма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136938" y="6540501"/>
            <a:ext cx="9018942" cy="317499"/>
            <a:chOff x="136938" y="6540501"/>
            <a:chExt cx="9018942" cy="317499"/>
          </a:xfrm>
        </p:grpSpPr>
        <p:cxnSp>
          <p:nvCxnSpPr>
            <p:cNvPr id="24" name="Прямая соединительная линия 6"/>
            <p:cNvCxnSpPr>
              <a:cxnSpLocks noChangeShapeType="1"/>
            </p:cNvCxnSpPr>
            <p:nvPr/>
          </p:nvCxnSpPr>
          <p:spPr bwMode="auto">
            <a:xfrm>
              <a:off x="250825" y="6540501"/>
              <a:ext cx="8666137" cy="0"/>
            </a:xfrm>
            <a:prstGeom prst="line">
              <a:avLst/>
            </a:prstGeom>
            <a:noFill/>
            <a:ln w="9525" algn="ctr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" name="Oval 8"/>
            <p:cNvSpPr>
              <a:spLocks noChangeArrowheads="1"/>
            </p:cNvSpPr>
            <p:nvPr/>
          </p:nvSpPr>
          <p:spPr bwMode="auto">
            <a:xfrm>
              <a:off x="8795518" y="6586998"/>
              <a:ext cx="242888" cy="249238"/>
            </a:xfrm>
            <a:prstGeom prst="ellipse">
              <a:avLst/>
            </a:prstGeom>
            <a:solidFill>
              <a:srgbClr val="FFCC99"/>
            </a:solidFill>
            <a:ln w="6350">
              <a:solidFill>
                <a:srgbClr val="00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sz="1400" b="1">
                <a:solidFill>
                  <a:srgbClr val="800000"/>
                </a:solidFill>
                <a:latin typeface="+mj-lt"/>
              </a:endParaRPr>
            </a:p>
          </p:txBody>
        </p:sp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36938" y="6571228"/>
              <a:ext cx="268339" cy="286772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 w="9525">
              <a:gradFill>
                <a:gsLst>
                  <a:gs pos="0">
                    <a:schemeClr val="accent1">
                      <a:tint val="66000"/>
                      <a:satMod val="160000"/>
                      <a:alpha val="2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/>
          </p:spPr>
        </p:pic>
        <p:sp>
          <p:nvSpPr>
            <p:cNvPr id="27" name="Номер слайда 5"/>
            <p:cNvSpPr>
              <a:spLocks/>
            </p:cNvSpPr>
            <p:nvPr/>
          </p:nvSpPr>
          <p:spPr bwMode="auto">
            <a:xfrm>
              <a:off x="8678043" y="6639845"/>
              <a:ext cx="477837" cy="14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fld id="{28770B14-2D29-4C66-B2AD-205C34CD5BC0}" type="slidenum">
                <a:rPr lang="ru-RU" sz="1400" b="1">
                  <a:solidFill>
                    <a:srgbClr val="006600"/>
                  </a:solidFill>
                  <a:latin typeface="+mj-lt"/>
                </a:rPr>
                <a:pPr algn="ctr"/>
                <a:t>40</a:t>
              </a:fld>
              <a:endParaRPr lang="ru-RU" sz="1400" b="1" dirty="0">
                <a:solidFill>
                  <a:srgbClr val="006600"/>
                </a:solidFill>
                <a:latin typeface="+mj-lt"/>
              </a:endParaRPr>
            </a:p>
          </p:txBody>
        </p:sp>
        <p:sp>
          <p:nvSpPr>
            <p:cNvPr id="28" name="Rectangle 12"/>
            <p:cNvSpPr>
              <a:spLocks noChangeArrowheads="1"/>
            </p:cNvSpPr>
            <p:nvPr/>
          </p:nvSpPr>
          <p:spPr bwMode="auto">
            <a:xfrm>
              <a:off x="507261" y="6540501"/>
              <a:ext cx="8202502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1300" dirty="0" smtClean="0">
                  <a:solidFill>
                    <a:srgbClr val="006600"/>
                  </a:solidFill>
                  <a:latin typeface="+mj-lt"/>
                  <a:cs typeface="Times New Roman" pitchFamily="18" charset="0"/>
                </a:rPr>
                <a:t>ДЕПАРТАМЕНТ РАСТЕНИЕВОДСТВА, МЕХАНИЗАЦИИ, ХИМИЗАЦИИ И ЗАЩИТЫ РАСТЕНИЙ МИНСЕЛЬХОЗА РОССИИ</a:t>
              </a:r>
              <a:endParaRPr lang="ru-RU" sz="1300" dirty="0">
                <a:solidFill>
                  <a:srgbClr val="006600"/>
                </a:solidFill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258496" y="4677807"/>
            <a:ext cx="28277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Во многих странах мира </a:t>
            </a:r>
            <a:r>
              <a:rPr lang="ru-RU" sz="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амарант </a:t>
            </a:r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используется как овощ, крупяная культура, лекарственное средство и кормовое растение. Так как оно не требует особых условий выращивания, имеет повышенную питательную ценность и высокий уровень урожайности. Содержит </a:t>
            </a:r>
            <a:r>
              <a:rPr lang="ru-RU" sz="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макроэлементы </a:t>
            </a:r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– калий, кальций, магний, натрий, фосфор, микроэлементы – железо, марганец, медь, селен, цинк. Особенную ценность имеют зерна амаранта так, как содержат 20-23 % белка с повышенным соотношением лизина, полиненасыщенных жирных кислот, крахмала, </a:t>
            </a:r>
            <a:r>
              <a:rPr lang="ru-RU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стеролов</a:t>
            </a:r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и </a:t>
            </a:r>
            <a:r>
              <a:rPr lang="ru-RU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флавоноидов</a:t>
            </a:r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Уникальным составляющим элементом амаранта является мощный иммуностимулятор </a:t>
            </a:r>
            <a:r>
              <a:rPr lang="ru-RU" sz="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сквален</a:t>
            </a:r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который может осуществлять «захват» кислорода и насыщать им ткани и органы. </a:t>
            </a:r>
          </a:p>
        </p:txBody>
      </p:sp>
    </p:spTree>
    <p:extLst>
      <p:ext uri="{BB962C8B-B14F-4D97-AF65-F5344CB8AC3E}">
        <p14:creationId xmlns:p14="http://schemas.microsoft.com/office/powerpoint/2010/main" val="335663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229600" y="6565901"/>
            <a:ext cx="762000" cy="244475"/>
          </a:xfrm>
        </p:spPr>
        <p:txBody>
          <a:bodyPr/>
          <a:lstStyle/>
          <a:p>
            <a:pPr>
              <a:defRPr/>
            </a:pPr>
            <a:fld id="{167083D5-CB0E-4F5A-BFC8-B8BD0D17AE39}" type="slidenum">
              <a:rPr lang="ru-RU"/>
              <a:pPr>
                <a:defRPr/>
              </a:pPr>
              <a:t>41</a:t>
            </a:fld>
            <a:endParaRPr lang="ru-RU" dirty="0"/>
          </a:p>
        </p:txBody>
      </p:sp>
      <p:grpSp>
        <p:nvGrpSpPr>
          <p:cNvPr id="52229" name="Группа 32"/>
          <p:cNvGrpSpPr>
            <a:grpSpLocks/>
          </p:cNvGrpSpPr>
          <p:nvPr/>
        </p:nvGrpSpPr>
        <p:grpSpPr bwMode="auto">
          <a:xfrm>
            <a:off x="6102566" y="1097757"/>
            <a:ext cx="8619392" cy="669925"/>
            <a:chOff x="1481333" y="1256487"/>
            <a:chExt cx="8889192" cy="674779"/>
          </a:xfrm>
        </p:grpSpPr>
        <p:pic>
          <p:nvPicPr>
            <p:cNvPr id="52247" name="Рисунок 80"/>
            <p:cNvPicPr>
              <a:picLocks noChangeAspect="1"/>
            </p:cNvPicPr>
            <p:nvPr/>
          </p:nvPicPr>
          <p:blipFill>
            <a:blip r:embed="rId3">
              <a:grayscl/>
              <a:biLevel thresh="50000"/>
            </a:blip>
            <a:srcRect/>
            <a:stretch>
              <a:fillRect/>
            </a:stretch>
          </p:blipFill>
          <p:spPr bwMode="auto">
            <a:xfrm>
              <a:off x="2415523" y="1256487"/>
              <a:ext cx="647563" cy="6747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48" name="TextBox 34"/>
            <p:cNvSpPr txBox="1">
              <a:spLocks noChangeArrowheads="1"/>
            </p:cNvSpPr>
            <p:nvPr/>
          </p:nvSpPr>
          <p:spPr bwMode="auto">
            <a:xfrm>
              <a:off x="1481333" y="1325464"/>
              <a:ext cx="8889192" cy="310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ru-RU" altLang="ru-RU" sz="1400" b="1" dirty="0">
                <a:latin typeface="Arial" charset="0"/>
                <a:cs typeface="Arial" charset="0"/>
              </a:endParaRPr>
            </a:p>
          </p:txBody>
        </p:sp>
      </p:grpSp>
      <p:sp>
        <p:nvSpPr>
          <p:cNvPr id="64" name="Скругленный прямоугольник 63"/>
          <p:cNvSpPr/>
          <p:nvPr/>
        </p:nvSpPr>
        <p:spPr>
          <a:xfrm>
            <a:off x="518741" y="1811571"/>
            <a:ext cx="4652308" cy="900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043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Субсидии на оказание несвязанной поддержки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сельхозпроизводителям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области растениеводства</a:t>
            </a:r>
            <a:endParaRPr lang="ru-RU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102565" y="1811571"/>
            <a:ext cx="2492308" cy="900000"/>
          </a:xfrm>
          <a:prstGeom prst="roundRect">
            <a:avLst/>
          </a:prstGeom>
          <a:solidFill>
            <a:srgbClr val="66FF66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043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11,3 млрд. руб. </a:t>
            </a:r>
            <a:endPara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 bwMode="auto">
          <a:xfrm>
            <a:off x="827716" y="1319198"/>
            <a:ext cx="3814560" cy="309632"/>
          </a:xfrm>
          <a:prstGeom prst="round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bIns="72000" anchor="ctr"/>
          <a:lstStyle>
            <a:defPPr>
              <a:defRPr lang="en-US"/>
            </a:defPPr>
            <a:lvl1pPr marL="0" algn="l" defTabSz="80434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2173" algn="l" defTabSz="80434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344" algn="l" defTabSz="80434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6517" algn="l" defTabSz="80434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8690" algn="l" defTabSz="80434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0863" algn="l" defTabSz="80434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3037" algn="l" defTabSz="80434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15208" algn="l" defTabSz="80434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7381" algn="l" defTabSz="80434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68954">
              <a:defRPr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Наименование господдержки 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518741" y="2896631"/>
            <a:ext cx="4652308" cy="900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043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«Единая» субсидия </a:t>
            </a:r>
          </a:p>
          <a:p>
            <a:pPr algn="ctr" defTabSz="8043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(на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содействие достижению целевых показателей региональных программ развития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АПК)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18741" y="3981691"/>
            <a:ext cx="4652308" cy="90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043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Льготное кредитование </a:t>
            </a:r>
            <a:b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(льготные краткосрочные кредиты)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518744" y="5066751"/>
            <a:ext cx="4652308" cy="900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043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Субсидии производителям </a:t>
            </a:r>
          </a:p>
          <a:p>
            <a:pPr algn="ctr" defTabSz="8043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сельскохозяйственной техники 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102565" y="2896631"/>
            <a:ext cx="2492308" cy="900000"/>
          </a:xfrm>
          <a:prstGeom prst="roundRect">
            <a:avLst/>
          </a:prstGeom>
          <a:solidFill>
            <a:srgbClr val="66FF66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043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39,0 млрд. </a:t>
            </a:r>
            <a:r>
              <a:rPr lang="ru-RU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 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6102565" y="3981691"/>
            <a:ext cx="2492308" cy="900000"/>
          </a:xfrm>
          <a:prstGeom prst="roundRect">
            <a:avLst/>
          </a:prstGeom>
          <a:solidFill>
            <a:srgbClr val="66FF66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043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13,1 млрд. </a:t>
            </a:r>
            <a:r>
              <a:rPr lang="ru-RU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 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117914" y="5066751"/>
            <a:ext cx="2492308" cy="900000"/>
          </a:xfrm>
          <a:prstGeom prst="roundRect">
            <a:avLst/>
          </a:prstGeom>
          <a:solidFill>
            <a:srgbClr val="66FF66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043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10,0 млрд. </a:t>
            </a:r>
            <a:r>
              <a:rPr lang="ru-RU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 </a:t>
            </a:r>
          </a:p>
        </p:txBody>
      </p:sp>
      <p:sp>
        <p:nvSpPr>
          <p:cNvPr id="23" name="AutoShape 3"/>
          <p:cNvSpPr>
            <a:spLocks noChangeArrowheads="1"/>
          </p:cNvSpPr>
          <p:nvPr/>
        </p:nvSpPr>
        <p:spPr bwMode="auto">
          <a:xfrm>
            <a:off x="179388" y="116805"/>
            <a:ext cx="8786812" cy="64789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B00"/>
              </a:gs>
              <a:gs pos="100000">
                <a:srgbClr val="008000">
                  <a:alpha val="71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pattFill prst="ltUpDiag">
                  <a:fgClr>
                    <a:srgbClr val="66FF66"/>
                  </a:fgClr>
                  <a:bgClr>
                    <a:srgbClr val="00CC00"/>
                  </a:bgClr>
                </a:patt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О</a:t>
            </a:r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бъем господдержки к весенним полевым работам в 2018 году </a:t>
            </a:r>
          </a:p>
          <a:p>
            <a:pPr algn="ctr" eaLnBrk="1" hangingPunct="1"/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в Российской Федерации</a:t>
            </a:r>
            <a:endParaRPr lang="ru-RU" alt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250825" y="6557963"/>
            <a:ext cx="8903468" cy="327313"/>
            <a:chOff x="250825" y="6557963"/>
            <a:chExt cx="8903468" cy="327313"/>
          </a:xfrm>
        </p:grpSpPr>
        <p:sp>
          <p:nvSpPr>
            <p:cNvPr id="25" name="Oval 8"/>
            <p:cNvSpPr>
              <a:spLocks noChangeArrowheads="1"/>
            </p:cNvSpPr>
            <p:nvPr/>
          </p:nvSpPr>
          <p:spPr bwMode="auto">
            <a:xfrm>
              <a:off x="8795518" y="6586998"/>
              <a:ext cx="242888" cy="249238"/>
            </a:xfrm>
            <a:prstGeom prst="ellipse">
              <a:avLst/>
            </a:prstGeom>
            <a:solidFill>
              <a:srgbClr val="FFCC99"/>
            </a:solidFill>
            <a:ln w="6350">
              <a:solidFill>
                <a:srgbClr val="00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sz="1400" b="1">
                <a:solidFill>
                  <a:srgbClr val="800000"/>
                </a:solidFill>
                <a:latin typeface="+mj-lt"/>
              </a:endParaRPr>
            </a:p>
          </p:txBody>
        </p:sp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1520" y="6564322"/>
              <a:ext cx="268339" cy="286772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 w="9525">
              <a:gradFill>
                <a:gsLst>
                  <a:gs pos="0">
                    <a:schemeClr val="accent1">
                      <a:tint val="66000"/>
                      <a:satMod val="160000"/>
                      <a:alpha val="2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/>
          </p:spPr>
        </p:pic>
        <p:sp>
          <p:nvSpPr>
            <p:cNvPr id="27" name="Номер слайда 5"/>
            <p:cNvSpPr>
              <a:spLocks/>
            </p:cNvSpPr>
            <p:nvPr/>
          </p:nvSpPr>
          <p:spPr bwMode="auto">
            <a:xfrm>
              <a:off x="8676456" y="6634623"/>
              <a:ext cx="477837" cy="14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fld id="{28770B14-2D29-4C66-B2AD-205C34CD5BC0}" type="slidenum">
                <a:rPr lang="ru-RU" sz="1400" b="1">
                  <a:solidFill>
                    <a:srgbClr val="006600"/>
                  </a:solidFill>
                  <a:latin typeface="+mj-lt"/>
                </a:rPr>
                <a:pPr algn="ctr"/>
                <a:t>41</a:t>
              </a:fld>
              <a:endParaRPr lang="ru-RU" sz="1400" b="1" dirty="0">
                <a:solidFill>
                  <a:srgbClr val="006600"/>
                </a:solidFill>
                <a:latin typeface="+mj-lt"/>
              </a:endParaRPr>
            </a:p>
          </p:txBody>
        </p:sp>
        <p:cxnSp>
          <p:nvCxnSpPr>
            <p:cNvPr id="28" name="Прямая соединительная линия 6"/>
            <p:cNvCxnSpPr>
              <a:cxnSpLocks noChangeShapeType="1"/>
            </p:cNvCxnSpPr>
            <p:nvPr/>
          </p:nvCxnSpPr>
          <p:spPr bwMode="auto">
            <a:xfrm>
              <a:off x="250825" y="6557963"/>
              <a:ext cx="8715375" cy="0"/>
            </a:xfrm>
            <a:prstGeom prst="line">
              <a:avLst/>
            </a:prstGeom>
            <a:noFill/>
            <a:ln w="9525" algn="ctr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Rectangle 12"/>
            <p:cNvSpPr>
              <a:spLocks noChangeArrowheads="1"/>
            </p:cNvSpPr>
            <p:nvPr/>
          </p:nvSpPr>
          <p:spPr bwMode="auto">
            <a:xfrm>
              <a:off x="611560" y="6592888"/>
              <a:ext cx="8202502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1300" dirty="0" smtClean="0">
                  <a:solidFill>
                    <a:srgbClr val="006600"/>
                  </a:solidFill>
                  <a:latin typeface="Calibri" panose="020F0502020204030204" pitchFamily="34" charset="0"/>
                  <a:cs typeface="Times New Roman" pitchFamily="18" charset="0"/>
                </a:rPr>
                <a:t>ДЕПАРТАМЕНТ РАСТЕНИЕВОДСТВА, МЕХАНИЗАЦИИ, ХИМИЗАЦИИ И ЗАЩИТЫ РАСТЕНИЙ МИНСЕЛЬХОЗА РОССИИ</a:t>
              </a:r>
              <a:endParaRPr lang="ru-RU" sz="1300" dirty="0">
                <a:solidFill>
                  <a:srgbClr val="006600"/>
                </a:solidFill>
                <a:latin typeface="Calibri" panose="020F0502020204030204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4820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34224"/>
              </p:ext>
            </p:extLst>
          </p:nvPr>
        </p:nvGraphicFramePr>
        <p:xfrm>
          <a:off x="457200" y="1193528"/>
          <a:ext cx="8229600" cy="25235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4527"/>
                <a:gridCol w="1556625"/>
                <a:gridCol w="1484224"/>
                <a:gridCol w="1484224"/>
              </a:tblGrid>
              <a:tr h="14750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</a:rPr>
                        <a:t> </a:t>
                      </a:r>
                      <a:r>
                        <a:rPr lang="ru-RU" sz="1800" b="1" u="none" strike="noStrike" dirty="0" err="1" smtClean="0">
                          <a:effectLst/>
                        </a:rPr>
                        <a:t>Капексы</a:t>
                      </a:r>
                      <a:r>
                        <a:rPr lang="ru-RU" sz="1800" b="1" u="none" strike="noStrike" dirty="0" smtClean="0">
                          <a:effectLst/>
                        </a:rPr>
                        <a:t> по тепличным комплексам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/>
                </a:tc>
              </a:tr>
              <a:tr h="7375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</a:rPr>
                        <a:t>Наименование проекта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</a:rPr>
                        <a:t>Площадь, га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</a:rPr>
                        <a:t>Год получения субсидии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</a:rPr>
                        <a:t>Расчетный объем субсидий, млн. рублей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5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ИП Глава КФХ Хабибрахманов Ф.Р.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</a:rPr>
                        <a:t>1,5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</a:rPr>
                        <a:t>2016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</a:rPr>
                        <a:t>48,00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5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</a:rPr>
                        <a:t>1,5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</a:rPr>
                        <a:t>2017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</a:rPr>
                        <a:t>28,63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5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>
                          <a:effectLst/>
                        </a:rPr>
                        <a:t>СХПК «Тепличный»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</a:rPr>
                        <a:t>3,2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</a:rPr>
                        <a:t>2015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</a:rPr>
                        <a:t>108,46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5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</a:rPr>
                        <a:t>3,2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</a:rPr>
                        <a:t>2017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</a:rPr>
                        <a:t>101,19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473232"/>
              </p:ext>
            </p:extLst>
          </p:nvPr>
        </p:nvGraphicFramePr>
        <p:xfrm>
          <a:off x="251520" y="3901307"/>
          <a:ext cx="8640960" cy="26544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35409"/>
                <a:gridCol w="1607969"/>
                <a:gridCol w="1397582"/>
              </a:tblGrid>
              <a:tr h="44870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none" strike="noStrike" dirty="0" smtClean="0">
                          <a:effectLst/>
                        </a:rPr>
                        <a:t> </a:t>
                      </a:r>
                      <a:r>
                        <a:rPr lang="ru-RU" sz="1800" b="1" u="none" strike="noStrike" dirty="0" err="1" smtClean="0">
                          <a:effectLst/>
                        </a:rPr>
                        <a:t>Инвесты</a:t>
                      </a:r>
                      <a:r>
                        <a:rPr lang="ru-RU" sz="1800" b="1" u="none" strike="noStrike" dirty="0" smtClean="0">
                          <a:effectLst/>
                        </a:rPr>
                        <a:t> по тепличным комплексам</a:t>
                      </a:r>
                      <a:endParaRPr lang="ru-RU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14" marR="3714" marT="37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3F2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14" marR="3714" marT="37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3F2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14" marR="3714" marT="37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40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none" strike="noStrike" dirty="0" smtClean="0">
                          <a:effectLst/>
                        </a:rPr>
                        <a:t>Наименование проекта</a:t>
                      </a:r>
                      <a:endParaRPr lang="ru-RU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14" marR="3714" marT="37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</a:rPr>
                        <a:t>Сумма кредита по кредитному договору</a:t>
                      </a:r>
                      <a:endParaRPr lang="ru-RU" sz="1800" b="1" i="0" u="none" strike="noStrike" dirty="0">
                        <a:solidFill>
                          <a:srgbClr val="003F2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14" marR="3714" marT="37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</a:rPr>
                        <a:t>Сумма субсидии план</a:t>
                      </a:r>
                      <a:endParaRPr lang="ru-RU" sz="1800" b="1" i="0" u="none" strike="noStrike" dirty="0">
                        <a:solidFill>
                          <a:srgbClr val="003F2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14" marR="3714" marT="37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4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</a:rPr>
                        <a:t>Индивидуальный предприниматель Глава крестьянского (фермерского) хозяйства </a:t>
                      </a:r>
                      <a:r>
                        <a:rPr lang="ru-RU" sz="1800" u="none" strike="noStrike" dirty="0" err="1">
                          <a:effectLst/>
                        </a:rPr>
                        <a:t>Хабибрахманов</a:t>
                      </a:r>
                      <a:r>
                        <a:rPr lang="ru-RU" sz="1800" u="none" strike="noStrike" dirty="0">
                          <a:effectLst/>
                        </a:rPr>
                        <a:t> </a:t>
                      </a:r>
                      <a:r>
                        <a:rPr lang="ru-RU" sz="1800" u="none" strike="noStrike" dirty="0" err="1">
                          <a:effectLst/>
                        </a:rPr>
                        <a:t>Фавиль</a:t>
                      </a:r>
                      <a:r>
                        <a:rPr lang="ru-RU" sz="1800" u="none" strike="noStrike" dirty="0">
                          <a:effectLst/>
                        </a:rPr>
                        <a:t> </a:t>
                      </a:r>
                      <a:r>
                        <a:rPr lang="ru-RU" sz="1800" u="none" strike="noStrike" dirty="0" err="1">
                          <a:effectLst/>
                        </a:rPr>
                        <a:t>Раисович</a:t>
                      </a:r>
                      <a:endParaRPr lang="ru-RU" sz="1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14" marR="3714" marT="37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effectLst/>
                        </a:rPr>
                        <a:t>516,0</a:t>
                      </a:r>
                      <a:endParaRPr lang="ru-RU" sz="1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14" marR="3714" marT="37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effectLst/>
                        </a:rPr>
                        <a:t>9,0</a:t>
                      </a:r>
                      <a:endParaRPr lang="ru-RU" sz="1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14" marR="3714" marT="37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4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</a:rPr>
                        <a:t>Индивидуальный предприниматель </a:t>
                      </a:r>
                      <a:r>
                        <a:rPr lang="ru-RU" sz="1800" u="none" strike="noStrike" dirty="0" err="1">
                          <a:effectLst/>
                        </a:rPr>
                        <a:t>Нилогова</a:t>
                      </a:r>
                      <a:r>
                        <a:rPr lang="ru-RU" sz="1800" u="none" strike="noStrike" dirty="0">
                          <a:effectLst/>
                        </a:rPr>
                        <a:t> Евгения Викторовна</a:t>
                      </a:r>
                      <a:endParaRPr lang="ru-RU" sz="1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14" marR="3714" marT="37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effectLst/>
                        </a:rPr>
                        <a:t>1,5</a:t>
                      </a:r>
                      <a:endParaRPr lang="ru-RU" sz="1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14" marR="3714" marT="37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effectLst/>
                        </a:rPr>
                        <a:t>0,022</a:t>
                      </a:r>
                      <a:endParaRPr lang="ru-RU" sz="1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14" marR="3714" marT="37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59832" y="218963"/>
            <a:ext cx="32031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СПРАВОЧНО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363450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926951394"/>
              </p:ext>
            </p:extLst>
          </p:nvPr>
        </p:nvGraphicFramePr>
        <p:xfrm>
          <a:off x="5148064" y="1537566"/>
          <a:ext cx="4500780" cy="4123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75909238"/>
              </p:ext>
            </p:extLst>
          </p:nvPr>
        </p:nvGraphicFramePr>
        <p:xfrm>
          <a:off x="-45720" y="1196752"/>
          <a:ext cx="910082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107950" y="57150"/>
            <a:ext cx="8940800" cy="85157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00">
                  <a:gamma/>
                  <a:shade val="46275"/>
                  <a:invGamma/>
                </a:srgbClr>
              </a:gs>
              <a:gs pos="100000">
                <a:srgbClr val="008000">
                  <a:alpha val="72000"/>
                </a:srgbClr>
              </a:gs>
            </a:gsLst>
            <a:lin ang="5400000" scaled="1"/>
          </a:gradFill>
          <a:ln>
            <a:noFill/>
          </a:ln>
          <a:extLst/>
        </p:spPr>
        <p:txBody>
          <a:bodyPr anchor="ctr"/>
          <a:lstStyle/>
          <a:p>
            <a:pPr algn="ctr"/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Продукция </a:t>
            </a:r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растениеводства </a:t>
            </a: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Российской Федерации по </a:t>
            </a:r>
          </a:p>
          <a:p>
            <a:pPr algn="ctr"/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к</a:t>
            </a:r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атегориям хозяйствам (</a:t>
            </a: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 фактических ценах; млрд. рублей</a:t>
            </a:r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chemeClr val="bg1"/>
                </a:solidFill>
                <a:cs typeface="Arial" charset="0"/>
              </a:rPr>
              <a:t>(по данным </a:t>
            </a:r>
            <a:r>
              <a:rPr lang="ru-RU" sz="1400" b="1" i="1" dirty="0">
                <a:solidFill>
                  <a:schemeClr val="bg1"/>
                </a:solidFill>
                <a:cs typeface="Arial" charset="0"/>
              </a:rPr>
              <a:t>Росстата)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01694" y="3068960"/>
            <a:ext cx="1330685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cs typeface="Times New Roman" pitchFamily="18" charset="0"/>
              </a:rPr>
              <a:t>Всего</a:t>
            </a:r>
          </a:p>
          <a:p>
            <a:pPr algn="ctr"/>
            <a:r>
              <a:rPr lang="ru-RU" sz="2000" b="1" dirty="0">
                <a:cs typeface="Times New Roman" pitchFamily="18" charset="0"/>
              </a:rPr>
              <a:t>3</a:t>
            </a:r>
            <a:r>
              <a:rPr lang="ru-RU" sz="2000" b="1" dirty="0" smtClean="0">
                <a:cs typeface="Times New Roman" pitchFamily="18" charset="0"/>
              </a:rPr>
              <a:t> 033,2</a:t>
            </a:r>
            <a:r>
              <a:rPr lang="ru-RU" sz="2000" dirty="0" smtClean="0">
                <a:cs typeface="Times New Roman" pitchFamily="18" charset="0"/>
              </a:rPr>
              <a:t> </a:t>
            </a:r>
            <a:br>
              <a:rPr lang="ru-RU" sz="2000" dirty="0" smtClean="0">
                <a:cs typeface="Times New Roman" pitchFamily="18" charset="0"/>
              </a:rPr>
            </a:br>
            <a:r>
              <a:rPr lang="ru-RU" sz="2000" dirty="0" smtClean="0">
                <a:cs typeface="Times New Roman" pitchFamily="18" charset="0"/>
              </a:rPr>
              <a:t>млрд. руб.</a:t>
            </a:r>
            <a:endParaRPr lang="ru-RU" sz="2000" dirty="0"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86265" y="2619286"/>
            <a:ext cx="1408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1 437,3 </a:t>
            </a:r>
            <a:r>
              <a:rPr lang="ru-RU" dirty="0" smtClean="0"/>
              <a:t>млрд</a:t>
            </a:r>
            <a:r>
              <a:rPr lang="ru-RU" dirty="0"/>
              <a:t>. руб.;</a:t>
            </a:r>
          </a:p>
          <a:p>
            <a:pPr algn="ctr"/>
            <a:r>
              <a:rPr lang="ru-RU" dirty="0" smtClean="0"/>
              <a:t>47,4%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788664" y="2537703"/>
            <a:ext cx="1380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1 018,7</a:t>
            </a:r>
            <a:r>
              <a:rPr lang="ru-RU" b="1" dirty="0"/>
              <a:t/>
            </a:r>
            <a:br>
              <a:rPr lang="ru-RU" b="1" dirty="0"/>
            </a:br>
            <a:r>
              <a:rPr lang="ru-RU" dirty="0"/>
              <a:t>млрд. руб.;</a:t>
            </a:r>
          </a:p>
          <a:p>
            <a:pPr algn="ctr"/>
            <a:r>
              <a:rPr lang="ru-RU" dirty="0" smtClean="0"/>
              <a:t>33,6%</a:t>
            </a:r>
            <a:endParaRPr lang="ru-RU" dirty="0"/>
          </a:p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6054589" y="4022452"/>
            <a:ext cx="1656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577,2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млрд. руб.;</a:t>
            </a:r>
          </a:p>
          <a:p>
            <a:pPr algn="ctr"/>
            <a:r>
              <a:rPr lang="ru-RU" dirty="0" smtClean="0"/>
              <a:t>19,0%</a:t>
            </a:r>
            <a:endParaRPr lang="ru-RU" dirty="0"/>
          </a:p>
          <a:p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136938" y="6540501"/>
            <a:ext cx="9018942" cy="317499"/>
            <a:chOff x="136938" y="6540501"/>
            <a:chExt cx="9018942" cy="317499"/>
          </a:xfrm>
        </p:grpSpPr>
        <p:cxnSp>
          <p:nvCxnSpPr>
            <p:cNvPr id="19" name="Прямая соединительная линия 6"/>
            <p:cNvCxnSpPr>
              <a:cxnSpLocks noChangeShapeType="1"/>
            </p:cNvCxnSpPr>
            <p:nvPr/>
          </p:nvCxnSpPr>
          <p:spPr bwMode="auto">
            <a:xfrm>
              <a:off x="250825" y="6540501"/>
              <a:ext cx="8666137" cy="0"/>
            </a:xfrm>
            <a:prstGeom prst="line">
              <a:avLst/>
            </a:prstGeom>
            <a:noFill/>
            <a:ln w="9525" algn="ctr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Oval 8"/>
            <p:cNvSpPr>
              <a:spLocks noChangeArrowheads="1"/>
            </p:cNvSpPr>
            <p:nvPr/>
          </p:nvSpPr>
          <p:spPr bwMode="auto">
            <a:xfrm>
              <a:off x="8795518" y="6586998"/>
              <a:ext cx="242888" cy="249238"/>
            </a:xfrm>
            <a:prstGeom prst="ellipse">
              <a:avLst/>
            </a:prstGeom>
            <a:solidFill>
              <a:srgbClr val="FFCC99"/>
            </a:solidFill>
            <a:ln w="6350">
              <a:solidFill>
                <a:srgbClr val="00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sz="1400" b="1">
                <a:solidFill>
                  <a:srgbClr val="800000"/>
                </a:solidFill>
                <a:latin typeface="+mj-lt"/>
              </a:endParaRPr>
            </a:p>
          </p:txBody>
        </p:sp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6938" y="6571228"/>
              <a:ext cx="268339" cy="286772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 w="9525">
              <a:gradFill>
                <a:gsLst>
                  <a:gs pos="0">
                    <a:schemeClr val="accent1">
                      <a:tint val="66000"/>
                      <a:satMod val="160000"/>
                      <a:alpha val="2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/>
          </p:spPr>
        </p:pic>
        <p:sp>
          <p:nvSpPr>
            <p:cNvPr id="22" name="Номер слайда 5"/>
            <p:cNvSpPr>
              <a:spLocks/>
            </p:cNvSpPr>
            <p:nvPr/>
          </p:nvSpPr>
          <p:spPr bwMode="auto">
            <a:xfrm>
              <a:off x="8678043" y="6639845"/>
              <a:ext cx="477837" cy="14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fld id="{28770B14-2D29-4C66-B2AD-205C34CD5BC0}" type="slidenum">
                <a:rPr lang="ru-RU" sz="1400" b="1">
                  <a:solidFill>
                    <a:srgbClr val="006600"/>
                  </a:solidFill>
                  <a:latin typeface="+mj-lt"/>
                </a:rPr>
                <a:pPr algn="ctr"/>
                <a:t>5</a:t>
              </a:fld>
              <a:endParaRPr lang="ru-RU" sz="1400" b="1" dirty="0">
                <a:solidFill>
                  <a:srgbClr val="006600"/>
                </a:solidFill>
                <a:latin typeface="+mj-lt"/>
              </a:endParaRPr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>
              <a:off x="507261" y="6540501"/>
              <a:ext cx="8202502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1300" dirty="0" smtClean="0">
                  <a:solidFill>
                    <a:srgbClr val="006600"/>
                  </a:solidFill>
                  <a:latin typeface="+mj-lt"/>
                  <a:cs typeface="Times New Roman" pitchFamily="18" charset="0"/>
                </a:rPr>
                <a:t>ДЕПАРТАМЕНТ РАСТЕНИЕВОДСТВА, МЕХАНИЗАЦИИ, ХИМИЗАЦИИ И ЗАЩИТЫ РАСТЕНИЙ МИНСЕЛЬХОЗА РОССИИ</a:t>
              </a:r>
              <a:endParaRPr lang="ru-RU" sz="1300" dirty="0">
                <a:solidFill>
                  <a:srgbClr val="006600"/>
                </a:solidFill>
                <a:latin typeface="+mj-lt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955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107950" y="57150"/>
            <a:ext cx="8940800" cy="85157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00">
                  <a:gamma/>
                  <a:shade val="46275"/>
                  <a:invGamma/>
                </a:srgbClr>
              </a:gs>
              <a:gs pos="100000">
                <a:srgbClr val="008000">
                  <a:alpha val="72000"/>
                </a:srgbClr>
              </a:gs>
            </a:gsLst>
            <a:lin ang="5400000" scaled="1"/>
          </a:gradFill>
          <a:ln>
            <a:noFill/>
          </a:ln>
          <a:extLst/>
        </p:spPr>
        <p:txBody>
          <a:bodyPr anchor="ctr"/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Структура посевных площадей Российской Федерации по видам сельскохозяйственных культур в 2017 году, тыс. га</a:t>
            </a:r>
            <a:endParaRPr lang="ru-RU" sz="1400" b="1" i="1" dirty="0">
              <a:solidFill>
                <a:schemeClr val="bg1"/>
              </a:solidFill>
              <a:cs typeface="Arial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136938" y="6540501"/>
            <a:ext cx="9018942" cy="317499"/>
            <a:chOff x="136938" y="6540501"/>
            <a:chExt cx="9018942" cy="317499"/>
          </a:xfrm>
        </p:grpSpPr>
        <p:cxnSp>
          <p:nvCxnSpPr>
            <p:cNvPr id="19" name="Прямая соединительная линия 6"/>
            <p:cNvCxnSpPr>
              <a:cxnSpLocks noChangeShapeType="1"/>
            </p:cNvCxnSpPr>
            <p:nvPr/>
          </p:nvCxnSpPr>
          <p:spPr bwMode="auto">
            <a:xfrm>
              <a:off x="250825" y="6540501"/>
              <a:ext cx="8666137" cy="0"/>
            </a:xfrm>
            <a:prstGeom prst="line">
              <a:avLst/>
            </a:prstGeom>
            <a:noFill/>
            <a:ln w="9525" algn="ctr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Oval 8"/>
            <p:cNvSpPr>
              <a:spLocks noChangeArrowheads="1"/>
            </p:cNvSpPr>
            <p:nvPr/>
          </p:nvSpPr>
          <p:spPr bwMode="auto">
            <a:xfrm>
              <a:off x="8795518" y="6586998"/>
              <a:ext cx="242888" cy="249238"/>
            </a:xfrm>
            <a:prstGeom prst="ellipse">
              <a:avLst/>
            </a:prstGeom>
            <a:solidFill>
              <a:srgbClr val="FFCC99"/>
            </a:solidFill>
            <a:ln w="6350">
              <a:solidFill>
                <a:srgbClr val="00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sz="1400" b="1">
                <a:solidFill>
                  <a:srgbClr val="800000"/>
                </a:solidFill>
                <a:latin typeface="+mj-lt"/>
              </a:endParaRPr>
            </a:p>
          </p:txBody>
        </p:sp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6938" y="6571228"/>
              <a:ext cx="268339" cy="286772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 w="9525">
              <a:gradFill>
                <a:gsLst>
                  <a:gs pos="0">
                    <a:schemeClr val="accent1">
                      <a:tint val="66000"/>
                      <a:satMod val="160000"/>
                      <a:alpha val="2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/>
          </p:spPr>
        </p:pic>
        <p:sp>
          <p:nvSpPr>
            <p:cNvPr id="22" name="Номер слайда 5"/>
            <p:cNvSpPr>
              <a:spLocks/>
            </p:cNvSpPr>
            <p:nvPr/>
          </p:nvSpPr>
          <p:spPr bwMode="auto">
            <a:xfrm>
              <a:off x="8678043" y="6639845"/>
              <a:ext cx="477837" cy="14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fld id="{28770B14-2D29-4C66-B2AD-205C34CD5BC0}" type="slidenum">
                <a:rPr lang="ru-RU" sz="1400" b="1">
                  <a:solidFill>
                    <a:srgbClr val="006600"/>
                  </a:solidFill>
                  <a:latin typeface="+mj-lt"/>
                </a:rPr>
                <a:pPr algn="ctr"/>
                <a:t>6</a:t>
              </a:fld>
              <a:endParaRPr lang="ru-RU" sz="1400" b="1" dirty="0">
                <a:solidFill>
                  <a:srgbClr val="006600"/>
                </a:solidFill>
                <a:latin typeface="+mj-lt"/>
              </a:endParaRPr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>
              <a:off x="507261" y="6540501"/>
              <a:ext cx="8202502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1300" dirty="0" smtClean="0">
                  <a:solidFill>
                    <a:srgbClr val="006600"/>
                  </a:solidFill>
                  <a:latin typeface="+mj-lt"/>
                  <a:cs typeface="Times New Roman" pitchFamily="18" charset="0"/>
                </a:rPr>
                <a:t>ДЕПАРТАМЕНТ РАСТЕНИЕВОДСТВА, МЕХАНИЗАЦИИ, ХИМИЗАЦИИ И ЗАЩИТЫ РАСТЕНИЙ МИНСЕЛЬХОЗА РОССИИ</a:t>
              </a:r>
              <a:endParaRPr lang="ru-RU" sz="1300" dirty="0">
                <a:solidFill>
                  <a:srgbClr val="006600"/>
                </a:solidFill>
                <a:latin typeface="+mj-lt"/>
                <a:cs typeface="Times New Roman" pitchFamily="18" charset="0"/>
              </a:endParaRPr>
            </a:p>
          </p:txBody>
        </p:sp>
      </p:grp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13367292"/>
              </p:ext>
            </p:extLst>
          </p:nvPr>
        </p:nvGraphicFramePr>
        <p:xfrm>
          <a:off x="-108520" y="404664"/>
          <a:ext cx="5064022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718896107"/>
              </p:ext>
            </p:extLst>
          </p:nvPr>
        </p:nvGraphicFramePr>
        <p:xfrm>
          <a:off x="5103326" y="692696"/>
          <a:ext cx="3945424" cy="4502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014137047"/>
              </p:ext>
            </p:extLst>
          </p:nvPr>
        </p:nvGraphicFramePr>
        <p:xfrm>
          <a:off x="4247186" y="4005064"/>
          <a:ext cx="3312368" cy="3545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54629" y="2734884"/>
            <a:ext cx="1665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Вся посевная площадь</a:t>
            </a:r>
          </a:p>
          <a:p>
            <a:pPr algn="ctr"/>
            <a:r>
              <a:rPr lang="ru-RU" sz="1600" b="1" dirty="0" smtClean="0"/>
              <a:t>54 437,4 тыс. га</a:t>
            </a:r>
            <a:endParaRPr lang="ru-RU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339121" y="2169344"/>
            <a:ext cx="1665514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b="1" dirty="0" smtClean="0"/>
              <a:t>Вся посевная площадь</a:t>
            </a:r>
          </a:p>
          <a:p>
            <a:pPr algn="ctr"/>
            <a:r>
              <a:rPr lang="ru-RU" sz="1350" b="1" dirty="0" smtClean="0"/>
              <a:t>23 073,6 тыс. га</a:t>
            </a:r>
          </a:p>
          <a:p>
            <a:pPr algn="ctr"/>
            <a:r>
              <a:rPr lang="ru-RU" sz="1350" b="1" dirty="0" smtClean="0"/>
              <a:t>29% от общей площади</a:t>
            </a:r>
            <a:endParaRPr lang="ru-RU" sz="135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466252" y="5157192"/>
            <a:ext cx="12961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Вся посевная</a:t>
            </a:r>
          </a:p>
          <a:p>
            <a:pPr algn="ctr"/>
            <a:r>
              <a:rPr lang="ru-RU" sz="1100" b="1" dirty="0" smtClean="0"/>
              <a:t> площадь</a:t>
            </a:r>
          </a:p>
          <a:p>
            <a:pPr algn="ctr"/>
            <a:r>
              <a:rPr lang="ru-RU" sz="1100" b="1" dirty="0" smtClean="0"/>
              <a:t>3 106,2 тыс. га</a:t>
            </a:r>
            <a:endParaRPr lang="ru-RU" sz="1100" b="1" dirty="0"/>
          </a:p>
        </p:txBody>
      </p:sp>
    </p:spTree>
    <p:extLst>
      <p:ext uri="{BB962C8B-B14F-4D97-AF65-F5344CB8AC3E}">
        <p14:creationId xmlns:p14="http://schemas.microsoft.com/office/powerpoint/2010/main" val="249553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3"/>
          <p:cNvSpPr>
            <a:spLocks noChangeArrowheads="1"/>
          </p:cNvSpPr>
          <p:nvPr/>
        </p:nvSpPr>
        <p:spPr bwMode="auto">
          <a:xfrm>
            <a:off x="107950" y="57150"/>
            <a:ext cx="8940800" cy="7795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B00"/>
              </a:gs>
              <a:gs pos="100000">
                <a:srgbClr val="008000">
                  <a:alpha val="71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pattFill prst="ltUpDiag">
                  <a:fgClr>
                    <a:srgbClr val="66FF66"/>
                  </a:fgClr>
                  <a:bgClr>
                    <a:srgbClr val="00CC00"/>
                  </a:bgClr>
                </a:patt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</a:t>
            </a:r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производства зерновых и зернобобовых культур </a:t>
            </a:r>
          </a:p>
          <a:p>
            <a:pPr algn="ctr"/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Российской Федерации по категориям </a:t>
            </a:r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хозяйств, </a:t>
            </a: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тонн</a:t>
            </a:r>
          </a:p>
        </p:txBody>
      </p:sp>
      <p:graphicFrame>
        <p:nvGraphicFramePr>
          <p:cNvPr id="2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4441926"/>
              </p:ext>
            </p:extLst>
          </p:nvPr>
        </p:nvGraphicFramePr>
        <p:xfrm>
          <a:off x="250826" y="980728"/>
          <a:ext cx="8893174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>
            <a:off x="1331640" y="6247245"/>
            <a:ext cx="288032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652120" y="6237312"/>
            <a:ext cx="288032" cy="0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Группа 14"/>
          <p:cNvGrpSpPr/>
          <p:nvPr/>
        </p:nvGrpSpPr>
        <p:grpSpPr>
          <a:xfrm>
            <a:off x="136938" y="6540501"/>
            <a:ext cx="9018942" cy="317499"/>
            <a:chOff x="136938" y="6540501"/>
            <a:chExt cx="9018942" cy="317499"/>
          </a:xfrm>
        </p:grpSpPr>
        <p:cxnSp>
          <p:nvCxnSpPr>
            <p:cNvPr id="16" name="Прямая соединительная линия 6"/>
            <p:cNvCxnSpPr>
              <a:cxnSpLocks noChangeShapeType="1"/>
            </p:cNvCxnSpPr>
            <p:nvPr/>
          </p:nvCxnSpPr>
          <p:spPr bwMode="auto">
            <a:xfrm>
              <a:off x="250825" y="6540501"/>
              <a:ext cx="8666137" cy="0"/>
            </a:xfrm>
            <a:prstGeom prst="line">
              <a:avLst/>
            </a:prstGeom>
            <a:noFill/>
            <a:ln w="9525" algn="ctr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Oval 8"/>
            <p:cNvSpPr>
              <a:spLocks noChangeArrowheads="1"/>
            </p:cNvSpPr>
            <p:nvPr/>
          </p:nvSpPr>
          <p:spPr bwMode="auto">
            <a:xfrm>
              <a:off x="8795518" y="6586998"/>
              <a:ext cx="242888" cy="249238"/>
            </a:xfrm>
            <a:prstGeom prst="ellipse">
              <a:avLst/>
            </a:prstGeom>
            <a:solidFill>
              <a:srgbClr val="FFCC99"/>
            </a:solidFill>
            <a:ln w="6350">
              <a:solidFill>
                <a:srgbClr val="00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sz="1400" b="1">
                <a:solidFill>
                  <a:srgbClr val="800000"/>
                </a:solidFill>
                <a:latin typeface="+mj-lt"/>
              </a:endParaRPr>
            </a:p>
          </p:txBody>
        </p:sp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6938" y="6571228"/>
              <a:ext cx="268339" cy="286772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 w="9525">
              <a:gradFill>
                <a:gsLst>
                  <a:gs pos="0">
                    <a:schemeClr val="accent1">
                      <a:tint val="66000"/>
                      <a:satMod val="160000"/>
                      <a:alpha val="2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/>
          </p:spPr>
        </p:pic>
        <p:sp>
          <p:nvSpPr>
            <p:cNvPr id="20" name="Номер слайда 5"/>
            <p:cNvSpPr>
              <a:spLocks/>
            </p:cNvSpPr>
            <p:nvPr/>
          </p:nvSpPr>
          <p:spPr bwMode="auto">
            <a:xfrm>
              <a:off x="8678043" y="6639845"/>
              <a:ext cx="477837" cy="14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fld id="{28770B14-2D29-4C66-B2AD-205C34CD5BC0}" type="slidenum">
                <a:rPr lang="ru-RU" sz="1400" b="1">
                  <a:solidFill>
                    <a:srgbClr val="006600"/>
                  </a:solidFill>
                  <a:latin typeface="+mj-lt"/>
                </a:rPr>
                <a:pPr algn="ctr"/>
                <a:t>7</a:t>
              </a:fld>
              <a:endParaRPr lang="ru-RU" sz="1400" b="1" dirty="0">
                <a:solidFill>
                  <a:srgbClr val="006600"/>
                </a:solidFill>
                <a:latin typeface="+mj-lt"/>
              </a:endParaRPr>
            </a:p>
          </p:txBody>
        </p:sp>
        <p:sp>
          <p:nvSpPr>
            <p:cNvPr id="21" name="Rectangle 12"/>
            <p:cNvSpPr>
              <a:spLocks noChangeArrowheads="1"/>
            </p:cNvSpPr>
            <p:nvPr/>
          </p:nvSpPr>
          <p:spPr bwMode="auto">
            <a:xfrm>
              <a:off x="507261" y="6540501"/>
              <a:ext cx="8202502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1300" dirty="0" smtClean="0">
                  <a:solidFill>
                    <a:srgbClr val="006600"/>
                  </a:solidFill>
                  <a:latin typeface="+mj-lt"/>
                  <a:cs typeface="Times New Roman" pitchFamily="18" charset="0"/>
                </a:rPr>
                <a:t>ДЕПАРТАМЕНТ РАСТЕНИЕВОДСТВА, МЕХАНИЗАЦИИ, ХИМИЗАЦИИ И ЗАЩИТЫ РАСТЕНИЙ МИНСЕЛЬХОЗА РОССИИ</a:t>
              </a:r>
              <a:endParaRPr lang="ru-RU" sz="1300" dirty="0">
                <a:solidFill>
                  <a:srgbClr val="006600"/>
                </a:solidFill>
                <a:latin typeface="+mj-lt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870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3"/>
          <p:cNvSpPr>
            <a:spLocks noChangeArrowheads="1"/>
          </p:cNvSpPr>
          <p:nvPr/>
        </p:nvSpPr>
        <p:spPr bwMode="auto">
          <a:xfrm>
            <a:off x="107950" y="57150"/>
            <a:ext cx="8940800" cy="7795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B00"/>
              </a:gs>
              <a:gs pos="100000">
                <a:srgbClr val="008000">
                  <a:alpha val="71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pattFill prst="ltUpDiag">
                  <a:fgClr>
                    <a:srgbClr val="66FF66"/>
                  </a:fgClr>
                  <a:bgClr>
                    <a:srgbClr val="00CC00"/>
                  </a:bgClr>
                </a:patt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производства масличных культур</a:t>
            </a:r>
          </a:p>
          <a:p>
            <a:pPr algn="ctr"/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Российской Федерации по категориям хозяйств, тыс. тонн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56730614"/>
              </p:ext>
            </p:extLst>
          </p:nvPr>
        </p:nvGraphicFramePr>
        <p:xfrm>
          <a:off x="13648" y="919402"/>
          <a:ext cx="9143999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5" name="Группа 14"/>
          <p:cNvGrpSpPr/>
          <p:nvPr/>
        </p:nvGrpSpPr>
        <p:grpSpPr>
          <a:xfrm>
            <a:off x="136938" y="6540501"/>
            <a:ext cx="9018942" cy="317499"/>
            <a:chOff x="136938" y="6540501"/>
            <a:chExt cx="9018942" cy="317499"/>
          </a:xfrm>
        </p:grpSpPr>
        <p:cxnSp>
          <p:nvCxnSpPr>
            <p:cNvPr id="16" name="Прямая соединительная линия 6"/>
            <p:cNvCxnSpPr>
              <a:cxnSpLocks noChangeShapeType="1"/>
            </p:cNvCxnSpPr>
            <p:nvPr/>
          </p:nvCxnSpPr>
          <p:spPr bwMode="auto">
            <a:xfrm>
              <a:off x="250825" y="6540501"/>
              <a:ext cx="8666137" cy="0"/>
            </a:xfrm>
            <a:prstGeom prst="line">
              <a:avLst/>
            </a:prstGeom>
            <a:noFill/>
            <a:ln w="9525" algn="ctr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Oval 8"/>
            <p:cNvSpPr>
              <a:spLocks noChangeArrowheads="1"/>
            </p:cNvSpPr>
            <p:nvPr/>
          </p:nvSpPr>
          <p:spPr bwMode="auto">
            <a:xfrm>
              <a:off x="8795518" y="6586998"/>
              <a:ext cx="242888" cy="249238"/>
            </a:xfrm>
            <a:prstGeom prst="ellipse">
              <a:avLst/>
            </a:prstGeom>
            <a:solidFill>
              <a:srgbClr val="FFCC99"/>
            </a:solidFill>
            <a:ln w="6350">
              <a:solidFill>
                <a:srgbClr val="00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sz="1400" b="1">
                <a:solidFill>
                  <a:srgbClr val="800000"/>
                </a:solidFill>
                <a:latin typeface="+mj-lt"/>
              </a:endParaRPr>
            </a:p>
          </p:txBody>
        </p:sp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6938" y="6571228"/>
              <a:ext cx="268339" cy="286772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 w="9525">
              <a:gradFill>
                <a:gsLst>
                  <a:gs pos="0">
                    <a:schemeClr val="accent1">
                      <a:tint val="66000"/>
                      <a:satMod val="160000"/>
                      <a:alpha val="2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/>
          </p:spPr>
        </p:pic>
        <p:sp>
          <p:nvSpPr>
            <p:cNvPr id="20" name="Номер слайда 5"/>
            <p:cNvSpPr>
              <a:spLocks/>
            </p:cNvSpPr>
            <p:nvPr/>
          </p:nvSpPr>
          <p:spPr bwMode="auto">
            <a:xfrm>
              <a:off x="8678043" y="6639845"/>
              <a:ext cx="477837" cy="14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fld id="{28770B14-2D29-4C66-B2AD-205C34CD5BC0}" type="slidenum">
                <a:rPr lang="ru-RU" sz="1400" b="1">
                  <a:solidFill>
                    <a:srgbClr val="006600"/>
                  </a:solidFill>
                  <a:latin typeface="+mj-lt"/>
                </a:rPr>
                <a:pPr algn="ctr"/>
                <a:t>8</a:t>
              </a:fld>
              <a:endParaRPr lang="ru-RU" sz="1400" b="1" dirty="0">
                <a:solidFill>
                  <a:srgbClr val="006600"/>
                </a:solidFill>
                <a:latin typeface="+mj-lt"/>
              </a:endParaRPr>
            </a:p>
          </p:txBody>
        </p:sp>
        <p:sp>
          <p:nvSpPr>
            <p:cNvPr id="21" name="Rectangle 12"/>
            <p:cNvSpPr>
              <a:spLocks noChangeArrowheads="1"/>
            </p:cNvSpPr>
            <p:nvPr/>
          </p:nvSpPr>
          <p:spPr bwMode="auto">
            <a:xfrm>
              <a:off x="507261" y="6540501"/>
              <a:ext cx="8202502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1300" dirty="0" smtClean="0">
                  <a:solidFill>
                    <a:srgbClr val="006600"/>
                  </a:solidFill>
                  <a:latin typeface="+mj-lt"/>
                  <a:cs typeface="Times New Roman" pitchFamily="18" charset="0"/>
                </a:rPr>
                <a:t>ДЕПАРТАМЕНТ РАСТЕНИЕВОДСТВА, МЕХАНИЗАЦИИ, ХИМИЗАЦИИ И ЗАЩИТЫ РАСТЕНИЙ МИНСЕЛЬХОЗА РОССИИ</a:t>
              </a:r>
              <a:endParaRPr lang="ru-RU" sz="1300" dirty="0">
                <a:solidFill>
                  <a:srgbClr val="006600"/>
                </a:solidFill>
                <a:latin typeface="+mj-lt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70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3"/>
          <p:cNvSpPr>
            <a:spLocks noChangeArrowheads="1"/>
          </p:cNvSpPr>
          <p:nvPr/>
        </p:nvSpPr>
        <p:spPr bwMode="auto">
          <a:xfrm>
            <a:off x="107950" y="57150"/>
            <a:ext cx="8940800" cy="7795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B00"/>
              </a:gs>
              <a:gs pos="100000">
                <a:srgbClr val="008000">
                  <a:alpha val="71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pattFill prst="ltUpDiag">
                  <a:fgClr>
                    <a:srgbClr val="66FF66"/>
                  </a:fgClr>
                  <a:bgClr>
                    <a:srgbClr val="00CC00"/>
                  </a:bgClr>
                </a:patt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производства сахарной свеклы</a:t>
            </a:r>
          </a:p>
          <a:p>
            <a:pPr algn="ctr"/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Российской Федерации по категориям хозяйств, тыс. тонн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696193573"/>
              </p:ext>
            </p:extLst>
          </p:nvPr>
        </p:nvGraphicFramePr>
        <p:xfrm>
          <a:off x="136938" y="919402"/>
          <a:ext cx="9020709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9" name="Группа 8"/>
          <p:cNvGrpSpPr/>
          <p:nvPr/>
        </p:nvGrpSpPr>
        <p:grpSpPr>
          <a:xfrm>
            <a:off x="136938" y="6540501"/>
            <a:ext cx="9018942" cy="317499"/>
            <a:chOff x="136938" y="6540501"/>
            <a:chExt cx="9018942" cy="317499"/>
          </a:xfrm>
        </p:grpSpPr>
        <p:cxnSp>
          <p:nvCxnSpPr>
            <p:cNvPr id="15" name="Прямая соединительная линия 6"/>
            <p:cNvCxnSpPr>
              <a:cxnSpLocks noChangeShapeType="1"/>
            </p:cNvCxnSpPr>
            <p:nvPr/>
          </p:nvCxnSpPr>
          <p:spPr bwMode="auto">
            <a:xfrm>
              <a:off x="250825" y="6540501"/>
              <a:ext cx="8666137" cy="0"/>
            </a:xfrm>
            <a:prstGeom prst="line">
              <a:avLst/>
            </a:prstGeom>
            <a:noFill/>
            <a:ln w="9525" algn="ctr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Oval 8"/>
            <p:cNvSpPr>
              <a:spLocks noChangeArrowheads="1"/>
            </p:cNvSpPr>
            <p:nvPr/>
          </p:nvSpPr>
          <p:spPr bwMode="auto">
            <a:xfrm>
              <a:off x="8795518" y="6586998"/>
              <a:ext cx="242888" cy="249238"/>
            </a:xfrm>
            <a:prstGeom prst="ellipse">
              <a:avLst/>
            </a:prstGeom>
            <a:solidFill>
              <a:srgbClr val="FFCC99"/>
            </a:solidFill>
            <a:ln w="6350">
              <a:solidFill>
                <a:srgbClr val="00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sz="1400" b="1">
                <a:solidFill>
                  <a:srgbClr val="800000"/>
                </a:solidFill>
                <a:latin typeface="+mj-lt"/>
              </a:endParaRPr>
            </a:p>
          </p:txBody>
        </p:sp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6938" y="6571228"/>
              <a:ext cx="268339" cy="286772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 w="9525">
              <a:gradFill>
                <a:gsLst>
                  <a:gs pos="0">
                    <a:schemeClr val="accent1">
                      <a:tint val="66000"/>
                      <a:satMod val="160000"/>
                      <a:alpha val="2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/>
          </p:spPr>
        </p:pic>
        <p:sp>
          <p:nvSpPr>
            <p:cNvPr id="18" name="Номер слайда 5"/>
            <p:cNvSpPr>
              <a:spLocks/>
            </p:cNvSpPr>
            <p:nvPr/>
          </p:nvSpPr>
          <p:spPr bwMode="auto">
            <a:xfrm>
              <a:off x="8678043" y="6639845"/>
              <a:ext cx="477837" cy="14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fld id="{28770B14-2D29-4C66-B2AD-205C34CD5BC0}" type="slidenum">
                <a:rPr lang="ru-RU" sz="1400" b="1">
                  <a:solidFill>
                    <a:srgbClr val="006600"/>
                  </a:solidFill>
                  <a:latin typeface="+mj-lt"/>
                </a:rPr>
                <a:pPr algn="ctr"/>
                <a:t>9</a:t>
              </a:fld>
              <a:endParaRPr lang="ru-RU" sz="1400" b="1" dirty="0">
                <a:solidFill>
                  <a:srgbClr val="006600"/>
                </a:solidFill>
                <a:latin typeface="+mj-lt"/>
              </a:endParaRPr>
            </a:p>
          </p:txBody>
        </p:sp>
        <p:sp>
          <p:nvSpPr>
            <p:cNvPr id="19" name="Rectangle 12"/>
            <p:cNvSpPr>
              <a:spLocks noChangeArrowheads="1"/>
            </p:cNvSpPr>
            <p:nvPr/>
          </p:nvSpPr>
          <p:spPr bwMode="auto">
            <a:xfrm>
              <a:off x="507261" y="6540501"/>
              <a:ext cx="8202502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1300" dirty="0" smtClean="0">
                  <a:solidFill>
                    <a:srgbClr val="006600"/>
                  </a:solidFill>
                  <a:latin typeface="+mj-lt"/>
                  <a:cs typeface="Times New Roman" pitchFamily="18" charset="0"/>
                </a:rPr>
                <a:t>ДЕПАРТАМЕНТ РАСТЕНИЕВОДСТВА, МЕХАНИЗАЦИИ, ХИМИЗАЦИИ И ЗАЩИТЫ РАСТЕНИЙ МИНСЕЛЬХОЗА РОССИИ</a:t>
              </a:r>
              <a:endParaRPr lang="ru-RU" sz="1300" dirty="0">
                <a:solidFill>
                  <a:srgbClr val="006600"/>
                </a:solidFill>
                <a:latin typeface="+mj-lt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626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3478</TotalTime>
  <Words>5501</Words>
  <Application>Microsoft Office PowerPoint</Application>
  <PresentationFormat>Экран (4:3)</PresentationFormat>
  <Paragraphs>1900</Paragraphs>
  <Slides>42</Slides>
  <Notes>33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4" baseType="lpstr">
      <vt:lpstr>Тема Office</vt:lpstr>
      <vt:lpstr>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о приобретении  сельхозтоваропроизводителями  минеральных удобрений в Российской Федерации*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Потапов Алексей Александрович</dc:creator>
  <cp:lastModifiedBy>Купреев Евгений Михайлович</cp:lastModifiedBy>
  <cp:revision>103</cp:revision>
  <cp:lastPrinted>2018-05-14T14:28:23Z</cp:lastPrinted>
  <dcterms:created xsi:type="dcterms:W3CDTF">2017-02-13T12:32:01Z</dcterms:created>
  <dcterms:modified xsi:type="dcterms:W3CDTF">2018-05-15T06:21:29Z</dcterms:modified>
</cp:coreProperties>
</file>