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38" r:id="rId2"/>
    <p:sldId id="384" r:id="rId3"/>
    <p:sldId id="259" r:id="rId4"/>
    <p:sldId id="260" r:id="rId5"/>
    <p:sldId id="341" r:id="rId6"/>
    <p:sldId id="343" r:id="rId7"/>
    <p:sldId id="393" r:id="rId8"/>
    <p:sldId id="404" r:id="rId9"/>
    <p:sldId id="365" r:id="rId10"/>
    <p:sldId id="262" r:id="rId11"/>
    <p:sldId id="348" r:id="rId12"/>
    <p:sldId id="405" r:id="rId13"/>
    <p:sldId id="406" r:id="rId14"/>
    <p:sldId id="408" r:id="rId15"/>
    <p:sldId id="403" r:id="rId16"/>
    <p:sldId id="409" r:id="rId17"/>
    <p:sldId id="410" r:id="rId18"/>
    <p:sldId id="411" r:id="rId19"/>
    <p:sldId id="391" r:id="rId20"/>
    <p:sldId id="412" r:id="rId21"/>
    <p:sldId id="416" r:id="rId22"/>
    <p:sldId id="413" r:id="rId23"/>
    <p:sldId id="392" r:id="rId24"/>
    <p:sldId id="362" r:id="rId25"/>
    <p:sldId id="373" r:id="rId26"/>
    <p:sldId id="395" r:id="rId27"/>
    <p:sldId id="414" r:id="rId28"/>
    <p:sldId id="41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96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5091916-E5F6-4637-8C4F-3DF4BA1E6622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215DFB-1AAE-42BD-8037-9AA013A2B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985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5CCE2-DEAA-4785-A7B4-31480BF2FB84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399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994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78" tIns="45739" rIns="91478" bIns="45739"/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Титульный слайд</a:t>
            </a:r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extLst/>
        </p:spPr>
        <p:txBody>
          <a:bodyPr lIns="91478" tIns="45739" rIns="91478" bIns="4573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7291" indent="-2835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4294" indent="-22685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8011" indent="-22685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1729" indent="-22685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5447" indent="-226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164" indent="-226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2881" indent="-226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6599" indent="-226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5D4E5F6A-F0F8-4079-AE8C-944AFE026099}" type="slidenum">
              <a:rPr lang="ru-RU" sz="1200" b="0" smtClean="0">
                <a:latin typeface="Calibri" pitchFamily="34" charset="0"/>
                <a:cs typeface="+mn-cs"/>
              </a:rPr>
              <a:pPr algn="r" eaLnBrk="1" hangingPunct="1">
                <a:defRPr/>
              </a:pPr>
              <a:t>1</a:t>
            </a:fld>
            <a:endParaRPr lang="ru-RU" sz="1200" b="0" smtClean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0010-3D48-4988-BC6F-3EBC9A94F890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EB45-3D34-4A06-B4B8-4C69647DB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9FFBE-4F3B-4B4B-AAC0-22570CCC1448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8BB2-2850-4F9F-B71B-114848F71B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93E9E-0454-4F11-9C3F-5E1F69F0DC3D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F463E-0077-4004-9369-1F31C75F2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0DB16-3253-4359-A023-7FB096F61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54486-4A14-4D5E-9D1F-EFE5A19A6393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57B1B-A43E-4DDB-860A-14A846A64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BE5C-A5D5-4CB4-8CB6-B4E2599EAF05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1B0B5-AF2F-462F-9106-F6145C1EF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61B6-E2F5-4738-B483-8BA8000511B7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4EAB3-38E7-44C1-B3AA-3AD6A3173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D42A0-AF75-41D2-858F-7F5ACAEEF1C4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6BE8-A772-4C8B-84C8-7D791B7B5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89075-EFBC-4A1D-B2A7-157A880D999E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D9E4F-DA1A-4E2B-B74A-BE00546E3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9460E-0668-4DA7-9A22-B9FAB87B08CE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17D4-FD87-45EF-A82D-DF8C173D9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FC929-52D7-4524-956C-9D65B04F2109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0DA94-25B1-47F4-A3D4-4D87FCFB9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455F-3B93-43A5-8972-CED7EA45D5B6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6146B-6D41-4550-9476-0F0BF36E4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F7A162-E4DB-42C5-90B9-C081DDDAF3A9}" type="datetimeFigureOut">
              <a:rPr lang="ru-RU"/>
              <a:pPr>
                <a:defRPr/>
              </a:pPr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722AE0-8090-4064-B01B-A03F8CAB2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7" r:id="rId2"/>
    <p:sldLayoutId id="2147483686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7" r:id="rId9"/>
    <p:sldLayoutId id="2147483683" r:id="rId10"/>
    <p:sldLayoutId id="2147483684" r:id="rId11"/>
    <p:sldLayoutId id="2147483688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979712" y="2060848"/>
            <a:ext cx="6912768" cy="2089150"/>
          </a:xfrm>
        </p:spPr>
        <p:txBody>
          <a:bodyPr anchor="t"/>
          <a:lstStyle/>
          <a:p>
            <a:pPr algn="ctr" eaLnBrk="1" hangingPunct="1">
              <a:buNone/>
            </a:pPr>
            <a:r>
              <a:rPr lang="ru-RU" sz="2400" b="1" dirty="0" smtClean="0">
                <a:latin typeface="Calibri" pitchFamily="34" charset="0"/>
              </a:rPr>
              <a:t>СНАБЖЕНЧЕСКО-СБЫТОВОЙ СЕЛЬСКОХОЗЯЙСТВЕННЫЙ ПОТРЕБИТЕЛЬСКИЙ КООПЕРАТИВ «ВЕЙДЕЛЕВСКОЕ МОЛОКО»</a:t>
            </a:r>
          </a:p>
        </p:txBody>
      </p:sp>
      <p:sp>
        <p:nvSpPr>
          <p:cNvPr id="6147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1619250" y="-371475"/>
            <a:ext cx="7524750" cy="742950"/>
          </a:xfrm>
        </p:spPr>
        <p:txBody>
          <a:bodyPr anchor="b"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800" smtClean="0">
              <a:solidFill>
                <a:srgbClr val="3D3D3D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800" smtClean="0">
              <a:solidFill>
                <a:srgbClr val="3D3D3D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800" smtClean="0">
              <a:solidFill>
                <a:srgbClr val="3D3D3D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800" smtClean="0">
              <a:solidFill>
                <a:srgbClr val="3D3D3D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800" smtClean="0">
              <a:solidFill>
                <a:srgbClr val="3D3D3D"/>
              </a:solidFill>
            </a:endParaRPr>
          </a:p>
        </p:txBody>
      </p:sp>
      <p:sp>
        <p:nvSpPr>
          <p:cNvPr id="6148" name="TextBox 8"/>
          <p:cNvSpPr txBox="1">
            <a:spLocks noChangeArrowheads="1"/>
          </p:cNvSpPr>
          <p:nvPr/>
        </p:nvSpPr>
        <p:spPr bwMode="auto">
          <a:xfrm>
            <a:off x="4643438" y="5734050"/>
            <a:ext cx="4500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595959"/>
              </a:solidFill>
              <a:latin typeface="Franklin Gothic Book" pitchFamily="34" charset="0"/>
            </a:endParaRP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5651500" y="6381750"/>
            <a:ext cx="3492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b="0">
              <a:solidFill>
                <a:srgbClr val="595959"/>
              </a:solidFill>
              <a:latin typeface="Franklin Gothic Book" pitchFamily="34" charset="0"/>
            </a:endParaRPr>
          </a:p>
        </p:txBody>
      </p:sp>
      <p:pic>
        <p:nvPicPr>
          <p:cNvPr id="6150" name="Picture 3" descr="G:\фото мпп\фото мпп 020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44675"/>
            <a:ext cx="1357313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5" descr="Герб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8913"/>
            <a:ext cx="1143000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&amp;Rcy;&amp;iecy;&amp;jcy;&amp;tcy;&amp;icy;&amp;ncy;&amp;gcy;&amp;icy; &amp;rcy;&amp;acy;&amp;jcy;&amp;ocy;&amp;ncy;&amp;ocy;&amp;vcy; &amp;Gcy;&amp;Ucy;&amp;Pcy; &quot;&amp;Scy;&amp;iecy;&amp;mcy;&amp;iecy;&amp;jcy;&amp;ncy;&amp;ycy;&amp;iecy; &amp;fcy;&amp;iecy;&amp;rcy;&amp;mcy;&amp;ycy; &amp;Bcy;&amp;iecy;&amp;lcy;&amp;ocy;&amp;gcy;&amp;ocy;&amp;rcy;&amp;softcy;&amp;yacy;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404813"/>
            <a:ext cx="1079500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77"/>
          <p:cNvSpPr>
            <a:spLocks noChangeArrowheads="1"/>
          </p:cNvSpPr>
          <p:nvPr/>
        </p:nvSpPr>
        <p:spPr bwMode="auto">
          <a:xfrm>
            <a:off x="2051050" y="4292600"/>
            <a:ext cx="567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 dirty="0">
                <a:solidFill>
                  <a:srgbClr val="3D3D3D"/>
                </a:solidFill>
                <a:latin typeface="Calibri" pitchFamily="34" charset="0"/>
              </a:rPr>
              <a:t>Вейделевского района  Белгородской области</a:t>
            </a:r>
          </a:p>
        </p:txBody>
      </p:sp>
      <p:sp>
        <p:nvSpPr>
          <p:cNvPr id="6154" name="Rectangle 78"/>
          <p:cNvSpPr>
            <a:spLocks noChangeArrowheads="1"/>
          </p:cNvSpPr>
          <p:nvPr/>
        </p:nvSpPr>
        <p:spPr bwMode="auto">
          <a:xfrm>
            <a:off x="1692275" y="333375"/>
            <a:ext cx="540067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 dirty="0">
                <a:solidFill>
                  <a:srgbClr val="3D3D3D"/>
                </a:solidFill>
                <a:latin typeface="Calibri" pitchFamily="34" charset="0"/>
              </a:rPr>
              <a:t>Департамент агропромышленного комплекса Белгородской области</a:t>
            </a:r>
          </a:p>
          <a:p>
            <a:r>
              <a:rPr lang="ru-RU" b="0" dirty="0">
                <a:solidFill>
                  <a:srgbClr val="3D3D3D"/>
                </a:solidFill>
                <a:latin typeface="Calibri" pitchFamily="34" charset="0"/>
              </a:rPr>
              <a:t>Администрация Вейделевского района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b="0" dirty="0">
              <a:solidFill>
                <a:srgbClr val="3D3D3D"/>
              </a:solidFill>
            </a:endParaRPr>
          </a:p>
        </p:txBody>
      </p:sp>
      <p:sp>
        <p:nvSpPr>
          <p:cNvPr id="6155" name="Rectangle 79"/>
          <p:cNvSpPr>
            <a:spLocks noChangeArrowheads="1"/>
          </p:cNvSpPr>
          <p:nvPr/>
        </p:nvSpPr>
        <p:spPr bwMode="auto">
          <a:xfrm>
            <a:off x="3132138" y="5805488"/>
            <a:ext cx="5762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 dirty="0">
                <a:solidFill>
                  <a:srgbClr val="595959"/>
                </a:solidFill>
                <a:latin typeface="Calibri" pitchFamily="34" charset="0"/>
              </a:rPr>
              <a:t>Председатель </a:t>
            </a:r>
            <a:r>
              <a:rPr lang="ru-RU" b="0" dirty="0" err="1">
                <a:solidFill>
                  <a:srgbClr val="595959"/>
                </a:solidFill>
                <a:latin typeface="Calibri" pitchFamily="34" charset="0"/>
              </a:rPr>
              <a:t>СССПоК</a:t>
            </a:r>
            <a:r>
              <a:rPr lang="ru-RU" b="0" dirty="0">
                <a:solidFill>
                  <a:srgbClr val="595959"/>
                </a:solidFill>
                <a:latin typeface="Calibri" pitchFamily="34" charset="0"/>
              </a:rPr>
              <a:t> «Вейделевское молоко»</a:t>
            </a:r>
          </a:p>
          <a:p>
            <a:r>
              <a:rPr lang="ru-RU" dirty="0">
                <a:solidFill>
                  <a:srgbClr val="595959"/>
                </a:solidFill>
                <a:latin typeface="Calibri" pitchFamily="34" charset="0"/>
              </a:rPr>
              <a:t>Аниканова Татьяна Алексеевна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134" y="500042"/>
            <a:ext cx="8617583" cy="602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МПП </a:t>
            </a:r>
            <a:r>
              <a:rPr lang="ru-RU" sz="2000" dirty="0" err="1" smtClean="0">
                <a:latin typeface="Calibri" pitchFamily="34" charset="0"/>
              </a:rPr>
              <a:t>Кубраки</a:t>
            </a:r>
            <a:r>
              <a:rPr lang="ru-RU" sz="2000" dirty="0" smtClean="0">
                <a:latin typeface="Calibri" pitchFamily="34" charset="0"/>
              </a:rPr>
              <a:t> 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DSC01988.JPG"/>
          <p:cNvPicPr>
            <a:picLocks noGrp="1" noChangeAspect="1"/>
          </p:cNvPicPr>
          <p:nvPr isPhoto="1"/>
        </p:nvPicPr>
        <p:blipFill>
          <a:blip r:embed="rId2" cstate="print"/>
          <a:srcRect t="11905"/>
          <a:stretch>
            <a:fillRect/>
          </a:stretch>
        </p:blipFill>
        <p:spPr bwMode="auto">
          <a:xfrm>
            <a:off x="251520" y="3861048"/>
            <a:ext cx="411824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DSC041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744416" cy="286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DSC043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3744416" cy="286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1886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Оборудование МПП , согласно Технического Регламента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3326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itchFamily="34" charset="0"/>
              </a:rPr>
              <a:t>Сбор молока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428628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/>
          <a:lstStyle/>
          <a:p>
            <a:r>
              <a:rPr lang="ru-RU" sz="2000" dirty="0" smtClean="0">
                <a:latin typeface="Calibri" pitchFamily="34" charset="0"/>
              </a:rPr>
              <a:t>Информация по членству в кооперативе в разрезе поселений (чел).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type="tbl" idx="1"/>
          </p:nvPr>
        </p:nvGraphicFramePr>
        <p:xfrm>
          <a:off x="323527" y="785793"/>
          <a:ext cx="8463315" cy="589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07"/>
                <a:gridCol w="2739819"/>
                <a:gridCol w="1692663"/>
                <a:gridCol w="1692663"/>
                <a:gridCol w="1692663"/>
              </a:tblGrid>
              <a:tr h="80839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№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п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/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Наименование поселения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членов кооператива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Количество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сдатчиков молока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Всего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Б.Колодезское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17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Солонцинское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Викторопольское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Клименковское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Зенинское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Вейделевское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Кубраковское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7234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Закутчанское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Николаевское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Малакеевское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48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Должанское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Б.Липяговское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Всего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553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519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1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КФХ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Половченко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  <a:tr h="33591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454</a:t>
                      </a:r>
                    </a:p>
                  </a:txBody>
                  <a:tcPr marL="89270" marR="8927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520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9270" marR="8927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54032"/>
          </a:xfrm>
        </p:spPr>
        <p:txBody>
          <a:bodyPr/>
          <a:lstStyle/>
          <a:p>
            <a:pPr algn="ctr"/>
            <a:r>
              <a:rPr lang="ru-RU" sz="2800" dirty="0" smtClean="0">
                <a:latin typeface="Calibri" pitchFamily="34" charset="0"/>
              </a:rPr>
              <a:t>Наличие поголовья коров  у сдатчиков молока</a:t>
            </a:r>
            <a:endParaRPr lang="ru-RU" sz="2800" dirty="0"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1259632" y="1412776"/>
          <a:ext cx="6663116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531358"/>
                <a:gridCol w="1665779"/>
                <a:gridCol w="1665779"/>
              </a:tblGrid>
              <a:tr h="9035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Годы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2015г. 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2016г. 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2017 г.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102067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Кол-во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(голов.)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1398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1442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1500</a:t>
                      </a:r>
                    </a:p>
                  </a:txBody>
                  <a:tcPr anchor="ctr" horzOverflow="overflow"/>
                </a:tc>
              </a:tr>
              <a:tr h="110006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Отклонение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+(-)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Сравнительный анализ результатов деятельности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СССПоК</a:t>
            </a:r>
            <a:r>
              <a:rPr lang="ru-RU" sz="2000" dirty="0" smtClean="0">
                <a:latin typeface="Calibri" pitchFamily="34" charset="0"/>
              </a:rPr>
              <a:t> « Вейделевское молоко»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214282" y="1142980"/>
          <a:ext cx="8643998" cy="5429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999"/>
                <a:gridCol w="4321999"/>
              </a:tblGrid>
              <a:tr h="7363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Период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(год)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Выручка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(тыс.руб.)</a:t>
                      </a: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2008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27 980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2009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59 782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2010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99 288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95 849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81 938</a:t>
                      </a: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2013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86 319</a:t>
                      </a: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98 498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97 041</a:t>
                      </a: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88999</a:t>
                      </a: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98958</a:t>
                      </a:r>
                    </a:p>
                  </a:txBody>
                  <a:tcPr anchor="b" horzOverflow="overflow"/>
                </a:tc>
              </a:tr>
              <a:tr h="4266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Итого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834 652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anchor="b"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Модернизация материально технической базы кооператива 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5" name="Таблица 4"/>
          <p:cNvSpPr>
            <a:spLocks noGrp="1"/>
          </p:cNvSpPr>
          <p:nvPr>
            <p:ph type="tbl" idx="1"/>
          </p:nvPr>
        </p:nvSpPr>
        <p:spPr/>
      </p:sp>
      <p:pic>
        <p:nvPicPr>
          <p:cNvPr id="6" name="Picture 4" descr="DSC04304"/>
          <p:cNvPicPr>
            <a:picLocks noChangeAspect="1" noChangeArrowheads="1"/>
          </p:cNvPicPr>
          <p:nvPr/>
        </p:nvPicPr>
        <p:blipFill>
          <a:blip r:embed="rId2" cstate="print"/>
          <a:srcRect t="11945"/>
          <a:stretch>
            <a:fillRect/>
          </a:stretch>
        </p:blipFill>
        <p:spPr bwMode="auto">
          <a:xfrm>
            <a:off x="428596" y="857232"/>
            <a:ext cx="835824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Спектр услуг , предоставляемых населению.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457200" y="857234"/>
          <a:ext cx="8229600" cy="5715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12684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Безвозмездное выделение денежных средств на выращивание нетелей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,для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воспроизводства стада.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87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Возмещение затрат на искусственное осеменение коров.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87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Софинансирование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проектов по развитию мелкотоварных ферм.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84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Авансирование приобретения основных средств , для производства молока 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442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Авансирование под будущую поставку молока 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87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Использование части чистой прибыли.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СОФИНАНСИРОВАНИЕ ВЫРАЩИВАНИЯ НЕТЕЛЕЙ</a:t>
            </a: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142844" y="785794"/>
          <a:ext cx="8715439" cy="585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049"/>
                <a:gridCol w="1754798"/>
                <a:gridCol w="855442"/>
                <a:gridCol w="1089430"/>
                <a:gridCol w="1089430"/>
                <a:gridCol w="1089430"/>
                <a:gridCol w="1089430"/>
                <a:gridCol w="1089430"/>
              </a:tblGrid>
              <a:tr h="3387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№ 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Наименование  поселения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2015 год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2016 год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2017год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2555"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859" marR="3859" marT="385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Кол-во  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нетелей (гол.)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Сумма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 (тыс. руб.) </a:t>
                      </a:r>
                    </a:p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Кол-во 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нетелей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   (гол)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Сумма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 (тыс. руб.) </a:t>
                      </a:r>
                    </a:p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Кол-во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нетелей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( гол)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Сумма </a:t>
                      </a: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(тыс. руб.) </a:t>
                      </a:r>
                    </a:p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Кубраковское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19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Николаевское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Закутчанское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17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18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Вейделевское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6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Малакеевское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62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6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Должанское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Белоколодезское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8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Солонцинское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23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Викторопольское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Зенинское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Большелипяговское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15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73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17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Клименковское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56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10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итого 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91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414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154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73</a:t>
                      </a:r>
                    </a:p>
                  </a:txBody>
                  <a:tcPr marL="3859" marR="3859" marT="3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9386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Возмещение затрат </a:t>
            </a:r>
            <a:b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</a:rPr>
              <a:t>на проведение  искусственного осеменения коров  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179512" y="980728"/>
          <a:ext cx="8712968" cy="5624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819"/>
                <a:gridCol w="1785430"/>
                <a:gridCol w="720080"/>
                <a:gridCol w="936104"/>
                <a:gridCol w="728696"/>
                <a:gridCol w="893638"/>
                <a:gridCol w="670228"/>
                <a:gridCol w="893638"/>
                <a:gridCol w="744698"/>
                <a:gridCol w="893637"/>
              </a:tblGrid>
              <a:tr h="36004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Поселения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2014 год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b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2015год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2016год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2017год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b" horzOverflow="overflow"/>
                </a:tc>
              </a:tr>
              <a:tr h="884958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Кол-во голов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Сумма (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Кол-во голов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Сумма (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Кол-во голов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Сумма (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Кол-во голов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Сумма (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тыс.руб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Кубраковское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Николаевское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50,9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99,5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119,1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Закутчанское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Вейделевское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Малакеевское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39,2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63,4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59,5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84,7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Должанское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66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Белоколодезское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54,1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74,1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Солонцинское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50,3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272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Викторопольское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Зенинское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299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Большелипяговское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299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Клименковское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46,2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Итого: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292,8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574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401,3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427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432,8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448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Софинансирование проектов по развитию мелкотоварных ферм </a:t>
            </a:r>
            <a:br>
              <a:rPr lang="ru-RU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на примере ИП глав  К(Ф)Х Гашко А.Н. и Красноперов В.А.  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4" name="Picture 2" descr="C:\Documents and Settings\Администратор\Рабочий стол\красноперов и гашко\101MSDCF\DSC01137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 t="12612"/>
          <a:stretch>
            <a:fillRect/>
          </a:stretch>
        </p:blipFill>
        <p:spPr bwMode="auto">
          <a:xfrm>
            <a:off x="357158" y="1196752"/>
            <a:ext cx="4214842" cy="2732313"/>
          </a:xfrm>
          <a:prstGeom prst="rect">
            <a:avLst/>
          </a:prstGeom>
          <a:noFill/>
        </p:spPr>
      </p:pic>
      <p:pic>
        <p:nvPicPr>
          <p:cNvPr id="3074" name="Picture 2" descr="C:\Documents and Settings\Администратор\Рабочий стол\красноперов и гашко\101MSDCF\DSC01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65" y="1214422"/>
            <a:ext cx="4157677" cy="271464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996746"/>
            <a:ext cx="4240791" cy="264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286808" cy="5158926"/>
          </a:xfrm>
        </p:spPr>
        <p:txBody>
          <a:bodyPr/>
          <a:lstStyle/>
          <a:p>
            <a:pPr algn="just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</a:t>
            </a:r>
            <a:r>
              <a:rPr lang="ru-RU" sz="3200" dirty="0" smtClean="0">
                <a:latin typeface="Calibri" pitchFamily="34" charset="0"/>
              </a:rPr>
              <a:t>«Сегодня мы снова возвращаемся к кооперации, потому что эта наиболее справедливая форма экономических отношений. Кооперация, как никакая иная форма экономических отношений, связана с территориями. Для нас это важно прежде всего в вопросе развития сельских территорий»</a:t>
            </a:r>
            <a:br>
              <a:rPr lang="ru-RU" sz="3200" dirty="0" smtClean="0">
                <a:latin typeface="Calibri" pitchFamily="34" charset="0"/>
              </a:rPr>
            </a:br>
            <a:r>
              <a:rPr lang="ru-RU" sz="3200" dirty="0" smtClean="0">
                <a:latin typeface="Calibri" pitchFamily="34" charset="0"/>
              </a:rPr>
              <a:t>                                                     Е. Савченко  </a:t>
            </a:r>
            <a:endParaRPr lang="ru-RU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Выдано авансов под сдаваемое молоко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</a:b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179511" y="857231"/>
          <a:ext cx="8607330" cy="5618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696"/>
                <a:gridCol w="620589"/>
                <a:gridCol w="954932"/>
                <a:gridCol w="851343"/>
                <a:gridCol w="1043015"/>
                <a:gridCol w="886556"/>
                <a:gridCol w="913209"/>
                <a:gridCol w="733272"/>
                <a:gridCol w="933718"/>
              </a:tblGrid>
              <a:tr h="3712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Назначение аванса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2008-2015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гг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2016 г.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2017г.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Всего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230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К-во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сумма тыс.руб.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К-во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сумма тыс.руб.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К-во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сумма тыс.руб.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К-во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сумма тыс.руб.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1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Покупка коров.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329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16911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1974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3374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22260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Сельхозтехника.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1080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1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Доильный аппарат,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косилка.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576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Закуп кормов.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718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18547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5515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28794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89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Неотложные нужды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(оплата ком. услуг)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368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9222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4461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16929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 лечение.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1452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1997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1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  реконструкцию помещений.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2350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3995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1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Погашение кредита,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налоги.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  обучение 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1719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2314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Итого: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1598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51902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11852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15782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2148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79536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Потребитель нашей продукции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4" name="Picture 4" descr="DSCN4039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864399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Использование части чистой прибыли . 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457200" y="1000108"/>
          <a:ext cx="8229600" cy="572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04"/>
                <a:gridCol w="3000396"/>
                <a:gridCol w="2057400"/>
                <a:gridCol w="2057400"/>
              </a:tblGrid>
              <a:tr h="101033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мероприятий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Количество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  человек)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Сумма 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 тыс.руб.)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1218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Спонсорская помощь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1218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Проведение районных мероприятий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71565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Материальная помощь членам кооператива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86,0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1218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Чествование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молокосдатчиков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ко дню пожилых людей , при проведении отчетных собраний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92,8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71565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Подарки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молокосдатчикам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к  новогодним праздникам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185,5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101033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Награждение членов кооператива в честь  10-летия создания «Семейных ферм Белогорья»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  <a:tr h="512185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849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482,4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Поздравление с Днем пожилых людей 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6" name="Таблица 5"/>
          <p:cNvSpPr>
            <a:spLocks noGrp="1"/>
          </p:cNvSpPr>
          <p:nvPr>
            <p:ph type="tbl" idx="1"/>
          </p:nvPr>
        </p:nvSpPr>
        <p:spPr/>
      </p:sp>
      <p:pic>
        <p:nvPicPr>
          <p:cNvPr id="37891" name="Picture 4" descr="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8643998" cy="60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878687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Участие в социальных мероприятиях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Glbuh\бухгалтерия\Т.А\фото\собр за 2017 апр 18\DSC01065.JPG"/>
          <p:cNvPicPr>
            <a:picLocks noChangeAspect="1" noChangeArrowheads="1"/>
          </p:cNvPicPr>
          <p:nvPr/>
        </p:nvPicPr>
        <p:blipFill>
          <a:blip r:embed="rId2" cstate="print"/>
          <a:srcRect b="18989"/>
          <a:stretch>
            <a:fillRect/>
          </a:stretch>
        </p:blipFill>
        <p:spPr bwMode="auto">
          <a:xfrm>
            <a:off x="179512" y="1052736"/>
            <a:ext cx="8786874" cy="547260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Награждение </a:t>
            </a:r>
            <a:r>
              <a:rPr lang="ru-RU" sz="2000" dirty="0" smtClean="0">
                <a:latin typeface="Calibri" pitchFamily="34" charset="0"/>
              </a:rPr>
              <a:t>лучших членов кооператива. 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85728"/>
            <a:ext cx="4000527" cy="6429420"/>
          </a:xfrm>
        </p:spPr>
        <p:txBody>
          <a:bodyPr/>
          <a:lstStyle/>
          <a:p>
            <a:pPr algn="ctr"/>
            <a:r>
              <a:rPr lang="ru-RU" sz="3000" dirty="0" smtClean="0">
                <a:latin typeface="Calibri" pitchFamily="34" charset="0"/>
              </a:rPr>
              <a:t>У Правительства вполне определенная цель , видеть крестьянина богатым , достаточным , так как где достаток – там , конечно , и просвещение , там и настоящая свобода»</a:t>
            </a:r>
            <a:br>
              <a:rPr lang="ru-RU" sz="3000" dirty="0" smtClean="0">
                <a:latin typeface="Calibri" pitchFamily="34" charset="0"/>
              </a:rPr>
            </a:br>
            <a:r>
              <a:rPr lang="ru-RU" sz="3000" dirty="0" smtClean="0">
                <a:latin typeface="Calibri" pitchFamily="34" charset="0"/>
              </a:rPr>
              <a:t/>
            </a:r>
            <a:br>
              <a:rPr lang="ru-RU" sz="3000" dirty="0" smtClean="0">
                <a:latin typeface="Calibri" pitchFamily="34" charset="0"/>
              </a:rPr>
            </a:br>
            <a:r>
              <a:rPr lang="ru-RU" sz="3000" dirty="0" smtClean="0">
                <a:latin typeface="Calibri" pitchFamily="34" charset="0"/>
              </a:rPr>
              <a:t>П.А. Столыпин  </a:t>
            </a:r>
            <a:endParaRPr lang="ru-RU" sz="30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8604"/>
            <a:ext cx="42862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88640"/>
            <a:ext cx="4999757" cy="500042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Calibri" pitchFamily="34" charset="0"/>
              </a:rPr>
              <a:t>Наши достижения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5" name="Picture 3" descr="\\Glbuh\бухгалтерия\Т.А\фото\2018\90 лет Вейд р-ну 25.08.18\DSC0114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31838"/>
            <a:ext cx="8715436" cy="5911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SC00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WordArt 5"/>
          <p:cNvSpPr>
            <a:spLocks noChangeArrowheads="1" noChangeShapeType="1" noTextEdit="1"/>
          </p:cNvSpPr>
          <p:nvPr/>
        </p:nvSpPr>
        <p:spPr bwMode="auto">
          <a:xfrm>
            <a:off x="323850" y="3833813"/>
            <a:ext cx="8497888" cy="30241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 dirty="0">
                <a:ln w="317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Спасибо за внимание!</a:t>
            </a:r>
          </a:p>
        </p:txBody>
      </p:sp>
      <p:pic>
        <p:nvPicPr>
          <p:cNvPr id="37892" name="Picture 4" descr="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07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07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 descr="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07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:\фото мпп\фото мпп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1909987" cy="132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7"/>
          <p:cNvSpPr txBox="1">
            <a:spLocks noChangeArrowheads="1"/>
          </p:cNvSpPr>
          <p:nvPr/>
        </p:nvSpPr>
        <p:spPr bwMode="auto">
          <a:xfrm>
            <a:off x="1928813" y="1428750"/>
            <a:ext cx="685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alibri" pitchFamily="34" charset="0"/>
                <a:cs typeface="Times New Roman" pitchFamily="18" charset="0"/>
              </a:rPr>
              <a:t>Кооператив создан 24.09.2007 года</a:t>
            </a:r>
          </a:p>
        </p:txBody>
      </p:sp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2571750" y="1857375"/>
            <a:ext cx="657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Times New Roman" pitchFamily="18" charset="0"/>
              </a:rPr>
              <a:t>Основная деятельность Кооператива – сбор и реализация молока от малых форм хозяйствования</a:t>
            </a:r>
          </a:p>
        </p:txBody>
      </p:sp>
      <p:sp>
        <p:nvSpPr>
          <p:cNvPr id="17412" name="TextBox 9"/>
          <p:cNvSpPr txBox="1">
            <a:spLocks noChangeArrowheads="1"/>
          </p:cNvSpPr>
          <p:nvPr/>
        </p:nvSpPr>
        <p:spPr bwMode="auto">
          <a:xfrm>
            <a:off x="3714750" y="2786063"/>
            <a:ext cx="4929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Times New Roman" pitchFamily="18" charset="0"/>
              </a:rPr>
              <a:t>Численность </a:t>
            </a:r>
            <a:r>
              <a:rPr lang="ru-RU" dirty="0" err="1">
                <a:latin typeface="Calibri" pitchFamily="34" charset="0"/>
                <a:cs typeface="Times New Roman" pitchFamily="18" charset="0"/>
              </a:rPr>
              <a:t>молокосдатчиков</a:t>
            </a:r>
            <a:r>
              <a:rPr lang="ru-RU" dirty="0">
                <a:latin typeface="Calibri" pitchFamily="34" charset="0"/>
                <a:cs typeface="Times New Roman" pitchFamily="18" charset="0"/>
              </a:rPr>
              <a:t>- 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520</a:t>
            </a:r>
            <a:endParaRPr lang="ru-RU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4140200" y="3284538"/>
            <a:ext cx="4643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Times New Roman" pitchFamily="18" charset="0"/>
              </a:rPr>
              <a:t>Поголовье КРС – 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1500голов</a:t>
            </a:r>
            <a:endParaRPr lang="ru-RU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4929190" y="3786190"/>
            <a:ext cx="4071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Times New Roman" pitchFamily="18" charset="0"/>
              </a:rPr>
              <a:t>Охват территории сбора – 99%</a:t>
            </a:r>
          </a:p>
        </p:txBody>
      </p:sp>
      <p:sp>
        <p:nvSpPr>
          <p:cNvPr id="17415" name="TextBox 12"/>
          <p:cNvSpPr txBox="1">
            <a:spLocks noChangeArrowheads="1"/>
          </p:cNvSpPr>
          <p:nvPr/>
        </p:nvSpPr>
        <p:spPr bwMode="auto">
          <a:xfrm>
            <a:off x="539552" y="5733256"/>
            <a:ext cx="485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Times New Roman" pitchFamily="18" charset="0"/>
              </a:rPr>
              <a:t>Количество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МПП в районе - 5</a:t>
            </a:r>
          </a:p>
        </p:txBody>
      </p:sp>
      <p:sp>
        <p:nvSpPr>
          <p:cNvPr id="17416" name="TextBox 13"/>
          <p:cNvSpPr txBox="1">
            <a:spLocks noChangeArrowheads="1"/>
          </p:cNvSpPr>
          <p:nvPr/>
        </p:nvSpPr>
        <p:spPr bwMode="auto">
          <a:xfrm>
            <a:off x="539552" y="6093296"/>
            <a:ext cx="4214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  <a:cs typeface="Times New Roman" pitchFamily="18" charset="0"/>
              </a:rPr>
              <a:t>Создано рабочих мест - 21</a:t>
            </a:r>
          </a:p>
        </p:txBody>
      </p:sp>
      <p:sp>
        <p:nvSpPr>
          <p:cNvPr id="13" name="Номер слайда 1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06AA22-442B-4229-A7DD-A494518421EF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20" name="Рисунок 19" descr="10258-1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24944"/>
            <a:ext cx="3095625" cy="254749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7419" name="Рисунок 1" descr="DSC04472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221163"/>
            <a:ext cx="3382963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512511" cy="1143000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/>
              <a:t>СНАБЖЕНЧЕСКО-СБЫТОВОЙ </a:t>
            </a:r>
            <a:r>
              <a:rPr lang="ru-RU" sz="1800" dirty="0" smtClean="0">
                <a:latin typeface="Calibri" pitchFamily="34" charset="0"/>
              </a:rPr>
              <a:t>СЕЛЬСКОХОЗЯЙСТВЕННЫЙ</a:t>
            </a:r>
            <a:r>
              <a:rPr lang="ru-RU" sz="1800" dirty="0" smtClean="0"/>
              <a:t> ПОТРЕБИТЕЛЬСКИЙ КООПЕРАТИВ  «ВЕЙДЕЛЕВСКОЕ МОЛОКО»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1"/>
          <p:cNvSpPr txBox="1">
            <a:spLocks noChangeArrowheads="1"/>
          </p:cNvSpPr>
          <p:nvPr/>
        </p:nvSpPr>
        <p:spPr bwMode="auto">
          <a:xfrm>
            <a:off x="323850" y="3429000"/>
            <a:ext cx="2097088" cy="75406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СЕЛЬХОЗТОВАРО ПРОИЗВОДИТЕЛИ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099" name="Text Box 40"/>
          <p:cNvSpPr txBox="1">
            <a:spLocks noChangeArrowheads="1"/>
          </p:cNvSpPr>
          <p:nvPr/>
        </p:nvSpPr>
        <p:spPr bwMode="auto">
          <a:xfrm>
            <a:off x="250825" y="981075"/>
            <a:ext cx="2233613" cy="6286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СБЕРЕГАТЕЛЬНЫЙ БАНК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cxnSp>
        <p:nvCxnSpPr>
          <p:cNvPr id="18435" name="AutoShape 39"/>
          <p:cNvCxnSpPr>
            <a:cxnSpLocks noChangeShapeType="1"/>
            <a:stCxn id="4099" idx="2"/>
          </p:cNvCxnSpPr>
          <p:nvPr/>
        </p:nvCxnSpPr>
        <p:spPr bwMode="auto">
          <a:xfrm rot="16200000" flipH="1">
            <a:off x="1810146" y="1167211"/>
            <a:ext cx="1533525" cy="241855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101" name="Text Box 38"/>
          <p:cNvSpPr txBox="1">
            <a:spLocks noChangeArrowheads="1"/>
          </p:cNvSpPr>
          <p:nvPr/>
        </p:nvSpPr>
        <p:spPr bwMode="auto">
          <a:xfrm>
            <a:off x="2139950" y="5741988"/>
            <a:ext cx="1609725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ФОНД СОЦИАЛЬНОГО СТРАХОВАНИЯ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2" name="Text Box 37"/>
          <p:cNvSpPr txBox="1">
            <a:spLocks noChangeArrowheads="1"/>
          </p:cNvSpPr>
          <p:nvPr/>
        </p:nvSpPr>
        <p:spPr bwMode="auto">
          <a:xfrm>
            <a:off x="4067175" y="5300663"/>
            <a:ext cx="1701800" cy="1314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ФОНД ОБЯЗАТЕЛЬГОГО МЕДИЦИНСКОГО СТРАХОВАНИЯ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3" name="Text Box 36"/>
          <p:cNvSpPr txBox="1">
            <a:spLocks noChangeArrowheads="1"/>
          </p:cNvSpPr>
          <p:nvPr/>
        </p:nvSpPr>
        <p:spPr bwMode="auto">
          <a:xfrm>
            <a:off x="6594475" y="5387975"/>
            <a:ext cx="1917700" cy="11747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МЕЖРАЙОННАЯ ИФНС РОССИИ №3 ПО БЕЛГОРОДСКОЙ ОБЛАСТИ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4" name="Text Box 35"/>
          <p:cNvSpPr txBox="1">
            <a:spLocks noChangeArrowheads="1"/>
          </p:cNvSpPr>
          <p:nvPr/>
        </p:nvSpPr>
        <p:spPr bwMode="auto">
          <a:xfrm>
            <a:off x="7092950" y="1350963"/>
            <a:ext cx="1609725" cy="6477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УЧАСТНИКИ ПРОЕКТА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5" name="Text Box 34"/>
          <p:cNvSpPr txBox="1">
            <a:spLocks noChangeArrowheads="1"/>
          </p:cNvSpPr>
          <p:nvPr/>
        </p:nvSpPr>
        <p:spPr bwMode="auto">
          <a:xfrm>
            <a:off x="179388" y="5805488"/>
            <a:ext cx="1609725" cy="5810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ПЕНСИОННЫЙ ФОНД РФ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6" name="Text Box 33"/>
          <p:cNvSpPr txBox="1">
            <a:spLocks noChangeArrowheads="1"/>
          </p:cNvSpPr>
          <p:nvPr/>
        </p:nvSpPr>
        <p:spPr bwMode="auto">
          <a:xfrm>
            <a:off x="3013075" y="3151188"/>
            <a:ext cx="3359150" cy="15335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 err="1">
                <a:latin typeface="Calibri" pitchFamily="34" charset="0"/>
                <a:ea typeface="Times New Roman" pitchFamily="18" charset="0"/>
                <a:cs typeface="Calibri" pitchFamily="34" charset="0"/>
              </a:rPr>
              <a:t>СССПоК</a:t>
            </a:r>
            <a:r>
              <a:rPr lang="ru-RU" sz="26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2600" dirty="0">
                <a:latin typeface="+mn-lt"/>
                <a:ea typeface="Times New Roman" pitchFamily="18" charset="0"/>
                <a:cs typeface="Calibri" pitchFamily="34" charset="0"/>
              </a:rPr>
              <a:t>«</a:t>
            </a:r>
            <a:r>
              <a:rPr lang="ru-RU" sz="26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ВЕЙДЕЛЕВСКОЕ МОЛОКО</a:t>
            </a:r>
            <a:r>
              <a:rPr lang="ru-RU" sz="2600" dirty="0">
                <a:latin typeface="+mn-lt"/>
                <a:ea typeface="Times New Roman" pitchFamily="18" charset="0"/>
                <a:cs typeface="Calibri" pitchFamily="34" charset="0"/>
              </a:rPr>
              <a:t>»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7" name="Text Box 32"/>
          <p:cNvSpPr txBox="1">
            <a:spLocks noChangeArrowheads="1"/>
          </p:cNvSpPr>
          <p:nvPr/>
        </p:nvSpPr>
        <p:spPr bwMode="auto">
          <a:xfrm>
            <a:off x="3059113" y="1989138"/>
            <a:ext cx="2376487" cy="5334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КООРДИНАЦИОННЫЙ ЦЕНТР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108" name="Text Box 31"/>
          <p:cNvSpPr txBox="1">
            <a:spLocks noChangeArrowheads="1"/>
          </p:cNvSpPr>
          <p:nvPr/>
        </p:nvSpPr>
        <p:spPr bwMode="auto">
          <a:xfrm>
            <a:off x="3708400" y="998538"/>
            <a:ext cx="2314575" cy="6286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СЕЛЬСКИЕ АДМИНИСТРАЦИИ</a:t>
            </a:r>
            <a:endParaRPr lang="ru-RU" dirty="0"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cxnSp>
        <p:nvCxnSpPr>
          <p:cNvPr id="18444" name="AutoShape 30"/>
          <p:cNvCxnSpPr>
            <a:cxnSpLocks noChangeShapeType="1"/>
          </p:cNvCxnSpPr>
          <p:nvPr/>
        </p:nvCxnSpPr>
        <p:spPr bwMode="auto">
          <a:xfrm rot="10800000" flipV="1">
            <a:off x="928663" y="4684712"/>
            <a:ext cx="2821013" cy="110174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45" name="AutoShape 29"/>
          <p:cNvCxnSpPr>
            <a:cxnSpLocks noChangeShapeType="1"/>
            <a:endCxn id="4101" idx="0"/>
          </p:cNvCxnSpPr>
          <p:nvPr/>
        </p:nvCxnSpPr>
        <p:spPr bwMode="auto">
          <a:xfrm rot="10800000" flipV="1">
            <a:off x="2944813" y="4684712"/>
            <a:ext cx="1096962" cy="1057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46" name="AutoShape 28"/>
          <p:cNvCxnSpPr>
            <a:cxnSpLocks noChangeShapeType="1"/>
            <a:endCxn id="4102" idx="0"/>
          </p:cNvCxnSpPr>
          <p:nvPr/>
        </p:nvCxnSpPr>
        <p:spPr bwMode="auto">
          <a:xfrm rot="16200000" flipH="1">
            <a:off x="4557712" y="4940300"/>
            <a:ext cx="615950" cy="1047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47" name="AutoShape 27"/>
          <p:cNvCxnSpPr>
            <a:cxnSpLocks noChangeShapeType="1"/>
            <a:endCxn id="4103" idx="0"/>
          </p:cNvCxnSpPr>
          <p:nvPr/>
        </p:nvCxnSpPr>
        <p:spPr bwMode="auto">
          <a:xfrm>
            <a:off x="5470525" y="4684713"/>
            <a:ext cx="2082800" cy="7032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48" name="AutoShape 26"/>
          <p:cNvCxnSpPr>
            <a:cxnSpLocks noChangeShapeType="1"/>
          </p:cNvCxnSpPr>
          <p:nvPr/>
        </p:nvCxnSpPr>
        <p:spPr bwMode="auto">
          <a:xfrm>
            <a:off x="4413250" y="2532063"/>
            <a:ext cx="0" cy="619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49" name="AutoShape 25"/>
          <p:cNvCxnSpPr>
            <a:cxnSpLocks noChangeShapeType="1"/>
          </p:cNvCxnSpPr>
          <p:nvPr/>
        </p:nvCxnSpPr>
        <p:spPr bwMode="auto">
          <a:xfrm>
            <a:off x="4594225" y="1627188"/>
            <a:ext cx="9525" cy="3714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50" name="AutoShape 24"/>
          <p:cNvCxnSpPr>
            <a:cxnSpLocks noChangeShapeType="1"/>
            <a:endCxn id="4108" idx="3"/>
          </p:cNvCxnSpPr>
          <p:nvPr/>
        </p:nvCxnSpPr>
        <p:spPr bwMode="auto">
          <a:xfrm rot="10800000">
            <a:off x="6022975" y="1312863"/>
            <a:ext cx="1069976" cy="31432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8451" name="AutoShape 23"/>
          <p:cNvCxnSpPr>
            <a:cxnSpLocks noChangeShapeType="1"/>
            <a:stCxn id="4104" idx="2"/>
          </p:cNvCxnSpPr>
          <p:nvPr/>
        </p:nvCxnSpPr>
        <p:spPr bwMode="auto">
          <a:xfrm rot="5400000">
            <a:off x="6017420" y="1270794"/>
            <a:ext cx="1152525" cy="26082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8452" name="AutoShape 43"/>
          <p:cNvCxnSpPr>
            <a:cxnSpLocks noChangeShapeType="1"/>
            <a:stCxn id="4106" idx="1"/>
          </p:cNvCxnSpPr>
          <p:nvPr/>
        </p:nvCxnSpPr>
        <p:spPr bwMode="auto">
          <a:xfrm rot="10800000" flipV="1">
            <a:off x="2428861" y="3917950"/>
            <a:ext cx="584215" cy="8255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8453" name="Rectangle 44"/>
          <p:cNvSpPr>
            <a:spLocks noChangeArrowheads="1"/>
          </p:cNvSpPr>
          <p:nvPr/>
        </p:nvSpPr>
        <p:spPr bwMode="auto">
          <a:xfrm>
            <a:off x="244475" y="24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8454" name="Rectangle 45"/>
          <p:cNvSpPr>
            <a:spLocks noChangeArrowheads="1"/>
          </p:cNvSpPr>
          <p:nvPr/>
        </p:nvSpPr>
        <p:spPr bwMode="auto">
          <a:xfrm>
            <a:off x="395288" y="3678238"/>
            <a:ext cx="21605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3295650" algn="l"/>
              </a:tabLst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000">
              <a:latin typeface="Trebuchet MS" pitchFamily="34" charset="0"/>
            </a:endParaRPr>
          </a:p>
          <a:p>
            <a:pPr eaLnBrk="0" hangingPunct="0">
              <a:tabLst>
                <a:tab pos="3295650" algn="l"/>
              </a:tabLst>
            </a:pPr>
            <a:endParaRPr lang="ru-RU">
              <a:latin typeface="Trebuchet MS" pitchFamily="34" charset="0"/>
            </a:endParaRPr>
          </a:p>
        </p:txBody>
      </p:sp>
      <p:sp>
        <p:nvSpPr>
          <p:cNvPr id="4120" name="Rectangle 56"/>
          <p:cNvSpPr>
            <a:spLocks noChangeArrowheads="1"/>
          </p:cNvSpPr>
          <p:nvPr/>
        </p:nvSpPr>
        <p:spPr bwMode="auto">
          <a:xfrm>
            <a:off x="468313" y="-273050"/>
            <a:ext cx="77041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295650" algn="l"/>
              </a:tabLst>
              <a:defRPr/>
            </a:pPr>
            <a:r>
              <a:rPr lang="ru-RU" sz="1000" dirty="0">
                <a:latin typeface="+mn-lt"/>
              </a:rPr>
              <a:t/>
            </a:r>
            <a:br>
              <a:rPr lang="ru-RU" sz="1000" dirty="0">
                <a:latin typeface="+mn-lt"/>
              </a:rPr>
            </a:br>
            <a:endParaRPr lang="ru-RU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295650" algn="l"/>
              </a:tabLst>
              <a:defRPr/>
            </a:pPr>
            <a:r>
              <a:rPr lang="ru-RU" sz="2400" dirty="0">
                <a:latin typeface="+mj-lt"/>
                <a:cs typeface="Times New Roman" pitchFamily="18" charset="0"/>
              </a:rPr>
              <a:t>           </a:t>
            </a:r>
            <a:endParaRPr lang="ru-RU" sz="2400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3295650" algn="l"/>
              </a:tabLst>
              <a:defRPr/>
            </a:pPr>
            <a:endParaRPr lang="ru-RU" dirty="0">
              <a:solidFill>
                <a:srgbClr val="B62020"/>
              </a:solidFill>
              <a:latin typeface="+mn-lt"/>
            </a:endParaRPr>
          </a:p>
        </p:txBody>
      </p:sp>
      <p:cxnSp>
        <p:nvCxnSpPr>
          <p:cNvPr id="18456" name="AutoShape 57"/>
          <p:cNvCxnSpPr>
            <a:cxnSpLocks noChangeShapeType="1"/>
            <a:stCxn id="4098" idx="3"/>
          </p:cNvCxnSpPr>
          <p:nvPr/>
        </p:nvCxnSpPr>
        <p:spPr bwMode="auto">
          <a:xfrm flipV="1">
            <a:off x="2420938" y="3786190"/>
            <a:ext cx="579426" cy="198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/>
          <a:lstStyle/>
          <a:p>
            <a:pPr marL="320040" indent="-32004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 smtClean="0"/>
              <a:t>Схема </a:t>
            </a:r>
            <a:r>
              <a:rPr lang="ru-RU" sz="2000" dirty="0" smtClean="0">
                <a:latin typeface="Calibri" pitchFamily="34" charset="0"/>
              </a:rPr>
              <a:t>взаимодействия</a:t>
            </a:r>
            <a:r>
              <a:rPr lang="ru-RU" sz="2000" dirty="0" smtClean="0"/>
              <a:t> участников проекта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50112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Calibri" pitchFamily="34" charset="0"/>
              </a:rPr>
              <a:t>Общее собрание уполномоченных членов кооператива  за 2017 год.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35824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sz="2000" dirty="0" smtClean="0">
                <a:latin typeface="Calibri" pitchFamily="34" charset="0"/>
              </a:rPr>
              <a:t>Общее собрание уполномоченных членов кооператива за 2017 год.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6511925" cy="48578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000" dirty="0" smtClean="0">
                <a:latin typeface="Calibri" pitchFamily="34" charset="0"/>
              </a:rPr>
              <a:t>Фонды предприятия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</p:nvPr>
        </p:nvGraphicFramePr>
        <p:xfrm>
          <a:off x="971600" y="1340768"/>
          <a:ext cx="7312326" cy="3509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163"/>
                <a:gridCol w="3656163"/>
              </a:tblGrid>
              <a:tr h="1110893">
                <a:tc>
                  <a:txBody>
                    <a:bodyPr/>
                    <a:lstStyle/>
                    <a:p>
                      <a:pPr algn="just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Всего: резервный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капитал и фонды предприятия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23,4 млн.руб.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643613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Резервный фонд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тыс.руб.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643613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Фонд потребления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2,7 млн.руб.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110893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Неделимый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фонд развития производства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20,4 млн.руб.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Налоги и сборы , перечисленные в бюджет 2008-2017 гг.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type="tbl" idx="1"/>
          </p:nvPr>
        </p:nvGraphicFramePr>
        <p:xfrm>
          <a:off x="357158" y="928670"/>
          <a:ext cx="8443971" cy="5657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657"/>
                <a:gridCol w="2814657"/>
                <a:gridCol w="2814657"/>
              </a:tblGrid>
              <a:tr h="48140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№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п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/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п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Период 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(год)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(тыс.руб.)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1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2008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2009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453,4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3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2010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569,5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4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2011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619,4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5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2012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841,5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6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2013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1252,4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7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2014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1107,4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8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2015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1251,9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9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2016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1065,4</a:t>
                      </a:r>
                    </a:p>
                  </a:txBody>
                  <a:tcPr marL="87782" marR="87782" anchor="ctr" horzOverflow="overflow"/>
                </a:tc>
              </a:tr>
              <a:tr h="450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10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2017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993,4</a:t>
                      </a:r>
                    </a:p>
                  </a:txBody>
                  <a:tcPr marL="87782" marR="87782" anchor="ctr" horzOverflow="overflow"/>
                </a:tc>
              </a:tr>
              <a:tr h="45054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itchFamily="34" charset="0"/>
                        </a:rPr>
                        <a:t>Итого :</a:t>
                      </a:r>
                      <a:endParaRPr lang="ru-RU" sz="2000" dirty="0">
                        <a:latin typeface="Calibri" pitchFamily="34" charset="0"/>
                      </a:endParaRPr>
                    </a:p>
                  </a:txBody>
                  <a:tcPr marL="87782" marR="8778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8356,7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87782" marR="87782"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мпп 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500042"/>
            <a:ext cx="8606190" cy="613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225404"/>
          </a:xfrm>
        </p:spPr>
        <p:txBody>
          <a:bodyPr/>
          <a:lstStyle/>
          <a:p>
            <a:pPr algn="ctr"/>
            <a:r>
              <a:rPr lang="ru-RU" sz="2000" dirty="0" smtClean="0">
                <a:latin typeface="Calibri" pitchFamily="34" charset="0"/>
              </a:rPr>
              <a:t>Коллектив МПП </a:t>
            </a:r>
            <a:r>
              <a:rPr lang="ru-RU" sz="2000" dirty="0" err="1" smtClean="0">
                <a:latin typeface="Calibri" pitchFamily="34" charset="0"/>
              </a:rPr>
              <a:t>Викторополь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</TotalTime>
  <Words>1013</Words>
  <Application>Microsoft Office PowerPoint</Application>
  <PresentationFormat>Экран (4:3)</PresentationFormat>
  <Paragraphs>643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СНАБЖЕНЧЕСКО-СБЫТОВОЙ СЕЛЬСКОХОЗЯЙСТВЕННЫЙ ПОТРЕБИТЕЛЬСКИЙ КООПЕРАТИВ «ВЕЙДЕЛЕВСКОЕ МОЛОКО»</vt:lpstr>
      <vt:lpstr>   «Сегодня мы снова возвращаемся к кооперации, потому что эта наиболее справедливая форма экономических отношений. Кооперация, как никакая иная форма экономических отношений, связана с территориями. Для нас это важно прежде всего в вопросе развития сельских территорий»                                                      Е. Савченко  </vt:lpstr>
      <vt:lpstr>СНАБЖЕНЧЕСКО-СБЫТОВОЙ СЕЛЬСКОХОЗЯЙСТВЕННЫЙ ПОТРЕБИТЕЛЬСКИЙ КООПЕРАТИВ  «ВЕЙДЕЛЕВСКОЕ МОЛОКО»</vt:lpstr>
      <vt:lpstr>Схема взаимодействия участников проекта</vt:lpstr>
      <vt:lpstr>Общее собрание уполномоченных членов кооператива  за 2017 год.</vt:lpstr>
      <vt:lpstr>Общее собрание уполномоченных членов кооператива за 2017 год.</vt:lpstr>
      <vt:lpstr> Фонды предприятия.</vt:lpstr>
      <vt:lpstr>Налоги и сборы , перечисленные в бюджет 2008-2017 гг.</vt:lpstr>
      <vt:lpstr>Коллектив МПП Викторополь</vt:lpstr>
      <vt:lpstr>МПП Кубраки </vt:lpstr>
      <vt:lpstr>Слайд 11</vt:lpstr>
      <vt:lpstr>Информация по членству в кооперативе в разрезе поселений (чел).</vt:lpstr>
      <vt:lpstr>Наличие поголовья коров  у сдатчиков молока</vt:lpstr>
      <vt:lpstr>Сравнительный анализ результатов деятельности  СССПоК « Вейделевское молоко»</vt:lpstr>
      <vt:lpstr>Модернизация материально технической базы кооператива </vt:lpstr>
      <vt:lpstr>Спектр услуг , предоставляемых населению.</vt:lpstr>
      <vt:lpstr>СОФИНАНСИРОВАНИЕ ВЫРАЩИВАНИЯ НЕТЕЛЕЙ</vt:lpstr>
      <vt:lpstr>Возмещение затрат  на проведение  искусственного осеменения коров  </vt:lpstr>
      <vt:lpstr>Софинансирование проектов по развитию мелкотоварных ферм  на примере ИП глав  К(Ф)Х Гашко А.Н. и Красноперов В.А.  </vt:lpstr>
      <vt:lpstr>Выдано авансов под сдаваемое молоко  </vt:lpstr>
      <vt:lpstr>Потребитель нашей продукции</vt:lpstr>
      <vt:lpstr>Использование части чистой прибыли . </vt:lpstr>
      <vt:lpstr>Поздравление с Днем пожилых людей </vt:lpstr>
      <vt:lpstr>Участие в социальных мероприятиях</vt:lpstr>
      <vt:lpstr>Награждение лучших членов кооператива. </vt:lpstr>
      <vt:lpstr>У Правительства вполне определенная цель , видеть крестьянина богатым , достаточным , так как где достаток – там , конечно , и просвещение , там и настоящая свобода»  П.А. Столыпин  </vt:lpstr>
      <vt:lpstr>Наши достижения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государственной поддержки</dc:title>
  <dc:creator>Galina</dc:creator>
  <cp:lastModifiedBy>Master</cp:lastModifiedBy>
  <cp:revision>206</cp:revision>
  <dcterms:created xsi:type="dcterms:W3CDTF">2018-01-15T10:34:50Z</dcterms:created>
  <dcterms:modified xsi:type="dcterms:W3CDTF">2018-11-14T08:40:51Z</dcterms:modified>
</cp:coreProperties>
</file>