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91" r:id="rId3"/>
    <p:sldId id="295" r:id="rId4"/>
    <p:sldId id="296" r:id="rId5"/>
    <p:sldId id="290" r:id="rId6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льзователь" initials="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12" autoAdjust="0"/>
    <p:restoredTop sz="94660"/>
  </p:normalViewPr>
  <p:slideViewPr>
    <p:cSldViewPr>
      <p:cViewPr>
        <p:scale>
          <a:sx n="70" d="100"/>
          <a:sy n="70" d="100"/>
        </p:scale>
        <p:origin x="-7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92B27-73EC-46B2-A914-52C7D277FF18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AD83262-9BD5-4AF3-B9B0-8FE31B5AD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284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EB726-67AB-463E-89E0-AF31CB5D9EA7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1F22E-8C26-4AE6-BD36-A40F0BD64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60EA-2CBE-462A-A9AD-1B276537D842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840D1-94CC-4A8E-ABBB-F13BF0B3F0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30DC1-5844-4D2B-8D5D-7B2ADD2502AF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38432-CFC0-4751-94BE-AC6A83BEA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D0856-13E7-4C31-BCF5-50ABBC617750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68040-F12E-4571-BBDD-51415F9AF4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F752A-DC22-482C-B6EA-6E8E0CA5F776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1920C-201C-4AB2-8301-AD2D8E87C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29204-DC14-4FFD-B94F-5A9379EE5AE3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2E57F-15EF-40B1-A350-71B8228C7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D1A34-E784-4308-8D32-5F4F1AC8FC74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6DF52-A93B-4506-91C9-1BE6C4635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9D9EA-E204-4F0E-8CF0-8C3DC05906C8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08C42-EF12-414C-8AF6-DCC463BAD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A1202-8012-4659-8800-E09506B8A902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6B7A9-4CD3-4903-A413-77152E6B0C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55F02-28DA-44AB-BAC8-98F5D4BC12D7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F3059-777D-4099-9306-6B09C48FAC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65C24-B87B-4F0B-AAB8-4DC092EAC016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6F9FA-487B-4792-B4F4-446DE45A4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FB44FE-390C-4E3D-8FDD-5958E7CF1485}" type="datetimeFigureOut">
              <a:rPr lang="ru-RU"/>
              <a:pPr>
                <a:defRPr/>
              </a:pPr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9A3F59-D4EE-42D2-A8C1-5DCDA2CC0E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500034" y="2786058"/>
            <a:ext cx="8358187" cy="1643064"/>
          </a:xfrm>
        </p:spPr>
        <p:txBody>
          <a:bodyPr/>
          <a:lstStyle/>
          <a:p>
            <a:r>
              <a:rPr lang="ru-RU" sz="2400" dirty="0" smtClean="0">
                <a:latin typeface="Arial" charset="0"/>
                <a:cs typeface="Arial" charset="0"/>
              </a:rPr>
              <a:t>Необходимые решения для реализации потенциала сельскохозяйственной кредитной потребительской кооперации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5929330"/>
            <a:ext cx="6400800" cy="7524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г.Москва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17 ноября 2017 г.</a:t>
            </a:r>
            <a:endParaRPr lang="ru-RU" sz="1800" dirty="0"/>
          </a:p>
        </p:txBody>
      </p:sp>
      <p:pic>
        <p:nvPicPr>
          <p:cNvPr id="14339" name="Picture 4" descr="frskk_log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142852"/>
            <a:ext cx="12969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52"/>
            <a:ext cx="508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857356" y="357166"/>
            <a:ext cx="5929354" cy="1785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rgbClr val="006600"/>
                </a:solidFill>
                <a:latin typeface="Arial" pitchFamily="34" charset="0"/>
                <a:ea typeface="+mj-ea"/>
                <a:cs typeface="Arial" pitchFamily="34" charset="0"/>
              </a:rPr>
              <a:t>V</a:t>
            </a:r>
            <a:r>
              <a:rPr lang="ru-RU" sz="3200" dirty="0" smtClean="0">
                <a:solidFill>
                  <a:srgbClr val="006600"/>
                </a:solidFill>
                <a:latin typeface="Arial" pitchFamily="34" charset="0"/>
                <a:ea typeface="+mj-ea"/>
                <a:cs typeface="Arial" pitchFamily="34" charset="0"/>
              </a:rPr>
              <a:t> СЪЕЗД СЕЛЬСКОХОЗЯЙСТВЕННЫХ КООПЕРАТИВОВ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85813" y="4714884"/>
            <a:ext cx="614364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Багинский Игорь Николаевич, председатель Союза сельских кредитных кооперативов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785786" y="428604"/>
            <a:ext cx="6643687" cy="714375"/>
          </a:xfrm>
        </p:spPr>
        <p:txBody>
          <a:bodyPr/>
          <a:lstStyle/>
          <a:p>
            <a:r>
              <a:rPr lang="ru-RU" sz="2400" dirty="0" smtClean="0">
                <a:solidFill>
                  <a:srgbClr val="006600"/>
                </a:solidFill>
                <a:latin typeface="Arial" charset="0"/>
                <a:cs typeface="Arial" charset="0"/>
              </a:rPr>
              <a:t>Предпосылки для поддержки развития СКПК</a:t>
            </a:r>
            <a:endParaRPr lang="ru-RU" sz="2400" dirty="0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072098"/>
          </a:xfrm>
        </p:spPr>
        <p:txBody>
          <a:bodyPr/>
          <a:lstStyle/>
          <a:p>
            <a:pPr marL="287338" indent="-287338">
              <a:spcBef>
                <a:spcPct val="0"/>
              </a:spcBef>
              <a:spcAft>
                <a:spcPts val="1200"/>
              </a:spcAft>
            </a:pPr>
            <a:endParaRPr lang="ru-RU" sz="1800" dirty="0" smtClean="0">
              <a:latin typeface="Arial" charset="0"/>
              <a:cs typeface="Arial" charset="0"/>
            </a:endParaRPr>
          </a:p>
          <a:p>
            <a:pPr marL="287338" indent="-287338">
              <a:spcBef>
                <a:spcPct val="0"/>
              </a:spcBef>
              <a:spcAft>
                <a:spcPts val="2400"/>
              </a:spcAft>
            </a:pPr>
            <a:r>
              <a:rPr lang="ru-RU" sz="2000" dirty="0" smtClean="0">
                <a:latin typeface="Arial" charset="0"/>
                <a:cs typeface="Arial" charset="0"/>
              </a:rPr>
              <a:t>Банки уходя из сельской местности. С 2014 года численность банковских подразделений </a:t>
            </a:r>
            <a:r>
              <a:rPr lang="ru-RU" sz="2000" b="1" dirty="0" smtClean="0">
                <a:latin typeface="Arial" charset="0"/>
                <a:cs typeface="Arial" charset="0"/>
              </a:rPr>
              <a:t>сократилась</a:t>
            </a:r>
            <a:r>
              <a:rPr lang="ru-RU" sz="2000" dirty="0" smtClean="0">
                <a:latin typeface="Arial" charset="0"/>
                <a:cs typeface="Arial" charset="0"/>
              </a:rPr>
              <a:t> более чем на 10 000 единиц, или на 25%.</a:t>
            </a:r>
          </a:p>
          <a:p>
            <a:pPr marL="287338" indent="-287338">
              <a:spcBef>
                <a:spcPct val="0"/>
              </a:spcBef>
              <a:spcAft>
                <a:spcPts val="2400"/>
              </a:spcAft>
            </a:pPr>
            <a:r>
              <a:rPr lang="ru-RU" sz="2000" dirty="0" smtClean="0">
                <a:latin typeface="Arial" charset="0"/>
                <a:cs typeface="Arial" charset="0"/>
              </a:rPr>
              <a:t>Не смотря на </a:t>
            </a:r>
            <a:r>
              <a:rPr lang="ru-RU" sz="2000" b="1" dirty="0" smtClean="0">
                <a:latin typeface="Arial" charset="0"/>
                <a:cs typeface="Arial" charset="0"/>
              </a:rPr>
              <a:t>существенные административные </a:t>
            </a:r>
            <a:r>
              <a:rPr lang="ru-RU" sz="2000" dirty="0" smtClean="0">
                <a:latin typeface="Arial" charset="0"/>
                <a:cs typeface="Arial" charset="0"/>
              </a:rPr>
              <a:t>усилия руководства Минсельхоза России, новый механизм льготного  кредитования </a:t>
            </a:r>
            <a:r>
              <a:rPr lang="ru-RU" sz="2000" b="1" dirty="0" smtClean="0">
                <a:latin typeface="Arial" charset="0"/>
                <a:cs typeface="Arial" charset="0"/>
              </a:rPr>
              <a:t>не доступен</a:t>
            </a:r>
            <a:r>
              <a:rPr lang="ru-RU" sz="2000" dirty="0" smtClean="0">
                <a:latin typeface="Arial" charset="0"/>
                <a:cs typeface="Arial" charset="0"/>
              </a:rPr>
              <a:t> для маленьких сельхозпроизводителей.</a:t>
            </a:r>
          </a:p>
          <a:p>
            <a:pPr marL="287338" indent="-287338">
              <a:spcBef>
                <a:spcPct val="0"/>
              </a:spcBef>
              <a:spcAft>
                <a:spcPts val="2400"/>
              </a:spcAft>
            </a:pPr>
            <a:r>
              <a:rPr lang="ru-RU" sz="2000" dirty="0" smtClean="0">
                <a:latin typeface="Arial" charset="0"/>
                <a:cs typeface="Arial" charset="0"/>
              </a:rPr>
              <a:t>Кредитование начинающего фермера, семейной фермы, </a:t>
            </a:r>
            <a:r>
              <a:rPr lang="ru-RU" sz="2000" dirty="0" err="1" smtClean="0">
                <a:latin typeface="Arial" charset="0"/>
                <a:cs typeface="Arial" charset="0"/>
              </a:rPr>
              <a:t>грантового</a:t>
            </a:r>
            <a:r>
              <a:rPr lang="ru-RU" sz="2000" dirty="0" smtClean="0">
                <a:latin typeface="Arial" charset="0"/>
                <a:cs typeface="Arial" charset="0"/>
              </a:rPr>
              <a:t> кооператива </a:t>
            </a:r>
            <a:r>
              <a:rPr lang="ru-RU" sz="2000" b="1" dirty="0" smtClean="0">
                <a:latin typeface="Arial" charset="0"/>
                <a:cs typeface="Arial" charset="0"/>
              </a:rPr>
              <a:t>не представляет </a:t>
            </a:r>
            <a:r>
              <a:rPr lang="ru-RU" sz="2000" dirty="0" smtClean="0">
                <a:latin typeface="Arial" charset="0"/>
                <a:cs typeface="Arial" charset="0"/>
              </a:rPr>
              <a:t>интереса для банков. </a:t>
            </a:r>
          </a:p>
          <a:p>
            <a:pPr marL="287338" indent="-287338">
              <a:spcBef>
                <a:spcPct val="0"/>
              </a:spcBef>
              <a:spcAft>
                <a:spcPts val="1200"/>
              </a:spcAft>
            </a:pPr>
            <a:endParaRPr lang="ru-RU" sz="1800" dirty="0" smtClean="0">
              <a:latin typeface="Arial" charset="0"/>
              <a:cs typeface="Arial" charset="0"/>
            </a:endParaRPr>
          </a:p>
          <a:p>
            <a:pPr marL="287338" indent="-287338">
              <a:spcBef>
                <a:spcPct val="0"/>
              </a:spcBef>
              <a:spcAft>
                <a:spcPts val="1200"/>
              </a:spcAft>
            </a:pPr>
            <a:endParaRPr lang="ru-RU" sz="1800" dirty="0" smtClean="0">
              <a:latin typeface="Arial" charset="0"/>
              <a:cs typeface="Arial" charset="0"/>
            </a:endParaRPr>
          </a:p>
        </p:txBody>
      </p: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72250" y="6500813"/>
            <a:ext cx="2162175" cy="220662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EAD50E7-7279-437F-8B3F-9733D67269E2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508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frskk_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142852"/>
            <a:ext cx="12969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785786" y="428604"/>
            <a:ext cx="6643687" cy="714375"/>
          </a:xfrm>
        </p:spPr>
        <p:txBody>
          <a:bodyPr/>
          <a:lstStyle/>
          <a:p>
            <a:r>
              <a:rPr lang="ru-RU" sz="2400" dirty="0" smtClean="0">
                <a:solidFill>
                  <a:srgbClr val="006600"/>
                </a:solidFill>
                <a:latin typeface="Arial" charset="0"/>
                <a:cs typeface="Arial" charset="0"/>
              </a:rPr>
              <a:t>Кредитор маленький, НО СВОЙ</a:t>
            </a:r>
            <a:endParaRPr lang="ru-RU" sz="2400" dirty="0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429248"/>
          </a:xfrm>
        </p:spPr>
        <p:txBody>
          <a:bodyPr/>
          <a:lstStyle/>
          <a:p>
            <a:pPr marL="287338" indent="-287338">
              <a:spcBef>
                <a:spcPct val="0"/>
              </a:spcBef>
              <a:spcAft>
                <a:spcPts val="2400"/>
              </a:spcAft>
            </a:pPr>
            <a:endParaRPr lang="ru-RU" sz="2000" dirty="0" smtClean="0">
              <a:latin typeface="Arial" charset="0"/>
              <a:cs typeface="Arial" charset="0"/>
            </a:endParaRPr>
          </a:p>
          <a:p>
            <a:pPr marL="287338" indent="-287338">
              <a:spcBef>
                <a:spcPct val="0"/>
              </a:spcBef>
              <a:spcAft>
                <a:spcPts val="3600"/>
              </a:spcAft>
            </a:pPr>
            <a:r>
              <a:rPr lang="ru-RU" sz="2000" b="1" i="1" dirty="0" smtClean="0">
                <a:latin typeface="Arial" charset="0"/>
                <a:cs typeface="Arial" charset="0"/>
              </a:rPr>
              <a:t>«Деньги деревни – деревне»  </a:t>
            </a:r>
            <a:r>
              <a:rPr lang="ru-RU" sz="1800" i="1" dirty="0" smtClean="0">
                <a:latin typeface="Arial" charset="0"/>
                <a:cs typeface="Arial" charset="0"/>
              </a:rPr>
              <a:t>(принцип Райффайзен)</a:t>
            </a:r>
            <a:r>
              <a:rPr lang="ru-RU" sz="2000" b="1" i="1" dirty="0" smtClean="0">
                <a:latin typeface="Arial" charset="0"/>
                <a:cs typeface="Arial" charset="0"/>
              </a:rPr>
              <a:t>	       </a:t>
            </a:r>
            <a:r>
              <a:rPr lang="ru-RU" sz="2000" dirty="0" smtClean="0">
                <a:latin typeface="Arial" charset="0"/>
                <a:cs typeface="Arial" charset="0"/>
              </a:rPr>
              <a:t>Размещаем средства там, где их привлекли.</a:t>
            </a:r>
          </a:p>
          <a:p>
            <a:pPr marL="287338" indent="-287338">
              <a:spcBef>
                <a:spcPct val="0"/>
              </a:spcBef>
              <a:spcAft>
                <a:spcPts val="3600"/>
              </a:spcAft>
            </a:pPr>
            <a:r>
              <a:rPr lang="ru-RU" sz="2000" dirty="0" smtClean="0">
                <a:latin typeface="Arial" charset="0"/>
                <a:cs typeface="Arial" charset="0"/>
              </a:rPr>
              <a:t>Объем </a:t>
            </a:r>
            <a:r>
              <a:rPr lang="ru-RU" sz="2000" b="1" dirty="0" smtClean="0">
                <a:latin typeface="Arial" charset="0"/>
                <a:cs typeface="Arial" charset="0"/>
              </a:rPr>
              <a:t>портфеля займов </a:t>
            </a:r>
            <a:r>
              <a:rPr lang="ru-RU" sz="2000" dirty="0" smtClean="0">
                <a:latin typeface="Arial" charset="0"/>
                <a:cs typeface="Arial" charset="0"/>
              </a:rPr>
              <a:t>СКПК - более 12 </a:t>
            </a:r>
            <a:r>
              <a:rPr lang="ru-RU" sz="2000" dirty="0" smtClean="0">
                <a:latin typeface="Arial" charset="0"/>
                <a:cs typeface="Arial" charset="0"/>
              </a:rPr>
              <a:t>млрд. </a:t>
            </a:r>
            <a:r>
              <a:rPr lang="ru-RU" sz="2000" dirty="0" smtClean="0">
                <a:latin typeface="Arial" charset="0"/>
                <a:cs typeface="Arial" charset="0"/>
              </a:rPr>
              <a:t>рублей.</a:t>
            </a:r>
          </a:p>
          <a:p>
            <a:pPr marL="287338" indent="-287338">
              <a:spcBef>
                <a:spcPct val="0"/>
              </a:spcBef>
              <a:spcAft>
                <a:spcPts val="3600"/>
              </a:spcAft>
            </a:pPr>
            <a:r>
              <a:rPr lang="ru-RU" sz="2000" b="1" dirty="0" smtClean="0">
                <a:latin typeface="Arial" charset="0"/>
                <a:cs typeface="Arial" charset="0"/>
              </a:rPr>
              <a:t>Самостоятельно</a:t>
            </a:r>
            <a:r>
              <a:rPr lang="ru-RU" sz="2000" dirty="0" smtClean="0">
                <a:latin typeface="Arial" charset="0"/>
                <a:cs typeface="Arial" charset="0"/>
              </a:rPr>
              <a:t> определяем состав документов для получения займа.</a:t>
            </a:r>
          </a:p>
          <a:p>
            <a:pPr marL="287338" indent="-287338">
              <a:spcBef>
                <a:spcPct val="0"/>
              </a:spcBef>
              <a:spcAft>
                <a:spcPts val="3600"/>
              </a:spcAft>
            </a:pPr>
            <a:r>
              <a:rPr lang="ru-RU" sz="2000" dirty="0" smtClean="0">
                <a:latin typeface="Arial" charset="0"/>
                <a:cs typeface="Arial" charset="0"/>
              </a:rPr>
              <a:t>Развиваем опыт предоставления </a:t>
            </a:r>
            <a:r>
              <a:rPr lang="ru-RU" sz="2000" b="1" dirty="0" smtClean="0">
                <a:latin typeface="Arial" charset="0"/>
                <a:cs typeface="Arial" charset="0"/>
              </a:rPr>
              <a:t>дополнительных</a:t>
            </a:r>
            <a:r>
              <a:rPr lang="ru-RU" sz="2000" dirty="0" smtClean="0">
                <a:latin typeface="Arial" charset="0"/>
                <a:cs typeface="Arial" charset="0"/>
              </a:rPr>
              <a:t> услуг. </a:t>
            </a:r>
          </a:p>
          <a:p>
            <a:pPr marL="287338" indent="-287338">
              <a:spcBef>
                <a:spcPct val="0"/>
              </a:spcBef>
              <a:spcAft>
                <a:spcPts val="3600"/>
              </a:spcAft>
            </a:pPr>
            <a:r>
              <a:rPr lang="ru-RU" sz="2000" dirty="0" smtClean="0">
                <a:latin typeface="Arial" charset="0"/>
                <a:cs typeface="Arial" charset="0"/>
              </a:rPr>
              <a:t>Помогаем</a:t>
            </a:r>
            <a:r>
              <a:rPr lang="ru-RU" sz="2000" b="1" dirty="0" smtClean="0">
                <a:latin typeface="Arial" charset="0"/>
                <a:cs typeface="Arial" charset="0"/>
              </a:rPr>
              <a:t> создать, восстановить, </a:t>
            </a:r>
            <a:r>
              <a:rPr lang="ru-RU" sz="2000" dirty="0" smtClean="0">
                <a:latin typeface="Arial" charset="0"/>
                <a:cs typeface="Arial" charset="0"/>
              </a:rPr>
              <a:t> кредитную историю  фермерскому и личному подсобному хозяйству.</a:t>
            </a:r>
          </a:p>
        </p:txBody>
      </p: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72250" y="6500813"/>
            <a:ext cx="2162175" cy="220662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EAD50E7-7279-437F-8B3F-9733D67269E2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508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frskk_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142852"/>
            <a:ext cx="12969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072362" cy="714375"/>
          </a:xfrm>
        </p:spPr>
        <p:txBody>
          <a:bodyPr/>
          <a:lstStyle/>
          <a:p>
            <a:r>
              <a:rPr lang="ru-RU" sz="2400" dirty="0" smtClean="0">
                <a:solidFill>
                  <a:srgbClr val="006600"/>
                </a:solidFill>
                <a:latin typeface="Arial" charset="0"/>
                <a:cs typeface="Arial" charset="0"/>
              </a:rPr>
              <a:t>Интересны другим тогда, когда интересны себе</a:t>
            </a:r>
            <a:endParaRPr lang="ru-RU" sz="2400" dirty="0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358246" cy="2071702"/>
          </a:xfrm>
        </p:spPr>
        <p:txBody>
          <a:bodyPr/>
          <a:lstStyle/>
          <a:p>
            <a:pPr marL="287338" indent="-287338">
              <a:spcBef>
                <a:spcPct val="0"/>
              </a:spcBef>
              <a:spcAft>
                <a:spcPts val="2400"/>
              </a:spcAft>
            </a:pPr>
            <a:r>
              <a:rPr lang="ru-RU" sz="2000" dirty="0" smtClean="0">
                <a:latin typeface="Arial" charset="0"/>
                <a:cs typeface="Arial" charset="0"/>
              </a:rPr>
              <a:t>Оцифровать участие СКПК в государственных программах развития АПК. Нет цели, нет движения.</a:t>
            </a:r>
          </a:p>
          <a:p>
            <a:pPr marL="287338" indent="-287338">
              <a:spcBef>
                <a:spcPct val="0"/>
              </a:spcBef>
              <a:spcAft>
                <a:spcPts val="2400"/>
              </a:spcAft>
            </a:pPr>
            <a:r>
              <a:rPr lang="ru-RU" sz="2000" dirty="0" smtClean="0">
                <a:latin typeface="Arial" charset="0"/>
                <a:cs typeface="Arial" charset="0"/>
              </a:rPr>
              <a:t>Предусмотреть элементы поддержки для достижения отраслевых целей. Нет мотивации, нет результата.</a:t>
            </a:r>
          </a:p>
        </p:txBody>
      </p: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72250" y="6500813"/>
            <a:ext cx="2162175" cy="220662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EAD50E7-7279-437F-8B3F-9733D67269E2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508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428596" y="1357298"/>
            <a:ext cx="8286750" cy="500066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Конкретизировать место  СКПК в государственных программах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428596" y="4929198"/>
            <a:ext cx="828680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7338" marR="0" lvl="0" indent="-2873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Повысить ценность кредитной истории в СКПК.</a:t>
            </a:r>
          </a:p>
          <a:p>
            <a:pPr marL="287338" marR="0" lvl="0" indent="-2873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Развивать кооперативную (коллективную) ответственность ,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а не уклоняться от нее.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4286256"/>
            <a:ext cx="8429626" cy="500066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Внутренние решения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4" descr="frskk_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142852"/>
            <a:ext cx="12969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6643687" cy="714375"/>
          </a:xfrm>
        </p:spPr>
        <p:txBody>
          <a:bodyPr/>
          <a:lstStyle/>
          <a:p>
            <a:r>
              <a:rPr lang="ru-RU" sz="2400" dirty="0" smtClean="0">
                <a:solidFill>
                  <a:srgbClr val="006600"/>
                </a:solidFill>
                <a:latin typeface="Arial" charset="0"/>
                <a:cs typeface="Arial" charset="0"/>
              </a:rPr>
              <a:t>Необходимые первоочередные меры</a:t>
            </a:r>
            <a:endParaRPr lang="ru-RU" sz="2400" dirty="0" smtClean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214956"/>
          </a:xfrm>
        </p:spPr>
        <p:txBody>
          <a:bodyPr/>
          <a:lstStyle/>
          <a:p>
            <a:pPr marL="288000" indent="-288000">
              <a:spcBef>
                <a:spcPts val="0"/>
              </a:spcBef>
              <a:spcAft>
                <a:spcPts val="600"/>
              </a:spcAft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Восстановить  равенство кооперативного займа и банковского кредита в реализации государственной поддержки компенсации процентных ставок.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288000" indent="-288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РЕЗУЛЬТАТ -  тысячи, а не десятки, маленьких получателей 		           льготных займов</a:t>
            </a:r>
          </a:p>
          <a:p>
            <a:pPr marL="288000" indent="-288000">
              <a:spcBef>
                <a:spcPts val="0"/>
              </a:spcBef>
              <a:spcAft>
                <a:spcPts val="600"/>
              </a:spcAft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288000" indent="-288000">
              <a:spcBef>
                <a:spcPts val="0"/>
              </a:spcBef>
              <a:spcAft>
                <a:spcPts val="600"/>
              </a:spcAft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Дофинансировать ФРСКК для  создания системы гарантирования сбережений в СКПК.</a:t>
            </a:r>
          </a:p>
          <a:p>
            <a:pPr marL="288000" indent="-28800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		РЕЗУЛЬТАТ -  кратный рост самостоятельного привлечения 		           в СКПК</a:t>
            </a:r>
          </a:p>
          <a:p>
            <a:pPr marL="288000" indent="-288000">
              <a:spcBef>
                <a:spcPts val="0"/>
              </a:spcBef>
              <a:spcAft>
                <a:spcPts val="600"/>
              </a:spcAft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288000" indent="-288000">
              <a:spcBef>
                <a:spcPts val="0"/>
              </a:spcBef>
              <a:spcAft>
                <a:spcPts val="600"/>
              </a:spcAft>
            </a:pPr>
            <a:r>
              <a:rPr lang="ru-RU" sz="2000" dirty="0" smtClean="0">
                <a:latin typeface="Arial" charset="0"/>
                <a:cs typeface="Arial" charset="0"/>
              </a:rPr>
              <a:t>Понизить скорость и масштаб внедрения регуляторных мер Банком России.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88000" indent="-28800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		РЕЗУЛЬТАТ -  сохранить существенную часть действующих 		           СКПК</a:t>
            </a:r>
            <a:endParaRPr lang="ru-RU" sz="2000" dirty="0" smtClean="0">
              <a:latin typeface="Arial" charset="0"/>
              <a:cs typeface="Arial" charset="0"/>
            </a:endParaRPr>
          </a:p>
          <a:p>
            <a:pPr marL="288000" indent="-28800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72250" y="6500813"/>
            <a:ext cx="2162175" cy="220662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DA1A741-FB34-4745-AD37-54D5EA77DE57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508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frskk_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142852"/>
            <a:ext cx="12969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87609</TotalTime>
  <Words>193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Необходимые решения для реализации потенциала сельскохозяйственной кредитной потребительской кооперации</vt:lpstr>
      <vt:lpstr>Предпосылки для поддержки развития СКПК</vt:lpstr>
      <vt:lpstr>Кредитор маленький, НО СВОЙ</vt:lpstr>
      <vt:lpstr>Интересны другим тогда, когда интересны себе</vt:lpstr>
      <vt:lpstr>Необходимые первоочередные меры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ПК-1</cp:lastModifiedBy>
  <cp:revision>649</cp:revision>
  <dcterms:created xsi:type="dcterms:W3CDTF">2015-05-06T07:31:35Z</dcterms:created>
  <dcterms:modified xsi:type="dcterms:W3CDTF">2017-11-17T07:20:08Z</dcterms:modified>
</cp:coreProperties>
</file>