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2"/>
  </p:notesMasterIdLst>
  <p:sldIdLst>
    <p:sldId id="278" r:id="rId2"/>
    <p:sldId id="281" r:id="rId3"/>
    <p:sldId id="275" r:id="rId4"/>
    <p:sldId id="257" r:id="rId5"/>
    <p:sldId id="268" r:id="rId6"/>
    <p:sldId id="269" r:id="rId7"/>
    <p:sldId id="285" r:id="rId8"/>
    <p:sldId id="277" r:id="rId9"/>
    <p:sldId id="270" r:id="rId10"/>
    <p:sldId id="28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CC"/>
    <a:srgbClr val="006600"/>
    <a:srgbClr val="EBFC10"/>
    <a:srgbClr val="E548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6" autoAdjust="0"/>
    <p:restoredTop sz="94434" autoAdjust="0"/>
  </p:normalViewPr>
  <p:slideViewPr>
    <p:cSldViewPr>
      <p:cViewPr>
        <p:scale>
          <a:sx n="100" d="100"/>
          <a:sy n="100" d="100"/>
        </p:scale>
        <p:origin x="-30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349645-5D2C-4919-BE02-55DACDA50669}" type="datetimeFigureOut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B6F29D-D46E-4B96-A88E-04DD35A27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/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9A8BF-957A-4BA8-88E0-4CEA735A28E0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D1171-5A3A-47E5-B30A-3B07B69DA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EC82-85A3-4B18-9EA0-897D2AEA3097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3FAAD-2830-47B1-8EA9-0FD936266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3C929-A36D-4AE4-B131-3A0A8CCAB63B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C94E0-356E-4F87-A4F4-90C7283CA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F3E7B-8F51-4801-9AB7-F3E147CE1B48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62CE5-D24F-4C74-AB5D-AEFF171E9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06A89-129F-4761-8709-31CC09E268F4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854ED-6997-4DC5-9103-96411D511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12506-8C19-4FB6-91FE-BC1CE3FF5339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430BA-51C1-4156-9514-5E80F630F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BA978-35E4-4ECC-92FE-C93D713EC02D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9A089-4230-40F2-92E0-98093B7EE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DEAFD-CBA6-4B0E-8E3A-4F0B11F3D7BF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BF122-7043-4AEB-BDA2-2C152C95B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EEB57-1BDF-4FA4-B03B-8CEE175D34E5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A2C3C-BFFF-4159-B31B-04B78C7FC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0788B-652F-472E-95A1-B56F6434E94A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D34ED-3E56-4266-9C70-9FCAC0EC4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854B8-0249-485B-8EB2-3D4616507FDF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F4099-964F-4B6E-9346-2BB47E128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/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14D9A27D-E223-463F-B364-39863BC3B0A5}" type="datetime1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336BEA3-6393-4BA5-8900-B493E4D32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C296CA-B505-4102-9D9E-D3F734C2B248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2124075" y="1125538"/>
            <a:ext cx="6629400" cy="2209800"/>
          </a:xfrm>
        </p:spPr>
        <p:txBody>
          <a:bodyPr/>
          <a:lstStyle/>
          <a:p>
            <a:pPr eaLnBrk="1" hangingPunct="1"/>
            <a:r>
              <a:rPr lang="ru-RU" sz="2800" i="1" smtClean="0">
                <a:solidFill>
                  <a:srgbClr val="006600"/>
                </a:solidFill>
              </a:rPr>
              <a:t>«</a:t>
            </a:r>
            <a:r>
              <a:rPr lang="ru-RU" sz="2800" b="1" smtClean="0">
                <a:solidFill>
                  <a:srgbClr val="006600"/>
                </a:solidFill>
              </a:rPr>
              <a:t>Текущая ситуация с доступностью заемных ресурсов для малых форм хозяйствования в сельской местности»</a:t>
            </a:r>
            <a:r>
              <a:rPr lang="ru-RU" b="1" smtClean="0">
                <a:solidFill>
                  <a:srgbClr val="006600"/>
                </a:solidFill>
              </a:rPr>
              <a:t/>
            </a:r>
            <a:br>
              <a:rPr lang="ru-RU" b="1" smtClean="0">
                <a:solidFill>
                  <a:srgbClr val="006600"/>
                </a:solidFill>
              </a:rPr>
            </a:br>
            <a:endParaRPr lang="ru-RU" b="1" smtClean="0">
              <a:solidFill>
                <a:srgbClr val="006600"/>
              </a:solidFill>
            </a:endParaRP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6600"/>
                </a:solidFill>
              </a:rPr>
              <a:t>Определяем  приоритеты</a:t>
            </a:r>
          </a:p>
          <a:p>
            <a:pPr eaLnBrk="1" hangingPunct="1"/>
            <a:r>
              <a:rPr lang="ru-RU" b="1" smtClean="0">
                <a:solidFill>
                  <a:srgbClr val="006600"/>
                </a:solidFill>
              </a:rPr>
              <a:t>АККОР, 16.11.2017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4D6FB7-33C7-4B34-A5A6-17C3DA13C497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827088" y="1557338"/>
            <a:ext cx="7920037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b="1">
              <a:solidFill>
                <a:srgbClr val="006600"/>
              </a:solidFill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>
                <a:solidFill>
                  <a:srgbClr val="006600"/>
                </a:solidFill>
                <a:ea typeface="Calibri" pitchFamily="34" charset="0"/>
                <a:cs typeface="Times New Roman" pitchFamily="18" charset="0"/>
              </a:rPr>
              <a:t>В результате поддержки государства к концу 1914 года: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•"/>
            </a:pPr>
            <a:r>
              <a:rPr lang="ru-RU" sz="2000" b="1">
                <a:solidFill>
                  <a:srgbClr val="006600"/>
                </a:solidFill>
                <a:ea typeface="Calibri" pitchFamily="34" charset="0"/>
                <a:cs typeface="Times New Roman" pitchFamily="18" charset="0"/>
              </a:rPr>
              <a:t>Количество сельскохозяйственных кредитных кооперативов  14 500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Times New Roman" pitchFamily="18" charset="0"/>
              <a:buChar char="•"/>
            </a:pPr>
            <a:r>
              <a:rPr lang="ru-RU" sz="2000" b="1">
                <a:solidFill>
                  <a:srgbClr val="006600"/>
                </a:solidFill>
                <a:ea typeface="Calibri" pitchFamily="34" charset="0"/>
                <a:cs typeface="Times New Roman" pitchFamily="18" charset="0"/>
              </a:rPr>
              <a:t>Количество членов  КК  -14 500 000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Times New Roman" pitchFamily="18" charset="0"/>
              <a:buChar char="•"/>
            </a:pPr>
            <a:r>
              <a:rPr lang="ru-RU" sz="2000" b="1">
                <a:solidFill>
                  <a:srgbClr val="006600"/>
                </a:solidFill>
                <a:ea typeface="Calibri" pitchFamily="34" charset="0"/>
                <a:cs typeface="Times New Roman" pitchFamily="18" charset="0"/>
              </a:rPr>
              <a:t>Вклады населения в КК– 304 000 000 рублей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Times New Roman" pitchFamily="18" charset="0"/>
              <a:buChar char="•"/>
            </a:pPr>
            <a:r>
              <a:rPr lang="ru-RU" sz="2000" b="1">
                <a:solidFill>
                  <a:srgbClr val="006600"/>
                </a:solidFill>
                <a:ea typeface="Calibri" pitchFamily="34" charset="0"/>
                <a:cs typeface="Times New Roman" pitchFamily="18" charset="0"/>
              </a:rPr>
              <a:t>Ссуды государственного банка в СКК – 125 000 000 рублей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ru-RU" sz="2000" b="1">
              <a:solidFill>
                <a:srgbClr val="006600"/>
              </a:solidFill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>
                <a:solidFill>
                  <a:srgbClr val="006600"/>
                </a:solidFill>
              </a:rPr>
              <a:t>Россия </a:t>
            </a:r>
            <a:r>
              <a:rPr lang="ru-RU" sz="2000" b="1">
                <a:solidFill>
                  <a:srgbClr val="006600"/>
                </a:solidFill>
                <a:cs typeface="Times New Roman" pitchFamily="18" charset="0"/>
              </a:rPr>
              <a:t>  </a:t>
            </a:r>
            <a:r>
              <a:rPr lang="ru-RU" sz="2000" b="1">
                <a:solidFill>
                  <a:srgbClr val="006600"/>
                </a:solidFill>
              </a:rPr>
              <a:t>занимала </a:t>
            </a:r>
            <a:r>
              <a:rPr lang="ru-RU" sz="2000" b="1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006600"/>
                </a:solidFill>
              </a:rPr>
              <a:t>Первое </a:t>
            </a:r>
            <a:r>
              <a:rPr lang="ru-RU" sz="2000" b="1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006600"/>
                </a:solidFill>
              </a:rPr>
              <a:t>место </a:t>
            </a:r>
            <a:r>
              <a:rPr lang="ru-RU" sz="2000" b="1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006600"/>
                </a:solidFill>
              </a:rPr>
              <a:t>в </a:t>
            </a:r>
            <a:r>
              <a:rPr lang="ru-RU" sz="2000" b="1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006600"/>
                </a:solidFill>
              </a:rPr>
              <a:t>мире </a:t>
            </a:r>
            <a:r>
              <a:rPr lang="ru-RU" sz="2000" b="1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006600"/>
                </a:solidFill>
              </a:rPr>
              <a:t>по </a:t>
            </a:r>
            <a:r>
              <a:rPr lang="ru-RU" sz="2000" b="1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006600"/>
                </a:solidFill>
              </a:rPr>
              <a:t>развитию </a:t>
            </a:r>
            <a:r>
              <a:rPr lang="ru-RU" sz="2000" b="1">
                <a:solidFill>
                  <a:srgbClr val="006600"/>
                </a:solidFill>
                <a:cs typeface="Times New Roman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>
                <a:solidFill>
                  <a:srgbClr val="006600"/>
                </a:solidFill>
              </a:rPr>
              <a:t>кредитной кооперации</a:t>
            </a:r>
            <a:r>
              <a:rPr lang="ru-RU" sz="2000" b="1">
                <a:solidFill>
                  <a:srgbClr val="006600"/>
                </a:solidFill>
                <a:cs typeface="Times New Roman" pitchFamily="18" charset="0"/>
              </a:rPr>
              <a:t> !!!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b="1">
              <a:solidFill>
                <a:srgbClr val="006600"/>
              </a:solidFill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b="1">
              <a:solidFill>
                <a:srgbClr val="006600"/>
              </a:solidFill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b="1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23555" name="Заголовок 1"/>
          <p:cNvSpPr txBox="1">
            <a:spLocks/>
          </p:cNvSpPr>
          <p:nvPr/>
        </p:nvSpPr>
        <p:spPr bwMode="auto">
          <a:xfrm>
            <a:off x="-252413" y="260350"/>
            <a:ext cx="9396413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70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ru-RU" sz="2400" b="1">
                <a:solidFill>
                  <a:srgbClr val="006600"/>
                </a:solidFill>
                <a:cs typeface="Times New Roman" pitchFamily="18" charset="0"/>
              </a:rPr>
              <a:t>   </a:t>
            </a:r>
            <a:r>
              <a:rPr lang="ru-RU" sz="2400" b="1">
                <a:solidFill>
                  <a:srgbClr val="006600"/>
                </a:solidFill>
                <a:ea typeface="Calibri" pitchFamily="34" charset="0"/>
                <a:cs typeface="Times New Roman" pitchFamily="18" charset="0"/>
              </a:rPr>
              <a:t>В 1892 году «Правительство </a:t>
            </a:r>
            <a:r>
              <a:rPr lang="ru-RU" sz="2400" b="1" u="sng">
                <a:solidFill>
                  <a:srgbClr val="006600"/>
                </a:solidFill>
                <a:ea typeface="Calibri" pitchFamily="34" charset="0"/>
                <a:cs typeface="Times New Roman" pitchFamily="18" charset="0"/>
              </a:rPr>
              <a:t>осознавало</a:t>
            </a:r>
            <a:r>
              <a:rPr lang="ru-RU" sz="2400" b="1">
                <a:solidFill>
                  <a:srgbClr val="006600"/>
                </a:solidFill>
                <a:ea typeface="Calibri" pitchFamily="34" charset="0"/>
                <a:cs typeface="Times New Roman" pitchFamily="18" charset="0"/>
              </a:rPr>
              <a:t> необходимость </a:t>
            </a:r>
            <a:endParaRPr lang="ru-RU" sz="2400" b="1">
              <a:solidFill>
                <a:srgbClr val="006600"/>
              </a:solidFill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006600"/>
                </a:solidFill>
              </a:rPr>
              <a:t>создания учреждений мелкого кредита» </a:t>
            </a:r>
          </a:p>
          <a:p>
            <a:pPr algn="ctr"/>
            <a:endParaRPr lang="ru-RU" sz="17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E90165-E68A-4617-891E-B663A2F9CAC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006600"/>
                </a:solidFill>
              </a:rPr>
              <a:t>Как  удовлетворяются  потребности</a:t>
            </a:r>
            <a:br>
              <a:rPr lang="ru-RU" sz="2400" b="1" smtClean="0">
                <a:solidFill>
                  <a:srgbClr val="006600"/>
                </a:solidFill>
              </a:rPr>
            </a:br>
            <a:r>
              <a:rPr lang="ru-RU" sz="2400" b="1" smtClean="0">
                <a:solidFill>
                  <a:srgbClr val="006600"/>
                </a:solidFill>
              </a:rPr>
              <a:t>в заемных средствах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По данным всероссийской переписи 2016 года </a:t>
            </a:r>
            <a:r>
              <a:rPr lang="ru-RU" sz="1800" b="1" smtClean="0">
                <a:solidFill>
                  <a:schemeClr val="accent2"/>
                </a:solidFill>
              </a:rPr>
              <a:t>10,7%</a:t>
            </a:r>
            <a:r>
              <a:rPr lang="ru-RU" sz="1800" smtClean="0"/>
              <a:t> КФХ и ИП получают кредиты</a:t>
            </a:r>
          </a:p>
          <a:p>
            <a:pPr eaLnBrk="1" hangingPunct="1"/>
            <a:r>
              <a:rPr lang="ru-RU" sz="1800" smtClean="0"/>
              <a:t>В льготном кредитовании участвуют </a:t>
            </a:r>
            <a:r>
              <a:rPr lang="ru-RU" sz="1800" b="1" smtClean="0">
                <a:solidFill>
                  <a:schemeClr val="accent2"/>
                </a:solidFill>
              </a:rPr>
              <a:t>2,5%</a:t>
            </a:r>
            <a:r>
              <a:rPr lang="ru-RU" sz="1800" smtClean="0"/>
              <a:t> фермеров </a:t>
            </a:r>
            <a:r>
              <a:rPr lang="ru-RU" sz="1800" i="1" smtClean="0"/>
              <a:t> (по количеству одобренных заявок)</a:t>
            </a:r>
          </a:p>
          <a:p>
            <a:pPr eaLnBrk="1" hangingPunct="1"/>
            <a:r>
              <a:rPr lang="ru-RU" sz="1800" smtClean="0"/>
              <a:t>Мониторинг </a:t>
            </a:r>
            <a:r>
              <a:rPr lang="en-US" sz="1800" b="1" smtClean="0">
                <a:solidFill>
                  <a:srgbClr val="006600"/>
                </a:solidFill>
              </a:rPr>
              <a:t>3</a:t>
            </a:r>
            <a:r>
              <a:rPr lang="ru-RU" sz="1800" b="1" smtClean="0">
                <a:solidFill>
                  <a:srgbClr val="006600"/>
                </a:solidFill>
              </a:rPr>
              <a:t>0 регионов</a:t>
            </a:r>
            <a:r>
              <a:rPr lang="ru-RU" sz="1800" smtClean="0"/>
              <a:t> </a:t>
            </a:r>
            <a:r>
              <a:rPr lang="ru-RU" sz="1800" b="1" smtClean="0">
                <a:solidFill>
                  <a:srgbClr val="006600"/>
                </a:solidFill>
              </a:rPr>
              <a:t>по</a:t>
            </a:r>
            <a:r>
              <a:rPr lang="ru-RU" sz="1800" smtClean="0"/>
              <a:t> </a:t>
            </a:r>
            <a:r>
              <a:rPr lang="ru-RU" sz="1800" b="1" smtClean="0">
                <a:solidFill>
                  <a:srgbClr val="006600"/>
                </a:solidFill>
              </a:rPr>
              <a:t>льготному кредитованию </a:t>
            </a:r>
            <a:r>
              <a:rPr lang="ru-RU" sz="1800" smtClean="0"/>
              <a:t>членов АККОР </a:t>
            </a:r>
          </a:p>
          <a:p>
            <a:pPr eaLnBrk="1" hangingPunct="1">
              <a:buFont typeface="Wingdings" pitchFamily="2" charset="2"/>
              <a:buNone/>
            </a:pPr>
            <a:endParaRPr lang="ru-RU" sz="1800" smtClean="0"/>
          </a:p>
        </p:txBody>
      </p:sp>
      <p:graphicFrame>
        <p:nvGraphicFramePr>
          <p:cNvPr id="16411" name="Group 27"/>
          <p:cNvGraphicFramePr>
            <a:graphicFrameLocks noGrp="1"/>
          </p:cNvGraphicFramePr>
          <p:nvPr/>
        </p:nvGraphicFramePr>
        <p:xfrm>
          <a:off x="755650" y="3213100"/>
          <a:ext cx="7704138" cy="3240088"/>
        </p:xfrm>
        <a:graphic>
          <a:graphicData uri="http://schemas.openxmlformats.org/drawingml/2006/table">
            <a:tbl>
              <a:tblPr/>
              <a:tblGrid>
                <a:gridCol w="2087563"/>
                <a:gridCol w="2665412"/>
                <a:gridCol w="2951163"/>
              </a:tblGrid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Подано заявок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членами АККОР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льготные кредиты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Получено кредитов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членами АККОР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53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заявок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субъектах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810 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54% от поданных заявок)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Краткосрочные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454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52% от поданных заявок)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Инвестиционные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 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(37% от поданных заявок)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7C0B1C-72CE-44BD-B79A-76820B1857C8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100" b="1" smtClean="0">
                <a:solidFill>
                  <a:srgbClr val="006600"/>
                </a:solidFill>
              </a:rPr>
              <a:t>Количество  полученных  льготных кредитов размером  </a:t>
            </a:r>
            <a:br>
              <a:rPr lang="ru-RU" sz="2100" b="1" smtClean="0">
                <a:solidFill>
                  <a:srgbClr val="006600"/>
                </a:solidFill>
              </a:rPr>
            </a:br>
            <a:r>
              <a:rPr lang="ru-RU" sz="2100" b="1" smtClean="0">
                <a:solidFill>
                  <a:srgbClr val="006600"/>
                </a:solidFill>
              </a:rPr>
              <a:t>до  1 млн.  рублей</a:t>
            </a:r>
            <a:r>
              <a:rPr lang="en-US" sz="2100" b="1" smtClean="0">
                <a:solidFill>
                  <a:srgbClr val="006600"/>
                </a:solidFill>
              </a:rPr>
              <a:t> </a:t>
            </a:r>
            <a:r>
              <a:rPr lang="ru-RU" sz="2100" b="1" smtClean="0">
                <a:solidFill>
                  <a:srgbClr val="006600"/>
                </a:solidFill>
              </a:rPr>
              <a:t> </a:t>
            </a:r>
            <a:r>
              <a:rPr lang="en-US" sz="2100" b="1" smtClean="0">
                <a:solidFill>
                  <a:srgbClr val="006600"/>
                </a:solidFill>
              </a:rPr>
              <a:t>c</a:t>
            </a:r>
            <a:r>
              <a:rPr lang="ru-RU" sz="2100" b="1" smtClean="0">
                <a:solidFill>
                  <a:srgbClr val="006600"/>
                </a:solidFill>
              </a:rPr>
              <a:t> </a:t>
            </a:r>
            <a:r>
              <a:rPr lang="en-US" sz="2100" b="1" smtClean="0">
                <a:solidFill>
                  <a:srgbClr val="006600"/>
                </a:solidFill>
              </a:rPr>
              <a:t> 1/01/2017 </a:t>
            </a:r>
            <a:r>
              <a:rPr lang="ru-RU" sz="2100" b="1" smtClean="0">
                <a:solidFill>
                  <a:srgbClr val="006600"/>
                </a:solidFill>
              </a:rPr>
              <a:t> по</a:t>
            </a:r>
            <a:r>
              <a:rPr lang="en-US" sz="2100" b="1" smtClean="0">
                <a:solidFill>
                  <a:srgbClr val="006600"/>
                </a:solidFill>
              </a:rPr>
              <a:t> </a:t>
            </a:r>
            <a:r>
              <a:rPr lang="ru-RU" sz="2100" b="1" smtClean="0">
                <a:solidFill>
                  <a:srgbClr val="006600"/>
                </a:solidFill>
              </a:rPr>
              <a:t> </a:t>
            </a:r>
            <a:r>
              <a:rPr lang="en-US" sz="2100" b="1" smtClean="0">
                <a:solidFill>
                  <a:srgbClr val="006600"/>
                </a:solidFill>
              </a:rPr>
              <a:t>1/10/2017</a:t>
            </a:r>
            <a:r>
              <a:rPr lang="en-US" sz="2100" b="1" smtClean="0"/>
              <a:t> </a:t>
            </a:r>
            <a:endParaRPr lang="ru-RU" sz="2100" b="1" smtClean="0"/>
          </a:p>
        </p:txBody>
      </p:sp>
      <p:sp>
        <p:nvSpPr>
          <p:cNvPr id="1638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539750" y="4221163"/>
            <a:ext cx="7345363" cy="1944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200" smtClean="0"/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endParaRPr lang="ru-RU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200" smtClean="0"/>
          </a:p>
          <a:p>
            <a:pPr eaLnBrk="1" hangingPunct="1">
              <a:lnSpc>
                <a:spcPct val="80000"/>
              </a:lnSpc>
            </a:pPr>
            <a:endParaRPr lang="ru-RU" sz="1200" smtClean="0"/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</p:txBody>
      </p:sp>
      <p:graphicFrame>
        <p:nvGraphicFramePr>
          <p:cNvPr id="22655" name="Group 127"/>
          <p:cNvGraphicFramePr>
            <a:graphicFrameLocks noGrp="1"/>
          </p:cNvGraphicFramePr>
          <p:nvPr/>
        </p:nvGraphicFramePr>
        <p:xfrm>
          <a:off x="827088" y="1773238"/>
          <a:ext cx="7273925" cy="3240087"/>
        </p:xfrm>
        <a:graphic>
          <a:graphicData uri="http://schemas.openxmlformats.org/drawingml/2006/table">
            <a:tbl>
              <a:tblPr/>
              <a:tblGrid>
                <a:gridCol w="2387600"/>
                <a:gridCol w="2389187"/>
                <a:gridCol w="2497138"/>
              </a:tblGrid>
              <a:tr h="131359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Размер кредита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    Количество выданных кредитов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На общую сумму,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млн. рублей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3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До 1 млн. рублей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9,061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3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До 500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тысяч рублей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3,598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F1579E-37A2-44CC-AF4E-A8B3531B0001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357188"/>
            <a:ext cx="8258175" cy="928687"/>
          </a:xfrm>
        </p:spPr>
        <p:txBody>
          <a:bodyPr/>
          <a:lstStyle/>
          <a:p>
            <a:pPr algn="ctr" eaLnBrk="1" hangingPunct="1"/>
            <a:r>
              <a:rPr lang="ru-RU" sz="2000" b="1" smtClean="0">
                <a:solidFill>
                  <a:srgbClr val="006600"/>
                </a:solidFill>
                <a:cs typeface="Times New Roman" pitchFamily="18" charset="0"/>
              </a:rPr>
              <a:t>Тенденции в сфере предложения финансовых услуг в сельских территориях. Можно ли надеяться на улучшение????</a:t>
            </a:r>
            <a:r>
              <a:rPr lang="ru-RU" sz="2000" b="1" smtClean="0"/>
              <a:t/>
            </a:r>
            <a:br>
              <a:rPr lang="ru-RU" sz="2000" b="1" smtClean="0"/>
            </a:br>
            <a:endParaRPr lang="ru-RU" sz="2000" b="1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4294967295"/>
          </p:nvPr>
        </p:nvSpPr>
        <p:spPr>
          <a:xfrm>
            <a:off x="500063" y="1484313"/>
            <a:ext cx="8229600" cy="4752975"/>
          </a:xfrm>
        </p:spPr>
        <p:txBody>
          <a:bodyPr/>
          <a:lstStyle/>
          <a:p>
            <a:pPr marL="287338" indent="-287338" algn="just" eaLnBrk="1" hangingPunct="1">
              <a:spcBef>
                <a:spcPct val="0"/>
              </a:spcBef>
              <a:spcAft>
                <a:spcPts val="600"/>
              </a:spcAft>
            </a:pPr>
            <a:r>
              <a:rPr lang="ru-RU" sz="2000" smtClean="0">
                <a:cs typeface="Times New Roman" pitchFamily="18" charset="0"/>
              </a:rPr>
              <a:t>По данным Банка России, с 2014 года </a:t>
            </a:r>
            <a:r>
              <a:rPr lang="ru-RU" sz="2000" b="1" smtClean="0">
                <a:solidFill>
                  <a:srgbClr val="006600"/>
                </a:solidFill>
                <a:cs typeface="Times New Roman" pitchFamily="18" charset="0"/>
              </a:rPr>
              <a:t>закрыто более 10 000 банковских подразделений.</a:t>
            </a:r>
            <a:r>
              <a:rPr lang="ru-RU" sz="2000" smtClean="0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ru-RU" sz="2000" smtClean="0">
                <a:cs typeface="Times New Roman" pitchFamily="18" charset="0"/>
              </a:rPr>
              <a:t>Расстояния от сельского населенного пункта до ближайшего банковского офиса неуклонно увеличивается (в Сибири, Урале, Дальнем Востоке- 100-300  км )</a:t>
            </a:r>
          </a:p>
          <a:p>
            <a:pPr marL="287338" indent="-287338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endParaRPr lang="ru-RU" sz="2000" smtClean="0">
              <a:cs typeface="Times New Roman" pitchFamily="18" charset="0"/>
            </a:endParaRPr>
          </a:p>
          <a:p>
            <a:pPr marL="287338" indent="-287338" eaLnBrk="1" hangingPunct="1">
              <a:spcBef>
                <a:spcPct val="0"/>
              </a:spcBef>
              <a:spcAft>
                <a:spcPts val="600"/>
              </a:spcAft>
            </a:pPr>
            <a:r>
              <a:rPr lang="ru-RU" sz="2000" smtClean="0">
                <a:cs typeface="Times New Roman" pitchFamily="18" charset="0"/>
              </a:rPr>
              <a:t>Банки  </a:t>
            </a:r>
            <a:r>
              <a:rPr lang="ru-RU" sz="2000" b="1" smtClean="0">
                <a:solidFill>
                  <a:srgbClr val="006600"/>
                </a:solidFill>
                <a:cs typeface="Times New Roman" pitchFamily="18" charset="0"/>
              </a:rPr>
              <a:t>отменяют самостоятельные полномочия</a:t>
            </a:r>
            <a:r>
              <a:rPr lang="ru-RU" sz="2000" smtClean="0">
                <a:cs typeface="Times New Roman" pitchFamily="18" charset="0"/>
              </a:rPr>
              <a:t> по кредитованию оставшихся структурных подразделений.</a:t>
            </a:r>
            <a:r>
              <a:rPr lang="ru-RU" sz="2000" smtClean="0"/>
              <a:t> </a:t>
            </a:r>
          </a:p>
          <a:p>
            <a:pPr marL="287338" indent="-287338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endParaRPr lang="ru-RU" sz="2000" smtClean="0"/>
          </a:p>
          <a:p>
            <a:pPr marL="287338" indent="-287338" eaLnBrk="1" hangingPunct="1">
              <a:spcBef>
                <a:spcPct val="0"/>
              </a:spcBef>
              <a:spcAft>
                <a:spcPts val="600"/>
              </a:spcAft>
            </a:pPr>
            <a:r>
              <a:rPr lang="ru-RU" sz="2000" smtClean="0"/>
              <a:t>Банкам </a:t>
            </a:r>
            <a:r>
              <a:rPr lang="ru-RU" sz="2000" b="1" smtClean="0">
                <a:solidFill>
                  <a:srgbClr val="006600"/>
                </a:solidFill>
              </a:rPr>
              <a:t>удобнее работать  с 1 крупным чем с 1</a:t>
            </a:r>
            <a:r>
              <a:rPr lang="en-US" sz="2000" b="1" smtClean="0">
                <a:solidFill>
                  <a:srgbClr val="006600"/>
                </a:solidFill>
              </a:rPr>
              <a:t>00</a:t>
            </a:r>
            <a:r>
              <a:rPr lang="ru-RU" sz="2000" b="1" smtClean="0">
                <a:solidFill>
                  <a:srgbClr val="006600"/>
                </a:solidFill>
              </a:rPr>
              <a:t>0 мелкими клиентами </a:t>
            </a:r>
            <a:r>
              <a:rPr lang="ru-RU" sz="2000" smtClean="0"/>
              <a:t>по документообороту. </a:t>
            </a:r>
            <a:endParaRPr lang="ru-RU" sz="2000" smtClean="0">
              <a:cs typeface="Times New Roman" pitchFamily="18" charset="0"/>
            </a:endParaRPr>
          </a:p>
          <a:p>
            <a:pPr marL="287338" indent="-287338" eaLnBrk="1" hangingPunct="1"/>
            <a:endParaRPr lang="ru-RU" sz="2000" smtClean="0"/>
          </a:p>
          <a:p>
            <a:pPr marL="287338" indent="-287338" algn="just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000" smtClean="0">
                <a:cs typeface="Times New Roman" pitchFamily="18" charset="0"/>
              </a:rPr>
              <a:t>С увеличением расстояния до заемщика, </a:t>
            </a:r>
            <a:r>
              <a:rPr lang="ru-RU" sz="2000" b="1" smtClean="0">
                <a:solidFill>
                  <a:srgbClr val="006600"/>
                </a:solidFill>
                <a:cs typeface="Times New Roman" pitchFamily="18" charset="0"/>
              </a:rPr>
              <a:t>теряют значение любые виды залогов </a:t>
            </a:r>
            <a:r>
              <a:rPr lang="ru-RU" sz="2000" smtClean="0">
                <a:cs typeface="Times New Roman" pitchFamily="18" charset="0"/>
              </a:rPr>
              <a:t>– дорого проверять.</a:t>
            </a:r>
          </a:p>
          <a:p>
            <a:pPr marL="287338" indent="-287338" eaLnBrk="1" hangingPunct="1">
              <a:buFont typeface="Wingdings" pitchFamily="2" charset="2"/>
              <a:buNone/>
            </a:pPr>
            <a:endParaRPr lang="ru-RU" sz="1600" smtClean="0"/>
          </a:p>
          <a:p>
            <a:pPr marL="287338" indent="-287338" eaLnBrk="1" hangingPunct="1">
              <a:buFont typeface="Wingdings" pitchFamily="2" charset="2"/>
              <a:buNone/>
            </a:pPr>
            <a:endParaRPr lang="ru-RU" sz="160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D9B094-92B9-40EC-8950-26DC042BACCE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357188"/>
            <a:ext cx="8258175" cy="928687"/>
          </a:xfrm>
        </p:spPr>
        <p:txBody>
          <a:bodyPr/>
          <a:lstStyle/>
          <a:p>
            <a:pPr algn="ctr" eaLnBrk="1" hangingPunct="1"/>
            <a:r>
              <a:rPr lang="ru-RU" sz="2200" b="1" smtClean="0">
                <a:solidFill>
                  <a:srgbClr val="006600"/>
                </a:solidFill>
                <a:cs typeface="Times New Roman" pitchFamily="18" charset="0"/>
              </a:rPr>
              <a:t>Последствия  происходящих процессов</a:t>
            </a:r>
            <a:r>
              <a:rPr lang="ru-RU" sz="2500" b="1" smtClean="0"/>
              <a:t/>
            </a:r>
            <a:br>
              <a:rPr lang="ru-RU" sz="2500" b="1" smtClean="0"/>
            </a:br>
            <a:endParaRPr lang="ru-RU" sz="2500" b="1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4294967295"/>
          </p:nvPr>
        </p:nvSpPr>
        <p:spPr>
          <a:xfrm>
            <a:off x="500063" y="1484313"/>
            <a:ext cx="8229600" cy="5373687"/>
          </a:xfrm>
        </p:spPr>
        <p:txBody>
          <a:bodyPr/>
          <a:lstStyle/>
          <a:p>
            <a:pPr marL="287338" indent="-287338" algn="just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endParaRPr lang="en-US" sz="2000" smtClean="0">
              <a:cs typeface="Times New Roman" pitchFamily="18" charset="0"/>
            </a:endParaRPr>
          </a:p>
          <a:p>
            <a:pPr marL="287338" indent="-287338" algn="just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000" smtClean="0">
                <a:cs typeface="Times New Roman" pitchFamily="18" charset="0"/>
              </a:rPr>
              <a:t>Процесс </a:t>
            </a:r>
            <a:r>
              <a:rPr lang="ru-RU" sz="2000" b="1" smtClean="0">
                <a:solidFill>
                  <a:srgbClr val="006600"/>
                </a:solidFill>
                <a:cs typeface="Times New Roman" pitchFamily="18" charset="0"/>
              </a:rPr>
              <a:t>рассмотрения кредитной заявки удлиняется до недопустимых размеров. </a:t>
            </a:r>
            <a:r>
              <a:rPr lang="ru-RU" sz="2000" smtClean="0">
                <a:cs typeface="Times New Roman" pitchFamily="18" charset="0"/>
              </a:rPr>
              <a:t>Решение о предоставлении кредита принимается </a:t>
            </a:r>
            <a:r>
              <a:rPr lang="en-US" sz="2000" smtClean="0">
                <a:cs typeface="Times New Roman" pitchFamily="18" charset="0"/>
              </a:rPr>
              <a:t>c </a:t>
            </a:r>
            <a:r>
              <a:rPr lang="ru-RU" sz="2000" smtClean="0">
                <a:cs typeface="Times New Roman" pitchFamily="18" charset="0"/>
              </a:rPr>
              <a:t>большим запозданием от времени потребности в кредите.</a:t>
            </a:r>
          </a:p>
          <a:p>
            <a:pPr marL="287338" indent="-287338" algn="just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ru-RU" sz="2000" smtClean="0">
              <a:cs typeface="Times New Roman" pitchFamily="18" charset="0"/>
            </a:endParaRPr>
          </a:p>
          <a:p>
            <a:pPr marL="287338" indent="-287338" algn="just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000" b="1" smtClean="0">
                <a:solidFill>
                  <a:srgbClr val="006600"/>
                </a:solidFill>
                <a:cs typeface="Times New Roman" pitchFamily="18" charset="0"/>
              </a:rPr>
              <a:t>Маленькому хозяйству не пробиться к государственной поддержке льготного кредитования.</a:t>
            </a:r>
            <a:r>
              <a:rPr lang="ru-RU" sz="2000" smtClean="0">
                <a:cs typeface="Times New Roman" pitchFamily="18" charset="0"/>
              </a:rPr>
              <a:t> Совокупное количество полученных маленьких льготных кредитов исчисляется десятками.</a:t>
            </a:r>
          </a:p>
          <a:p>
            <a:pPr marL="287338" indent="-287338" algn="just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ru-RU" sz="2000" smtClean="0">
              <a:cs typeface="Times New Roman" pitchFamily="18" charset="0"/>
            </a:endParaRPr>
          </a:p>
          <a:p>
            <a:pPr marL="287338" indent="-287338" algn="just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000" smtClean="0">
                <a:cs typeface="Times New Roman" pitchFamily="18" charset="0"/>
              </a:rPr>
              <a:t>Крестьянское хозяйство вынуждено получать потребительский кредит с  неудобными условиями (высокие процентные ставки) </a:t>
            </a:r>
          </a:p>
          <a:p>
            <a:pPr marL="287338" indent="-287338" algn="just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endParaRPr lang="ru-RU" sz="2000" smtClean="0">
              <a:cs typeface="Times New Roman" pitchFamily="18" charset="0"/>
            </a:endParaRPr>
          </a:p>
          <a:p>
            <a:pPr marL="287338" indent="-287338" algn="just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000" b="1" smtClean="0">
                <a:solidFill>
                  <a:srgbClr val="006600"/>
                </a:solidFill>
                <a:cs typeface="Times New Roman" pitchFamily="18" charset="0"/>
              </a:rPr>
              <a:t>Коллапс в выдаче мелкого кредита 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6C8E15-BD65-4B53-81E5-B45BB1C18F9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357188"/>
            <a:ext cx="8258175" cy="928687"/>
          </a:xfrm>
        </p:spPr>
        <p:txBody>
          <a:bodyPr/>
          <a:lstStyle/>
          <a:p>
            <a:pPr algn="ctr" eaLnBrk="1" hangingPunct="1"/>
            <a:r>
              <a:rPr lang="ru-RU" sz="2100" b="1" smtClean="0">
                <a:solidFill>
                  <a:srgbClr val="006600"/>
                </a:solidFill>
                <a:cs typeface="Times New Roman" pitchFamily="18" charset="0"/>
              </a:rPr>
              <a:t>Кредитные кооперативы могут взять мелкий кредит на себя</a:t>
            </a:r>
            <a:endParaRPr lang="ru-RU" sz="1700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4294967295"/>
          </p:nvPr>
        </p:nvSpPr>
        <p:spPr>
          <a:xfrm>
            <a:off x="539750" y="1557338"/>
            <a:ext cx="8229600" cy="4751387"/>
          </a:xfrm>
        </p:spPr>
        <p:txBody>
          <a:bodyPr/>
          <a:lstStyle/>
          <a:p>
            <a:pPr marL="287338" indent="-287338" eaLnBrk="1" hangingPunct="1">
              <a:spcBef>
                <a:spcPct val="0"/>
              </a:spcBef>
              <a:spcAft>
                <a:spcPts val="600"/>
              </a:spcAft>
            </a:pPr>
            <a:r>
              <a:rPr lang="ru-RU" sz="2000" smtClean="0">
                <a:cs typeface="Times New Roman" pitchFamily="18" charset="0"/>
              </a:rPr>
              <a:t>СПКК полноправные </a:t>
            </a:r>
            <a:r>
              <a:rPr lang="ru-RU" sz="2000" b="1" smtClean="0">
                <a:solidFill>
                  <a:srgbClr val="006600"/>
                </a:solidFill>
                <a:cs typeface="Times New Roman" pitchFamily="18" charset="0"/>
              </a:rPr>
              <a:t>участники финансового рынка.</a:t>
            </a:r>
          </a:p>
          <a:p>
            <a:pPr marL="287338" indent="-287338" eaLnBrk="1" hangingPunct="1">
              <a:spcBef>
                <a:spcPct val="0"/>
              </a:spcBef>
              <a:spcAft>
                <a:spcPts val="600"/>
              </a:spcAft>
            </a:pPr>
            <a:endParaRPr lang="ru-RU" sz="2000" smtClean="0">
              <a:cs typeface="Times New Roman" pitchFamily="18" charset="0"/>
            </a:endParaRPr>
          </a:p>
          <a:p>
            <a:pPr marL="287338" indent="-287338" eaLnBrk="1" hangingPunct="1">
              <a:spcBef>
                <a:spcPct val="0"/>
              </a:spcBef>
              <a:spcAft>
                <a:spcPts val="600"/>
              </a:spcAft>
            </a:pPr>
            <a:r>
              <a:rPr lang="ru-RU" sz="2000" smtClean="0">
                <a:cs typeface="Times New Roman" pitchFamily="18" charset="0"/>
              </a:rPr>
              <a:t>СПКК </a:t>
            </a:r>
            <a:r>
              <a:rPr lang="ru-RU" sz="2000" b="1" smtClean="0">
                <a:solidFill>
                  <a:srgbClr val="006600"/>
                </a:solidFill>
                <a:cs typeface="Times New Roman" pitchFamily="18" charset="0"/>
              </a:rPr>
              <a:t>накопили опыт </a:t>
            </a:r>
            <a:r>
              <a:rPr lang="ru-RU" sz="2000" smtClean="0">
                <a:cs typeface="Times New Roman" pitchFamily="18" charset="0"/>
              </a:rPr>
              <a:t>предоставления широкого перечня услуг.</a:t>
            </a:r>
          </a:p>
          <a:p>
            <a:pPr marL="287338" indent="-287338" eaLnBrk="1" hangingPunct="1">
              <a:spcBef>
                <a:spcPct val="0"/>
              </a:spcBef>
              <a:spcAft>
                <a:spcPts val="600"/>
              </a:spcAft>
            </a:pPr>
            <a:endParaRPr lang="ru-RU" sz="2000" smtClean="0">
              <a:cs typeface="Times New Roman" pitchFamily="18" charset="0"/>
            </a:endParaRPr>
          </a:p>
          <a:p>
            <a:pPr marL="287338" indent="-287338" eaLnBrk="1" hangingPunct="1">
              <a:spcBef>
                <a:spcPct val="0"/>
              </a:spcBef>
              <a:spcAft>
                <a:spcPts val="600"/>
              </a:spcAft>
            </a:pPr>
            <a:r>
              <a:rPr lang="ru-RU" sz="2000" smtClean="0">
                <a:cs typeface="Times New Roman" pitchFamily="18" charset="0"/>
              </a:rPr>
              <a:t>СПКК размещают деньги на той территории, где их привлекают.</a:t>
            </a:r>
            <a:r>
              <a:rPr lang="ru-RU" sz="2000" b="1" smtClean="0">
                <a:solidFill>
                  <a:srgbClr val="006600"/>
                </a:solidFill>
                <a:cs typeface="Times New Roman" pitchFamily="18" charset="0"/>
              </a:rPr>
              <a:t> «Деньги деревни - деревне» </a:t>
            </a:r>
            <a:r>
              <a:rPr lang="ru-RU" sz="2000" smtClean="0">
                <a:solidFill>
                  <a:srgbClr val="006600"/>
                </a:solidFill>
                <a:cs typeface="Times New Roman" pitchFamily="18" charset="0"/>
              </a:rPr>
              <a:t>(девиз Райффайзен)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>
              <a:cs typeface="Times New Roman" pitchFamily="18" charset="0"/>
            </a:endParaRPr>
          </a:p>
          <a:p>
            <a:pPr marL="287338" indent="-287338" eaLnBrk="1" hangingPunct="1">
              <a:spcBef>
                <a:spcPct val="0"/>
              </a:spcBef>
              <a:spcAft>
                <a:spcPts val="600"/>
              </a:spcAft>
            </a:pPr>
            <a:r>
              <a:rPr lang="ru-RU" sz="2000" smtClean="0">
                <a:cs typeface="Times New Roman" pitchFamily="18" charset="0"/>
              </a:rPr>
              <a:t>СПКК </a:t>
            </a:r>
            <a:r>
              <a:rPr lang="ru-RU" sz="2000" b="1" smtClean="0">
                <a:solidFill>
                  <a:srgbClr val="006600"/>
                </a:solidFill>
                <a:cs typeface="Times New Roman" pitchFamily="18" charset="0"/>
              </a:rPr>
              <a:t>самостоятельно принимают решение </a:t>
            </a:r>
            <a:r>
              <a:rPr lang="ru-RU" sz="2000" smtClean="0">
                <a:cs typeface="Times New Roman" pitchFamily="18" charset="0"/>
              </a:rPr>
              <a:t>о предоставлении займов.</a:t>
            </a:r>
          </a:p>
          <a:p>
            <a:pPr marL="287338" indent="-287338" eaLnBrk="1" hangingPunct="1">
              <a:spcBef>
                <a:spcPct val="0"/>
              </a:spcBef>
              <a:spcAft>
                <a:spcPts val="600"/>
              </a:spcAft>
            </a:pPr>
            <a:endParaRPr lang="ru-RU" sz="2000" smtClean="0">
              <a:cs typeface="Times New Roman" pitchFamily="18" charset="0"/>
            </a:endParaRPr>
          </a:p>
          <a:p>
            <a:pPr marL="287338" indent="-287338" algn="just" eaLnBrk="1" hangingPunct="1">
              <a:spcBef>
                <a:spcPct val="0"/>
              </a:spcBef>
              <a:spcAft>
                <a:spcPts val="600"/>
              </a:spcAft>
            </a:pPr>
            <a:r>
              <a:rPr lang="ru-RU" sz="2000" smtClean="0">
                <a:cs typeface="Times New Roman" pitchFamily="18" charset="0"/>
              </a:rPr>
              <a:t>СПКК не конкуренты банкам, но </a:t>
            </a:r>
            <a:r>
              <a:rPr lang="ru-RU" sz="2000" b="1" smtClean="0">
                <a:solidFill>
                  <a:srgbClr val="006600"/>
                </a:solidFill>
                <a:cs typeface="Times New Roman" pitchFamily="18" charset="0"/>
              </a:rPr>
              <a:t>способны компенсировать возрастающий  разрыв в доступности финансовых услуг </a:t>
            </a:r>
            <a:r>
              <a:rPr lang="ru-RU" sz="2000" smtClean="0">
                <a:cs typeface="Times New Roman" pitchFamily="18" charset="0"/>
              </a:rPr>
              <a:t>в городе и деревне.</a:t>
            </a:r>
          </a:p>
          <a:p>
            <a:pPr marL="287338" indent="-287338" eaLnBrk="1" hangingPunct="1">
              <a:spcBef>
                <a:spcPct val="0"/>
              </a:spcBef>
              <a:spcAft>
                <a:spcPts val="600"/>
              </a:spcAft>
            </a:pPr>
            <a:endParaRPr lang="ru-RU" sz="1600" smtClean="0">
              <a:cs typeface="Times New Roman" pitchFamily="18" charset="0"/>
            </a:endParaRPr>
          </a:p>
          <a:p>
            <a:pPr marL="287338" indent="-287338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endParaRPr lang="ru-RU" sz="160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D4DC5-6038-4132-AA94-A7926CB126F6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563938" y="5805488"/>
            <a:ext cx="2046287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6600"/>
                </a:solidFill>
                <a:latin typeface="+mj-lt"/>
              </a:rPr>
              <a:t>Коммерческий банк</a:t>
            </a:r>
          </a:p>
        </p:txBody>
      </p:sp>
      <p:sp>
        <p:nvSpPr>
          <p:cNvPr id="3" name="Овал 2"/>
          <p:cNvSpPr/>
          <p:nvPr/>
        </p:nvSpPr>
        <p:spPr>
          <a:xfrm>
            <a:off x="3625850" y="3354388"/>
            <a:ext cx="1800225" cy="158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6600"/>
                </a:solidFill>
                <a:latin typeface="Times New Roman" pitchFamily="18" charset="0"/>
              </a:rPr>
              <a:t>СПКК</a:t>
            </a:r>
          </a:p>
        </p:txBody>
      </p:sp>
      <p:sp>
        <p:nvSpPr>
          <p:cNvPr id="4" name="Стрелка вверх 3"/>
          <p:cNvSpPr/>
          <p:nvPr/>
        </p:nvSpPr>
        <p:spPr>
          <a:xfrm>
            <a:off x="4238625" y="5040313"/>
            <a:ext cx="549275" cy="6921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E1"/>
              </a:solidFill>
              <a:latin typeface="Times New Roman" pitchFamily="18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2987675" y="5516563"/>
            <a:ext cx="71438" cy="134143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9839325" y="5348288"/>
            <a:ext cx="914400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755650" y="5592763"/>
            <a:ext cx="2087563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ru-RU" sz="1600" i="1" kern="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Банки видят для себя  риски, смогут кредитовать СПКК под дополнительные гарантии </a:t>
            </a:r>
            <a:endParaRPr lang="ru-RU" sz="1600" i="1" kern="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938" y="1557338"/>
            <a:ext cx="1871662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006600"/>
                </a:solidFill>
                <a:latin typeface="Times New Roman" pitchFamily="18" charset="0"/>
              </a:rPr>
              <a:t> ФРСКК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4211638" y="2565400"/>
            <a:ext cx="504825" cy="63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E1"/>
              </a:solidFill>
              <a:latin typeface="Times New Roman" pitchFamily="18" charset="0"/>
            </a:endParaRPr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5497513" y="1655763"/>
            <a:ext cx="127000" cy="125888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8251825" y="1606550"/>
            <a:ext cx="184150" cy="13319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11196638" y="3362325"/>
            <a:ext cx="155575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5446713" y="1619250"/>
            <a:ext cx="29972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ru-RU" sz="1600" i="1" kern="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У  ФРСКК недостаточно собственных средств для прямых займов или гарантий</a:t>
            </a:r>
            <a:endParaRPr lang="ru-RU" sz="1600" i="1" kern="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5650" y="3716338"/>
            <a:ext cx="1655763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6600"/>
                </a:solidFill>
                <a:latin typeface="+mj-lt"/>
              </a:rPr>
              <a:t>Средства населения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2555875" y="3789363"/>
            <a:ext cx="877888" cy="617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E1"/>
              </a:solidFill>
              <a:latin typeface="Times New Roman" pitchFamily="18" charset="0"/>
            </a:endParaRPr>
          </a:p>
        </p:txBody>
      </p:sp>
      <p:sp>
        <p:nvSpPr>
          <p:cNvPr id="20" name="Двойные фигурные скобки 19"/>
          <p:cNvSpPr/>
          <p:nvPr/>
        </p:nvSpPr>
        <p:spPr>
          <a:xfrm>
            <a:off x="609600" y="2651125"/>
            <a:ext cx="2511425" cy="922338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495300" y="2659063"/>
            <a:ext cx="2738438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ru-RU" sz="1600" i="1" kern="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Нет государственной системы страхования вкладов</a:t>
            </a:r>
            <a:endParaRPr lang="ru-RU" sz="1600" i="1" kern="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38913" y="3708400"/>
            <a:ext cx="21177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6600"/>
                </a:solidFill>
                <a:latin typeface="+mj-lt"/>
              </a:rPr>
              <a:t>Другие фонды поддержки</a:t>
            </a:r>
          </a:p>
        </p:txBody>
      </p:sp>
      <p:sp>
        <p:nvSpPr>
          <p:cNvPr id="23" name="Стрелка влево 22"/>
          <p:cNvSpPr/>
          <p:nvPr/>
        </p:nvSpPr>
        <p:spPr>
          <a:xfrm>
            <a:off x="5618163" y="3862388"/>
            <a:ext cx="781050" cy="6064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E1"/>
              </a:solidFill>
              <a:latin typeface="Times New Roman" pitchFamily="18" charset="0"/>
            </a:endParaRPr>
          </a:p>
        </p:txBody>
      </p:sp>
      <p:sp>
        <p:nvSpPr>
          <p:cNvPr id="20500" name="Заголовок 1"/>
          <p:cNvSpPr txBox="1">
            <a:spLocks/>
          </p:cNvSpPr>
          <p:nvPr/>
        </p:nvSpPr>
        <p:spPr bwMode="auto">
          <a:xfrm>
            <a:off x="6705600" y="4833938"/>
            <a:ext cx="18573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i="1">
                <a:solidFill>
                  <a:srgbClr val="610061"/>
                </a:solidFill>
              </a:rPr>
              <a:t>Предпочитают работать напрямую с схт, а не СПКК</a:t>
            </a:r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6591300" y="4699000"/>
            <a:ext cx="127000" cy="12573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</a:endParaRPr>
          </a:p>
        </p:txBody>
      </p:sp>
      <p:sp>
        <p:nvSpPr>
          <p:cNvPr id="27" name="Правая фигурная скобка 26"/>
          <p:cNvSpPr/>
          <p:nvPr/>
        </p:nvSpPr>
        <p:spPr>
          <a:xfrm>
            <a:off x="8547100" y="4656138"/>
            <a:ext cx="184150" cy="13319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</a:endParaRPr>
          </a:p>
        </p:txBody>
      </p:sp>
      <p:sp>
        <p:nvSpPr>
          <p:cNvPr id="28" name="Rectangle 2"/>
          <p:cNvSpPr txBox="1">
            <a:spLocks/>
          </p:cNvSpPr>
          <p:nvPr/>
        </p:nvSpPr>
        <p:spPr bwMode="auto">
          <a:xfrm>
            <a:off x="884238" y="260350"/>
            <a:ext cx="77724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ru-RU" sz="2400" b="1" kern="0" dirty="0" smtClean="0">
                <a:solidFill>
                  <a:srgbClr val="006600"/>
                </a:solidFill>
              </a:rPr>
              <a:t>Источники  средств  для СПКК. Что </a:t>
            </a:r>
            <a:r>
              <a:rPr lang="ru-RU" sz="2400" b="1" kern="0" dirty="0">
                <a:solidFill>
                  <a:srgbClr val="006600"/>
                </a:solidFill>
              </a:rPr>
              <a:t>сдерживает. </a:t>
            </a:r>
          </a:p>
        </p:txBody>
      </p:sp>
      <p:sp>
        <p:nvSpPr>
          <p:cNvPr id="5" name="Левая фигурная скобка 25"/>
          <p:cNvSpPr/>
          <p:nvPr/>
        </p:nvSpPr>
        <p:spPr>
          <a:xfrm>
            <a:off x="539750" y="5516563"/>
            <a:ext cx="127000" cy="12573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BE910D-4B18-463C-A9A5-56D6B2B7087C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72400" cy="9366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0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0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0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0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Создание условий для устойчивости и роста  СПКК должно стать государственным приоритетом!</a:t>
            </a:r>
            <a:r>
              <a:rPr lang="ru-RU" sz="2000" b="1" smtClean="0">
                <a:solidFill>
                  <a:srgbClr val="006600"/>
                </a:solidFill>
              </a:rPr>
              <a:t> </a:t>
            </a:r>
            <a:br>
              <a:rPr lang="ru-RU" sz="2000" b="1" smtClean="0">
                <a:solidFill>
                  <a:srgbClr val="006600"/>
                </a:solidFill>
              </a:rPr>
            </a:br>
            <a:r>
              <a:rPr lang="ru-RU" sz="2400" b="1" smtClean="0">
                <a:solidFill>
                  <a:srgbClr val="006600"/>
                </a:solidFill>
              </a:rPr>
              <a:t/>
            </a:r>
            <a:br>
              <a:rPr lang="ru-RU" sz="2400" b="1" smtClean="0">
                <a:solidFill>
                  <a:srgbClr val="006600"/>
                </a:solidFill>
              </a:rPr>
            </a:br>
            <a:endParaRPr lang="ru-RU" sz="2400" b="1" smtClean="0">
              <a:solidFill>
                <a:srgbClr val="006600"/>
              </a:solidFill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2875"/>
            <a:ext cx="8229600" cy="6553200"/>
          </a:xfrm>
        </p:spPr>
        <p:txBody>
          <a:bodyPr/>
          <a:lstStyle/>
          <a:p>
            <a:pPr marL="180975" indent="85725" algn="ctr"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006600"/>
                </a:solidFill>
              </a:rPr>
              <a:t>Механизмы:</a:t>
            </a:r>
            <a:endParaRPr lang="en-US" sz="2000" b="1" smtClean="0">
              <a:solidFill>
                <a:srgbClr val="006600"/>
              </a:solidFill>
            </a:endParaRPr>
          </a:p>
          <a:p>
            <a:pPr marL="180975" indent="85725" eaLnBrk="1" hangingPunct="1"/>
            <a:r>
              <a:rPr lang="en-US" sz="2000" smtClean="0"/>
              <a:t>   </a:t>
            </a:r>
            <a:r>
              <a:rPr lang="ru-RU" sz="2000" smtClean="0"/>
              <a:t>Создание </a:t>
            </a:r>
            <a:r>
              <a:rPr lang="ru-RU" sz="2000" b="1" smtClean="0">
                <a:solidFill>
                  <a:srgbClr val="006600"/>
                </a:solidFill>
              </a:rPr>
              <a:t>системы  гарантирования сберзаймов через систему </a:t>
            </a:r>
            <a:endParaRPr lang="en-US" sz="2000" b="1" smtClean="0">
              <a:solidFill>
                <a:srgbClr val="006600"/>
              </a:solidFill>
            </a:endParaRPr>
          </a:p>
          <a:p>
            <a:pPr marL="180975" indent="85725"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006600"/>
                </a:solidFill>
              </a:rPr>
              <a:t>    </a:t>
            </a:r>
            <a:r>
              <a:rPr lang="ru-RU" sz="2000" b="1" smtClean="0">
                <a:solidFill>
                  <a:srgbClr val="006600"/>
                </a:solidFill>
              </a:rPr>
              <a:t>сохранения устойчивости кооператива - </a:t>
            </a:r>
            <a:r>
              <a:rPr lang="ru-RU" sz="2000" smtClean="0"/>
              <a:t>по аналогии  с системой</a:t>
            </a:r>
            <a:endParaRPr lang="en-US" sz="2000" smtClean="0"/>
          </a:p>
          <a:p>
            <a:pPr marL="180975" indent="85725" eaLnBrk="1" hangingPunct="1">
              <a:buFont typeface="Wingdings" pitchFamily="2" charset="2"/>
              <a:buNone/>
            </a:pPr>
            <a:r>
              <a:rPr lang="en-US" sz="2000" smtClean="0"/>
              <a:t>  </a:t>
            </a:r>
            <a:r>
              <a:rPr lang="ru-RU" sz="2000" smtClean="0"/>
              <a:t> </a:t>
            </a:r>
            <a:r>
              <a:rPr lang="en-US" sz="2000" smtClean="0"/>
              <a:t> </a:t>
            </a:r>
            <a:r>
              <a:rPr lang="ru-RU" sz="2000" smtClean="0"/>
              <a:t>Райфайзен. Как результат – привлечение средств населения в</a:t>
            </a:r>
            <a:endParaRPr lang="en-US" sz="2000" smtClean="0"/>
          </a:p>
          <a:p>
            <a:pPr marL="180975" indent="85725" eaLnBrk="1" hangingPunct="1">
              <a:buFont typeface="Wingdings" pitchFamily="2" charset="2"/>
              <a:buNone/>
            </a:pPr>
            <a:r>
              <a:rPr lang="en-US" sz="2000" smtClean="0"/>
              <a:t>   </a:t>
            </a:r>
            <a:r>
              <a:rPr lang="ru-RU" sz="2000" smtClean="0"/>
              <a:t> СПКК+ снижение ставок для заемщиков</a:t>
            </a:r>
            <a:r>
              <a:rPr lang="en-US" sz="2000" smtClean="0"/>
              <a:t>. </a:t>
            </a:r>
          </a:p>
          <a:p>
            <a:pPr marL="180975" indent="85725" eaLnBrk="1" hangingPunct="1">
              <a:buFont typeface="Wingdings" pitchFamily="2" charset="2"/>
              <a:buNone/>
            </a:pPr>
            <a:endParaRPr lang="en-US" sz="2000" smtClean="0"/>
          </a:p>
          <a:p>
            <a:pPr marL="180975" indent="85725" eaLnBrk="1" hangingPunct="1"/>
            <a:r>
              <a:rPr lang="en-US" sz="2000" smtClean="0"/>
              <a:t>  </a:t>
            </a:r>
            <a:r>
              <a:rPr lang="ru-RU" sz="2000" smtClean="0"/>
              <a:t>Выравнивание условий банковского кредитования с    </a:t>
            </a:r>
          </a:p>
          <a:p>
            <a:pPr marL="180975" indent="85725" eaLnBrk="1" hangingPunct="1">
              <a:buFont typeface="Wingdings" pitchFamily="2" charset="2"/>
              <a:buNone/>
            </a:pPr>
            <a:r>
              <a:rPr lang="ru-RU" sz="2000" smtClean="0"/>
              <a:t>    заимствованием  в СКПК. Обеспечение </a:t>
            </a:r>
            <a:r>
              <a:rPr lang="ru-RU" sz="2000" b="1" smtClean="0">
                <a:solidFill>
                  <a:srgbClr val="006600"/>
                </a:solidFill>
              </a:rPr>
              <a:t>доступа СКПК к    </a:t>
            </a:r>
          </a:p>
          <a:p>
            <a:pPr marL="180975" indent="85725"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006600"/>
                </a:solidFill>
              </a:rPr>
              <a:t>    дешевым ресурсам: </a:t>
            </a:r>
          </a:p>
          <a:p>
            <a:pPr marL="180975" indent="85725" eaLnBrk="1" hangingPunct="1">
              <a:buFont typeface="Wingdings" pitchFamily="2" charset="2"/>
              <a:buNone/>
            </a:pPr>
            <a:r>
              <a:rPr lang="ru-RU" sz="2000" smtClean="0"/>
              <a:t>    а) включение СПКК в программу льготного кредитования с </a:t>
            </a:r>
            <a:endParaRPr lang="en-US" sz="2000" smtClean="0"/>
          </a:p>
          <a:p>
            <a:pPr marL="180975" indent="85725" eaLnBrk="1" hangingPunct="1"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ru-RU" sz="2000" smtClean="0"/>
              <a:t>субсидированием процентной ставки</a:t>
            </a:r>
            <a:endParaRPr lang="en-US" sz="2000" smtClean="0"/>
          </a:p>
          <a:p>
            <a:pPr marL="180975" indent="85725" eaLnBrk="1" hangingPunct="1">
              <a:buFont typeface="Wingdings" pitchFamily="2" charset="2"/>
              <a:buNone/>
            </a:pPr>
            <a:r>
              <a:rPr lang="ru-RU" sz="2000" smtClean="0"/>
              <a:t>    б) отдельная программа по субсидированию процентной ставки</a:t>
            </a:r>
            <a:endParaRPr lang="en-US" sz="2000" smtClean="0"/>
          </a:p>
          <a:p>
            <a:pPr marL="180975" indent="85725" eaLnBrk="1" hangingPunct="1">
              <a:buFont typeface="Wingdings" pitchFamily="2" charset="2"/>
              <a:buNone/>
            </a:pPr>
            <a:r>
              <a:rPr lang="en-US" sz="2000" smtClean="0"/>
              <a:t> </a:t>
            </a:r>
            <a:r>
              <a:rPr lang="ru-RU" sz="2000" smtClean="0"/>
              <a:t>  </a:t>
            </a:r>
            <a:r>
              <a:rPr lang="en-US" sz="2000" smtClean="0"/>
              <a:t> </a:t>
            </a:r>
            <a:r>
              <a:rPr lang="ru-RU" sz="2000" smtClean="0"/>
              <a:t>в СПКК</a:t>
            </a:r>
          </a:p>
          <a:p>
            <a:pPr marL="180975" indent="85725" eaLnBrk="1" hangingPunct="1">
              <a:buFontTx/>
              <a:buNone/>
            </a:pPr>
            <a:endParaRPr lang="ru-RU" sz="2000" smtClean="0"/>
          </a:p>
          <a:p>
            <a:pPr marL="180975" indent="85725" algn="just" eaLnBrk="1" hangingPunct="1">
              <a:buFont typeface="Wingdings" pitchFamily="2" charset="2"/>
              <a:buNone/>
            </a:pPr>
            <a:endParaRPr lang="ru-RU" sz="2400" smtClean="0"/>
          </a:p>
          <a:p>
            <a:pPr marL="180975" indent="85725" eaLnBrk="1" hangingPunct="1"/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3051D0-A84A-4973-8CBE-5A696D73128D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>
          <a:xfrm>
            <a:off x="611188" y="1557338"/>
            <a:ext cx="8229600" cy="5111750"/>
          </a:xfrm>
        </p:spPr>
        <p:txBody>
          <a:bodyPr/>
          <a:lstStyle/>
          <a:p>
            <a:pPr marL="533400" indent="-533400" algn="just" eaLnBrk="1" hangingPunct="1"/>
            <a:r>
              <a:rPr lang="ru-RU" sz="2000" smtClean="0">
                <a:cs typeface="Times New Roman" pitchFamily="18" charset="0"/>
              </a:rPr>
              <a:t>Механизмы поддержки СПКК должны предусматривать  укрепление финансовых институтов СПКК - </a:t>
            </a:r>
            <a:r>
              <a:rPr lang="ru-RU" sz="2000" smtClean="0"/>
              <a:t> </a:t>
            </a:r>
            <a:r>
              <a:rPr lang="ru-RU" sz="2000" b="1" smtClean="0">
                <a:solidFill>
                  <a:srgbClr val="006600"/>
                </a:solidFill>
              </a:rPr>
              <a:t>Докапитализация Фонда развития кредитной кооперации: </a:t>
            </a:r>
            <a:endParaRPr lang="en-US" sz="2000" b="1" smtClean="0">
              <a:solidFill>
                <a:srgbClr val="006600"/>
              </a:solidFill>
            </a:endParaRPr>
          </a:p>
          <a:p>
            <a:pPr marL="533400" indent="-533400" algn="just" eaLnBrk="1" hangingPunct="1"/>
            <a:endParaRPr lang="ru-RU" sz="2000" b="1" smtClean="0">
              <a:solidFill>
                <a:srgbClr val="006600"/>
              </a:solidFill>
            </a:endParaRPr>
          </a:p>
          <a:p>
            <a:pPr marL="533400" indent="-533400" algn="just" eaLnBrk="1" hangingPunct="1">
              <a:buFont typeface="Wingdings" pitchFamily="2" charset="2"/>
              <a:buNone/>
            </a:pPr>
            <a:r>
              <a:rPr lang="en-US" sz="2000" smtClean="0"/>
              <a:t>         </a:t>
            </a:r>
            <a:r>
              <a:rPr lang="ru-RU" sz="2000" smtClean="0"/>
              <a:t>а)  на цели прямого расширения портфеля займов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000" smtClean="0"/>
              <a:t>	б)  на цели создания  гарантийного фонда под  гарантии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000" smtClean="0"/>
              <a:t>          которого СПКК смогут получать займы в Коммерческих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000" smtClean="0"/>
              <a:t>  	     банках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000" b="1" smtClean="0">
                <a:cs typeface="Times New Roman" pitchFamily="18" charset="0"/>
              </a:rPr>
              <a:t>  </a:t>
            </a:r>
          </a:p>
          <a:p>
            <a:pPr marL="533400" indent="-533400" algn="just" eaLnBrk="1" hangingPunct="1">
              <a:spcBef>
                <a:spcPct val="0"/>
              </a:spcBef>
              <a:spcAft>
                <a:spcPts val="600"/>
              </a:spcAft>
            </a:pPr>
            <a:r>
              <a:rPr lang="ru-RU" sz="2000" b="1" smtClean="0">
                <a:solidFill>
                  <a:srgbClr val="006600"/>
                </a:solidFill>
              </a:rPr>
              <a:t>Смягчение требований мегарегулятора  </a:t>
            </a:r>
            <a:r>
              <a:rPr lang="ru-RU" sz="2000" smtClean="0"/>
              <a:t>– ЦБ РФ к СПКК. Выделение льготной  категории кооперативов, привязанной к определенному критерию. (Кол-во пайщиков,  количество выданных займов или общая сумма займов которые могут работать без регулирования ЦБ). </a:t>
            </a:r>
          </a:p>
          <a:p>
            <a:pPr marL="533400" indent="-533400" algn="just" eaLnBrk="1" hangingPunct="1"/>
            <a:endParaRPr lang="ru-RU" sz="2000" smtClean="0">
              <a:cs typeface="Times New Roman" pitchFamily="18" charset="0"/>
            </a:endParaRPr>
          </a:p>
          <a:p>
            <a:pPr marL="533400" indent="-5334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u-RU" sz="2000" smtClean="0">
                <a:cs typeface="Times New Roman" pitchFamily="18" charset="0"/>
              </a:rPr>
              <a:t> </a:t>
            </a:r>
          </a:p>
          <a:p>
            <a:pPr marL="533400" indent="-533400" eaLnBrk="1" hangingPunct="1">
              <a:spcBef>
                <a:spcPct val="0"/>
              </a:spcBef>
              <a:spcAft>
                <a:spcPts val="600"/>
              </a:spcAft>
            </a:pPr>
            <a:endParaRPr lang="ru-RU" sz="1600" smtClean="0">
              <a:cs typeface="Times New Roman" pitchFamily="18" charset="0"/>
            </a:endParaRPr>
          </a:p>
        </p:txBody>
      </p:sp>
      <p:sp>
        <p:nvSpPr>
          <p:cNvPr id="22531" name="Номер слайда 1"/>
          <p:cNvSpPr txBox="1">
            <a:spLocks noGrp="1"/>
          </p:cNvSpPr>
          <p:nvPr/>
        </p:nvSpPr>
        <p:spPr bwMode="auto">
          <a:xfrm>
            <a:off x="6683375" y="6835775"/>
            <a:ext cx="21621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33E9610-149C-4DDC-9190-916543145CFA}" type="slidenum">
              <a:rPr lang="ru-RU" sz="1200">
                <a:solidFill>
                  <a:srgbClr val="898989"/>
                </a:solidFill>
              </a:rPr>
              <a:pPr algn="r"/>
              <a:t>9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58863" y="260350"/>
            <a:ext cx="7775575" cy="1006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rgbClr val="006600"/>
                </a:solidFill>
                <a:latin typeface="+mj-lt"/>
              </a:rPr>
              <a:t>Что нужно для развития устойчивой системы сельскохозяйственной потребительской  кредитной кооперации</a:t>
            </a:r>
            <a:br>
              <a:rPr lang="ru-RU" sz="2000" b="1" dirty="0">
                <a:solidFill>
                  <a:srgbClr val="006600"/>
                </a:solidFill>
                <a:latin typeface="+mj-lt"/>
              </a:rPr>
            </a:br>
            <a:endParaRPr lang="ru-RU" sz="20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13233</TotalTime>
  <Words>589</Words>
  <Application>Microsoft Office PowerPoint</Application>
  <PresentationFormat>Экран (4:3)</PresentationFormat>
  <Paragraphs>129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Times New Roman</vt:lpstr>
      <vt:lpstr>Arial</vt:lpstr>
      <vt:lpstr>Wingdings</vt:lpstr>
      <vt:lpstr>Calibri</vt:lpstr>
      <vt:lpstr>Слои</vt:lpstr>
      <vt:lpstr>Слои</vt:lpstr>
      <vt:lpstr>«Текущая ситуация с доступностью заемных ресурсов для малых форм хозяйствования в сельской местности» </vt:lpstr>
      <vt:lpstr>Как  удовлетворяются  потребности в заемных средствах</vt:lpstr>
      <vt:lpstr>Количество  полученных  льготных кредитов размером   до  1 млн.  рублей  c  1/01/2017  по  1/10/2017 </vt:lpstr>
      <vt:lpstr>Тенденции в сфере предложения финансовых услуг в сельских территориях. Можно ли надеяться на улучшение???? </vt:lpstr>
      <vt:lpstr>Последствия  происходящих процессов </vt:lpstr>
      <vt:lpstr>Кредитные кооперативы могут взять мелкий кредит на себя</vt:lpstr>
      <vt:lpstr>Слайд 7</vt:lpstr>
      <vt:lpstr>  Создание условий для устойчивости и роста  СПКК должно стать государственным приоритетом!   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bashmachnikova</cp:lastModifiedBy>
  <cp:revision>326</cp:revision>
  <dcterms:created xsi:type="dcterms:W3CDTF">2015-05-06T07:31:35Z</dcterms:created>
  <dcterms:modified xsi:type="dcterms:W3CDTF">2017-11-15T17:19:48Z</dcterms:modified>
</cp:coreProperties>
</file>