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8" r:id="rId2"/>
    <p:sldId id="317" r:id="rId3"/>
    <p:sldId id="331" r:id="rId4"/>
    <p:sldId id="343" r:id="rId5"/>
    <p:sldId id="327" r:id="rId6"/>
    <p:sldId id="344" r:id="rId7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009900"/>
    <a:srgbClr val="89FFBE"/>
    <a:srgbClr val="0066FF"/>
    <a:srgbClr val="E96D07"/>
    <a:srgbClr val="FF66FF"/>
    <a:srgbClr val="34A678"/>
    <a:srgbClr val="CC0000"/>
    <a:srgbClr val="E7DE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0" autoAdjust="0"/>
    <p:restoredTop sz="94645" autoAdjust="0"/>
  </p:normalViewPr>
  <p:slideViewPr>
    <p:cSldViewPr>
      <p:cViewPr varScale="1">
        <p:scale>
          <a:sx n="89" d="100"/>
          <a:sy n="89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3"/>
            <c:dispRSqr val="0"/>
            <c:dispEq val="0"/>
          </c:trendline>
          <c:cat>
            <c:strRef>
              <c:f>Лист1!$E$5:$O$5</c:f>
              <c:strCache>
                <c:ptCount val="11"/>
                <c:pt idx="0">
                  <c:v>2007г.</c:v>
                </c:pt>
                <c:pt idx="1">
                  <c:v>2008г.</c:v>
                </c:pt>
                <c:pt idx="2">
                  <c:v>2009г.</c:v>
                </c:pt>
                <c:pt idx="3">
                  <c:v>2010г.</c:v>
                </c:pt>
                <c:pt idx="4">
                  <c:v>2011г.</c:v>
                </c:pt>
                <c:pt idx="5">
                  <c:v>2012г.</c:v>
                </c:pt>
                <c:pt idx="6">
                  <c:v>2013г.</c:v>
                </c:pt>
                <c:pt idx="7">
                  <c:v>2014г.</c:v>
                </c:pt>
                <c:pt idx="8">
                  <c:v>2015г.</c:v>
                </c:pt>
                <c:pt idx="9">
                  <c:v>2016г.</c:v>
                </c:pt>
                <c:pt idx="10">
                  <c:v>2017г.</c:v>
                </c:pt>
              </c:strCache>
            </c:strRef>
          </c:cat>
          <c:val>
            <c:numRef>
              <c:f>Лист1!$E$6:$O$6</c:f>
              <c:numCache>
                <c:formatCode>#,##0</c:formatCode>
                <c:ptCount val="11"/>
                <c:pt idx="0">
                  <c:v>263072</c:v>
                </c:pt>
                <c:pt idx="1">
                  <c:v>217357</c:v>
                </c:pt>
                <c:pt idx="2">
                  <c:v>277023</c:v>
                </c:pt>
                <c:pt idx="3">
                  <c:v>341063</c:v>
                </c:pt>
                <c:pt idx="4">
                  <c:v>406967</c:v>
                </c:pt>
                <c:pt idx="5">
                  <c:v>417177</c:v>
                </c:pt>
                <c:pt idx="6">
                  <c:v>412460</c:v>
                </c:pt>
                <c:pt idx="7">
                  <c:v>210463</c:v>
                </c:pt>
                <c:pt idx="8">
                  <c:v>125091</c:v>
                </c:pt>
                <c:pt idx="9">
                  <c:v>91664</c:v>
                </c:pt>
                <c:pt idx="10">
                  <c:v>147705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4482496"/>
        <c:axId val="114510488"/>
      </c:barChart>
      <c:catAx>
        <c:axId val="11448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510488"/>
        <c:crosses val="autoZero"/>
        <c:auto val="1"/>
        <c:lblAlgn val="ctr"/>
        <c:lblOffset val="100"/>
        <c:noMultiLvlLbl val="0"/>
      </c:catAx>
      <c:valAx>
        <c:axId val="114510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200"/>
                  <a:t>Млн.</a:t>
                </a:r>
                <a:r>
                  <a:rPr lang="ru-RU" sz="1200" baseline="0"/>
                  <a:t> руб.</a:t>
                </a:r>
                <a:endParaRPr lang="ru-RU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48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1B8224B-4B99-4DBB-A464-E24CBE0EBD17}" type="datetimeFigureOut">
              <a:rPr lang="ru-RU"/>
              <a:pPr>
                <a:defRPr/>
              </a:pPr>
              <a:t>11.11.2017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91FBA45-0F5B-4699-B9E4-1B39FEF50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FD999-B55B-4256-A7EB-66BB2E0BEDF4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3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4998E-1E62-4645-8B15-CC4DE94FC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F9FF-5A67-4EF0-9AF4-CD6F42C1A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71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C24E-76E3-4C3D-948E-DFCBD1792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6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87BD9-122B-4911-BA4B-7A7F20C1B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1C811-C2F5-4164-A571-49A0A1538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51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85EE-4F7F-4CA9-9AF6-BAC438FA3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49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7B8FB-0704-4CA2-9710-C794F8F0E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9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0A430-331A-4790-993E-CC6166156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5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DE492-FAFB-494E-9107-4CE0C69AD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6E7A7-8200-4192-B337-16F3F9E65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1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1552-5998-423F-BEC4-38BBA90E2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rgbClr val="00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0D517E3-086F-4336-BBA0-6610560F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602" name="Picture 2" descr="karta_krasnodar"/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1819275"/>
            <a:ext cx="7056438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1603" name="AutoShape 3"/>
          <p:cNvSpPr>
            <a:spLocks noChangeArrowheads="1"/>
          </p:cNvSpPr>
          <p:nvPr/>
        </p:nvSpPr>
        <p:spPr bwMode="auto">
          <a:xfrm>
            <a:off x="-19844" y="116681"/>
            <a:ext cx="9144000" cy="576263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CC66">
                  <a:alpha val="25000"/>
                </a:srgbClr>
              </a:gs>
              <a:gs pos="100000">
                <a:srgbClr val="FCEC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81606" name="AutoShape 6"/>
          <p:cNvSpPr>
            <a:spLocks noChangeArrowheads="1"/>
          </p:cNvSpPr>
          <p:nvPr/>
        </p:nvSpPr>
        <p:spPr bwMode="auto">
          <a:xfrm>
            <a:off x="0" y="6093618"/>
            <a:ext cx="9144001" cy="576263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CC66">
                  <a:alpha val="25000"/>
                </a:srgbClr>
              </a:gs>
              <a:gs pos="100000">
                <a:srgbClr val="FCECB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1607" name="Oval 7"/>
          <p:cNvSpPr>
            <a:spLocks noChangeArrowheads="1"/>
          </p:cNvSpPr>
          <p:nvPr/>
        </p:nvSpPr>
        <p:spPr bwMode="auto">
          <a:xfrm>
            <a:off x="2057400" y="4856163"/>
            <a:ext cx="158750" cy="1571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81608" name="Rectangle 8"/>
          <p:cNvSpPr>
            <a:spLocks noChangeArrowheads="1"/>
          </p:cNvSpPr>
          <p:nvPr/>
        </p:nvSpPr>
        <p:spPr bwMode="auto">
          <a:xfrm>
            <a:off x="781050" y="2149475"/>
            <a:ext cx="2744788" cy="2579688"/>
          </a:xfrm>
          <a:prstGeom prst="rect">
            <a:avLst/>
          </a:prstGeom>
          <a:solidFill>
            <a:schemeClr val="bg1">
              <a:alpha val="45000"/>
            </a:schemeClr>
          </a:solidFill>
          <a:ln w="9525">
            <a:solidFill>
              <a:srgbClr val="B2B2B2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281609" name="Group 9"/>
          <p:cNvGrpSpPr>
            <a:grpSpLocks/>
          </p:cNvGrpSpPr>
          <p:nvPr/>
        </p:nvGrpSpPr>
        <p:grpSpPr bwMode="auto">
          <a:xfrm>
            <a:off x="781050" y="2136775"/>
            <a:ext cx="2744788" cy="2736850"/>
            <a:chOff x="99" y="300"/>
            <a:chExt cx="2359" cy="2359"/>
          </a:xfrm>
        </p:grpSpPr>
        <p:sp>
          <p:nvSpPr>
            <p:cNvPr id="281610" name="Line 10"/>
            <p:cNvSpPr>
              <a:spLocks noChangeShapeType="1"/>
            </p:cNvSpPr>
            <p:nvPr/>
          </p:nvSpPr>
          <p:spPr bwMode="auto">
            <a:xfrm>
              <a:off x="99" y="2446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1" name="Line 11"/>
            <p:cNvSpPr>
              <a:spLocks noChangeShapeType="1"/>
            </p:cNvSpPr>
            <p:nvPr/>
          </p:nvSpPr>
          <p:spPr bwMode="auto">
            <a:xfrm>
              <a:off x="99" y="252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2" name="Line 12"/>
            <p:cNvSpPr>
              <a:spLocks noChangeShapeType="1"/>
            </p:cNvSpPr>
            <p:nvPr/>
          </p:nvSpPr>
          <p:spPr bwMode="auto">
            <a:xfrm>
              <a:off x="99" y="308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3" name="Line 13"/>
            <p:cNvSpPr>
              <a:spLocks noChangeShapeType="1"/>
            </p:cNvSpPr>
            <p:nvPr/>
          </p:nvSpPr>
          <p:spPr bwMode="auto">
            <a:xfrm>
              <a:off x="2453" y="308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4" name="Line 14"/>
            <p:cNvSpPr>
              <a:spLocks noChangeShapeType="1"/>
            </p:cNvSpPr>
            <p:nvPr/>
          </p:nvSpPr>
          <p:spPr bwMode="auto">
            <a:xfrm>
              <a:off x="2450" y="2447"/>
              <a:ext cx="0" cy="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5" name="Line 15"/>
            <p:cNvSpPr>
              <a:spLocks noChangeShapeType="1"/>
            </p:cNvSpPr>
            <p:nvPr/>
          </p:nvSpPr>
          <p:spPr bwMode="auto">
            <a:xfrm>
              <a:off x="99" y="30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6" name="Line 16"/>
            <p:cNvSpPr>
              <a:spLocks noChangeShapeType="1"/>
            </p:cNvSpPr>
            <p:nvPr/>
          </p:nvSpPr>
          <p:spPr bwMode="auto">
            <a:xfrm>
              <a:off x="2390" y="300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7" name="Line 17"/>
            <p:cNvSpPr>
              <a:spLocks noChangeShapeType="1"/>
            </p:cNvSpPr>
            <p:nvPr/>
          </p:nvSpPr>
          <p:spPr bwMode="auto">
            <a:xfrm>
              <a:off x="2383" y="2523"/>
              <a:ext cx="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8" name="Line 18"/>
            <p:cNvSpPr>
              <a:spLocks noChangeShapeType="1"/>
            </p:cNvSpPr>
            <p:nvPr/>
          </p:nvSpPr>
          <p:spPr bwMode="auto">
            <a:xfrm flipV="1">
              <a:off x="1271" y="252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281619" name="Line 19"/>
            <p:cNvSpPr>
              <a:spLocks noChangeShapeType="1"/>
            </p:cNvSpPr>
            <p:nvPr/>
          </p:nvSpPr>
          <p:spPr bwMode="auto">
            <a:xfrm>
              <a:off x="1202" y="252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281620" name="Picture 20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2149475"/>
            <a:ext cx="2708275" cy="265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1621" name="Text Box 21"/>
          <p:cNvSpPr txBox="1">
            <a:spLocks noChangeArrowheads="1"/>
          </p:cNvSpPr>
          <p:nvPr/>
        </p:nvSpPr>
        <p:spPr bwMode="auto">
          <a:xfrm>
            <a:off x="1311275" y="4094163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smtClean="0">
                <a:solidFill>
                  <a:srgbClr val="5F5F5F"/>
                </a:solidFill>
              </a:rPr>
              <a:t>Черное </a:t>
            </a:r>
            <a:br>
              <a:rPr lang="ru-RU" sz="1000" b="1" smtClean="0">
                <a:solidFill>
                  <a:srgbClr val="5F5F5F"/>
                </a:solidFill>
              </a:rPr>
            </a:br>
            <a:r>
              <a:rPr lang="ru-RU" sz="1000" b="1" smtClean="0">
                <a:solidFill>
                  <a:srgbClr val="5F5F5F"/>
                </a:solidFill>
              </a:rPr>
              <a:t>  море</a:t>
            </a: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781050" y="2425700"/>
            <a:ext cx="811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smtClean="0">
                <a:solidFill>
                  <a:srgbClr val="5F5F5F"/>
                </a:solidFill>
              </a:rPr>
              <a:t>Азовское </a:t>
            </a:r>
            <a:br>
              <a:rPr lang="ru-RU" sz="1000" b="1" smtClean="0">
                <a:solidFill>
                  <a:srgbClr val="5F5F5F"/>
                </a:solidFill>
              </a:rPr>
            </a:br>
            <a:r>
              <a:rPr lang="ru-RU" sz="1000" b="1" smtClean="0">
                <a:solidFill>
                  <a:srgbClr val="5F5F5F"/>
                </a:solidFill>
              </a:rPr>
              <a:t>   море</a:t>
            </a:r>
          </a:p>
        </p:txBody>
      </p:sp>
      <p:sp>
        <p:nvSpPr>
          <p:cNvPr id="281656" name="Text Box 56"/>
          <p:cNvSpPr txBox="1">
            <a:spLocks noChangeArrowheads="1"/>
          </p:cNvSpPr>
          <p:nvPr/>
        </p:nvSpPr>
        <p:spPr bwMode="auto">
          <a:xfrm>
            <a:off x="538163" y="476250"/>
            <a:ext cx="84978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Кубанского сельскохозяйственного кредитного потребительского кооператива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 Кубани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гарантирования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сберзаймов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среде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СКПК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56"/>
          <p:cNvSpPr txBox="1">
            <a:spLocks noChangeArrowheads="1"/>
          </p:cNvSpPr>
          <p:nvPr/>
        </p:nvSpPr>
        <p:spPr bwMode="auto">
          <a:xfrm>
            <a:off x="549510" y="5201116"/>
            <a:ext cx="84978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 В.И.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КСКПК «Гарант Кубани»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277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9144000" cy="1080120"/>
          </a:xfrm>
          <a:effectLst/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КФХ </a:t>
            </a:r>
            <a:r>
              <a:rPr lang="ru-RU" sz="2400" b="1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Шефер</a:t>
            </a:r>
            <a:r>
              <a:rPr lang="ru-RU" sz="2400" b="1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+mn-lt"/>
              </a:rPr>
              <a:t> В.В. Строительство теплиц 2013 год</a:t>
            </a:r>
            <a:endParaRPr lang="ru-RU" sz="2400" b="1" dirty="0">
              <a:solidFill>
                <a:schemeClr val="accent4">
                  <a:lumMod val="95000"/>
                  <a:lumOff val="5000"/>
                </a:schemeClr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344" y="1196752"/>
            <a:ext cx="6834336" cy="512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107504" y="116632"/>
            <a:ext cx="9144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СОВОКУПНЫЙ ПОРТФЕЛЬ ЗАЙМОВ СКПК</a:t>
            </a:r>
          </a:p>
          <a:p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769725"/>
              </p:ext>
            </p:extLst>
          </p:nvPr>
        </p:nvGraphicFramePr>
        <p:xfrm>
          <a:off x="323528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7504" y="116632"/>
            <a:ext cx="914400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ФИНАНСРОВАНИЯ СКПК</a:t>
            </a:r>
          </a:p>
          <a:p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504" y="1700808"/>
            <a:ext cx="903649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28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</a:p>
          <a:p>
            <a:pPr algn="l"/>
            <a:endParaRPr lang="ru-RU" sz="24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КРЕДИТЫ БАНКОВ</a:t>
            </a:r>
          </a:p>
          <a:p>
            <a:pPr marL="342900" indent="-342900" algn="l">
              <a:buFontTx/>
              <a:buChar char="-"/>
            </a:pPr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ПРОГРАММА ПОДДЕРЖКИ СКПК</a:t>
            </a:r>
            <a:endParaRPr lang="ru-RU" sz="24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ЧЛЕНОВ СКПК</a:t>
            </a:r>
          </a:p>
          <a:p>
            <a:pPr marL="342900" indent="-342900" algn="l">
              <a:buFontTx/>
              <a:buChar char="-"/>
            </a:pPr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</a:p>
          <a:p>
            <a:pPr algn="l"/>
            <a:endParaRPr lang="ru-RU" sz="28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400" b="1" strike="sngStrike" kern="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КРЕДИТЫ БАНКОВ</a:t>
            </a:r>
          </a:p>
          <a:p>
            <a:pPr marL="342900" indent="-342900" algn="l">
              <a:buFontTx/>
              <a:buChar char="-"/>
            </a:pPr>
            <a:r>
              <a:rPr lang="ru-RU" sz="2400" b="1" strike="sngStrike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ПРОГРАММА ПОДДЕЖКИ СКПК</a:t>
            </a:r>
            <a:endParaRPr lang="ru-RU" sz="2400" b="1" strike="sngStrike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400" b="1" kern="0" dirty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ЧЛЕНОВ СКПК</a:t>
            </a:r>
          </a:p>
          <a:p>
            <a:pPr algn="l"/>
            <a:endParaRPr lang="ru-RU" sz="28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107504" y="116632"/>
            <a:ext cx="9144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sz="24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СИСТЕМЫ ГАРАНТИРОВАНИЯ</a:t>
            </a:r>
          </a:p>
          <a:p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07504" y="1700808"/>
            <a:ext cx="9144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ru-RU" sz="24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УСТОЙЧИВОСТИ</a:t>
            </a:r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СКПК</a:t>
            </a:r>
          </a:p>
          <a:p>
            <a:pPr marL="342900" indent="-342900" algn="l">
              <a:buFontTx/>
              <a:buChar char="-"/>
            </a:pPr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4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СИСТЕМЫ </a:t>
            </a:r>
            <a:r>
              <a:rPr lang="ru-RU" sz="24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АВТОМАТИЗАЦИИ</a:t>
            </a:r>
            <a:r>
              <a:rPr lang="ru-RU" sz="32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В СКПК</a:t>
            </a:r>
          </a:p>
          <a:p>
            <a:pPr marL="342900" indent="-342900" algn="l">
              <a:buFontTx/>
              <a:buChar char="-"/>
            </a:pPr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4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</a:t>
            </a:r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ПРОЗРАЧНОСТИ </a:t>
            </a:r>
            <a:r>
              <a:rPr lang="ru-RU" sz="24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СКПК, ВХОДЯЩИХ В СИСТЕМУ</a:t>
            </a:r>
          </a:p>
          <a:p>
            <a:pPr marL="342900" indent="-342900" algn="l">
              <a:buFontTx/>
              <a:buChar char="-"/>
            </a:pPr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endParaRPr lang="ru-RU" sz="24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8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107504" y="116632"/>
            <a:ext cx="9144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sz="24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ГОСПОДДЕРЖКИ СКПК</a:t>
            </a:r>
            <a:endParaRPr lang="ru-RU" sz="24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700808"/>
            <a:ext cx="914400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КРАТНЫЙ МУЛЬТИПЛИКАТИВНЫЙ ЭФФЕКТ</a:t>
            </a:r>
          </a:p>
          <a:p>
            <a:pPr marL="342900" indent="-342900" algn="l">
              <a:buFontTx/>
              <a:buChar char="-"/>
            </a:pPr>
            <a:endParaRPr lang="ru-RU" sz="2800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endParaRPr lang="ru-RU" sz="2800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r>
              <a:rPr lang="ru-RU" sz="28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ЕЖЕГОДНОЕ ПОСТУПЛЕНИЕ В БЮДЖЕТ НАЛОГОВ БОЛЕЕ </a:t>
            </a:r>
            <a:r>
              <a:rPr lang="ru-RU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00" b="1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2800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endParaRPr lang="ru-RU" sz="2400" b="1" kern="0" dirty="0" smtClean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kern="0" dirty="0">
              <a:solidFill>
                <a:schemeClr val="accent4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8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3176</TotalTime>
  <Words>108</Words>
  <Application>Microsoft Office PowerPoint</Application>
  <PresentationFormat>Экран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КФХ Шефер В.В. Строительство теплиц 2013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ПОТРЕБНОСТИ В ОБОРУДОВАНИИ</dc:title>
  <dc:creator>*</dc:creator>
  <cp:lastModifiedBy>Кубани Гарант</cp:lastModifiedBy>
  <cp:revision>492</cp:revision>
  <cp:lastPrinted>2017-08-16T07:36:51Z</cp:lastPrinted>
  <dcterms:created xsi:type="dcterms:W3CDTF">2012-05-25T08:14:06Z</dcterms:created>
  <dcterms:modified xsi:type="dcterms:W3CDTF">2017-11-11T09:46:13Z</dcterms:modified>
</cp:coreProperties>
</file>