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17" r:id="rId2"/>
    <p:sldMasterId id="2147483721" r:id="rId3"/>
    <p:sldMasterId id="2147483695" r:id="rId4"/>
    <p:sldMasterId id="2147483671" r:id="rId5"/>
  </p:sldMasterIdLst>
  <p:notesMasterIdLst>
    <p:notesMasterId r:id="rId23"/>
  </p:notesMasterIdLst>
  <p:sldIdLst>
    <p:sldId id="260" r:id="rId6"/>
    <p:sldId id="1157" r:id="rId7"/>
    <p:sldId id="1197" r:id="rId8"/>
    <p:sldId id="1221" r:id="rId9"/>
    <p:sldId id="1220" r:id="rId10"/>
    <p:sldId id="1219" r:id="rId11"/>
    <p:sldId id="1225" r:id="rId12"/>
    <p:sldId id="1179" r:id="rId13"/>
    <p:sldId id="356" r:id="rId14"/>
    <p:sldId id="1224" r:id="rId15"/>
    <p:sldId id="1223" r:id="rId16"/>
    <p:sldId id="360" r:id="rId17"/>
    <p:sldId id="323" r:id="rId18"/>
    <p:sldId id="317" r:id="rId19"/>
    <p:sldId id="328" r:id="rId20"/>
    <p:sldId id="257" r:id="rId21"/>
    <p:sldId id="1214" r:id="rId2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25" userDrawn="1">
          <p15:clr>
            <a:srgbClr val="A4A3A4"/>
          </p15:clr>
        </p15:guide>
        <p15:guide id="10" orient="horz" pos="2001" userDrawn="1">
          <p15:clr>
            <a:srgbClr val="A4A3A4"/>
          </p15:clr>
        </p15:guide>
        <p15:guide id="11" orient="horz" pos="640" userDrawn="1">
          <p15:clr>
            <a:srgbClr val="A4A3A4"/>
          </p15:clr>
        </p15:guide>
        <p15:guide id="12" pos="2819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pos="65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9DB"/>
    <a:srgbClr val="FEEFBE"/>
    <a:srgbClr val="9FCC2D"/>
    <a:srgbClr val="DBE6D6"/>
    <a:srgbClr val="FEEAAC"/>
    <a:srgbClr val="F2F6F0"/>
    <a:srgbClr val="FFFAEB"/>
    <a:srgbClr val="A5A5A5"/>
    <a:srgbClr val="C99801"/>
    <a:srgbClr val="538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83" autoAdjust="0"/>
    <p:restoredTop sz="95471" autoAdjust="0"/>
  </p:normalViewPr>
  <p:slideViewPr>
    <p:cSldViewPr snapToGrid="0">
      <p:cViewPr varScale="1">
        <p:scale>
          <a:sx n="116" d="100"/>
          <a:sy n="116" d="100"/>
        </p:scale>
        <p:origin x="192" y="108"/>
      </p:cViewPr>
      <p:guideLst>
        <p:guide pos="325"/>
        <p:guide orient="horz" pos="2001"/>
        <p:guide orient="horz" pos="640"/>
        <p:guide pos="2819"/>
        <p:guide pos="3840"/>
        <p:guide pos="6584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238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Z:\1.%20&#1059;&#1044;&#1040;&#1051;&#1045;&#1053;&#1050;&#1040;%202019\&#1045;&#1074;&#1087;&#1083;&#1086;&#1074;\&#1040;&#1075;&#1088;&#1086;&#1080;&#1085;&#1074;&#1077;&#1089;&#1090;&#1086;&#1088;%2010.12.2020\&#1044;&#1072;&#1085;&#1085;&#1099;&#1077;%20(&#1072;&#1075;&#1088;&#1086;&#1080;&#1085;&#1074;&#1077;&#1089;&#1090;&#1086;&#1088;%2010.1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.dyakonov\AppData\Local\Microsoft\Windows\INetCache\Content.Outlook\J1D7O3IL\&#1051;&#1050;%20&#1074;&#1089;&#1077;%20(005)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.dyakonov\AppData\Local\Microsoft\Windows\INetCache\Content.Outlook\J1D7O3IL\&#1051;&#1050;%20&#1074;&#1089;&#1077;%20(005)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Z:\1.%20&#1059;&#1044;&#1040;&#1051;&#1045;&#1053;&#1050;&#1040;%202019\&#1045;&#1074;&#1087;&#1083;&#1086;&#1074;\&#1040;&#1075;&#1088;&#1086;&#1080;&#1085;&#1074;&#1077;&#1089;&#1090;&#1086;&#1088;%2010.12.2020\&#1044;&#1072;&#1085;&#1085;&#1099;&#1077;%20(&#1072;&#1075;&#1088;&#1086;&#1080;&#1085;&#1074;&#1077;&#1089;&#1090;&#1086;&#1088;%2010.1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Z:\1.%20&#1059;&#1044;&#1040;&#1051;&#1045;&#1053;&#1050;&#1040;%202019\&#1045;&#1074;&#1087;&#1083;&#1086;&#1074;\&#1040;&#1075;&#1088;&#1086;&#1080;&#1085;&#1074;&#1077;&#1089;&#1090;&#1086;&#1088;%2010.12.2020\&#1044;&#1072;&#1085;&#1085;&#1099;&#1077;%20(&#1072;&#1075;&#1088;&#1086;&#1080;&#1085;&#1074;&#1077;&#1089;&#1090;&#1086;&#1088;%2010.1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\&#1054;&#1073;&#1097;&#1072;&#1103;\&#1051;&#1068;&#1043;&#1054;&#1058;&#1053;&#1054;&#1045;%20&#1050;&#1056;&#1045;&#1044;&#1048;&#1058;&#1054;&#1042;&#1040;&#1053;&#1048;&#1045;\&#1057;&#1054;&#1042;&#1045;&#1065;&#1040;&#1053;&#1048;&#1071;\&#1071;&#1085;&#1074;&#1072;&#1088;&#1100;%202021%20(&#1073;&#1072;&#1085;&#1082;&#1080;)\&#1048;&#1085;&#1092;&#1086;&#1088;&#1084;&#1072;&#1094;&#1080;&#1103;%20&#1086;%20&#1074;&#1099;&#1076;&#1072;&#1085;&#1099;&#1093;%20&#1051;&#1050;%20&#1074;%20&#1088;&#1072;&#1079;&#1088;&#1077;&#1079;&#1077;%20&#1085;&#1072;&#1087;&#1088;&#1072;&#1074;&#1083;&#1077;&#1085;&#1080;&#1081;%20&#1074;%202020-2019%20&#1075;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\&#1054;&#1073;&#1097;&#1072;&#1103;\&#1051;&#1068;&#1043;&#1054;&#1058;&#1053;&#1054;&#1045;%20&#1050;&#1056;&#1045;&#1044;&#1048;&#1058;&#1054;&#1042;&#1040;&#1053;&#1048;&#1045;\&#1057;&#1054;&#1042;&#1045;&#1065;&#1040;&#1053;&#1048;&#1071;\&#1071;&#1085;&#1074;&#1072;&#1088;&#1100;%202021%20(&#1073;&#1072;&#1085;&#1082;&#1080;)\&#1048;&#1085;&#1092;&#1086;&#1088;&#1084;&#1072;&#1094;&#1080;&#1103;%20&#1086;%20&#1074;&#1099;&#1076;&#1072;&#1085;&#1099;&#1093;%20&#1051;&#1050;%20&#1074;%20&#1088;&#1072;&#1079;&#1088;&#1077;&#1079;&#1077;%20&#1085;&#1072;&#1087;&#1088;&#1072;&#1074;&#1083;&#1077;&#1085;&#1080;&#1081;%20&#1074;%202020-2019%20&#1075;.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\&#1054;&#1073;&#1097;&#1072;&#1103;\&#1051;&#1068;&#1043;&#1054;&#1058;&#1053;&#1054;&#1045;%20&#1050;&#1056;&#1045;&#1044;&#1048;&#1058;&#1054;&#1042;&#1040;&#1053;&#1048;&#1045;\&#1057;&#1054;&#1042;&#1045;&#1065;&#1040;&#1053;&#1048;&#1071;\&#1071;&#1085;&#1074;&#1072;&#1088;&#1100;%202021%20(&#1073;&#1072;&#1085;&#1082;&#1080;)\&#1048;&#1085;&#1092;&#1086;&#1088;&#1084;&#1072;&#1094;&#1080;&#1103;%20&#1086;%20&#1074;&#1099;&#1076;&#1072;&#1085;&#1099;&#1093;%20&#1051;&#1050;%20&#1074;%20&#1088;&#1072;&#1079;&#1088;&#1077;&#1079;&#1077;%20&#1085;&#1072;&#1087;&#1088;&#1072;&#1074;&#1083;&#1077;&#1085;&#1080;&#1081;%20&#1074;%202020-2019%20&#1075;.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\&#1054;&#1073;&#1097;&#1072;&#1103;\&#1051;&#1068;&#1043;&#1054;&#1058;&#1053;&#1054;&#1045;%20&#1050;&#1056;&#1045;&#1044;&#1048;&#1058;&#1054;&#1042;&#1040;&#1053;&#1048;&#1045;\&#1057;&#1054;&#1042;&#1045;&#1065;&#1040;&#1053;&#1048;&#1071;\&#1071;&#1085;&#1074;&#1072;&#1088;&#1100;%202021%20(&#1073;&#1072;&#1085;&#1082;&#1080;)\&#1048;&#1085;&#1092;&#1086;&#1088;&#1084;&#1072;&#1094;&#1080;&#1103;%20&#1086;%20&#1074;&#1099;&#1076;&#1072;&#1085;&#1099;&#1093;%20&#1051;&#1050;%20&#1074;%20&#1088;&#1072;&#1079;&#1088;&#1077;&#1079;&#1077;%20&#1085;&#1072;&#1087;&#1088;&#1072;&#1074;&#1083;&#1077;&#1085;&#1080;&#1081;%20&#1074;%202020-2019%20&#1075;.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04056747691767"/>
          <c:y val="0.29808452057768869"/>
          <c:w val="0.58627703363818096"/>
          <c:h val="0.52634139814598813"/>
        </c:manualLayout>
      </c:layout>
      <c:doughnutChart>
        <c:varyColors val="1"/>
        <c:ser>
          <c:idx val="0"/>
          <c:order val="0"/>
          <c:tx>
            <c:strRef>
              <c:f>Данные!$C$21</c:f>
              <c:strCache>
                <c:ptCount val="1"/>
                <c:pt idx="0">
                  <c:v>проект бюджета, 
с учетом поправок ко 2му чтению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96C54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58-4349-8CEF-1DC93DEBA535}"/>
              </c:ext>
            </c:extLst>
          </c:dPt>
          <c:dPt>
            <c:idx val="1"/>
            <c:bubble3D val="0"/>
            <c:spPr>
              <a:solidFill>
                <a:srgbClr val="9B9B7A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258-4349-8CEF-1DC93DEBA535}"/>
              </c:ext>
            </c:extLst>
          </c:dPt>
          <c:dPt>
            <c:idx val="2"/>
            <c:bubble3D val="0"/>
            <c:spPr>
              <a:solidFill>
                <a:srgbClr val="D9AE94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258-4349-8CEF-1DC93DEBA535}"/>
              </c:ext>
            </c:extLst>
          </c:dPt>
          <c:dPt>
            <c:idx val="3"/>
            <c:bubble3D val="0"/>
            <c:spPr>
              <a:solidFill>
                <a:srgbClr val="F1DCA7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258-4349-8CEF-1DC93DEBA535}"/>
              </c:ext>
            </c:extLst>
          </c:dPt>
          <c:dPt>
            <c:idx val="4"/>
            <c:bubble3D val="0"/>
            <c:spPr>
              <a:solidFill>
                <a:srgbClr val="FFCB69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258-4349-8CEF-1DC93DEBA535}"/>
              </c:ext>
            </c:extLst>
          </c:dPt>
          <c:dPt>
            <c:idx val="5"/>
            <c:bubble3D val="0"/>
            <c:spPr>
              <a:solidFill>
                <a:srgbClr val="D08C60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258-4349-8CEF-1DC93DEBA535}"/>
              </c:ext>
            </c:extLst>
          </c:dPt>
          <c:dPt>
            <c:idx val="6"/>
            <c:bubble3D val="0"/>
            <c:spPr>
              <a:solidFill>
                <a:srgbClr val="247BA0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258-4349-8CEF-1DC93DEBA535}"/>
              </c:ext>
            </c:extLst>
          </c:dPt>
          <c:dPt>
            <c:idx val="7"/>
            <c:bubble3D val="0"/>
            <c:spPr>
              <a:solidFill>
                <a:srgbClr val="35BDB3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258-4349-8CEF-1DC93DEBA535}"/>
              </c:ext>
            </c:extLst>
          </c:dPt>
          <c:dPt>
            <c:idx val="8"/>
            <c:bubble3D val="0"/>
            <c:spPr>
              <a:solidFill>
                <a:srgbClr val="35BDB3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258-4349-8CEF-1DC93DEBA535}"/>
              </c:ext>
            </c:extLst>
          </c:dPt>
          <c:dPt>
            <c:idx val="9"/>
            <c:bubble3D val="0"/>
            <c:spPr>
              <a:solidFill>
                <a:srgbClr val="197278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258-4349-8CEF-1DC93DEBA535}"/>
              </c:ext>
            </c:extLst>
          </c:dPt>
          <c:dPt>
            <c:idx val="10"/>
            <c:bubble3D val="0"/>
            <c:explosion val="26"/>
            <c:spPr>
              <a:solidFill>
                <a:srgbClr val="C99801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258-4349-8CEF-1DC93DEBA535}"/>
              </c:ext>
            </c:extLst>
          </c:dPt>
          <c:dPt>
            <c:idx val="11"/>
            <c:bubble3D val="0"/>
            <c:explosion val="26"/>
            <c:spPr>
              <a:solidFill>
                <a:srgbClr val="755B83"/>
              </a:solidFill>
              <a:ln w="28575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258-4349-8CEF-1DC93DEBA535}"/>
              </c:ext>
            </c:extLst>
          </c:dPt>
          <c:dLbls>
            <c:dLbl>
              <c:idx val="0"/>
              <c:layout>
                <c:manualLayout>
                  <c:x val="8.8277276513133343E-2"/>
                  <c:y val="-5.59430188783828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696C5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6066447970174537E-2"/>
                  <c:y val="-4.195726415878722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9B9B7A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2462674331265898"/>
                  <c:y val="-2.097863207939356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BF784D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31675963925300826"/>
                  <c:y val="1.864767295946094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E8B66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0904840039857661"/>
                  <c:y val="2.797150943919142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FFBC4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0904840039857663"/>
                  <c:y val="-1.165479559966309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D08C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0125922894153543"/>
                  <c:y val="-3.263342767905666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247BA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9.3470057484494232E-2"/>
                  <c:y val="-4.895014151858503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35BDB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21550041031147282"/>
                  <c:y val="-0.2004624843142052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197278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21550041031147282"/>
                  <c:y val="-0.1421885063158897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772E25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258-4349-8CEF-1DC93DEBA535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596390485680443E-3"/>
                  <c:y val="-0.1258717924763614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8D6C0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5258-4349-8CEF-1DC93DEBA535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Данные!$B$23:$B$33</c:f>
              <c:strCache>
                <c:ptCount val="11"/>
                <c:pt idx="0">
                  <c:v>ФП "Экспорт продукции АПК"</c:v>
                </c:pt>
                <c:pt idx="1">
                  <c:v>ФП "Акселерация субъектов  малого и среднего предпринимательства"</c:v>
                </c:pt>
                <c:pt idx="2">
                  <c:v>ВП "Развитие отраслей АПК, обеспечивающих ускоренное импортозамещение основных видов сельскохозяйственной продукции, сырья и продовольствия"</c:v>
                </c:pt>
                <c:pt idx="3">
                  <c:v>ВП "Стимулирование инвестиционной деятельности в агропромышленном комплексе" </c:v>
                </c:pt>
                <c:pt idx="4">
                  <c:v>ВП "Техническая модернизация АПК" </c:v>
                </c:pt>
                <c:pt idx="5">
                  <c:v>ВПР "Развитие мелиоративного комплекса России"</c:v>
                </c:pt>
                <c:pt idx="6">
                  <c:v>ВЦП "Обеспечение общих условий функционирования отраслей АПК"</c:v>
                </c:pt>
                <c:pt idx="7">
                  <c:v>ВЦП "Организация ветеринарного и фитосанитарного надзора"</c:v>
                </c:pt>
                <c:pt idx="8">
                  <c:v>ВЦП "Научно-техническое обеспечение развития отраслей АПК"</c:v>
                </c:pt>
                <c:pt idx="9">
                  <c:v>Основное мероприятие "Реализация функций аппарата ответственного исполнителя государственной программы" </c:v>
                </c:pt>
                <c:pt idx="10">
                  <c:v>Государственная программа Российской Федерации "Комплексное развитие сельских территорий" *</c:v>
                </c:pt>
              </c:strCache>
            </c:strRef>
          </c:cat>
          <c:val>
            <c:numRef>
              <c:f>Данные!$C$23:$C$33</c:f>
              <c:numCache>
                <c:formatCode>#\ ##0.0</c:formatCode>
                <c:ptCount val="11"/>
                <c:pt idx="0">
                  <c:v>47.332424900000007</c:v>
                </c:pt>
                <c:pt idx="1">
                  <c:v>5.1486092000000001</c:v>
                </c:pt>
                <c:pt idx="2">
                  <c:v>55.56</c:v>
                </c:pt>
                <c:pt idx="3">
                  <c:v>100.8676753</c:v>
                </c:pt>
                <c:pt idx="4">
                  <c:v>1.98</c:v>
                </c:pt>
                <c:pt idx="5">
                  <c:v>6.6715090999999997</c:v>
                </c:pt>
                <c:pt idx="6">
                  <c:v>25.2502678</c:v>
                </c:pt>
                <c:pt idx="7">
                  <c:v>11.9019092</c:v>
                </c:pt>
                <c:pt idx="8">
                  <c:v>0.50844770000000006</c:v>
                </c:pt>
                <c:pt idx="9">
                  <c:v>0.96912829999999994</c:v>
                </c:pt>
                <c:pt idx="10">
                  <c:v>30.9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5258-4349-8CEF-1DC93DEBA5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35954279018798"/>
          <c:y val="0.12520748245297134"/>
          <c:w val="0.43148078113061133"/>
          <c:h val="0.7600363078862670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'[ЛК все (005).xls]Лист1'!$B$10:$B$13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7F-4DE9-B17D-EB4D4ECC67B3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'[ЛК все (005).xls]Лист1'!$A$10:$A$13</c15:sqref>
                        </c15:formulaRef>
                      </c:ext>
                    </c:extLst>
                    <c:strCache>
                      <c:ptCount val="4"/>
                      <c:pt idx="0">
                        <c:v>СПК</c:v>
                      </c:pt>
                      <c:pt idx="1">
                        <c:v>СПоК</c:v>
                      </c:pt>
                      <c:pt idx="2">
                        <c:v>КФХ</c:v>
                      </c:pt>
                      <c:pt idx="3">
                        <c:v>Прочие МФХ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27F-4DE9-B17D-EB4D4ECC67B3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27F-4DE9-B17D-EB4D4ECC67B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27F-4DE9-B17D-EB4D4ECC67B3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27F-4DE9-B17D-EB4D4ECC67B3}"/>
              </c:ext>
            </c:extLst>
          </c:dPt>
          <c:dLbls>
            <c:dLbl>
              <c:idx val="0"/>
              <c:layout>
                <c:manualLayout>
                  <c:x val="5.393672839506173E-2"/>
                  <c:y val="-0.1207703687167639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1" i="0" u="none" strike="noStrike" kern="1200" baseline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FFC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7F-4DE9-B17D-EB4D4ECC67B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0466998234749565E-2"/>
                  <c:y val="-4.787872733064785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1" i="0" u="none" strike="noStrike" kern="120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00B05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27F-4DE9-B17D-EB4D4ECC67B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031195141795359E-2"/>
                  <c:y val="7.40069439243953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1" i="0" u="none" strike="noStrike" kern="1200" baseline="0">
                        <a:solidFill>
                          <a:srgbClr val="ED7D3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="1">
                        <a:solidFill>
                          <a:srgbClr val="ED7D31"/>
                        </a:solidFill>
                      </a:rPr>
                      <a:t>46%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ED7D3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27F-4DE9-B17D-EB4D4ECC67B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9088462331329873E-2"/>
                  <c:y val="-1.436361819919444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1" i="0" u="none" strike="noStrike" kern="1200" baseline="0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="1" dirty="0">
                        <a:solidFill>
                          <a:srgbClr val="4472C4"/>
                        </a:solidFill>
                        <a:effectLst/>
                      </a:rPr>
                      <a:t>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4472C4"/>
                      </a:solidFill>
                      <a:effectLst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27F-4DE9-B17D-EB4D4ECC67B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'[ЛК все (005).xls]Лист1'!$C$10:$C$13</c:f>
              <c:numCache>
                <c:formatCode>0.0%</c:formatCode>
                <c:ptCount val="4"/>
                <c:pt idx="0">
                  <c:v>0.13223234088370936</c:v>
                </c:pt>
                <c:pt idx="1">
                  <c:v>1.0202677157397552E-2</c:v>
                </c:pt>
                <c:pt idx="2">
                  <c:v>0.45405920549439255</c:v>
                </c:pt>
                <c:pt idx="3">
                  <c:v>0.40350577646450064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27F-4DE9-B17D-EB4D4ECC67B3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'[ЛК все (005).xls]Лист1'!$A$10:$A$13</c15:sqref>
                        </c15:formulaRef>
                      </c:ext>
                    </c:extLst>
                    <c:strCache>
                      <c:ptCount val="4"/>
                      <c:pt idx="0">
                        <c:v>СПК</c:v>
                      </c:pt>
                      <c:pt idx="1">
                        <c:v>СПоК</c:v>
                      </c:pt>
                      <c:pt idx="2">
                        <c:v>КФХ</c:v>
                      </c:pt>
                      <c:pt idx="3">
                        <c:v>Прочие МФХ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2921005539762"/>
          <c:y val="0.12361463640412239"/>
          <c:w val="0.47323813140251431"/>
          <c:h val="0.8194414185983230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DF-4EAE-AC9A-EE8F93081311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DF-4EAE-AC9A-EE8F93081311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DF-4EAE-AC9A-EE8F93081311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FDF-4EAE-AC9A-EE8F93081311}"/>
              </c:ext>
            </c:extLst>
          </c:dPt>
          <c:dLbls>
            <c:dLbl>
              <c:idx val="0"/>
              <c:layout>
                <c:manualLayout>
                  <c:x val="1.1201802475068296E-2"/>
                  <c:y val="-0.138267314474802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C000"/>
                      </a:solidFill>
                      <a:effectLst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DF-4EAE-AC9A-EE8F9308131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049785592275915"/>
                  <c:y val="-0.102401632294512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DF-4EAE-AC9A-EE8F9308131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773160594454972"/>
                  <c:y val="5.19908900887279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ED7D3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00" b="1" dirty="0">
                        <a:solidFill>
                          <a:srgbClr val="ED7D3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ED7D31"/>
                      </a:solidFill>
                      <a:effectLst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DF-4EAE-AC9A-EE8F9308131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7255434597243687E-2"/>
                  <c:y val="4.93148755261691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00" b="1" dirty="0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4472C4"/>
                      </a:solidFill>
                      <a:effectLst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FDF-4EAE-AC9A-EE8F9308131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'[ЛК все (005).xls]Лист1'!$A$10:$A$13</c:f>
              <c:strCache>
                <c:ptCount val="4"/>
                <c:pt idx="0">
                  <c:v>СПК</c:v>
                </c:pt>
                <c:pt idx="1">
                  <c:v>СПоК</c:v>
                </c:pt>
                <c:pt idx="2">
                  <c:v>КФХ</c:v>
                </c:pt>
                <c:pt idx="3">
                  <c:v>Прочие МФХ</c:v>
                </c:pt>
              </c:strCache>
            </c:strRef>
          </c:cat>
          <c:val>
            <c:numRef>
              <c:f>'[ЛК все (005).xls]Лист1'!$E$10:$E$13</c:f>
              <c:numCache>
                <c:formatCode>0.0%</c:formatCode>
                <c:ptCount val="4"/>
                <c:pt idx="0">
                  <c:v>8.6029732438656761E-2</c:v>
                </c:pt>
                <c:pt idx="1">
                  <c:v>3.2185913179646878E-3</c:v>
                </c:pt>
                <c:pt idx="2">
                  <c:v>0.43292603615941982</c:v>
                </c:pt>
                <c:pt idx="3">
                  <c:v>0.47782564008395889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FDF-4EAE-AC9A-EE8F930813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755A"/>
            </a:solidFill>
          </c:spPr>
          <c:dPt>
            <c:idx val="0"/>
            <c:bubble3D val="0"/>
            <c:spPr>
              <a:solidFill>
                <a:srgbClr val="00755A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B3-4711-AEEB-F4C39CC0E7CA}"/>
              </c:ext>
            </c:extLst>
          </c:dPt>
          <c:dPt>
            <c:idx val="1"/>
            <c:bubble3D val="0"/>
            <c:spPr>
              <a:solidFill>
                <a:srgbClr val="FFEE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B3-4711-AEEB-F4C39CC0E7CA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B3-4711-AEEB-F4C39CC0E7CA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3B3-4711-AEEB-F4C39CC0E7CA}"/>
              </c:ext>
            </c:extLst>
          </c:dPt>
          <c:cat>
            <c:strRef>
              <c:f>Лист1!$A$2:$A$5</c:f>
              <c:strCache>
                <c:ptCount val="4"/>
                <c:pt idx="0">
                  <c:v>тракторы</c:v>
                </c:pt>
                <c:pt idx="1">
                  <c:v>комбайны</c:v>
                </c:pt>
                <c:pt idx="2">
                  <c:v>автотехника</c:v>
                </c:pt>
                <c:pt idx="3">
                  <c:v>прочая техника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1633</c:v>
                </c:pt>
                <c:pt idx="1">
                  <c:v>1390</c:v>
                </c:pt>
                <c:pt idx="2">
                  <c:v>824</c:v>
                </c:pt>
                <c:pt idx="3">
                  <c:v>4605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3B3-4711-AEEB-F4C39CC0E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9980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CB-4483-A937-93BF976F1D08}"/>
              </c:ext>
            </c:extLst>
          </c:dPt>
          <c:dPt>
            <c:idx val="1"/>
            <c:bubble3D val="0"/>
            <c:explosion val="14"/>
            <c:spPr>
              <a:solidFill>
                <a:srgbClr val="5381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CB-4483-A937-93BF976F1D08}"/>
              </c:ext>
            </c:extLst>
          </c:dPt>
          <c:cat>
            <c:strRef>
              <c:f>Данные!$B$240:$B$241</c:f>
              <c:strCache>
                <c:ptCount val="2"/>
                <c:pt idx="0">
                  <c:v>Компенсирующая субсидия  </c:v>
                </c:pt>
                <c:pt idx="1">
                  <c:v>Стимулирующая субсидия </c:v>
                </c:pt>
              </c:strCache>
            </c:strRef>
          </c:cat>
          <c:val>
            <c:numRef>
              <c:f>Данные!$C$240:$C$241</c:f>
              <c:numCache>
                <c:formatCode>#,##0.0" млрд руб"</c:formatCode>
                <c:ptCount val="2"/>
                <c:pt idx="0">
                  <c:v>34.299999999999997</c:v>
                </c:pt>
                <c:pt idx="1">
                  <c:v>27.1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CB-4483-A937-93BF976F1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9980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CB-4483-A937-93BF976F1D08}"/>
              </c:ext>
            </c:extLst>
          </c:dPt>
          <c:dPt>
            <c:idx val="1"/>
            <c:bubble3D val="0"/>
            <c:explosion val="14"/>
            <c:spPr>
              <a:solidFill>
                <a:srgbClr val="5381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CB-4483-A937-93BF976F1D08}"/>
              </c:ext>
            </c:extLst>
          </c:dPt>
          <c:cat>
            <c:strRef>
              <c:f>Данные!$B$240:$B$241</c:f>
              <c:strCache>
                <c:ptCount val="2"/>
                <c:pt idx="0">
                  <c:v>Компенсирующая субсидия  </c:v>
                </c:pt>
                <c:pt idx="1">
                  <c:v>Стимулирующая субсидия </c:v>
                </c:pt>
              </c:strCache>
            </c:strRef>
          </c:cat>
          <c:val>
            <c:numRef>
              <c:f>Данные!$C$240:$C$241</c:f>
              <c:numCache>
                <c:formatCode>#,##0.0" млрд руб"</c:formatCode>
                <c:ptCount val="2"/>
                <c:pt idx="0">
                  <c:v>34.299999999999997</c:v>
                </c:pt>
                <c:pt idx="1">
                  <c:v>27.1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CB-4483-A937-93BF976F1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01571836498541"/>
          <c:y val="0.1984189254812114"/>
          <c:w val="0.47745611687539441"/>
          <c:h val="0.7296716034755662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F6A-4BDD-8719-C6091CE407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F6A-4BDD-8719-C6091CE40727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F6A-4BDD-8719-C6091CE407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F6A-4BDD-8719-C6091CE407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F6A-4BDD-8719-C6091CE407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F6A-4BDD-8719-C6091CE40727}"/>
              </c:ext>
            </c:extLst>
          </c:dPt>
          <c:dLbls>
            <c:dLbl>
              <c:idx val="0"/>
              <c:layout>
                <c:manualLayout>
                  <c:x val="-5.9900176853132245E-2"/>
                  <c:y val="1.695228825190406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6A-4BDD-8719-C6091CE4072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9833628088553741E-2"/>
                  <c:y val="-9.493281421066275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ED7D3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F6A-4BDD-8719-C6091CE4072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8179642534470994E-2"/>
                  <c:y val="-0.16306125756078729"/>
                </c:manualLayout>
              </c:layout>
              <c:tx>
                <c:rich>
                  <a:bodyPr/>
                  <a:lstStyle/>
                  <a:p>
                    <a:fld id="{67A14179-7FFA-4547-B0A6-BE167D0598A8}" type="PERCENTAGE">
                      <a:rPr lang="en-US">
                        <a:solidFill>
                          <a:srgbClr val="7030A0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F6A-4BDD-8719-C6091CE4072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8.8741002745381103E-3"/>
                  <c:y val="-0.1627419672182789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C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F6A-4BDD-8719-C6091CE4072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7681651784497717E-2"/>
                  <c:y val="-0.1563420112141389"/>
                </c:manualLayout>
              </c:layout>
              <c:tx>
                <c:rich>
                  <a:bodyPr/>
                  <a:lstStyle/>
                  <a:p>
                    <a:fld id="{B0DC8CCD-AD98-4AA5-9D16-32D101213FFD}" type="PERCENTAGE">
                      <a:rPr lang="en-US">
                        <a:solidFill>
                          <a:schemeClr val="accent5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F6A-4BDD-8719-C6091CE4072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МФХ!$A$10:$A$14</c:f>
              <c:strCache>
                <c:ptCount val="5"/>
                <c:pt idx="0">
                  <c:v>Растениеводство</c:v>
                </c:pt>
                <c:pt idx="1">
                  <c:v>Животноводство</c:v>
                </c:pt>
                <c:pt idx="2">
                  <c:v>Переработка продукции растениеводства и животноводства</c:v>
                </c:pt>
                <c:pt idx="3">
                  <c:v>Молочное скотоводство</c:v>
                </c:pt>
                <c:pt idx="4">
                  <c:v>Мясное скотоводство</c:v>
                </c:pt>
              </c:strCache>
            </c:strRef>
          </c:cat>
          <c:val>
            <c:numRef>
              <c:f>МФХ!$F$10:$F$14</c:f>
              <c:numCache>
                <c:formatCode>#,##0.00</c:formatCode>
                <c:ptCount val="5"/>
                <c:pt idx="0">
                  <c:v>51830.7</c:v>
                </c:pt>
                <c:pt idx="1">
                  <c:v>2104.6999999999998</c:v>
                </c:pt>
                <c:pt idx="2">
                  <c:v>727.8</c:v>
                </c:pt>
                <c:pt idx="3">
                  <c:v>3046.4</c:v>
                </c:pt>
                <c:pt idx="4">
                  <c:v>326.7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F6A-4BDD-8719-C6091CE40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37646728356802"/>
          <c:y val="0.20001137271621308"/>
          <c:w val="0.47071931220831636"/>
          <c:h val="0.7193760917206892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A69-4D7C-9159-9FB820AB3D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69-4D7C-9159-9FB820AB3DB4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A69-4D7C-9159-9FB820AB3D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A69-4D7C-9159-9FB820AB3D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A69-4D7C-9159-9FB820AB3D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A69-4D7C-9159-9FB820AB3DB4}"/>
              </c:ext>
            </c:extLst>
          </c:dPt>
          <c:dLbls>
            <c:dLbl>
              <c:idx val="0"/>
              <c:layout>
                <c:manualLayout>
                  <c:x val="-4.4370501372690552E-2"/>
                  <c:y val="1.695228825190406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A14E6A6-8586-45A7-A6E6-1D48EE982260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600"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A69-4D7C-9159-9FB820AB3DB4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9.4824303295784979E-2"/>
                  <c:y val="-8.019153149107792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ED7D3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A69-4D7C-9159-9FB820AB3DB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778721165288153E-2"/>
                  <c:y val="-0.1758614365342368"/>
                </c:manualLayout>
              </c:layout>
              <c:tx>
                <c:rich>
                  <a:bodyPr/>
                  <a:lstStyle/>
                  <a:p>
                    <a:fld id="{8608BD5A-44BA-4DE0-8233-12AD1068B0DF}" type="VALUE">
                      <a:rPr lang="en-US">
                        <a:solidFill>
                          <a:srgbClr val="7030A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A69-4D7C-9159-9FB820AB3DB4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40928328713436E-3"/>
                  <c:y val="-0.1682451872186687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FFC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A69-4D7C-9159-9FB820AB3DB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6331719458246664E-2"/>
                  <c:y val="-0.16569006358309438"/>
                </c:manualLayout>
              </c:layout>
              <c:tx>
                <c:rich>
                  <a:bodyPr/>
                  <a:lstStyle/>
                  <a:p>
                    <a:fld id="{003565C3-EB9B-42A5-A085-958D8F2EAA9C}" type="VALUE">
                      <a:rPr lang="en-US">
                        <a:solidFill>
                          <a:schemeClr val="accent5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A69-4D7C-9159-9FB820AB3DB4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"/>
                  <c:y val="-0.13497938887803021"/>
                </c:manualLayout>
              </c:layout>
              <c:tx>
                <c:rich>
                  <a:bodyPr/>
                  <a:lstStyle/>
                  <a:p>
                    <a:fld id="{6D6B6576-2E38-4751-94E7-CDEC02BB5EEB}" type="VALUE">
                      <a:rPr lang="en-US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A69-4D7C-9159-9FB820AB3DB4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МФХ!$A$10:$A$14</c:f>
              <c:strCache>
                <c:ptCount val="5"/>
                <c:pt idx="0">
                  <c:v>Растениеводство</c:v>
                </c:pt>
                <c:pt idx="1">
                  <c:v>Животноводство</c:v>
                </c:pt>
                <c:pt idx="2">
                  <c:v>Переработка продукции растениеводства и животноводства</c:v>
                </c:pt>
                <c:pt idx="3">
                  <c:v>Молочное скотоводство</c:v>
                </c:pt>
                <c:pt idx="4">
                  <c:v>Мясное скотоводство</c:v>
                </c:pt>
              </c:strCache>
            </c:strRef>
          </c:cat>
          <c:val>
            <c:numRef>
              <c:f>МФХ!$C$10:$C$14</c:f>
              <c:numCache>
                <c:formatCode>0.00%</c:formatCode>
                <c:ptCount val="5"/>
                <c:pt idx="0">
                  <c:v>0.91927667485236841</c:v>
                </c:pt>
                <c:pt idx="1">
                  <c:v>3.7346564708997373E-2</c:v>
                </c:pt>
                <c:pt idx="2">
                  <c:v>5.6050613368239114E-3</c:v>
                </c:pt>
                <c:pt idx="3">
                  <c:v>3.1441298822862535E-2</c:v>
                </c:pt>
                <c:pt idx="4">
                  <c:v>6.3453172751868825E-3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A69-4D7C-9159-9FB820AB3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57097571482609"/>
          <c:y val="0.11330763793923827"/>
          <c:w val="0.55667309227878015"/>
          <c:h val="0.7472379394603634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7B-4F32-9D42-16EA233E3A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7B-4F32-9D42-16EA233E3AA1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7B-4F32-9D42-16EA233E3A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7B-4F32-9D42-16EA233E3AA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37B-4F32-9D42-16EA233E3AA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37B-4F32-9D42-16EA233E3AA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37B-4F32-9D42-16EA233E3AA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37B-4F32-9D42-16EA233E3AA1}"/>
              </c:ext>
            </c:extLst>
          </c:dPt>
          <c:dLbls>
            <c:dLbl>
              <c:idx val="0"/>
              <c:layout>
                <c:manualLayout>
                  <c:x val="2.1011979103007616E-2"/>
                  <c:y val="-0.1057686381829780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70AD47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37B-4F32-9D42-16EA233E3AA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1032484395606763E-2"/>
                  <c:y val="-0.11768884698859197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ED7D3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37B-4F32-9D42-16EA233E3AA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8794921636278922E-2"/>
                  <c:y val="-8.10892892736164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B85DD3BF-DE95-4D96-B71C-7AC1CE89AE93}" type="PERCENTAGE">
                      <a:rPr lang="en-US">
                        <a:solidFill>
                          <a:srgbClr val="7030A0"/>
                        </a:solidFill>
                      </a:rPr>
                      <a:pPr>
                        <a:defRPr sz="1600" b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7030A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7B-4F32-9D42-16EA233E3AA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8.1421419024154978E-2"/>
                  <c:y val="-3.525621272765935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C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37B-4F32-9D42-16EA233E3AA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9633386463032464E-2"/>
                  <c:y val="4.27655084306766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0949E7A-E18B-4C98-9DF9-E39A84E87FD0}" type="PERCENTAGE">
                      <a:rPr lang="en-US" sz="160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37B-4F32-9D42-16EA233E3AA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1556588506654242"/>
                  <c:y val="3.52562127276593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37B-4F32-9D42-16EA233E3AA1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МФХ!$A$16:$A$21</c:f>
              <c:strCache>
                <c:ptCount val="6"/>
                <c:pt idx="0">
                  <c:v>(02.10) Растениеводство</c:v>
                </c:pt>
                <c:pt idx="1">
                  <c:v>(02.20) Животноводство</c:v>
                </c:pt>
                <c:pt idx="2">
                  <c:v>(02.30) Переработка продукции растениеводства и животноводства</c:v>
                </c:pt>
                <c:pt idx="3">
                  <c:v>(02.40) Молочное скотоводство</c:v>
                </c:pt>
                <c:pt idx="4">
                  <c:v>(02.50) Мясное скотоводство</c:v>
                </c:pt>
                <c:pt idx="5">
                  <c:v>(02.60) Приобретение техники</c:v>
                </c:pt>
              </c:strCache>
            </c:strRef>
          </c:cat>
          <c:val>
            <c:numRef>
              <c:f>МФХ!$B$16:$B$21</c:f>
              <c:numCache>
                <c:formatCode>#,##0.00</c:formatCode>
                <c:ptCount val="6"/>
                <c:pt idx="0">
                  <c:v>1879</c:v>
                </c:pt>
                <c:pt idx="1">
                  <c:v>829.2</c:v>
                </c:pt>
                <c:pt idx="2">
                  <c:v>2566.1</c:v>
                </c:pt>
                <c:pt idx="3">
                  <c:v>2390.6999999999998</c:v>
                </c:pt>
                <c:pt idx="4">
                  <c:v>99.8</c:v>
                </c:pt>
                <c:pt idx="5">
                  <c:v>19831.8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37B-4F32-9D42-16EA233E3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29442836714945"/>
          <c:y val="0.10245588057886136"/>
          <c:w val="0.51330799836394236"/>
          <c:h val="0.752498819791368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7-4848-B8DB-58F5ED3D8C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7-4848-B8DB-58F5ED3D8CB6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57-4848-B8DB-58F5ED3D8C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57-4848-B8DB-58F5ED3D8C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57-4848-B8DB-58F5ED3D8CB6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57-4848-B8DB-58F5ED3D8CB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857-4848-B8DB-58F5ED3D8CB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857-4848-B8DB-58F5ED3D8CB6}"/>
              </c:ext>
            </c:extLst>
          </c:dPt>
          <c:dLbls>
            <c:dLbl>
              <c:idx val="0"/>
              <c:layout>
                <c:manualLayout>
                  <c:x val="2.1474665061922374E-2"/>
                  <c:y val="-0.11892977524530987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70AD47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857-4848-B8DB-58F5ED3D8CB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2455574404078039E-2"/>
                  <c:y val="-0.11706264938521735"/>
                </c:manualLayout>
              </c:layout>
              <c:tx>
                <c:rich>
                  <a:bodyPr/>
                  <a:lstStyle/>
                  <a:p>
                    <a:fld id="{20330A5D-F3CD-4A0E-96D9-A129EA8A93AD}" type="PERCENTAGE">
                      <a:rPr lang="en-US">
                        <a:solidFill>
                          <a:schemeClr val="accent2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857-4848-B8DB-58F5ED3D8CB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168976868422679"/>
                  <c:y val="-5.94648876226549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B203BD5-A8C4-433C-9C42-7F76BB5CB255}" type="PERCENTAGE">
                      <a:rPr lang="en-US">
                        <a:solidFill>
                          <a:srgbClr val="7030A0"/>
                        </a:solidFill>
                      </a:rPr>
                      <a:pPr>
                        <a:defRPr sz="1600" b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7030A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857-4848-B8DB-58F5ED3D8CB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8.5493967084580305E-2"/>
                  <c:y val="-1.7489672830192628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C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857-4848-B8DB-58F5ED3D8CB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0475503193863243"/>
                  <c:y val="4.9765142613821964E-2"/>
                </c:manualLayout>
              </c:layout>
              <c:tx>
                <c:rich>
                  <a:bodyPr/>
                  <a:lstStyle/>
                  <a:p>
                    <a:fld id="{9D24AC4C-0233-4270-907D-8B25C4218D93}" type="PERCENTAGE">
                      <a:rPr lang="en-US">
                        <a:solidFill>
                          <a:schemeClr val="accent5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857-4848-B8DB-58F5ED3D8CB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8.5898660247689496E-2"/>
                  <c:y val="7.69545604528474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857-4848-B8DB-58F5ED3D8CB6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МФХ!$A$16:$A$21</c:f>
              <c:strCache>
                <c:ptCount val="6"/>
                <c:pt idx="0">
                  <c:v>(02.10) Растениеводство</c:v>
                </c:pt>
                <c:pt idx="1">
                  <c:v>(02.20) Животноводство</c:v>
                </c:pt>
                <c:pt idx="2">
                  <c:v>(02.30) Переработка продукции растениеводства и животноводства</c:v>
                </c:pt>
                <c:pt idx="3">
                  <c:v>(02.40) Молочное скотоводство</c:v>
                </c:pt>
                <c:pt idx="4">
                  <c:v>(02.50) Мясное скотоводство</c:v>
                </c:pt>
                <c:pt idx="5">
                  <c:v>(02.60) Приобретение техники</c:v>
                </c:pt>
              </c:strCache>
            </c:strRef>
          </c:cat>
          <c:val>
            <c:numRef>
              <c:f>МФХ!$F$16:$F$21</c:f>
              <c:numCache>
                <c:formatCode>#,##0.00</c:formatCode>
                <c:ptCount val="6"/>
                <c:pt idx="0">
                  <c:v>3792.4</c:v>
                </c:pt>
                <c:pt idx="1">
                  <c:v>633.79999999999995</c:v>
                </c:pt>
                <c:pt idx="2">
                  <c:v>1810.2</c:v>
                </c:pt>
                <c:pt idx="3">
                  <c:v>5513.6</c:v>
                </c:pt>
                <c:pt idx="4">
                  <c:v>296.10000000000002</c:v>
                </c:pt>
                <c:pt idx="5">
                  <c:v>27604.6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4857-4848-B8DB-58F5ED3D8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  <a:latin typeface="Arial Black" panose="020B0A04020102020204" pitchFamily="34" charset="0"/>
              </a:rPr>
              <a:t>Краткосрочные</a:t>
            </a:r>
            <a:r>
              <a:rPr lang="ru-RU" baseline="0">
                <a:solidFill>
                  <a:schemeClr val="tx1"/>
                </a:solidFill>
                <a:latin typeface="Arial Black" panose="020B0A04020102020204" pitchFamily="34" charset="0"/>
              </a:rPr>
              <a:t> кредиты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Льготка!$B$3</c:f>
              <c:strCache>
                <c:ptCount val="1"/>
                <c:pt idx="0">
                  <c:v>краткосрочные</c:v>
                </c:pt>
              </c:strCache>
            </c:strRef>
          </c:tx>
          <c:spPr>
            <a:solidFill>
              <a:srgbClr val="5381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Льготка!$C$2:$E$2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2020</c:v>
                </c:pt>
              </c:numCache>
            </c:numRef>
          </c:cat>
          <c:val>
            <c:numRef>
              <c:f>Льготка!$C$3:$E$3</c:f>
              <c:numCache>
                <c:formatCode>#,##0</c:formatCode>
                <c:ptCount val="3"/>
                <c:pt idx="0">
                  <c:v>5708</c:v>
                </c:pt>
                <c:pt idx="1">
                  <c:v>6763</c:v>
                </c:pt>
                <c:pt idx="2">
                  <c:v>7458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D4-44D2-BC9C-E49665851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19560688"/>
        <c:axId val="-1819547632"/>
      </c:barChart>
      <c:catAx>
        <c:axId val="-181956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1819547632"/>
        <c:crosses val="autoZero"/>
        <c:auto val="1"/>
        <c:lblAlgn val="ctr"/>
        <c:lblOffset val="100"/>
        <c:noMultiLvlLbl val="0"/>
      </c:catAx>
      <c:valAx>
        <c:axId val="-18195476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181956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Инвестиционные</a:t>
            </a:r>
            <a:r>
              <a:rPr lang="ru-RU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 кредиты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Льготка!$B$4</c:f>
              <c:strCache>
                <c:ptCount val="1"/>
                <c:pt idx="0">
                  <c:v>Инвестиционные</c:v>
                </c:pt>
              </c:strCache>
            </c:strRef>
          </c:tx>
          <c:spPr>
            <a:solidFill>
              <a:srgbClr val="C9980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Льготка!$C$2:$E$2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2020</c:v>
                </c:pt>
              </c:numCache>
            </c:numRef>
          </c:cat>
          <c:val>
            <c:numRef>
              <c:f>Льготка!$C$4:$E$4</c:f>
              <c:numCache>
                <c:formatCode>#,##0</c:formatCode>
                <c:ptCount val="3"/>
                <c:pt idx="0">
                  <c:v>1884</c:v>
                </c:pt>
                <c:pt idx="1">
                  <c:v>2988</c:v>
                </c:pt>
                <c:pt idx="2">
                  <c:v>3642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CD-4064-90AE-70D4B16E4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19559600"/>
        <c:axId val="-1819551984"/>
      </c:barChart>
      <c:catAx>
        <c:axId val="-181955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1819551984"/>
        <c:crosses val="autoZero"/>
        <c:auto val="1"/>
        <c:lblAlgn val="ctr"/>
        <c:lblOffset val="100"/>
        <c:noMultiLvlLbl val="0"/>
      </c:catAx>
      <c:valAx>
        <c:axId val="-18195519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181955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80370AA7-0B9A-4C87-B12C-87AE4F6E68C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0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809DAD70-F9CA-4213-B1FF-7B63118585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9DAD70-F9CA-4213-B1FF-7B631185852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12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9DAD70-F9CA-4213-B1FF-7B631185852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36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9DAD70-F9CA-4213-B1FF-7B631185852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351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9DAD70-F9CA-4213-B1FF-7B631185852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44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9DAD70-F9CA-4213-B1FF-7B631185852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76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9DAD70-F9CA-4213-B1FF-7B631185852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641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98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74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344589" y="6436734"/>
            <a:ext cx="56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Noah Light" panose="00000400000000000000" pitchFamily="2" charset="-52"/>
              </a:defRPr>
            </a:lvl1pPr>
          </a:lstStyle>
          <a:p>
            <a:fld id="{2803B317-27EF-4D33-B910-30156B15BD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8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0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E046-C7CF-4CC3-B27F-91813B0D8E06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21-0971-44C6-84FE-B09E6D098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43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344589" y="6436734"/>
            <a:ext cx="56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Noah Light" panose="00000400000000000000" pitchFamily="2" charset="-52"/>
              </a:defRPr>
            </a:lvl1pPr>
          </a:lstStyle>
          <a:p>
            <a:fld id="{2803B317-27EF-4D33-B910-30156B15BD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10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344589" y="6436734"/>
            <a:ext cx="56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Noah Light" panose="00000400000000000000" pitchFamily="2" charset="-52"/>
              </a:defRPr>
            </a:lvl1pPr>
          </a:lstStyle>
          <a:p>
            <a:fld id="{2803B317-27EF-4D33-B910-30156B15BD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15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344589" y="6396542"/>
            <a:ext cx="56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oah Light" panose="00000400000000000000" pitchFamily="2" charset="-52"/>
              </a:defRPr>
            </a:lvl1pPr>
          </a:lstStyle>
          <a:p>
            <a:fld id="{2803B317-27EF-4D33-B910-30156B15BD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78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5"/>
          <p:cNvSpPr txBox="1">
            <a:spLocks/>
          </p:cNvSpPr>
          <p:nvPr userDrawn="1"/>
        </p:nvSpPr>
        <p:spPr>
          <a:xfrm>
            <a:off x="619440" y="2613245"/>
            <a:ext cx="10953121" cy="1143112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ah ExtraBold" panose="00000900000000000000" pitchFamily="2" charset="-52"/>
              </a:rPr>
              <a:t>ПРИЛОЖЕНИЯ</a:t>
            </a:r>
          </a:p>
        </p:txBody>
      </p:sp>
      <p:sp>
        <p:nvSpPr>
          <p:cNvPr id="20" name="Прямоугольник 19"/>
          <p:cNvSpPr/>
          <p:nvPr userDrawn="1"/>
        </p:nvSpPr>
        <p:spPr>
          <a:xfrm rot="5400000">
            <a:off x="2912143" y="2966142"/>
            <a:ext cx="979715" cy="6804000"/>
          </a:xfrm>
          <a:prstGeom prst="rect">
            <a:avLst/>
          </a:prstGeom>
          <a:solidFill>
            <a:srgbClr val="1B9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21" name="Прямоугольник 20"/>
          <p:cNvSpPr/>
          <p:nvPr userDrawn="1"/>
        </p:nvSpPr>
        <p:spPr>
          <a:xfrm rot="5400000">
            <a:off x="7972856" y="4690066"/>
            <a:ext cx="979715" cy="3356152"/>
          </a:xfrm>
          <a:prstGeom prst="rect">
            <a:avLst/>
          </a:prstGeom>
          <a:solidFill>
            <a:srgbClr val="3DB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22" name="Прямоугольник 21"/>
          <p:cNvSpPr/>
          <p:nvPr userDrawn="1"/>
        </p:nvSpPr>
        <p:spPr>
          <a:xfrm rot="5400000">
            <a:off x="10676537" y="5342537"/>
            <a:ext cx="979715" cy="2051210"/>
          </a:xfrm>
          <a:prstGeom prst="rect">
            <a:avLst/>
          </a:prstGeom>
          <a:solidFill>
            <a:srgbClr val="6CC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74" y="5730424"/>
            <a:ext cx="1080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5"/>
          <p:cNvSpPr txBox="1">
            <a:spLocks/>
          </p:cNvSpPr>
          <p:nvPr userDrawn="1"/>
        </p:nvSpPr>
        <p:spPr>
          <a:xfrm>
            <a:off x="619440" y="2613245"/>
            <a:ext cx="10953121" cy="1143112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ah ExtraBold" panose="00000900000000000000" pitchFamily="2" charset="-52"/>
              </a:rPr>
              <a:t>СПАСИБО ЗА ВНИМАНИЕ!</a:t>
            </a:r>
          </a:p>
        </p:txBody>
      </p:sp>
      <p:sp>
        <p:nvSpPr>
          <p:cNvPr id="19" name="Прямоугольник 18"/>
          <p:cNvSpPr/>
          <p:nvPr userDrawn="1"/>
        </p:nvSpPr>
        <p:spPr>
          <a:xfrm rot="5400000">
            <a:off x="2912143" y="2966142"/>
            <a:ext cx="979715" cy="6804000"/>
          </a:xfrm>
          <a:prstGeom prst="rect">
            <a:avLst/>
          </a:prstGeom>
          <a:solidFill>
            <a:srgbClr val="1B9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20" name="Прямоугольник 19"/>
          <p:cNvSpPr/>
          <p:nvPr userDrawn="1"/>
        </p:nvSpPr>
        <p:spPr>
          <a:xfrm rot="5400000">
            <a:off x="7972856" y="4690066"/>
            <a:ext cx="979715" cy="3356152"/>
          </a:xfrm>
          <a:prstGeom prst="rect">
            <a:avLst/>
          </a:prstGeom>
          <a:solidFill>
            <a:srgbClr val="3DB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21" name="Прямоугольник 20"/>
          <p:cNvSpPr/>
          <p:nvPr userDrawn="1"/>
        </p:nvSpPr>
        <p:spPr>
          <a:xfrm rot="5400000">
            <a:off x="10676537" y="5342537"/>
            <a:ext cx="979715" cy="2051210"/>
          </a:xfrm>
          <a:prstGeom prst="rect">
            <a:avLst/>
          </a:prstGeom>
          <a:solidFill>
            <a:srgbClr val="6CC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74" y="5730424"/>
            <a:ext cx="1080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9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iagram group"/>
          <p:cNvGrpSpPr/>
          <p:nvPr userDrawn="1"/>
        </p:nvGrpSpPr>
        <p:grpSpPr>
          <a:xfrm>
            <a:off x="4156955" y="3085633"/>
            <a:ext cx="3878092" cy="230437"/>
            <a:chOff x="4504542" y="1144972"/>
            <a:chExt cx="398945" cy="0"/>
          </a:xfrm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</p:grpSpPr>
        <p:sp>
          <p:nvSpPr>
            <p:cNvPr id="5" name="Прямая соединительная линия 4"/>
            <p:cNvSpPr/>
            <p:nvPr userDrawn="1"/>
          </p:nvSpPr>
          <p:spPr>
            <a:xfrm>
              <a:off x="4504542" y="1144972"/>
              <a:ext cx="39894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sp3d/>
          </p:spPr>
          <p:style>
            <a:lnRef idx="2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267" y="85041"/>
            <a:ext cx="2601466" cy="3115709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 rot="5400000">
            <a:off x="2912143" y="2966142"/>
            <a:ext cx="979715" cy="6804000"/>
          </a:xfrm>
          <a:prstGeom prst="rect">
            <a:avLst/>
          </a:prstGeom>
          <a:solidFill>
            <a:srgbClr val="1B9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11" name="Прямоугольник 10"/>
          <p:cNvSpPr/>
          <p:nvPr userDrawn="1"/>
        </p:nvSpPr>
        <p:spPr>
          <a:xfrm rot="5400000">
            <a:off x="7972856" y="4690066"/>
            <a:ext cx="979715" cy="3356152"/>
          </a:xfrm>
          <a:prstGeom prst="rect">
            <a:avLst/>
          </a:prstGeom>
          <a:solidFill>
            <a:srgbClr val="3DB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12" name="Прямоугольник 11"/>
          <p:cNvSpPr/>
          <p:nvPr userDrawn="1"/>
        </p:nvSpPr>
        <p:spPr>
          <a:xfrm rot="5400000">
            <a:off x="10676537" y="5342537"/>
            <a:ext cx="979715" cy="2051210"/>
          </a:xfrm>
          <a:prstGeom prst="rect">
            <a:avLst/>
          </a:prstGeom>
          <a:solidFill>
            <a:srgbClr val="6CC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70585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 rot="5400000">
            <a:off x="10922725" y="5588726"/>
            <a:ext cx="487339" cy="2051210"/>
          </a:xfrm>
          <a:prstGeom prst="rect">
            <a:avLst/>
          </a:prstGeom>
          <a:solidFill>
            <a:srgbClr val="6CC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13" name="Прямоугольник 12"/>
          <p:cNvSpPr/>
          <p:nvPr userDrawn="1"/>
        </p:nvSpPr>
        <p:spPr>
          <a:xfrm rot="5400000">
            <a:off x="3158331" y="3212330"/>
            <a:ext cx="487340" cy="6804000"/>
          </a:xfrm>
          <a:prstGeom prst="rect">
            <a:avLst/>
          </a:prstGeom>
          <a:solidFill>
            <a:srgbClr val="1B9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14" name="Прямоугольник 13"/>
          <p:cNvSpPr/>
          <p:nvPr userDrawn="1"/>
        </p:nvSpPr>
        <p:spPr>
          <a:xfrm rot="5400000">
            <a:off x="8219044" y="4936255"/>
            <a:ext cx="487339" cy="3356152"/>
          </a:xfrm>
          <a:prstGeom prst="rect">
            <a:avLst/>
          </a:prstGeom>
          <a:solidFill>
            <a:srgbClr val="3DB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74" y="5730424"/>
            <a:ext cx="1080000" cy="1296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138C1C3-D3C8-46B8-8C29-C40A2FD73680}"/>
              </a:ext>
            </a:extLst>
          </p:cNvPr>
          <p:cNvSpPr/>
          <p:nvPr userDrawn="1"/>
        </p:nvSpPr>
        <p:spPr>
          <a:xfrm rot="-5400000" flipH="1">
            <a:off x="6093815" y="-4820790"/>
            <a:ext cx="18000" cy="11448000"/>
          </a:xfrm>
          <a:prstGeom prst="rect">
            <a:avLst/>
          </a:prstGeom>
          <a:solidFill>
            <a:srgbClr val="9FC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157470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3" r:id="rId2"/>
    <p:sldLayoutId id="214748372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22" y="649820"/>
            <a:ext cx="10058400" cy="5715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 rot="5400000">
            <a:off x="10922725" y="5588726"/>
            <a:ext cx="487339" cy="2051210"/>
          </a:xfrm>
          <a:prstGeom prst="rect">
            <a:avLst/>
          </a:prstGeom>
          <a:solidFill>
            <a:srgbClr val="6CC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15" name="Прямоугольник 14"/>
          <p:cNvSpPr/>
          <p:nvPr userDrawn="1"/>
        </p:nvSpPr>
        <p:spPr>
          <a:xfrm rot="5400000">
            <a:off x="3158331" y="3212330"/>
            <a:ext cx="487340" cy="6804000"/>
          </a:xfrm>
          <a:prstGeom prst="rect">
            <a:avLst/>
          </a:prstGeom>
          <a:solidFill>
            <a:srgbClr val="1B9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16" name="Прямоугольник 15"/>
          <p:cNvSpPr/>
          <p:nvPr userDrawn="1"/>
        </p:nvSpPr>
        <p:spPr>
          <a:xfrm rot="5400000">
            <a:off x="8219044" y="4936255"/>
            <a:ext cx="487339" cy="3356152"/>
          </a:xfrm>
          <a:prstGeom prst="rect">
            <a:avLst/>
          </a:prstGeom>
          <a:solidFill>
            <a:srgbClr val="3DB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74" y="5730424"/>
            <a:ext cx="1080000" cy="1296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BB85AB7-E5A5-486D-89FE-A4B989A93FC5}"/>
              </a:ext>
            </a:extLst>
          </p:cNvPr>
          <p:cNvSpPr/>
          <p:nvPr userDrawn="1"/>
        </p:nvSpPr>
        <p:spPr>
          <a:xfrm rot="-5400000" flipH="1">
            <a:off x="6093815" y="-4820790"/>
            <a:ext cx="18000" cy="11448000"/>
          </a:xfrm>
          <a:prstGeom prst="rect">
            <a:avLst/>
          </a:prstGeom>
          <a:solidFill>
            <a:srgbClr val="9FC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42007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22" y="649820"/>
            <a:ext cx="10058400" cy="5715000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/>
        </p:nvSpPr>
        <p:spPr>
          <a:xfrm rot="5400000">
            <a:off x="10922725" y="5588726"/>
            <a:ext cx="487339" cy="2051210"/>
          </a:xfrm>
          <a:prstGeom prst="rect">
            <a:avLst/>
          </a:prstGeom>
          <a:solidFill>
            <a:srgbClr val="6CC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5400000">
            <a:off x="3158331" y="3212330"/>
            <a:ext cx="487340" cy="6804000"/>
          </a:xfrm>
          <a:prstGeom prst="rect">
            <a:avLst/>
          </a:prstGeom>
          <a:solidFill>
            <a:srgbClr val="1B9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sp>
        <p:nvSpPr>
          <p:cNvPr id="18" name="Прямоугольник 17"/>
          <p:cNvSpPr/>
          <p:nvPr userDrawn="1"/>
        </p:nvSpPr>
        <p:spPr>
          <a:xfrm rot="5400000">
            <a:off x="8219044" y="4936255"/>
            <a:ext cx="487339" cy="3356152"/>
          </a:xfrm>
          <a:prstGeom prst="rect">
            <a:avLst/>
          </a:prstGeom>
          <a:solidFill>
            <a:srgbClr val="3DB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aseline="-25000" dirty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74" y="5730424"/>
            <a:ext cx="1080000" cy="1296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68265E3-A4C7-4342-931F-102E786014D8}"/>
              </a:ext>
            </a:extLst>
          </p:cNvPr>
          <p:cNvSpPr/>
          <p:nvPr userDrawn="1"/>
        </p:nvSpPr>
        <p:spPr>
          <a:xfrm rot="-5400000" flipH="1">
            <a:off x="6093815" y="-4820790"/>
            <a:ext cx="18000" cy="11448000"/>
          </a:xfrm>
          <a:prstGeom prst="rect">
            <a:avLst/>
          </a:prstGeom>
          <a:solidFill>
            <a:srgbClr val="9FC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344397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40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77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6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/>
          <p:cNvSpPr txBox="1">
            <a:spLocks/>
          </p:cNvSpPr>
          <p:nvPr/>
        </p:nvSpPr>
        <p:spPr>
          <a:xfrm>
            <a:off x="7076144" y="4534957"/>
            <a:ext cx="4838528" cy="1058740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i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Заместитель Министра сельского хозяйства Российской Федерации</a:t>
            </a:r>
          </a:p>
          <a:p>
            <a:pPr algn="r">
              <a:lnSpc>
                <a:spcPct val="110000"/>
              </a:lnSpc>
            </a:pPr>
            <a:r>
              <a:rPr lang="ru-RU" sz="1400" b="1" i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Елена Владимировна Фастова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4502" y="6205487"/>
            <a:ext cx="25202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Noah Light" panose="00000400000000000000" pitchFamily="2" charset="-52"/>
              </a:rPr>
              <a:t>Москва</a:t>
            </a:r>
            <a:r>
              <a:rPr lang="en-US" sz="1400" dirty="0">
                <a:solidFill>
                  <a:schemeClr val="bg1"/>
                </a:solidFill>
                <a:latin typeface="Noah Light" panose="00000400000000000000" pitchFamily="2" charset="-52"/>
              </a:rPr>
              <a:t>,</a:t>
            </a:r>
            <a:r>
              <a:rPr lang="ru-RU" sz="1400" dirty="0">
                <a:solidFill>
                  <a:schemeClr val="bg1"/>
                </a:solidFill>
                <a:latin typeface="Noah Light" panose="00000400000000000000" pitchFamily="2" charset="-52"/>
              </a:rPr>
              <a:t> 2021</a:t>
            </a:r>
            <a:r>
              <a:rPr lang="en-US" sz="1400" dirty="0">
                <a:solidFill>
                  <a:schemeClr val="bg1"/>
                </a:solidFill>
                <a:latin typeface="Noah Light" panose="00000400000000000000" pitchFamily="2" charset="-52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Noah Light" panose="00000400000000000000" pitchFamily="2" charset="-52"/>
              </a:rPr>
              <a:t>год</a:t>
            </a:r>
          </a:p>
        </p:txBody>
      </p:sp>
      <p:sp>
        <p:nvSpPr>
          <p:cNvPr id="4" name="Заголовок 5">
            <a:extLst>
              <a:ext uri="{FF2B5EF4-FFF2-40B4-BE49-F238E27FC236}">
                <a16:creationId xmlns:a16="http://schemas.microsoft.com/office/drawing/2014/main" xmlns="" id="{4EF0D3CC-60B2-4E8F-9BB1-07211C14EBD9}"/>
              </a:ext>
            </a:extLst>
          </p:cNvPr>
          <p:cNvSpPr txBox="1">
            <a:spLocks/>
          </p:cNvSpPr>
          <p:nvPr/>
        </p:nvSpPr>
        <p:spPr>
          <a:xfrm>
            <a:off x="0" y="3247416"/>
            <a:ext cx="12192000" cy="1058740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500" b="1" dirty="0">
                <a:solidFill>
                  <a:schemeClr val="tx1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мерах государственной поддержки </a:t>
            </a:r>
          </a:p>
          <a:p>
            <a:pPr algn="ctr">
              <a:lnSpc>
                <a:spcPct val="110000"/>
              </a:lnSpc>
            </a:pPr>
            <a:r>
              <a:rPr lang="ru-RU" sz="2500" b="1" dirty="0">
                <a:solidFill>
                  <a:schemeClr val="tx1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малых форм хозяйствования АПК </a:t>
            </a:r>
          </a:p>
        </p:txBody>
      </p:sp>
    </p:spTree>
    <p:extLst>
      <p:ext uri="{BB962C8B-B14F-4D97-AF65-F5344CB8AC3E}">
        <p14:creationId xmlns:p14="http://schemas.microsoft.com/office/powerpoint/2010/main" val="244900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344438" y="75622"/>
            <a:ext cx="11213249" cy="824055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Суммы по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инвестиционным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 кредитам, выданным малым формам хозяйствования в 2019, 2020 гг. в разрезе направлений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CE5AA943-DF16-43C8-9E86-F2FC2E7BCFE8}"/>
              </a:ext>
            </a:extLst>
          </p:cNvPr>
          <p:cNvGraphicFramePr>
            <a:graphicFrameLocks noGrp="1"/>
          </p:cNvGraphicFramePr>
          <p:nvPr/>
        </p:nvGraphicFramePr>
        <p:xfrm>
          <a:off x="1592580" y="4868863"/>
          <a:ext cx="4503420" cy="1280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3420">
                  <a:extLst>
                    <a:ext uri="{9D8B030D-6E8A-4147-A177-3AD203B41FA5}">
                      <a16:colId xmlns:a16="http://schemas.microsoft.com/office/drawing/2014/main" xmlns="" val="2134825022"/>
                    </a:ext>
                  </a:extLst>
                </a:gridCol>
              </a:tblGrid>
              <a:tr h="32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Растениеводство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9590275"/>
                  </a:ext>
                </a:extLst>
              </a:tr>
              <a:tr h="32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Животноводство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6917528"/>
                  </a:ext>
                </a:extLst>
              </a:tr>
              <a:tr h="635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Переработка продукции растениеводства </a:t>
                      </a:r>
                      <a:endParaRPr lang="en-US" sz="16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животноводства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3480126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ED9B8032-9A7C-4446-81A1-411A2A8E4D21}"/>
              </a:ext>
            </a:extLst>
          </p:cNvPr>
          <p:cNvSpPr/>
          <p:nvPr/>
        </p:nvSpPr>
        <p:spPr>
          <a:xfrm>
            <a:off x="8255550" y="2412275"/>
            <a:ext cx="16860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dirty="0">
                <a:latin typeface="Arial Black" panose="020B0A04020102020204" pitchFamily="34" charset="0"/>
                <a:cs typeface="Arial" panose="020B0604020202020204" pitchFamily="34" charset="0"/>
              </a:rPr>
              <a:t>39,65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CFB899D-5144-43D0-8F31-7C08AE6EE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411037"/>
              </p:ext>
            </p:extLst>
          </p:nvPr>
        </p:nvGraphicFramePr>
        <p:xfrm>
          <a:off x="6701017" y="4868863"/>
          <a:ext cx="4503420" cy="1199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3420">
                  <a:extLst>
                    <a:ext uri="{9D8B030D-6E8A-4147-A177-3AD203B41FA5}">
                      <a16:colId xmlns:a16="http://schemas.microsoft.com/office/drawing/2014/main" xmlns="" val="1683957032"/>
                    </a:ext>
                  </a:extLst>
                </a:gridCol>
              </a:tblGrid>
              <a:tr h="399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Молочное скотоводство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2520490"/>
                  </a:ext>
                </a:extLst>
              </a:tr>
              <a:tr h="399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Мясное скотоводство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7501228"/>
                  </a:ext>
                </a:extLst>
              </a:tr>
              <a:tr h="399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техники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1158937"/>
                  </a:ext>
                </a:extLst>
              </a:tr>
            </a:tbl>
          </a:graphicData>
        </a:graphic>
      </p:graphicFrame>
      <p:sp>
        <p:nvSpPr>
          <p:cNvPr id="23" name="Ромб 22">
            <a:extLst>
              <a:ext uri="{FF2B5EF4-FFF2-40B4-BE49-F238E27FC236}">
                <a16:creationId xmlns:a16="http://schemas.microsoft.com/office/drawing/2014/main" xmlns="" id="{BA291507-ADC0-49E5-AEF0-A419F8B7382D}"/>
              </a:ext>
            </a:extLst>
          </p:cNvPr>
          <p:cNvSpPr/>
          <p:nvPr/>
        </p:nvSpPr>
        <p:spPr>
          <a:xfrm>
            <a:off x="6390814" y="5050739"/>
            <a:ext cx="170847" cy="217821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4" name="Ромб 23">
            <a:extLst>
              <a:ext uri="{FF2B5EF4-FFF2-40B4-BE49-F238E27FC236}">
                <a16:creationId xmlns:a16="http://schemas.microsoft.com/office/drawing/2014/main" xmlns="" id="{F7FCF0DD-F1E8-4713-8465-93F2A0097369}"/>
              </a:ext>
            </a:extLst>
          </p:cNvPr>
          <p:cNvSpPr/>
          <p:nvPr/>
        </p:nvSpPr>
        <p:spPr>
          <a:xfrm>
            <a:off x="1293679" y="4942195"/>
            <a:ext cx="170847" cy="217821"/>
          </a:xfrm>
          <a:prstGeom prst="diamond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5" name="Ромб 24">
            <a:extLst>
              <a:ext uri="{FF2B5EF4-FFF2-40B4-BE49-F238E27FC236}">
                <a16:creationId xmlns:a16="http://schemas.microsoft.com/office/drawing/2014/main" xmlns="" id="{08DCA411-297F-4C5B-8079-4FAAEC2BBD24}"/>
              </a:ext>
            </a:extLst>
          </p:cNvPr>
          <p:cNvSpPr/>
          <p:nvPr/>
        </p:nvSpPr>
        <p:spPr>
          <a:xfrm>
            <a:off x="1293686" y="5300186"/>
            <a:ext cx="170847" cy="217821"/>
          </a:xfrm>
          <a:prstGeom prst="diamond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6" name="Ромб 25">
            <a:extLst>
              <a:ext uri="{FF2B5EF4-FFF2-40B4-BE49-F238E27FC236}">
                <a16:creationId xmlns:a16="http://schemas.microsoft.com/office/drawing/2014/main" xmlns="" id="{9D42B812-525E-4102-B3DC-DFB87FD9E221}"/>
              </a:ext>
            </a:extLst>
          </p:cNvPr>
          <p:cNvSpPr/>
          <p:nvPr/>
        </p:nvSpPr>
        <p:spPr>
          <a:xfrm>
            <a:off x="1293679" y="5699147"/>
            <a:ext cx="170847" cy="217821"/>
          </a:xfrm>
          <a:prstGeom prst="diamond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7" name="Ромб 26">
            <a:extLst>
              <a:ext uri="{FF2B5EF4-FFF2-40B4-BE49-F238E27FC236}">
                <a16:creationId xmlns:a16="http://schemas.microsoft.com/office/drawing/2014/main" xmlns="" id="{BA1086A5-B50A-48D7-A825-E6CE351E76B3}"/>
              </a:ext>
            </a:extLst>
          </p:cNvPr>
          <p:cNvSpPr/>
          <p:nvPr/>
        </p:nvSpPr>
        <p:spPr>
          <a:xfrm>
            <a:off x="6390814" y="5476906"/>
            <a:ext cx="170847" cy="217821"/>
          </a:xfrm>
          <a:prstGeom prst="diamond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pic>
        <p:nvPicPr>
          <p:cNvPr id="22" name="Рисунок 21" descr="Линия со стрелкой: прямо">
            <a:extLst>
              <a:ext uri="{FF2B5EF4-FFF2-40B4-BE49-F238E27FC236}">
                <a16:creationId xmlns:a16="http://schemas.microsoft.com/office/drawing/2014/main" xmlns="" id="{48A6F1B1-8222-4245-8D45-AAB4D1C89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>
            <a:off x="5108201" y="2205924"/>
            <a:ext cx="2073952" cy="2073952"/>
          </a:xfrm>
          <a:prstGeom prst="rect">
            <a:avLst/>
          </a:prstGeom>
        </p:spPr>
      </p:pic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E603FB47-B1DD-4E49-907B-414BED653B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886612"/>
              </p:ext>
            </p:extLst>
          </p:nvPr>
        </p:nvGraphicFramePr>
        <p:xfrm>
          <a:off x="681543" y="1339993"/>
          <a:ext cx="4835337" cy="3602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510EF5A-5769-46C3-8C68-31331361748B}"/>
              </a:ext>
            </a:extLst>
          </p:cNvPr>
          <p:cNvSpPr/>
          <p:nvPr/>
        </p:nvSpPr>
        <p:spPr>
          <a:xfrm>
            <a:off x="2299262" y="2412275"/>
            <a:ext cx="16860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dirty="0">
                <a:latin typeface="Arial Black" panose="020B0A04020102020204" pitchFamily="34" charset="0"/>
                <a:cs typeface="Arial" panose="020B0604020202020204" pitchFamily="34" charset="0"/>
              </a:rPr>
              <a:t>25,29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1AADA09-5C2D-4961-AA15-4C9D8CD68B38}"/>
              </a:ext>
            </a:extLst>
          </p:cNvPr>
          <p:cNvSpPr txBox="1"/>
          <p:nvPr/>
        </p:nvSpPr>
        <p:spPr>
          <a:xfrm>
            <a:off x="5232400" y="2634583"/>
            <a:ext cx="15951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8000"/>
                </a:solidFill>
                <a:latin typeface="Arial Black" panose="020B0A04020102020204" pitchFamily="34" charset="0"/>
              </a:rPr>
              <a:t>+ 55%</a:t>
            </a: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459F377A-BA76-411E-995C-E17D564461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783918"/>
              </p:ext>
            </p:extLst>
          </p:nvPr>
        </p:nvGraphicFramePr>
        <p:xfrm>
          <a:off x="5684384" y="1375243"/>
          <a:ext cx="5322551" cy="3630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Ромб 19">
            <a:extLst>
              <a:ext uri="{FF2B5EF4-FFF2-40B4-BE49-F238E27FC236}">
                <a16:creationId xmlns:a16="http://schemas.microsoft.com/office/drawing/2014/main" xmlns="" id="{2203E656-A490-47D7-A479-1D17833891AE}"/>
              </a:ext>
            </a:extLst>
          </p:cNvPr>
          <p:cNvSpPr/>
          <p:nvPr/>
        </p:nvSpPr>
        <p:spPr>
          <a:xfrm>
            <a:off x="6390814" y="5850133"/>
            <a:ext cx="170847" cy="217821"/>
          </a:xfrm>
          <a:prstGeom prst="diamond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8" name="Номер слайда 4">
            <a:extLst>
              <a:ext uri="{FF2B5EF4-FFF2-40B4-BE49-F238E27FC236}">
                <a16:creationId xmlns:a16="http://schemas.microsoft.com/office/drawing/2014/main" xmlns="" id="{18AAFED9-96F2-4672-9EE0-41B73AD79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98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371476" y="10031"/>
            <a:ext cx="11449050" cy="995472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Количество заемщиков малых форм хозяйствования в соответствующем году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01A9285B-0302-4FAE-911B-986798B15E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697589"/>
              </p:ext>
            </p:extLst>
          </p:nvPr>
        </p:nvGraphicFramePr>
        <p:xfrm>
          <a:off x="534034" y="1290320"/>
          <a:ext cx="5155565" cy="456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0B68D674-BCC7-4DED-A689-49FDFC2BEA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693709"/>
              </p:ext>
            </p:extLst>
          </p:nvPr>
        </p:nvGraphicFramePr>
        <p:xfrm>
          <a:off x="6272299" y="1290320"/>
          <a:ext cx="5155565" cy="456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4">
            <a:extLst>
              <a:ext uri="{FF2B5EF4-FFF2-40B4-BE49-F238E27FC236}">
                <a16:creationId xmlns:a16="http://schemas.microsoft.com/office/drawing/2014/main" xmlns="" id="{EBEA867F-84E9-4F51-BD06-0F6290FF8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417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90853"/>
              </p:ext>
            </p:extLst>
          </p:nvPr>
        </p:nvGraphicFramePr>
        <p:xfrm>
          <a:off x="2732665" y="1496514"/>
          <a:ext cx="4280923" cy="2430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871055"/>
              </p:ext>
            </p:extLst>
          </p:nvPr>
        </p:nvGraphicFramePr>
        <p:xfrm>
          <a:off x="7620000" y="1496514"/>
          <a:ext cx="3958113" cy="228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45397"/>
              </p:ext>
            </p:extLst>
          </p:nvPr>
        </p:nvGraphicFramePr>
        <p:xfrm>
          <a:off x="613876" y="3856757"/>
          <a:ext cx="11210737" cy="20951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5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0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03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0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0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03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803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40292">
                <a:tc>
                  <a:txBody>
                    <a:bodyPr/>
                    <a:lstStyle/>
                    <a:p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42" marR="112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Количество заемщиков</a:t>
                      </a:r>
                    </a:p>
                  </a:txBody>
                  <a:tcPr marL="112542" marR="11254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Сумма выданных</a:t>
                      </a:r>
                      <a:r>
                        <a:rPr lang="ru-RU" sz="1200" b="0" baseline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кредитов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42" marR="11254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Фактическая выборка субсидий</a:t>
                      </a:r>
                    </a:p>
                  </a:txBody>
                  <a:tcPr marL="112542" marR="11254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Количество заемщиков</a:t>
                      </a:r>
                    </a:p>
                  </a:txBody>
                  <a:tcPr marL="112542" marR="11254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Сумма выданных</a:t>
                      </a:r>
                      <a:r>
                        <a:rPr lang="ru-RU" sz="1200" b="0" baseline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кредитов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42" marR="11254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Фактическая выборка субсидий</a:t>
                      </a:r>
                    </a:p>
                  </a:txBody>
                  <a:tcPr marL="112542" marR="11254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 МФХ:</a:t>
                      </a: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7 458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58 036,4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968,1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3 642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39 650,7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502,2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СПК</a:t>
                      </a: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4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616,8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3 397,0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СПоК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126,2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КФХ</a:t>
                      </a: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5 039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26 420,1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439</a:t>
                      </a:r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17 210,6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220,4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Прочие МФХ</a:t>
                      </a: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1 997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23 413,90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382,4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18 916,90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227,4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3" name="Заголовок 5"/>
          <p:cNvSpPr txBox="1">
            <a:spLocks/>
          </p:cNvSpPr>
          <p:nvPr/>
        </p:nvSpPr>
        <p:spPr>
          <a:xfrm>
            <a:off x="345440" y="204206"/>
            <a:ext cx="11805920" cy="599070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Информация о кредитах 2020 года заемщиков, относящихся к малым формам хозяйствования, в разрезе организационно-правовых форм</a:t>
            </a:r>
          </a:p>
        </p:txBody>
      </p:sp>
      <p:sp>
        <p:nvSpPr>
          <p:cNvPr id="28" name="Ромб 27">
            <a:extLst>
              <a:ext uri="{FF2B5EF4-FFF2-40B4-BE49-F238E27FC236}">
                <a16:creationId xmlns:a16="http://schemas.microsoft.com/office/drawing/2014/main" xmlns="" id="{E4170C0A-8D10-4C91-ACD2-7ED3365C5DCC}"/>
              </a:ext>
            </a:extLst>
          </p:cNvPr>
          <p:cNvSpPr/>
          <p:nvPr/>
        </p:nvSpPr>
        <p:spPr>
          <a:xfrm>
            <a:off x="371659" y="5114296"/>
            <a:ext cx="170847" cy="217821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9" name="Ромб 28">
            <a:extLst>
              <a:ext uri="{FF2B5EF4-FFF2-40B4-BE49-F238E27FC236}">
                <a16:creationId xmlns:a16="http://schemas.microsoft.com/office/drawing/2014/main" xmlns="" id="{E4170C0A-8D10-4C91-ACD2-7ED3365C5DCC}"/>
              </a:ext>
            </a:extLst>
          </p:cNvPr>
          <p:cNvSpPr/>
          <p:nvPr/>
        </p:nvSpPr>
        <p:spPr>
          <a:xfrm>
            <a:off x="371659" y="4814002"/>
            <a:ext cx="170847" cy="21782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0D40406E-DBC3-4A02-ACA0-CA5FE1D008F5}"/>
              </a:ext>
            </a:extLst>
          </p:cNvPr>
          <p:cNvSpPr/>
          <p:nvPr/>
        </p:nvSpPr>
        <p:spPr>
          <a:xfrm>
            <a:off x="3720588" y="2338082"/>
            <a:ext cx="2247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r>
              <a:rPr lang="ru-RU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8,03</a:t>
            </a:r>
          </a:p>
          <a:p>
            <a:pPr algn="ctr"/>
            <a:r>
              <a:rPr lang="ru-RU" sz="1400" dirty="0">
                <a:latin typeface="Arial Black" panose="020B0A04020102020204" pitchFamily="34" charset="0"/>
                <a:cs typeface="Arial" panose="020B0604020202020204" pitchFamily="34" charset="0"/>
              </a:rPr>
              <a:t>млрд. руб.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0D40406E-DBC3-4A02-ACA0-CA5FE1D008F5}"/>
              </a:ext>
            </a:extLst>
          </p:cNvPr>
          <p:cNvSpPr/>
          <p:nvPr/>
        </p:nvSpPr>
        <p:spPr>
          <a:xfrm>
            <a:off x="8799866" y="2351691"/>
            <a:ext cx="15577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39</a:t>
            </a:r>
            <a:r>
              <a:rPr lang="ru-RU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,65</a:t>
            </a:r>
          </a:p>
          <a:p>
            <a:pPr algn="ctr"/>
            <a:r>
              <a:rPr lang="ru-RU" sz="1400" dirty="0">
                <a:latin typeface="Arial Black" panose="020B0A04020102020204" pitchFamily="34" charset="0"/>
                <a:cs typeface="Arial" panose="020B0604020202020204" pitchFamily="34" charset="0"/>
              </a:rPr>
              <a:t>млрд. руб.</a:t>
            </a:r>
          </a:p>
        </p:txBody>
      </p:sp>
      <p:sp>
        <p:nvSpPr>
          <p:cNvPr id="20" name="Ромб 19">
            <a:extLst>
              <a:ext uri="{FF2B5EF4-FFF2-40B4-BE49-F238E27FC236}">
                <a16:creationId xmlns:a16="http://schemas.microsoft.com/office/drawing/2014/main" xmlns="" id="{E4170C0A-8D10-4C91-ACD2-7ED3365C5DCC}"/>
              </a:ext>
            </a:extLst>
          </p:cNvPr>
          <p:cNvSpPr/>
          <p:nvPr/>
        </p:nvSpPr>
        <p:spPr>
          <a:xfrm>
            <a:off x="371659" y="5417662"/>
            <a:ext cx="170847" cy="217821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4" name="Ромб 23">
            <a:extLst>
              <a:ext uri="{FF2B5EF4-FFF2-40B4-BE49-F238E27FC236}">
                <a16:creationId xmlns:a16="http://schemas.microsoft.com/office/drawing/2014/main" xmlns="" id="{E4170C0A-8D10-4C91-ACD2-7ED3365C5DCC}"/>
              </a:ext>
            </a:extLst>
          </p:cNvPr>
          <p:cNvSpPr/>
          <p:nvPr/>
        </p:nvSpPr>
        <p:spPr>
          <a:xfrm>
            <a:off x="364164" y="5698966"/>
            <a:ext cx="170847" cy="217821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741C095D-CCE2-4780-9B89-2B9B0E66C5F2}"/>
              </a:ext>
            </a:extLst>
          </p:cNvPr>
          <p:cNvCxnSpPr>
            <a:cxnSpLocks/>
          </p:cNvCxnSpPr>
          <p:nvPr/>
        </p:nvCxnSpPr>
        <p:spPr>
          <a:xfrm>
            <a:off x="7074923" y="1284605"/>
            <a:ext cx="0" cy="46570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C3D624B-43F0-49EE-9FB8-44C89DCFC79E}"/>
              </a:ext>
            </a:extLst>
          </p:cNvPr>
          <p:cNvSpPr txBox="1"/>
          <p:nvPr/>
        </p:nvSpPr>
        <p:spPr>
          <a:xfrm>
            <a:off x="2325234" y="1113052"/>
            <a:ext cx="47496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Краткосрочные кредиты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F648851-181A-48A0-807C-7CDD78D299BA}"/>
              </a:ext>
            </a:extLst>
          </p:cNvPr>
          <p:cNvSpPr txBox="1"/>
          <p:nvPr/>
        </p:nvSpPr>
        <p:spPr>
          <a:xfrm>
            <a:off x="6888480" y="1089992"/>
            <a:ext cx="5262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Инвестиционные кредиты</a:t>
            </a:r>
          </a:p>
        </p:txBody>
      </p:sp>
      <p:sp>
        <p:nvSpPr>
          <p:cNvPr id="25" name="Номер слайда 4">
            <a:extLst>
              <a:ext uri="{FF2B5EF4-FFF2-40B4-BE49-F238E27FC236}">
                <a16:creationId xmlns:a16="http://schemas.microsoft.com/office/drawing/2014/main" xmlns="" id="{8B7E6A72-45CF-4693-A9D8-ED37E42D64E6}"/>
              </a:ext>
            </a:extLst>
          </p:cNvPr>
          <p:cNvSpPr txBox="1">
            <a:spLocks/>
          </p:cNvSpPr>
          <p:nvPr/>
        </p:nvSpPr>
        <p:spPr>
          <a:xfrm>
            <a:off x="11344589" y="6448309"/>
            <a:ext cx="56187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08269D-E49E-4ED7-8CF9-AC5F7F1B1A8A}" type="slidenum">
              <a:rPr lang="ru-RU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02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372619" y="47685"/>
            <a:ext cx="11559372" cy="780761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200" dirty="0">
                <a:latin typeface="Arial Black" panose="020B0A04020102020204" pitchFamily="34" charset="0"/>
              </a:rPr>
              <a:t>Основные изменения на 2021 год, направленные на совершенствование механизма льготного кредитования:</a:t>
            </a:r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569809" y="266062"/>
            <a:ext cx="11559372" cy="780761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Noah ExtraBold" panose="00000900000000000000" pitchFamily="2" charset="-52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785028" y="356605"/>
            <a:ext cx="11559372" cy="780761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Noah ExtraBold" panose="00000900000000000000" pitchFamily="2" charset="-52"/>
            </a:endParaRPr>
          </a:p>
          <a:p>
            <a:pPr algn="ctr">
              <a:lnSpc>
                <a:spcPct val="100000"/>
              </a:lnSpc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Noah ExtraBold" panose="00000900000000000000" pitchFamily="2" charset="-52"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974134" y="4065393"/>
            <a:ext cx="10645482" cy="693750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постановление Правительства Российской Федерации от 29 декабря 2016 года № 1528:</a:t>
            </a:r>
          </a:p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редакции Постановления Правительства Российской Федерации от 19 ноября 2020 г. № 1886 (утвержден и вступил в силу 1 декабря 2020 г.)</a:t>
            </a:r>
          </a:p>
          <a:p>
            <a:pPr>
              <a:lnSpc>
                <a:spcPct val="100000"/>
              </a:lnSpc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977200" y="990142"/>
            <a:ext cx="10843326" cy="700126"/>
          </a:xfrm>
          <a:prstGeom prst="rect">
            <a:avLst/>
          </a:prstGeom>
        </p:spPr>
        <p:txBody>
          <a:bodyPr anchor="t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приказ Минсельхоза России от 22 февраля 2018 года № 78 :</a:t>
            </a:r>
          </a:p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редакции приказа Минсельхоза России от 27 ноября 2020 г. № 714 (утвержден и вступил в силу 11 января 2021 г.)</a:t>
            </a:r>
          </a:p>
          <a:p>
            <a:pPr>
              <a:lnSpc>
                <a:spcPct val="100000"/>
              </a:lnSpc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Максимальный размер льготного краткосрочного кредита, предоставляемого одному заемщику на территории каждого субъекта Российской Федерации</a:t>
            </a:r>
          </a:p>
        </p:txBody>
      </p:sp>
      <p:sp>
        <p:nvSpPr>
          <p:cNvPr id="15" name="Заголовок 5"/>
          <p:cNvSpPr txBox="1">
            <a:spLocks/>
          </p:cNvSpPr>
          <p:nvPr/>
        </p:nvSpPr>
        <p:spPr>
          <a:xfrm>
            <a:off x="1185456" y="2300173"/>
            <a:ext cx="2693465" cy="1225606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размер</a:t>
            </a:r>
          </a:p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г. </a:t>
            </a:r>
          </a:p>
          <a:p>
            <a:pPr algn="ctr">
              <a:lnSpc>
                <a:spcPct val="100000"/>
              </a:lnSpc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0,6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 рублей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4206837" y="2244714"/>
            <a:ext cx="45719" cy="1336525"/>
            <a:chOff x="6505013" y="2102156"/>
            <a:chExt cx="43201" cy="2591199"/>
          </a:xfrm>
        </p:grpSpPr>
        <p:sp>
          <p:nvSpPr>
            <p:cNvPr id="17" name="Прямоугольник 16"/>
            <p:cNvSpPr/>
            <p:nvPr/>
          </p:nvSpPr>
          <p:spPr>
            <a:xfrm rot="21000000">
              <a:off x="6505013" y="2102156"/>
              <a:ext cx="43200" cy="1306799"/>
            </a:xfrm>
            <a:prstGeom prst="rect">
              <a:avLst/>
            </a:prstGeom>
            <a:solidFill>
              <a:srgbClr val="5C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600000">
              <a:off x="6505014" y="3386556"/>
              <a:ext cx="43200" cy="1306799"/>
            </a:xfrm>
            <a:prstGeom prst="rect">
              <a:avLst/>
            </a:prstGeom>
            <a:solidFill>
              <a:srgbClr val="5C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977703" y="2244714"/>
            <a:ext cx="45719" cy="1336525"/>
            <a:chOff x="6505013" y="2102156"/>
            <a:chExt cx="43201" cy="2591199"/>
          </a:xfrm>
        </p:grpSpPr>
        <p:sp>
          <p:nvSpPr>
            <p:cNvPr id="20" name="Прямоугольник 19"/>
            <p:cNvSpPr/>
            <p:nvPr/>
          </p:nvSpPr>
          <p:spPr>
            <a:xfrm rot="21000000">
              <a:off x="6505013" y="2102156"/>
              <a:ext cx="43200" cy="1306799"/>
            </a:xfrm>
            <a:prstGeom prst="rect">
              <a:avLst/>
            </a:prstGeom>
            <a:solidFill>
              <a:srgbClr val="5C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 rot="600000">
              <a:off x="6505014" y="3386556"/>
              <a:ext cx="43200" cy="1306799"/>
            </a:xfrm>
            <a:prstGeom prst="rect">
              <a:avLst/>
            </a:prstGeom>
            <a:solidFill>
              <a:srgbClr val="5C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</p:grpSp>
      <p:sp>
        <p:nvSpPr>
          <p:cNvPr id="23" name="Заголовок 5"/>
          <p:cNvSpPr txBox="1">
            <a:spLocks/>
          </p:cNvSpPr>
          <p:nvPr/>
        </p:nvSpPr>
        <p:spPr>
          <a:xfrm>
            <a:off x="4525672" y="2300173"/>
            <a:ext cx="2822036" cy="1225606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размер</a:t>
            </a:r>
          </a:p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28.06.2020</a:t>
            </a:r>
          </a:p>
          <a:p>
            <a:pPr algn="ctr">
              <a:lnSpc>
                <a:spcPct val="100000"/>
              </a:lnSpc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1,2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 рублей</a:t>
            </a:r>
          </a:p>
        </p:txBody>
      </p:sp>
      <p:sp>
        <p:nvSpPr>
          <p:cNvPr id="24" name="Заголовок 5"/>
          <p:cNvSpPr txBox="1">
            <a:spLocks/>
          </p:cNvSpPr>
          <p:nvPr/>
        </p:nvSpPr>
        <p:spPr>
          <a:xfrm>
            <a:off x="8344143" y="2300173"/>
            <a:ext cx="3036632" cy="1225606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размер</a:t>
            </a:r>
          </a:p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год</a:t>
            </a:r>
          </a:p>
          <a:p>
            <a:pPr algn="ctr">
              <a:lnSpc>
                <a:spcPct val="100000"/>
              </a:lnSpc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 рублей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D4031183-D879-4927-892B-C1FFDB819FD7}"/>
              </a:ext>
            </a:extLst>
          </p:cNvPr>
          <p:cNvSpPr/>
          <p:nvPr/>
        </p:nvSpPr>
        <p:spPr>
          <a:xfrm>
            <a:off x="194495" y="1154370"/>
            <a:ext cx="536891" cy="53689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Дуга 25">
            <a:extLst>
              <a:ext uri="{FF2B5EF4-FFF2-40B4-BE49-F238E27FC236}">
                <a16:creationId xmlns:a16="http://schemas.microsoft.com/office/drawing/2014/main" xmlns="" id="{8418BEEB-E529-4426-8017-ADC41106157B}"/>
              </a:ext>
            </a:extLst>
          </p:cNvPr>
          <p:cNvSpPr/>
          <p:nvPr/>
        </p:nvSpPr>
        <p:spPr>
          <a:xfrm>
            <a:off x="41980" y="1078951"/>
            <a:ext cx="720000" cy="720000"/>
          </a:xfrm>
          <a:prstGeom prst="arc">
            <a:avLst>
              <a:gd name="adj1" fmla="val 16361903"/>
              <a:gd name="adj2" fmla="val 5260605"/>
            </a:avLst>
          </a:prstGeom>
          <a:ln w="38100">
            <a:solidFill>
              <a:srgbClr val="0F79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EE6DB57B-6EF1-4DFD-995F-A5D4F52B3349}"/>
              </a:ext>
            </a:extLst>
          </p:cNvPr>
          <p:cNvSpPr/>
          <p:nvPr/>
        </p:nvSpPr>
        <p:spPr>
          <a:xfrm>
            <a:off x="217543" y="4092863"/>
            <a:ext cx="536891" cy="53689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Дуга 27">
            <a:extLst>
              <a:ext uri="{FF2B5EF4-FFF2-40B4-BE49-F238E27FC236}">
                <a16:creationId xmlns:a16="http://schemas.microsoft.com/office/drawing/2014/main" xmlns="" id="{EBA47EAE-8181-40C1-AD9A-6B0F860DEA58}"/>
              </a:ext>
            </a:extLst>
          </p:cNvPr>
          <p:cNvSpPr/>
          <p:nvPr/>
        </p:nvSpPr>
        <p:spPr>
          <a:xfrm>
            <a:off x="65028" y="4017444"/>
            <a:ext cx="720000" cy="720000"/>
          </a:xfrm>
          <a:prstGeom prst="arc">
            <a:avLst>
              <a:gd name="adj1" fmla="val 16361903"/>
              <a:gd name="adj2" fmla="val 5260605"/>
            </a:avLst>
          </a:prstGeom>
          <a:ln w="38100">
            <a:solidFill>
              <a:srgbClr val="0F79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9AD8A21-4C9D-4F6A-ADB3-49ED46F6C2BC}"/>
              </a:ext>
            </a:extLst>
          </p:cNvPr>
          <p:cNvSpPr txBox="1"/>
          <p:nvPr/>
        </p:nvSpPr>
        <p:spPr>
          <a:xfrm>
            <a:off x="2199189" y="4791648"/>
            <a:ext cx="98136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Увеличен размер годового дохода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 120 млн рублей до 200 млн рублей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отнесения заемщиков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малым формам хозяйствования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2BFAAE7-6A0F-4E3D-B014-AF8C2668CEB7}"/>
              </a:ext>
            </a:extLst>
          </p:cNvPr>
          <p:cNvSpPr txBox="1"/>
          <p:nvPr/>
        </p:nvSpPr>
        <p:spPr>
          <a:xfrm>
            <a:off x="2199190" y="5605737"/>
            <a:ext cx="96213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Предоставлено уполномоченному банку право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 получение субсидий за декабрь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 направлении заявки в Минсельхоз России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 15 по 20 декабря текущего года.</a:t>
            </a:r>
          </a:p>
        </p:txBody>
      </p:sp>
      <p:pic>
        <p:nvPicPr>
          <p:cNvPr id="14" name="Рисунок 13" descr="Рукопожатие">
            <a:extLst>
              <a:ext uri="{FF2B5EF4-FFF2-40B4-BE49-F238E27FC236}">
                <a16:creationId xmlns:a16="http://schemas.microsoft.com/office/drawing/2014/main" xmlns="" id="{601629A3-76EC-4FE0-BB75-DC49A3CFE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57300" y="5582586"/>
            <a:ext cx="749587" cy="749587"/>
          </a:xfrm>
          <a:prstGeom prst="rect">
            <a:avLst/>
          </a:prstGeom>
        </p:spPr>
      </p:pic>
      <p:pic>
        <p:nvPicPr>
          <p:cNvPr id="32" name="Рисунок 31" descr="Монеты">
            <a:extLst>
              <a:ext uri="{FF2B5EF4-FFF2-40B4-BE49-F238E27FC236}">
                <a16:creationId xmlns:a16="http://schemas.microsoft.com/office/drawing/2014/main" xmlns="" id="{9BA0A879-E37D-4BB1-8A1E-86C9AD74CC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39706" y="4764280"/>
            <a:ext cx="584775" cy="584775"/>
          </a:xfrm>
          <a:prstGeom prst="rect">
            <a:avLst/>
          </a:prstGeom>
        </p:spPr>
      </p:pic>
      <p:sp>
        <p:nvSpPr>
          <p:cNvPr id="33" name="Номер слайда 4">
            <a:extLst>
              <a:ext uri="{FF2B5EF4-FFF2-40B4-BE49-F238E27FC236}">
                <a16:creationId xmlns:a16="http://schemas.microsoft.com/office/drawing/2014/main" xmlns="" id="{1DF0BABE-9000-4CD9-BA68-96B2F10AE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55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5"/>
          <p:cNvSpPr txBox="1">
            <a:spLocks/>
          </p:cNvSpPr>
          <p:nvPr/>
        </p:nvSpPr>
        <p:spPr>
          <a:xfrm>
            <a:off x="1342662" y="5858127"/>
            <a:ext cx="10567869" cy="365124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направлений целевого использования льготных краткосрочных и инвестиционных кредитов, утвержден приказом Минсельхоза России от 23 июня 2020 г. № 340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7086" y="2512517"/>
            <a:ext cx="11679009" cy="315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 № 779 от 22.12.2020: </a:t>
            </a:r>
          </a:p>
          <a:p>
            <a:pPr marL="531813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закупку выращенных или произведенных сельскохозяйственными товаропроизводителями масличных культур для производства растительных масел, шротов (жмыхов), лузги в 2021 году;</a:t>
            </a:r>
          </a:p>
          <a:p>
            <a:pPr marL="531813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закупку зерна на кормовые цели, соевый, подсолнечный, рапсовый, льняной шрот и жмых, сухой свекольный жом, свекловичную патоку, оболочку сои, премиксы, витамины, аминокислоты;</a:t>
            </a:r>
          </a:p>
          <a:p>
            <a:pPr marL="531813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закупку зерна, шротов (жмыхов), аминокислот, витаминов, премиксов для комбикормовых предприятий;</a:t>
            </a:r>
          </a:p>
          <a:p>
            <a:pPr marL="531813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закупку зерна для его последующей глубокой переработки;</a:t>
            </a:r>
          </a:p>
          <a:p>
            <a:pPr marL="531813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включение направления по информатизации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цифровизации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сельскохозяйственного производства и переработки сельскохозяйственной продукции, а также на обслуживание техники и оборудования в области информатизации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цифровизации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1813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закупку зерна и муки для макаронной промышленности;</a:t>
            </a:r>
          </a:p>
          <a:p>
            <a:pPr marL="531813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приобретение и нанесение кодов маркировки на отдельные виды молочной продукции, а также на сопровождение (поддержку) аппаратно-программного обеспечения для целей маркировки средствами идентификации отдельных видов молочной продукции.</a:t>
            </a:r>
            <a:r>
              <a:rPr lang="ru-RU" sz="1400" dirty="0">
                <a:solidFill>
                  <a:srgbClr val="468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Заголовок 5"/>
          <p:cNvSpPr txBox="1">
            <a:spLocks/>
          </p:cNvSpPr>
          <p:nvPr/>
        </p:nvSpPr>
        <p:spPr>
          <a:xfrm>
            <a:off x="347086" y="228466"/>
            <a:ext cx="11798571" cy="471568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200" dirty="0">
                <a:latin typeface="Arial Black" panose="020B0A04020102020204" pitchFamily="34" charset="0"/>
              </a:rPr>
              <a:t>Расширение перечня направлений целевого использования краткосрочных кредитов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213A60-4057-4273-8941-3BC42E73D223}"/>
              </a:ext>
            </a:extLst>
          </p:cNvPr>
          <p:cNvSpPr txBox="1"/>
          <p:nvPr/>
        </p:nvSpPr>
        <p:spPr>
          <a:xfrm>
            <a:off x="165905" y="1045816"/>
            <a:ext cx="116790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2800"/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На первичную и (или) последующую (промышленную) переработку сельскохозяйственной продукции на срок до 1 года включительно:</a:t>
            </a:r>
            <a:endParaRPr 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8341418-5ABA-4DCE-AA2B-BED390E31B0A}"/>
              </a:ext>
            </a:extLst>
          </p:cNvPr>
          <p:cNvSpPr txBox="1"/>
          <p:nvPr/>
        </p:nvSpPr>
        <p:spPr>
          <a:xfrm>
            <a:off x="420767" y="1819202"/>
            <a:ext cx="60972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 № 739 от 11.12.2020: </a:t>
            </a:r>
          </a:p>
          <a:p>
            <a:pPr marL="449263" marR="0" lvl="0" indent="-20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закупку сахарной свеклы для её последующей переработки</a:t>
            </a:r>
          </a:p>
        </p:txBody>
      </p:sp>
      <p:sp>
        <p:nvSpPr>
          <p:cNvPr id="16" name="Номер слайда 4">
            <a:extLst>
              <a:ext uri="{FF2B5EF4-FFF2-40B4-BE49-F238E27FC236}">
                <a16:creationId xmlns:a16="http://schemas.microsoft.com/office/drawing/2014/main" xmlns="" id="{65E91F31-7801-486F-BF37-DFC5C5A58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781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5"/>
          <p:cNvSpPr txBox="1">
            <a:spLocks/>
          </p:cNvSpPr>
          <p:nvPr/>
        </p:nvSpPr>
        <p:spPr>
          <a:xfrm>
            <a:off x="926459" y="5912446"/>
            <a:ext cx="10980000" cy="254648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направлений целевого использования льготных краткосрочных и инвестиционных кредитов, утвержден приказом Минсельхоза России от 23 июня 2020 г. № 340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320" y="1831010"/>
            <a:ext cx="7518400" cy="365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50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 № 779 от 22.12.2020: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"/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"/>
            <a:r>
              <a:rPr lang="ru-RU" sz="1400" dirty="0">
                <a:solidFill>
                  <a:srgbClr val="0066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кредиты на срок от 2 до 5 лет: </a:t>
            </a:r>
          </a:p>
          <a:p>
            <a:pPr marL="355600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 закупку грузового автотранспорта, используемого в сельском хозяйстве;</a:t>
            </a:r>
          </a:p>
          <a:p>
            <a:pPr marL="355600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 приобретение и дооснащение парка существующей сельскохозяйственной техники системами автоматического вождения, точечного внесения материалов, картирования урожайности, точного земледелия или оборудованием для сбора и передачи данных;</a:t>
            </a:r>
          </a:p>
          <a:p>
            <a:pPr marL="355600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 приобретение специализированного оборудования для точного земледелия, используемого для отбора проб почв или для уточнения границ полей;</a:t>
            </a:r>
          </a:p>
          <a:p>
            <a:pPr marL="355600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 строительство и оснащение беспроводных систем, включая строительство базовых станций, приобретение и установку коммуникационного оборудования для расширения зон покрытия в целях развития инфраструктуры точного земледелия</a:t>
            </a:r>
          </a:p>
          <a:p>
            <a:pPr marL="355600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 приобретение оборудования для нанесения и считывания средств идентификации, внедрение аппаратного обеспечения и программных продуктов для целей маркировки средствами идентификации отдельных видов молочной продукции;</a:t>
            </a:r>
          </a:p>
        </p:txBody>
      </p:sp>
      <p:sp>
        <p:nvSpPr>
          <p:cNvPr id="21" name="Заголовок 5"/>
          <p:cNvSpPr txBox="1">
            <a:spLocks/>
          </p:cNvSpPr>
          <p:nvPr/>
        </p:nvSpPr>
        <p:spPr>
          <a:xfrm>
            <a:off x="371474" y="200871"/>
            <a:ext cx="11371589" cy="471568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200" dirty="0">
                <a:latin typeface="Arial Black" panose="020B0A04020102020204" pitchFamily="34" charset="0"/>
              </a:rPr>
              <a:t>Расширение перечня направлений целевого использования</a:t>
            </a:r>
          </a:p>
          <a:p>
            <a:pPr>
              <a:lnSpc>
                <a:spcPct val="100000"/>
              </a:lnSpc>
            </a:pPr>
            <a:r>
              <a:rPr lang="ru-RU" sz="2200" dirty="0">
                <a:latin typeface="Arial Black" panose="020B0A04020102020204" pitchFamily="34" charset="0"/>
              </a:rPr>
              <a:t>инвестиционных кредитов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B8C5596-3A56-455F-97EA-A7331FD1CF31}"/>
              </a:ext>
            </a:extLst>
          </p:cNvPr>
          <p:cNvSpPr txBox="1"/>
          <p:nvPr/>
        </p:nvSpPr>
        <p:spPr>
          <a:xfrm>
            <a:off x="183692" y="1037684"/>
            <a:ext cx="116368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2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На первичную и (или) последующую (промышленную) переработку сельскохозяйственной продукции: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BC30CE7-08D3-4108-9B17-AEFC4638054A}"/>
              </a:ext>
            </a:extLst>
          </p:cNvPr>
          <p:cNvSpPr txBox="1"/>
          <p:nvPr/>
        </p:nvSpPr>
        <p:spPr>
          <a:xfrm>
            <a:off x="8046720" y="2291901"/>
            <a:ext cx="3773805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50">
              <a:lnSpc>
                <a:spcPct val="120000"/>
              </a:lnSpc>
            </a:pPr>
            <a:r>
              <a:rPr lang="ru-RU" sz="1400" dirty="0">
                <a:solidFill>
                  <a:srgbClr val="0066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кредиты на срок от 2 до 8 лет: </a:t>
            </a:r>
          </a:p>
          <a:p>
            <a:pPr marL="5381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 цели технического перевооружения, в том числе приобретения средств автоматизации и цифровизации для пищевой и перерабатывающей промышленности;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413">
              <a:lnSpc>
                <a:spcPct val="120000"/>
              </a:lnSpc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">
              <a:lnSpc>
                <a:spcPct val="120000"/>
              </a:lnSpc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">
              <a:lnSpc>
                <a:spcPct val="120000"/>
              </a:lnSpc>
            </a:pPr>
            <a:r>
              <a:rPr lang="ru-RU" sz="1400" dirty="0">
                <a:solidFill>
                  <a:srgbClr val="0066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увеличение сроков кредитов с 8 до 12 лет, предоставляемых:</a:t>
            </a:r>
          </a:p>
          <a:p>
            <a:pPr marL="538163" indent="-2746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льноводам и переработчикам льна;</a:t>
            </a:r>
          </a:p>
          <a:p>
            <a:pPr marL="538163" indent="-2746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предприятиям, осуществляющим глубокую переработку зерна.</a:t>
            </a:r>
          </a:p>
        </p:txBody>
      </p:sp>
      <p:sp>
        <p:nvSpPr>
          <p:cNvPr id="16" name="Номер слайда 4">
            <a:extLst>
              <a:ext uri="{FF2B5EF4-FFF2-40B4-BE49-F238E27FC236}">
                <a16:creationId xmlns:a16="http://schemas.microsoft.com/office/drawing/2014/main" xmlns="" id="{06FA548C-52A7-4A06-BFEA-C8FFD37EA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81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Placeholder 3"/>
          <p:cNvSpPr txBox="1">
            <a:spLocks/>
          </p:cNvSpPr>
          <p:nvPr/>
        </p:nvSpPr>
        <p:spPr>
          <a:xfrm>
            <a:off x="390441" y="-30577"/>
            <a:ext cx="7124662" cy="105671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24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1"/>
                </a:solidFill>
                <a:latin typeface="Arial Black" panose="020B0A04020102020204" pitchFamily="34" charset="0"/>
              </a:rPr>
              <a:t>Поставки техники АО″РОСАГРОЛИЗИНГ″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02AA7B09-B127-EE4D-9C91-8CBB3ACD0F6C}"/>
              </a:ext>
            </a:extLst>
          </p:cNvPr>
          <p:cNvSpPr txBox="1"/>
          <p:nvPr/>
        </p:nvSpPr>
        <p:spPr>
          <a:xfrm>
            <a:off x="576669" y="1133034"/>
            <a:ext cx="4323593" cy="491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dirty="0">
                <a:latin typeface="Arial Black" panose="020B0A04020102020204" pitchFamily="34" charset="0"/>
              </a:rPr>
              <a:t>Стоимость техники и оборудования, млрд руб.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A8A40268-A1A6-ED48-A9AE-759445D0BCE8}"/>
              </a:ext>
            </a:extLst>
          </p:cNvPr>
          <p:cNvSpPr txBox="1"/>
          <p:nvPr/>
        </p:nvSpPr>
        <p:spPr>
          <a:xfrm>
            <a:off x="3539163" y="5493082"/>
            <a:ext cx="1212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2020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6038BCD0-8BF0-D940-977B-EBDC310AC4E7}"/>
              </a:ext>
            </a:extLst>
          </p:cNvPr>
          <p:cNvSpPr txBox="1"/>
          <p:nvPr/>
        </p:nvSpPr>
        <p:spPr>
          <a:xfrm>
            <a:off x="2893015" y="2333900"/>
            <a:ext cx="8680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55A"/>
                </a:solidFill>
                <a:latin typeface="Arial Narrow" panose="020B0606020202030204" pitchFamily="34" charset="0"/>
              </a:rPr>
              <a:t>+51%</a:t>
            </a:r>
          </a:p>
        </p:txBody>
      </p:sp>
      <p:sp>
        <p:nvSpPr>
          <p:cNvPr id="61" name="Скругленный прямоугольник 60">
            <a:extLst>
              <a:ext uri="{FF2B5EF4-FFF2-40B4-BE49-F238E27FC236}">
                <a16:creationId xmlns:a16="http://schemas.microsoft.com/office/drawing/2014/main" xmlns="" id="{C3020FC9-9E17-CB43-BB65-1C6E380DA0A4}"/>
              </a:ext>
            </a:extLst>
          </p:cNvPr>
          <p:cNvSpPr/>
          <p:nvPr/>
        </p:nvSpPr>
        <p:spPr>
          <a:xfrm rot="5400000">
            <a:off x="2199632" y="3181601"/>
            <a:ext cx="3902421" cy="828000"/>
          </a:xfrm>
          <a:prstGeom prst="roundRect">
            <a:avLst>
              <a:gd name="adj" fmla="val 8305"/>
            </a:avLst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65C66334-687D-7247-960E-60972B86B564}"/>
              </a:ext>
            </a:extLst>
          </p:cNvPr>
          <p:cNvSpPr txBox="1"/>
          <p:nvPr/>
        </p:nvSpPr>
        <p:spPr>
          <a:xfrm>
            <a:off x="3652878" y="1829175"/>
            <a:ext cx="10256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38,5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(9 723 ед.)</a:t>
            </a:r>
          </a:p>
        </p:txBody>
      </p:sp>
      <p:sp>
        <p:nvSpPr>
          <p:cNvPr id="63" name="Скругленный прямоугольник 62">
            <a:extLst>
              <a:ext uri="{FF2B5EF4-FFF2-40B4-BE49-F238E27FC236}">
                <a16:creationId xmlns:a16="http://schemas.microsoft.com/office/drawing/2014/main" xmlns="" id="{64AB31DF-F2BF-7C4E-A1FC-31307D0C952A}"/>
              </a:ext>
            </a:extLst>
          </p:cNvPr>
          <p:cNvSpPr/>
          <p:nvPr/>
        </p:nvSpPr>
        <p:spPr>
          <a:xfrm rot="5400000">
            <a:off x="1713547" y="3914174"/>
            <a:ext cx="2435487" cy="827745"/>
          </a:xfrm>
          <a:prstGeom prst="roundRect">
            <a:avLst>
              <a:gd name="adj" fmla="val 8305"/>
            </a:avLst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66D9EF2F-5ED5-5541-89E4-36FAE4FCD183}"/>
              </a:ext>
            </a:extLst>
          </p:cNvPr>
          <p:cNvSpPr txBox="1"/>
          <p:nvPr/>
        </p:nvSpPr>
        <p:spPr>
          <a:xfrm>
            <a:off x="2433429" y="3156942"/>
            <a:ext cx="10256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25,5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(7 175 ед.)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1045004" y="5545789"/>
            <a:ext cx="3888000" cy="0"/>
          </a:xfrm>
          <a:prstGeom prst="line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A8A40268-A1A6-ED48-A9AE-759445D0BCE8}"/>
              </a:ext>
            </a:extLst>
          </p:cNvPr>
          <p:cNvSpPr txBox="1"/>
          <p:nvPr/>
        </p:nvSpPr>
        <p:spPr>
          <a:xfrm>
            <a:off x="2346028" y="5493082"/>
            <a:ext cx="1212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76" name="Скругленный прямоугольник 75">
            <a:extLst>
              <a:ext uri="{FF2B5EF4-FFF2-40B4-BE49-F238E27FC236}">
                <a16:creationId xmlns:a16="http://schemas.microsoft.com/office/drawing/2014/main" xmlns="" id="{145539E8-F632-1A48-90FC-F11E664EEE0D}"/>
              </a:ext>
            </a:extLst>
          </p:cNvPr>
          <p:cNvSpPr/>
          <p:nvPr/>
        </p:nvSpPr>
        <p:spPr>
          <a:xfrm rot="5400000">
            <a:off x="1635059" y="5834632"/>
            <a:ext cx="206054" cy="434600"/>
          </a:xfrm>
          <a:prstGeom prst="roundRect">
            <a:avLst/>
          </a:prstGeom>
          <a:pattFill prst="dkUpDiag">
            <a:fgClr>
              <a:srgbClr val="00755A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37C5B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84949" y="5897648"/>
            <a:ext cx="2482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rgbClr val="137C5B"/>
                </a:solidFill>
                <a:latin typeface="Arial Narrow" panose="020B0606020202030204" pitchFamily="34" charset="0"/>
              </a:rPr>
              <a:t>Поставлено МФХ</a:t>
            </a:r>
          </a:p>
        </p:txBody>
      </p: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xmlns="" id="{64AB31DF-F2BF-7C4E-A1FC-31307D0C952A}"/>
              </a:ext>
            </a:extLst>
          </p:cNvPr>
          <p:cNvSpPr/>
          <p:nvPr/>
        </p:nvSpPr>
        <p:spPr>
          <a:xfrm rot="5400000">
            <a:off x="981172" y="4401223"/>
            <a:ext cx="1461387" cy="827745"/>
          </a:xfrm>
          <a:prstGeom prst="roundRect">
            <a:avLst>
              <a:gd name="adj" fmla="val 8305"/>
            </a:avLst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66D9EF2F-5ED5-5541-89E4-36FAE4FCD183}"/>
              </a:ext>
            </a:extLst>
          </p:cNvPr>
          <p:cNvSpPr txBox="1"/>
          <p:nvPr/>
        </p:nvSpPr>
        <p:spPr>
          <a:xfrm>
            <a:off x="1199026" y="4064214"/>
            <a:ext cx="10256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15,7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(5 474 ед.)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A8A40268-A1A6-ED48-A9AE-759445D0BCE8}"/>
              </a:ext>
            </a:extLst>
          </p:cNvPr>
          <p:cNvSpPr txBox="1"/>
          <p:nvPr/>
        </p:nvSpPr>
        <p:spPr>
          <a:xfrm>
            <a:off x="1094845" y="5493082"/>
            <a:ext cx="1212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6038BCD0-8BF0-D940-977B-EBDC310AC4E7}"/>
              </a:ext>
            </a:extLst>
          </p:cNvPr>
          <p:cNvSpPr txBox="1"/>
          <p:nvPr/>
        </p:nvSpPr>
        <p:spPr>
          <a:xfrm>
            <a:off x="1629146" y="3460544"/>
            <a:ext cx="8680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55A"/>
                </a:solidFill>
                <a:latin typeface="Arial Narrow" panose="020B0606020202030204" pitchFamily="34" charset="0"/>
              </a:rPr>
              <a:t>+</a:t>
            </a:r>
            <a:r>
              <a:rPr lang="en-US" sz="2000" dirty="0">
                <a:solidFill>
                  <a:srgbClr val="00755A"/>
                </a:solidFill>
                <a:latin typeface="Arial Narrow" panose="020B0606020202030204" pitchFamily="34" charset="0"/>
              </a:rPr>
              <a:t>62</a:t>
            </a:r>
            <a:r>
              <a:rPr lang="ru-RU" sz="2000" dirty="0">
                <a:solidFill>
                  <a:srgbClr val="00755A"/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86" name="Скругленный прямоугольник 85">
            <a:extLst>
              <a:ext uri="{FF2B5EF4-FFF2-40B4-BE49-F238E27FC236}">
                <a16:creationId xmlns:a16="http://schemas.microsoft.com/office/drawing/2014/main" xmlns="" id="{C3020FC9-9E17-CB43-BB65-1C6E380DA0A4}"/>
              </a:ext>
            </a:extLst>
          </p:cNvPr>
          <p:cNvSpPr/>
          <p:nvPr/>
        </p:nvSpPr>
        <p:spPr>
          <a:xfrm rot="5400000">
            <a:off x="2703334" y="3686786"/>
            <a:ext cx="2894513" cy="828000"/>
          </a:xfrm>
          <a:prstGeom prst="roundRect">
            <a:avLst>
              <a:gd name="adj" fmla="val 8305"/>
            </a:avLst>
          </a:prstGeom>
          <a:pattFill prst="dkUpDiag">
            <a:fgClr>
              <a:srgbClr val="00755A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65C66334-687D-7247-960E-60972B86B564}"/>
              </a:ext>
            </a:extLst>
          </p:cNvPr>
          <p:cNvSpPr txBox="1"/>
          <p:nvPr/>
        </p:nvSpPr>
        <p:spPr>
          <a:xfrm>
            <a:off x="3846343" y="3680427"/>
            <a:ext cx="646795" cy="461665"/>
          </a:xfrm>
          <a:prstGeom prst="rect">
            <a:avLst/>
          </a:prstGeom>
          <a:solidFill>
            <a:srgbClr val="00755A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34,4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en-US" sz="1100" dirty="0">
                <a:solidFill>
                  <a:schemeClr val="bg1"/>
                </a:solidFill>
                <a:latin typeface="Arial Narrow" panose="020B0606020202030204" pitchFamily="34" charset="0"/>
              </a:rPr>
              <a:t>8 452 </a:t>
            </a:r>
            <a:r>
              <a:rPr lang="ru-RU" sz="1100" dirty="0">
                <a:solidFill>
                  <a:schemeClr val="bg1"/>
                </a:solidFill>
                <a:latin typeface="Arial Narrow" panose="020B0606020202030204" pitchFamily="34" charset="0"/>
              </a:rPr>
              <a:t>ед.)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xmlns="" id="{02AA7B09-B127-EE4D-9C91-8CBB3ACD0F6C}"/>
              </a:ext>
            </a:extLst>
          </p:cNvPr>
          <p:cNvSpPr txBox="1"/>
          <p:nvPr/>
        </p:nvSpPr>
        <p:spPr>
          <a:xfrm>
            <a:off x="6138771" y="1102844"/>
            <a:ext cx="5606189" cy="491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dirty="0">
                <a:latin typeface="Arial Black" panose="020B0A04020102020204" pitchFamily="34" charset="0"/>
              </a:rPr>
              <a:t>Структура поставленной техники и оборудования МФХ в 2020 году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xmlns="" id="{65C66334-687D-7247-960E-60972B86B564}"/>
              </a:ext>
            </a:extLst>
          </p:cNvPr>
          <p:cNvSpPr txBox="1"/>
          <p:nvPr/>
        </p:nvSpPr>
        <p:spPr>
          <a:xfrm>
            <a:off x="8150532" y="3500928"/>
            <a:ext cx="1728525" cy="738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dirty="0">
                <a:solidFill>
                  <a:srgbClr val="00755A"/>
                </a:solidFill>
                <a:latin typeface="Arial Black" panose="020B0A04020102020204" pitchFamily="34" charset="0"/>
              </a:rPr>
              <a:t>8 452 </a:t>
            </a:r>
            <a:r>
              <a:rPr lang="ru-RU" sz="2000" dirty="0">
                <a:solidFill>
                  <a:srgbClr val="00755A"/>
                </a:solidFill>
                <a:latin typeface="Arial Black" panose="020B0A04020102020204" pitchFamily="34" charset="0"/>
              </a:rPr>
              <a:t>ед.</a:t>
            </a:r>
          </a:p>
        </p:txBody>
      </p:sp>
      <p:sp>
        <p:nvSpPr>
          <p:cNvPr id="351" name="Полилиния 350"/>
          <p:cNvSpPr/>
          <p:nvPr/>
        </p:nvSpPr>
        <p:spPr>
          <a:xfrm>
            <a:off x="9958937" y="3617585"/>
            <a:ext cx="918607" cy="293155"/>
          </a:xfrm>
          <a:custGeom>
            <a:avLst/>
            <a:gdLst>
              <a:gd name="connsiteX0" fmla="*/ 0 w 883920"/>
              <a:gd name="connsiteY0" fmla="*/ 274320 h 274320"/>
              <a:gd name="connsiteX1" fmla="*/ 264160 w 883920"/>
              <a:gd name="connsiteY1" fmla="*/ 0 h 274320"/>
              <a:gd name="connsiteX2" fmla="*/ 883920 w 883920"/>
              <a:gd name="connsiteY2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3920" h="274320">
                <a:moveTo>
                  <a:pt x="0" y="274320"/>
                </a:moveTo>
                <a:lnTo>
                  <a:pt x="264160" y="0"/>
                </a:lnTo>
                <a:lnTo>
                  <a:pt x="883920" y="0"/>
                </a:lnTo>
              </a:path>
            </a:pathLst>
          </a:custGeom>
          <a:noFill/>
          <a:ln w="22225" cap="rnd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352" name="Полилиния 351"/>
          <p:cNvSpPr/>
          <p:nvPr/>
        </p:nvSpPr>
        <p:spPr>
          <a:xfrm flipH="1">
            <a:off x="6914567" y="4379644"/>
            <a:ext cx="1267371" cy="142651"/>
          </a:xfrm>
          <a:custGeom>
            <a:avLst/>
            <a:gdLst>
              <a:gd name="connsiteX0" fmla="*/ 0 w 883920"/>
              <a:gd name="connsiteY0" fmla="*/ 274320 h 274320"/>
              <a:gd name="connsiteX1" fmla="*/ 264160 w 883920"/>
              <a:gd name="connsiteY1" fmla="*/ 0 h 274320"/>
              <a:gd name="connsiteX2" fmla="*/ 883920 w 883920"/>
              <a:gd name="connsiteY2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3920" h="274320">
                <a:moveTo>
                  <a:pt x="0" y="274320"/>
                </a:moveTo>
                <a:lnTo>
                  <a:pt x="264160" y="0"/>
                </a:lnTo>
                <a:lnTo>
                  <a:pt x="883920" y="0"/>
                </a:lnTo>
              </a:path>
            </a:pathLst>
          </a:custGeom>
          <a:noFill/>
          <a:ln w="22225" cap="rnd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353" name="Полилиния 352"/>
          <p:cNvSpPr/>
          <p:nvPr/>
        </p:nvSpPr>
        <p:spPr>
          <a:xfrm>
            <a:off x="9503488" y="2613342"/>
            <a:ext cx="1138333" cy="309924"/>
          </a:xfrm>
          <a:custGeom>
            <a:avLst/>
            <a:gdLst>
              <a:gd name="connsiteX0" fmla="*/ 0 w 883920"/>
              <a:gd name="connsiteY0" fmla="*/ 274320 h 274320"/>
              <a:gd name="connsiteX1" fmla="*/ 264160 w 883920"/>
              <a:gd name="connsiteY1" fmla="*/ 0 h 274320"/>
              <a:gd name="connsiteX2" fmla="*/ 883920 w 883920"/>
              <a:gd name="connsiteY2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3920" h="274320">
                <a:moveTo>
                  <a:pt x="0" y="274320"/>
                </a:moveTo>
                <a:lnTo>
                  <a:pt x="264160" y="0"/>
                </a:lnTo>
                <a:lnTo>
                  <a:pt x="883920" y="0"/>
                </a:lnTo>
              </a:path>
            </a:pathLst>
          </a:custGeom>
          <a:noFill/>
          <a:ln w="22225" cap="rnd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355" name="Полилиния 354"/>
          <p:cNvSpPr/>
          <p:nvPr/>
        </p:nvSpPr>
        <p:spPr>
          <a:xfrm>
            <a:off x="9592380" y="4566608"/>
            <a:ext cx="1087558" cy="115051"/>
          </a:xfrm>
          <a:custGeom>
            <a:avLst/>
            <a:gdLst>
              <a:gd name="connsiteX0" fmla="*/ 0 w 883920"/>
              <a:gd name="connsiteY0" fmla="*/ 274320 h 274320"/>
              <a:gd name="connsiteX1" fmla="*/ 264160 w 883920"/>
              <a:gd name="connsiteY1" fmla="*/ 0 h 274320"/>
              <a:gd name="connsiteX2" fmla="*/ 883920 w 883920"/>
              <a:gd name="connsiteY2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3920" h="274320">
                <a:moveTo>
                  <a:pt x="0" y="274320"/>
                </a:moveTo>
                <a:lnTo>
                  <a:pt x="264160" y="0"/>
                </a:lnTo>
                <a:lnTo>
                  <a:pt x="883920" y="0"/>
                </a:lnTo>
              </a:path>
            </a:pathLst>
          </a:custGeom>
          <a:noFill/>
          <a:ln w="22225" cap="rnd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356" name="TextBox 355"/>
          <p:cNvSpPr txBox="1"/>
          <p:nvPr/>
        </p:nvSpPr>
        <p:spPr>
          <a:xfrm>
            <a:off x="9758102" y="2584713"/>
            <a:ext cx="1448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755A"/>
                </a:solidFill>
                <a:latin typeface="Arial Black" panose="020B0A04020102020204" pitchFamily="34" charset="0"/>
              </a:rPr>
              <a:t>тракторы</a:t>
            </a:r>
          </a:p>
        </p:txBody>
      </p:sp>
      <p:sp>
        <p:nvSpPr>
          <p:cNvPr id="357" name="TextBox 356"/>
          <p:cNvSpPr txBox="1"/>
          <p:nvPr/>
        </p:nvSpPr>
        <p:spPr>
          <a:xfrm>
            <a:off x="9794475" y="2320311"/>
            <a:ext cx="144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Black" panose="020B0A04020102020204" pitchFamily="34" charset="0"/>
              </a:rPr>
              <a:t>1 633 </a:t>
            </a:r>
            <a:r>
              <a:rPr lang="ru-RU" sz="1400" dirty="0">
                <a:latin typeface="Arial Black" panose="020B0A04020102020204" pitchFamily="34" charset="0"/>
              </a:rPr>
              <a:t>ед.</a:t>
            </a:r>
          </a:p>
        </p:txBody>
      </p:sp>
      <p:sp>
        <p:nvSpPr>
          <p:cNvPr id="358" name="TextBox 357"/>
          <p:cNvSpPr txBox="1"/>
          <p:nvPr/>
        </p:nvSpPr>
        <p:spPr>
          <a:xfrm>
            <a:off x="10125305" y="4255902"/>
            <a:ext cx="144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Black" panose="020B0A04020102020204" pitchFamily="34" charset="0"/>
              </a:rPr>
              <a:t>824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400" dirty="0">
                <a:latin typeface="Arial Black" panose="020B0A04020102020204" pitchFamily="34" charset="0"/>
              </a:rPr>
              <a:t>ед.</a:t>
            </a:r>
          </a:p>
        </p:txBody>
      </p:sp>
      <p:sp>
        <p:nvSpPr>
          <p:cNvPr id="359" name="TextBox 358"/>
          <p:cNvSpPr txBox="1"/>
          <p:nvPr/>
        </p:nvSpPr>
        <p:spPr>
          <a:xfrm>
            <a:off x="10151175" y="3299560"/>
            <a:ext cx="1593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Black" panose="020B0A04020102020204" pitchFamily="34" charset="0"/>
              </a:rPr>
              <a:t>1 390 </a:t>
            </a:r>
            <a:r>
              <a:rPr lang="ru-RU" sz="1400" dirty="0">
                <a:latin typeface="Arial Black" panose="020B0A04020102020204" pitchFamily="34" charset="0"/>
              </a:rPr>
              <a:t>ед.</a:t>
            </a:r>
          </a:p>
        </p:txBody>
      </p:sp>
      <p:sp>
        <p:nvSpPr>
          <p:cNvPr id="360" name="TextBox 359"/>
          <p:cNvSpPr txBox="1"/>
          <p:nvPr/>
        </p:nvSpPr>
        <p:spPr>
          <a:xfrm>
            <a:off x="9870587" y="4523786"/>
            <a:ext cx="1448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755A"/>
                </a:solidFill>
                <a:latin typeface="Arial Black" panose="020B0A04020102020204" pitchFamily="34" charset="0"/>
              </a:rPr>
              <a:t>автотехника</a:t>
            </a:r>
          </a:p>
        </p:txBody>
      </p:sp>
      <p:sp>
        <p:nvSpPr>
          <p:cNvPr id="361" name="TextBox 360"/>
          <p:cNvSpPr txBox="1"/>
          <p:nvPr/>
        </p:nvSpPr>
        <p:spPr>
          <a:xfrm>
            <a:off x="6801315" y="4522296"/>
            <a:ext cx="1593785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0755A"/>
                </a:solidFill>
                <a:latin typeface="Arial Black" panose="020B0A04020102020204" pitchFamily="34" charset="0"/>
              </a:rPr>
              <a:t>прочая </a:t>
            </a:r>
            <a:br>
              <a:rPr lang="ru-RU" sz="1400" dirty="0">
                <a:solidFill>
                  <a:srgbClr val="00755A"/>
                </a:solidFill>
                <a:latin typeface="Arial Black" panose="020B0A04020102020204" pitchFamily="34" charset="0"/>
              </a:rPr>
            </a:br>
            <a:r>
              <a:rPr lang="ru-RU" sz="1400" dirty="0">
                <a:solidFill>
                  <a:srgbClr val="00755A"/>
                </a:solidFill>
                <a:latin typeface="Arial Black" panose="020B0A04020102020204" pitchFamily="34" charset="0"/>
              </a:rPr>
              <a:t>с</a:t>
            </a:r>
            <a:r>
              <a:rPr lang="en-US" sz="1400" dirty="0">
                <a:solidFill>
                  <a:srgbClr val="00755A"/>
                </a:solidFill>
                <a:latin typeface="Arial Black" panose="020B0A04020102020204" pitchFamily="34" charset="0"/>
              </a:rPr>
              <a:t>/</a:t>
            </a:r>
            <a:r>
              <a:rPr lang="ru-RU" sz="1400" dirty="0">
                <a:solidFill>
                  <a:srgbClr val="00755A"/>
                </a:solidFill>
                <a:latin typeface="Arial Black" panose="020B0A04020102020204" pitchFamily="34" charset="0"/>
              </a:rPr>
              <a:t>х техника</a:t>
            </a:r>
          </a:p>
        </p:txBody>
      </p:sp>
      <p:sp>
        <p:nvSpPr>
          <p:cNvPr id="362" name="TextBox 361"/>
          <p:cNvSpPr txBox="1"/>
          <p:nvPr/>
        </p:nvSpPr>
        <p:spPr>
          <a:xfrm>
            <a:off x="6843661" y="4062018"/>
            <a:ext cx="1593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Black" panose="020B0A04020102020204" pitchFamily="34" charset="0"/>
              </a:rPr>
              <a:t>4 605 </a:t>
            </a:r>
            <a:r>
              <a:rPr lang="ru-RU" sz="1400" dirty="0">
                <a:latin typeface="Arial Black" panose="020B0A04020102020204" pitchFamily="34" charset="0"/>
              </a:rPr>
              <a:t>ед.</a:t>
            </a:r>
          </a:p>
        </p:txBody>
      </p:sp>
      <p:sp>
        <p:nvSpPr>
          <p:cNvPr id="364" name="TextBox 363"/>
          <p:cNvSpPr txBox="1"/>
          <p:nvPr/>
        </p:nvSpPr>
        <p:spPr>
          <a:xfrm>
            <a:off x="10171065" y="3601695"/>
            <a:ext cx="1448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755A"/>
                </a:solidFill>
                <a:latin typeface="Arial Black" panose="020B0A04020102020204" pitchFamily="34" charset="0"/>
              </a:rPr>
              <a:t>комбайны</a:t>
            </a:r>
          </a:p>
        </p:txBody>
      </p:sp>
      <p:graphicFrame>
        <p:nvGraphicFramePr>
          <p:cNvPr id="363" name="Диаграмма 362"/>
          <p:cNvGraphicFramePr/>
          <p:nvPr>
            <p:extLst>
              <p:ext uri="{D42A27DB-BD31-4B8C-83A1-F6EECF244321}">
                <p14:modId xmlns:p14="http://schemas.microsoft.com/office/powerpoint/2010/main" val="3874457816"/>
              </p:ext>
            </p:extLst>
          </p:nvPr>
        </p:nvGraphicFramePr>
        <p:xfrm>
          <a:off x="7244309" y="2567677"/>
          <a:ext cx="3519694" cy="2464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xmlns="" id="{C3020FC9-9E17-CB43-BB65-1C6E380DA0A4}"/>
              </a:ext>
            </a:extLst>
          </p:cNvPr>
          <p:cNvSpPr/>
          <p:nvPr/>
        </p:nvSpPr>
        <p:spPr>
          <a:xfrm rot="5400000">
            <a:off x="2088843" y="4290349"/>
            <a:ext cx="1687390" cy="828000"/>
          </a:xfrm>
          <a:prstGeom prst="roundRect">
            <a:avLst>
              <a:gd name="adj" fmla="val 8305"/>
            </a:avLst>
          </a:prstGeom>
          <a:pattFill prst="dkUpDiag">
            <a:fgClr>
              <a:srgbClr val="00755A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65C66334-687D-7247-960E-60972B86B564}"/>
              </a:ext>
            </a:extLst>
          </p:cNvPr>
          <p:cNvSpPr txBox="1"/>
          <p:nvPr/>
        </p:nvSpPr>
        <p:spPr>
          <a:xfrm>
            <a:off x="2616249" y="4621009"/>
            <a:ext cx="646795" cy="415498"/>
          </a:xfrm>
          <a:prstGeom prst="rect">
            <a:avLst/>
          </a:prstGeom>
          <a:solidFill>
            <a:srgbClr val="00755A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</a:rPr>
              <a:t>22,6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050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en-US" sz="1050" dirty="0">
                <a:solidFill>
                  <a:schemeClr val="bg1"/>
                </a:solidFill>
                <a:latin typeface="Arial Narrow" panose="020B0606020202030204" pitchFamily="34" charset="0"/>
              </a:rPr>
              <a:t>6 054 </a:t>
            </a:r>
            <a:r>
              <a:rPr lang="ru-RU" sz="1050" dirty="0">
                <a:solidFill>
                  <a:schemeClr val="bg1"/>
                </a:solidFill>
                <a:latin typeface="Arial Narrow" panose="020B0606020202030204" pitchFamily="34" charset="0"/>
              </a:rPr>
              <a:t>ед.)</a:t>
            </a:r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xmlns="" id="{C3020FC9-9E17-CB43-BB65-1C6E380DA0A4}"/>
              </a:ext>
            </a:extLst>
          </p:cNvPr>
          <p:cNvSpPr/>
          <p:nvPr/>
        </p:nvSpPr>
        <p:spPr>
          <a:xfrm rot="5400000">
            <a:off x="1299913" y="4730683"/>
            <a:ext cx="806722" cy="828000"/>
          </a:xfrm>
          <a:prstGeom prst="roundRect">
            <a:avLst>
              <a:gd name="adj" fmla="val 8305"/>
            </a:avLst>
          </a:prstGeom>
          <a:pattFill prst="dkUpDiag">
            <a:fgClr>
              <a:srgbClr val="00755A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5C66334-687D-7247-960E-60972B86B564}"/>
              </a:ext>
            </a:extLst>
          </p:cNvPr>
          <p:cNvSpPr txBox="1"/>
          <p:nvPr/>
        </p:nvSpPr>
        <p:spPr>
          <a:xfrm>
            <a:off x="1395412" y="5032655"/>
            <a:ext cx="646795" cy="415498"/>
          </a:xfrm>
          <a:prstGeom prst="rect">
            <a:avLst/>
          </a:prstGeom>
          <a:solidFill>
            <a:srgbClr val="00755A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13,2</a:t>
            </a:r>
          </a:p>
          <a:p>
            <a:pPr algn="ctr"/>
            <a:r>
              <a:rPr lang="ru-RU" sz="1050" dirty="0">
                <a:solidFill>
                  <a:schemeClr val="bg1"/>
                </a:solidFill>
                <a:latin typeface="Arial Narrow" panose="020B0606020202030204" pitchFamily="34" charset="0"/>
              </a:rPr>
              <a:t>(4 489</a:t>
            </a:r>
            <a:r>
              <a:rPr lang="en-US" sz="105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050" dirty="0">
                <a:solidFill>
                  <a:schemeClr val="bg1"/>
                </a:solidFill>
                <a:latin typeface="Arial Narrow" panose="020B0606020202030204" pitchFamily="34" charset="0"/>
              </a:rPr>
              <a:t>ед.)</a:t>
            </a:r>
          </a:p>
        </p:txBody>
      </p: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xmlns="" id="{EA0B8FB3-407A-4F32-A386-13E3B0EAB0CE}"/>
              </a:ext>
            </a:extLst>
          </p:cNvPr>
          <p:cNvCxnSpPr>
            <a:cxnSpLocks/>
          </p:cNvCxnSpPr>
          <p:nvPr/>
        </p:nvCxnSpPr>
        <p:spPr>
          <a:xfrm>
            <a:off x="6096000" y="1133034"/>
            <a:ext cx="0" cy="5021925"/>
          </a:xfrm>
          <a:prstGeom prst="line">
            <a:avLst/>
          </a:prstGeom>
          <a:ln w="19050">
            <a:solidFill>
              <a:srgbClr val="9FCC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Номер слайда 4">
            <a:extLst>
              <a:ext uri="{FF2B5EF4-FFF2-40B4-BE49-F238E27FC236}">
                <a16:creationId xmlns:a16="http://schemas.microsoft.com/office/drawing/2014/main" xmlns="" id="{7FA5F3C4-A8D9-46EC-91BC-172F874CBB07}"/>
              </a:ext>
            </a:extLst>
          </p:cNvPr>
          <p:cNvSpPr txBox="1">
            <a:spLocks/>
          </p:cNvSpPr>
          <p:nvPr/>
        </p:nvSpPr>
        <p:spPr>
          <a:xfrm>
            <a:off x="11344589" y="6448309"/>
            <a:ext cx="56187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08269D-E49E-4ED7-8CF9-AC5F7F1B1A8A}" type="slidenum">
              <a:rPr lang="ru-RU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36820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/>
          <p:cNvSpPr txBox="1">
            <a:spLocks/>
          </p:cNvSpPr>
          <p:nvPr/>
        </p:nvSpPr>
        <p:spPr>
          <a:xfrm>
            <a:off x="264607" y="3328740"/>
            <a:ext cx="11662786" cy="2333487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500" b="1" dirty="0">
                <a:solidFill>
                  <a:schemeClr val="tx1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4502" y="6205487"/>
            <a:ext cx="25202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Noah Light" panose="00000400000000000000" pitchFamily="2" charset="-52"/>
              </a:rPr>
              <a:t>Москва</a:t>
            </a:r>
            <a:r>
              <a:rPr lang="en-US" sz="1400" dirty="0">
                <a:solidFill>
                  <a:schemeClr val="bg1"/>
                </a:solidFill>
                <a:latin typeface="Noah Light" panose="00000400000000000000" pitchFamily="2" charset="-52"/>
              </a:rPr>
              <a:t>,</a:t>
            </a:r>
            <a:r>
              <a:rPr lang="ru-RU" sz="1400" dirty="0">
                <a:solidFill>
                  <a:schemeClr val="bg1"/>
                </a:solidFill>
                <a:latin typeface="Noah Light" panose="00000400000000000000" pitchFamily="2" charset="-52"/>
              </a:rPr>
              <a:t> 2021</a:t>
            </a:r>
            <a:r>
              <a:rPr lang="en-US" sz="1400" dirty="0">
                <a:solidFill>
                  <a:schemeClr val="bg1"/>
                </a:solidFill>
                <a:latin typeface="Noah Light" panose="00000400000000000000" pitchFamily="2" charset="-52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Noah Light" panose="00000400000000000000" pitchFamily="2" charset="-52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48915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ГП СЕЛО">
            <a:extLst>
              <a:ext uri="{FF2B5EF4-FFF2-40B4-BE49-F238E27FC236}">
                <a16:creationId xmlns:a16="http://schemas.microsoft.com/office/drawing/2014/main" xmlns="" id="{B3A7FFD3-5B05-46D3-8FDC-55D2325AD6F7}"/>
              </a:ext>
            </a:extLst>
          </p:cNvPr>
          <p:cNvSpPr/>
          <p:nvPr/>
        </p:nvSpPr>
        <p:spPr>
          <a:xfrm rot="15120000" flipH="1">
            <a:off x="684655" y="1788955"/>
            <a:ext cx="4320000" cy="4320000"/>
          </a:xfrm>
          <a:prstGeom prst="pie">
            <a:avLst>
              <a:gd name="adj1" fmla="val 12160254"/>
              <a:gd name="adj2" fmla="val 9735958"/>
            </a:avLst>
          </a:prstGeom>
          <a:gradFill>
            <a:gsLst>
              <a:gs pos="0">
                <a:srgbClr val="F79646">
                  <a:lumMod val="0"/>
                  <a:lumOff val="100000"/>
                </a:srgbClr>
              </a:gs>
              <a:gs pos="100000">
                <a:srgbClr val="C5E0B4"/>
              </a:gs>
            </a:gsLst>
            <a:path path="circle">
              <a:fillToRect l="50000" t="-80000" r="50000" b="180000"/>
            </a:path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1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ГП КРСТ">
            <a:extLst>
              <a:ext uri="{FF2B5EF4-FFF2-40B4-BE49-F238E27FC236}">
                <a16:creationId xmlns:a16="http://schemas.microsoft.com/office/drawing/2014/main" xmlns="" id="{DCE04559-ADAB-47F4-B83C-0DB68FDF3D9B}"/>
              </a:ext>
            </a:extLst>
          </p:cNvPr>
          <p:cNvSpPr/>
          <p:nvPr/>
        </p:nvSpPr>
        <p:spPr>
          <a:xfrm flipH="1">
            <a:off x="238922" y="1175330"/>
            <a:ext cx="5040000" cy="5040000"/>
          </a:xfrm>
          <a:prstGeom prst="pie">
            <a:avLst>
              <a:gd name="adj1" fmla="val 16347010"/>
              <a:gd name="adj2" fmla="val 18502355"/>
            </a:avLst>
          </a:prstGeom>
          <a:gradFill flip="none" rotWithShape="1">
            <a:gsLst>
              <a:gs pos="0">
                <a:srgbClr val="F79646">
                  <a:lumMod val="0"/>
                  <a:lumOff val="100000"/>
                </a:srgbClr>
              </a:gs>
              <a:gs pos="100000">
                <a:srgbClr val="C99801"/>
              </a:gs>
            </a:gsLst>
            <a:path path="circle">
              <a:fillToRect l="50000" t="-80000" r="50000" b="18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1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EA1B61-8DFA-4D23-845C-B05C058FB7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7216" y="255462"/>
            <a:ext cx="11423149" cy="60007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Ресурсное</a:t>
            </a:r>
            <a:r>
              <a:rPr lang="ru-RU" sz="2400" dirty="0">
                <a:latin typeface="Arial Black" panose="020B0A04020102020204" pitchFamily="34" charset="0"/>
              </a:rPr>
              <a:t>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обеспечение Государственных программ в 2021 году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60AD6208-A727-4165-A443-E4310BDC2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598758"/>
              </p:ext>
            </p:extLst>
          </p:nvPr>
        </p:nvGraphicFramePr>
        <p:xfrm>
          <a:off x="5262880" y="877570"/>
          <a:ext cx="6557645" cy="5288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9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3893">
                <a:tc>
                  <a:txBody>
                    <a:bodyPr/>
                    <a:lstStyle/>
                    <a:p>
                      <a:pPr algn="l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3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287,1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3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программа развития с/х, в том числе: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256,2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ФП "Экспорт продукции АПК"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47,3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ФП "Акселерация субъектов  малого и среднего предпринимательства"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ВП "Развитие отраслей АПК, обеспечивающих ускоренное импортозамещение основных видов сельскохозяйственной продукции, сырья и продовольствия"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55,5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ВП "Стимулирование инвестиционной деятельности в агропромышленном комплексе" 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ВП "Техническая модернизация АПК" 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ВПР "Развитие мелиоративного комплекса России"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ВЦП "Обеспечение общих условий функционирования отраслей АПК"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ВЦП "Организация ветеринарного и фитосанитарного надзора"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ВЦП "Научно-техническое обеспечение развития отраслей АПК"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3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Основное мероприятие "Реализация функций аппарата ответственного исполнителя государственной программы" </a:t>
                      </a:r>
                    </a:p>
                  </a:txBody>
                  <a:tcPr marL="365760" marR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24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Государственная программа «КРСТ»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A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40" name="центр">
            <a:extLst>
              <a:ext uri="{FF2B5EF4-FFF2-40B4-BE49-F238E27FC236}">
                <a16:creationId xmlns:a16="http://schemas.microsoft.com/office/drawing/2014/main" xmlns="" id="{C4C56129-29A1-4E5C-AE7D-03BE104D4A2D}"/>
              </a:ext>
            </a:extLst>
          </p:cNvPr>
          <p:cNvSpPr/>
          <p:nvPr/>
        </p:nvSpPr>
        <p:spPr>
          <a:xfrm>
            <a:off x="1827404" y="2976658"/>
            <a:ext cx="2005599" cy="19723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xmlns="" id="{8A80B668-758E-44B7-8BD9-63C2E6E805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927405"/>
              </p:ext>
            </p:extLst>
          </p:nvPr>
        </p:nvGraphicFramePr>
        <p:xfrm>
          <a:off x="285058" y="908050"/>
          <a:ext cx="4891406" cy="544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E915FB7-FF2E-427C-A036-40673A4CC6F1}"/>
              </a:ext>
            </a:extLst>
          </p:cNvPr>
          <p:cNvSpPr txBox="1"/>
          <p:nvPr/>
        </p:nvSpPr>
        <p:spPr>
          <a:xfrm>
            <a:off x="2045810" y="3441889"/>
            <a:ext cx="15620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287</a:t>
            </a:r>
            <a:r>
              <a:rPr lang="en-US" sz="3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</a:t>
            </a:r>
            <a:r>
              <a:rPr lang="ru-RU" sz="3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sz="3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ru-RU" sz="38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млрд. руб.</a:t>
            </a:r>
            <a:endParaRPr lang="en-US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5A698675-8DC4-47AF-BBCA-CAAF4544DEB6}"/>
              </a:ext>
            </a:extLst>
          </p:cNvPr>
          <p:cNvSpPr/>
          <p:nvPr/>
        </p:nvSpPr>
        <p:spPr>
          <a:xfrm>
            <a:off x="3383743" y="2812461"/>
            <a:ext cx="216000" cy="216000"/>
          </a:xfrm>
          <a:prstGeom prst="ellipse">
            <a:avLst/>
          </a:prstGeom>
          <a:solidFill>
            <a:srgbClr val="696C5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8B503FFA-B33B-4C5E-B393-4D7AE31B7BF7}"/>
              </a:ext>
            </a:extLst>
          </p:cNvPr>
          <p:cNvSpPr/>
          <p:nvPr/>
        </p:nvSpPr>
        <p:spPr>
          <a:xfrm>
            <a:off x="5342293" y="2186787"/>
            <a:ext cx="216000" cy="216000"/>
          </a:xfrm>
          <a:prstGeom prst="ellipse">
            <a:avLst/>
          </a:prstGeom>
          <a:solidFill>
            <a:srgbClr val="696C5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B89BA93B-1158-444C-9AB2-708897972E4B}"/>
              </a:ext>
            </a:extLst>
          </p:cNvPr>
          <p:cNvSpPr/>
          <p:nvPr/>
        </p:nvSpPr>
        <p:spPr>
          <a:xfrm>
            <a:off x="3810063" y="3274874"/>
            <a:ext cx="216000" cy="216000"/>
          </a:xfrm>
          <a:prstGeom prst="ellipse">
            <a:avLst/>
          </a:prstGeom>
          <a:solidFill>
            <a:srgbClr val="9B9B7A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xmlns="" id="{8C9E94E7-6594-4D65-8D19-98E84E5D50BC}"/>
              </a:ext>
            </a:extLst>
          </p:cNvPr>
          <p:cNvSpPr/>
          <p:nvPr/>
        </p:nvSpPr>
        <p:spPr>
          <a:xfrm>
            <a:off x="5342293" y="2574451"/>
            <a:ext cx="216000" cy="216000"/>
          </a:xfrm>
          <a:prstGeom prst="ellipse">
            <a:avLst/>
          </a:prstGeom>
          <a:solidFill>
            <a:srgbClr val="9B9B7A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E487142B-8AA1-4FD6-A2E3-D45C960186A8}"/>
              </a:ext>
            </a:extLst>
          </p:cNvPr>
          <p:cNvSpPr/>
          <p:nvPr/>
        </p:nvSpPr>
        <p:spPr>
          <a:xfrm>
            <a:off x="3918063" y="3998846"/>
            <a:ext cx="216000" cy="216000"/>
          </a:xfrm>
          <a:prstGeom prst="ellipse">
            <a:avLst/>
          </a:prstGeom>
          <a:solidFill>
            <a:srgbClr val="D9AE9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xmlns="" id="{7A15883F-56DB-457A-A9A1-565ACAFFE015}"/>
              </a:ext>
            </a:extLst>
          </p:cNvPr>
          <p:cNvSpPr/>
          <p:nvPr/>
        </p:nvSpPr>
        <p:spPr>
          <a:xfrm>
            <a:off x="5342293" y="2883402"/>
            <a:ext cx="216000" cy="216000"/>
          </a:xfrm>
          <a:prstGeom prst="ellipse">
            <a:avLst/>
          </a:prstGeom>
          <a:solidFill>
            <a:srgbClr val="D9AE9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EFFA71F4-1538-4D8D-A96F-CF3CDFEBB0A8}"/>
              </a:ext>
            </a:extLst>
          </p:cNvPr>
          <p:cNvSpPr/>
          <p:nvPr/>
        </p:nvSpPr>
        <p:spPr>
          <a:xfrm>
            <a:off x="3383743" y="4887306"/>
            <a:ext cx="216000" cy="216000"/>
          </a:xfrm>
          <a:prstGeom prst="ellipse">
            <a:avLst/>
          </a:prstGeom>
          <a:solidFill>
            <a:srgbClr val="F1DCA7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6862E9AF-CFA1-40C6-8A37-2D8B30377059}"/>
              </a:ext>
            </a:extLst>
          </p:cNvPr>
          <p:cNvSpPr/>
          <p:nvPr/>
        </p:nvSpPr>
        <p:spPr>
          <a:xfrm>
            <a:off x="5342293" y="3311021"/>
            <a:ext cx="216000" cy="216000"/>
          </a:xfrm>
          <a:prstGeom prst="ellipse">
            <a:avLst/>
          </a:prstGeom>
          <a:solidFill>
            <a:srgbClr val="F1DCA7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35310016-3300-4AF2-A478-1AB345EFD041}"/>
              </a:ext>
            </a:extLst>
          </p:cNvPr>
          <p:cNvSpPr/>
          <p:nvPr/>
        </p:nvSpPr>
        <p:spPr>
          <a:xfrm>
            <a:off x="5342293" y="3703935"/>
            <a:ext cx="216000" cy="216000"/>
          </a:xfrm>
          <a:prstGeom prst="ellipse">
            <a:avLst/>
          </a:prstGeom>
          <a:solidFill>
            <a:srgbClr val="FFCB69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276A9B20-5133-4E0A-B153-D758BCC1D7C7}"/>
              </a:ext>
            </a:extLst>
          </p:cNvPr>
          <p:cNvSpPr/>
          <p:nvPr/>
        </p:nvSpPr>
        <p:spPr>
          <a:xfrm>
            <a:off x="5342293" y="4079642"/>
            <a:ext cx="216000" cy="216000"/>
          </a:xfrm>
          <a:prstGeom prst="ellipse">
            <a:avLst/>
          </a:prstGeom>
          <a:solidFill>
            <a:srgbClr val="D08C6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1580A8E1-D66A-4378-95E0-EF7B8490231C}"/>
              </a:ext>
            </a:extLst>
          </p:cNvPr>
          <p:cNvSpPr/>
          <p:nvPr/>
        </p:nvSpPr>
        <p:spPr>
          <a:xfrm>
            <a:off x="5342293" y="4451580"/>
            <a:ext cx="216000" cy="216000"/>
          </a:xfrm>
          <a:prstGeom prst="ellipse">
            <a:avLst/>
          </a:prstGeom>
          <a:solidFill>
            <a:srgbClr val="247BA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6402D438-45B7-4FDF-925C-8300D364F148}"/>
              </a:ext>
            </a:extLst>
          </p:cNvPr>
          <p:cNvSpPr/>
          <p:nvPr/>
        </p:nvSpPr>
        <p:spPr>
          <a:xfrm>
            <a:off x="5342293" y="4828337"/>
            <a:ext cx="216000" cy="216000"/>
          </a:xfrm>
          <a:prstGeom prst="ellipse">
            <a:avLst/>
          </a:prstGeom>
          <a:solidFill>
            <a:srgbClr val="35BDB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D2FC1026-C5FC-4F06-A1E8-E15C8B25252E}"/>
              </a:ext>
            </a:extLst>
          </p:cNvPr>
          <p:cNvSpPr/>
          <p:nvPr/>
        </p:nvSpPr>
        <p:spPr>
          <a:xfrm>
            <a:off x="5342293" y="5201790"/>
            <a:ext cx="216000" cy="216000"/>
          </a:xfrm>
          <a:prstGeom prst="ellipse">
            <a:avLst/>
          </a:prstGeom>
          <a:solidFill>
            <a:srgbClr val="197278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AB67E1FB-2A17-4360-B7E3-573BFB01EF7E}"/>
              </a:ext>
            </a:extLst>
          </p:cNvPr>
          <p:cNvSpPr/>
          <p:nvPr/>
        </p:nvSpPr>
        <p:spPr>
          <a:xfrm>
            <a:off x="5342293" y="5514779"/>
            <a:ext cx="216000" cy="216000"/>
          </a:xfrm>
          <a:prstGeom prst="ellipse">
            <a:avLst/>
          </a:prstGeom>
          <a:solidFill>
            <a:srgbClr val="772E25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xmlns="" id="{67A8044A-47F9-4445-8345-6F14C00DBCA0}"/>
              </a:ext>
            </a:extLst>
          </p:cNvPr>
          <p:cNvSpPr/>
          <p:nvPr/>
        </p:nvSpPr>
        <p:spPr>
          <a:xfrm>
            <a:off x="1479920" y="4052184"/>
            <a:ext cx="216000" cy="216000"/>
          </a:xfrm>
          <a:prstGeom prst="ellipse">
            <a:avLst/>
          </a:prstGeom>
          <a:solidFill>
            <a:srgbClr val="FFCB69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xmlns="" id="{91CAC8C4-D560-4F68-88E6-627A94E150FC}"/>
              </a:ext>
            </a:extLst>
          </p:cNvPr>
          <p:cNvSpPr/>
          <p:nvPr/>
        </p:nvSpPr>
        <p:spPr>
          <a:xfrm>
            <a:off x="1471799" y="3840955"/>
            <a:ext cx="216000" cy="216000"/>
          </a:xfrm>
          <a:prstGeom prst="ellipse">
            <a:avLst/>
          </a:prstGeom>
          <a:solidFill>
            <a:srgbClr val="D08C6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xmlns="" id="{83C8ADCB-BD3A-454A-BF3E-6C9EA002DC5A}"/>
              </a:ext>
            </a:extLst>
          </p:cNvPr>
          <p:cNvSpPr/>
          <p:nvPr/>
        </p:nvSpPr>
        <p:spPr>
          <a:xfrm>
            <a:off x="1548440" y="3455264"/>
            <a:ext cx="216000" cy="216000"/>
          </a:xfrm>
          <a:prstGeom prst="ellipse">
            <a:avLst/>
          </a:prstGeom>
          <a:solidFill>
            <a:srgbClr val="247BA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xmlns="" id="{ECCB1063-69DF-4BC1-97DA-DC751F7DA857}"/>
              </a:ext>
            </a:extLst>
          </p:cNvPr>
          <p:cNvSpPr/>
          <p:nvPr/>
        </p:nvSpPr>
        <p:spPr>
          <a:xfrm>
            <a:off x="1791540" y="3042378"/>
            <a:ext cx="216000" cy="216000"/>
          </a:xfrm>
          <a:prstGeom prst="ellipse">
            <a:avLst/>
          </a:prstGeom>
          <a:solidFill>
            <a:srgbClr val="35BDB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xmlns="" id="{A0CB3202-EC9B-4826-9143-1DE33C22F160}"/>
              </a:ext>
            </a:extLst>
          </p:cNvPr>
          <p:cNvSpPr/>
          <p:nvPr/>
        </p:nvSpPr>
        <p:spPr>
          <a:xfrm rot="3024999">
            <a:off x="1796265" y="2946207"/>
            <a:ext cx="518402" cy="159929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xmlns="" id="{6A5F5913-654F-4F20-9D3D-D1912E18E7A0}"/>
              </a:ext>
            </a:extLst>
          </p:cNvPr>
          <p:cNvSpPr/>
          <p:nvPr/>
        </p:nvSpPr>
        <p:spPr>
          <a:xfrm>
            <a:off x="487106" y="1851560"/>
            <a:ext cx="216000" cy="216000"/>
          </a:xfrm>
          <a:prstGeom prst="ellipse">
            <a:avLst/>
          </a:prstGeom>
          <a:solidFill>
            <a:srgbClr val="197278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xmlns="" id="{48B50175-A317-4B45-AF92-C28A9E54FE7C}"/>
              </a:ext>
            </a:extLst>
          </p:cNvPr>
          <p:cNvSpPr/>
          <p:nvPr/>
        </p:nvSpPr>
        <p:spPr>
          <a:xfrm>
            <a:off x="487106" y="2136870"/>
            <a:ext cx="216000" cy="216000"/>
          </a:xfrm>
          <a:prstGeom prst="ellipse">
            <a:avLst/>
          </a:prstGeom>
          <a:solidFill>
            <a:srgbClr val="772E25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" name="Номер слайда 4">
            <a:extLst>
              <a:ext uri="{FF2B5EF4-FFF2-40B4-BE49-F238E27FC236}">
                <a16:creationId xmlns:a16="http://schemas.microsoft.com/office/drawing/2014/main" xmlns="" id="{4D08A8B6-F8FC-4968-835D-09607ECB1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xmlns="" id="{61B959D7-A605-453E-945C-48BDD17975A4}"/>
              </a:ext>
            </a:extLst>
          </p:cNvPr>
          <p:cNvSpPr/>
          <p:nvPr/>
        </p:nvSpPr>
        <p:spPr>
          <a:xfrm>
            <a:off x="1389186" y="1577342"/>
            <a:ext cx="504000" cy="504000"/>
          </a:xfrm>
          <a:prstGeom prst="ellipse">
            <a:avLst/>
          </a:prstGeom>
          <a:solidFill>
            <a:srgbClr val="C9980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КРСТ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xmlns="" id="{275B1C13-6498-4F99-8D79-33713EAEB667}"/>
              </a:ext>
            </a:extLst>
          </p:cNvPr>
          <p:cNvSpPr/>
          <p:nvPr/>
        </p:nvSpPr>
        <p:spPr>
          <a:xfrm>
            <a:off x="2254922" y="5461811"/>
            <a:ext cx="504000" cy="504000"/>
          </a:xfrm>
          <a:prstGeom prst="ellipse">
            <a:avLst/>
          </a:prstGeom>
          <a:solidFill>
            <a:srgbClr val="C5E0B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 АПК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954B2299-AFC5-4A6A-9E78-A8A03F29A5DE}"/>
              </a:ext>
            </a:extLst>
          </p:cNvPr>
          <p:cNvSpPr txBox="1"/>
          <p:nvPr/>
        </p:nvSpPr>
        <p:spPr>
          <a:xfrm>
            <a:off x="2845655" y="5523871"/>
            <a:ext cx="948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89,2%</a:t>
            </a:r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xmlns="" id="{3F133327-5860-482C-966A-D9166B446B35}"/>
              </a:ext>
            </a:extLst>
          </p:cNvPr>
          <p:cNvSpPr/>
          <p:nvPr/>
        </p:nvSpPr>
        <p:spPr>
          <a:xfrm>
            <a:off x="1228724" y="2104198"/>
            <a:ext cx="640715" cy="699961"/>
          </a:xfrm>
          <a:custGeom>
            <a:avLst/>
            <a:gdLst>
              <a:gd name="connsiteX0" fmla="*/ 728980 w 728980"/>
              <a:gd name="connsiteY0" fmla="*/ 736600 h 736600"/>
              <a:gd name="connsiteX1" fmla="*/ 365760 w 728980"/>
              <a:gd name="connsiteY1" fmla="*/ 304800 h 736600"/>
              <a:gd name="connsiteX2" fmla="*/ 0 w 728980"/>
              <a:gd name="connsiteY2" fmla="*/ 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8980" h="736600">
                <a:moveTo>
                  <a:pt x="728980" y="736600"/>
                </a:moveTo>
                <a:cubicBezTo>
                  <a:pt x="608118" y="582083"/>
                  <a:pt x="487257" y="427567"/>
                  <a:pt x="365760" y="304800"/>
                </a:cubicBezTo>
                <a:cubicBezTo>
                  <a:pt x="244263" y="182033"/>
                  <a:pt x="122131" y="91016"/>
                  <a:pt x="0" y="0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8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4C22513A-0E1D-40AA-9573-5200A1561313}"/>
              </a:ext>
            </a:extLst>
          </p:cNvPr>
          <p:cNvGrpSpPr/>
          <p:nvPr/>
        </p:nvGrpSpPr>
        <p:grpSpPr>
          <a:xfrm>
            <a:off x="3851335" y="1352820"/>
            <a:ext cx="4528485" cy="4320000"/>
            <a:chOff x="3851335" y="1116600"/>
            <a:chExt cx="4528485" cy="4320000"/>
          </a:xfrm>
        </p:grpSpPr>
        <p:sp>
          <p:nvSpPr>
            <p:cNvPr id="14" name="Стимулирующая">
              <a:extLst>
                <a:ext uri="{FF2B5EF4-FFF2-40B4-BE49-F238E27FC236}">
                  <a16:creationId xmlns:a16="http://schemas.microsoft.com/office/drawing/2014/main" xmlns="" id="{FAE7FA4F-E000-40CB-9822-C3CD1A31FBDC}"/>
                </a:ext>
              </a:extLst>
            </p:cNvPr>
            <p:cNvSpPr/>
            <p:nvPr/>
          </p:nvSpPr>
          <p:spPr>
            <a:xfrm rot="15120000" flipH="1">
              <a:off x="4059820" y="1116600"/>
              <a:ext cx="4320000" cy="4320000"/>
            </a:xfrm>
            <a:prstGeom prst="pie">
              <a:avLst>
                <a:gd name="adj1" fmla="val 21095096"/>
                <a:gd name="adj2" fmla="val 9065963"/>
              </a:avLst>
            </a:prstGeom>
            <a:gradFill>
              <a:gsLst>
                <a:gs pos="0">
                  <a:srgbClr val="F79646">
                    <a:lumMod val="0"/>
                    <a:lumOff val="100000"/>
                  </a:srgbClr>
                </a:gs>
                <a:gs pos="100000">
                  <a:srgbClr val="C5E0B4"/>
                </a:gs>
              </a:gsLst>
              <a:path path="circle">
                <a:fillToRect l="50000" t="-80000" r="50000" b="180000"/>
              </a:path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81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Компенсирующая">
              <a:extLst>
                <a:ext uri="{FF2B5EF4-FFF2-40B4-BE49-F238E27FC236}">
                  <a16:creationId xmlns:a16="http://schemas.microsoft.com/office/drawing/2014/main" xmlns="" id="{3920B802-020B-4215-9EAF-0710555A47E2}"/>
                </a:ext>
              </a:extLst>
            </p:cNvPr>
            <p:cNvSpPr/>
            <p:nvPr/>
          </p:nvSpPr>
          <p:spPr>
            <a:xfrm flipH="1">
              <a:off x="3851335" y="1116600"/>
              <a:ext cx="4320000" cy="4320000"/>
            </a:xfrm>
            <a:prstGeom prst="pie">
              <a:avLst>
                <a:gd name="adj1" fmla="val 15553603"/>
                <a:gd name="adj2" fmla="val 6001621"/>
              </a:avLst>
            </a:prstGeom>
            <a:gradFill flip="none" rotWithShape="1">
              <a:gsLst>
                <a:gs pos="0">
                  <a:srgbClr val="F79646">
                    <a:lumMod val="0"/>
                    <a:lumOff val="100000"/>
                  </a:srgbClr>
                </a:gs>
                <a:gs pos="100000">
                  <a:srgbClr val="C99801"/>
                </a:gs>
              </a:gsLst>
              <a:path path="circle">
                <a:fillToRect l="50000" t="-80000" r="50000" b="18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CAE47C94-BB02-469E-B01E-6EC9792069BB}"/>
              </a:ext>
            </a:extLst>
          </p:cNvPr>
          <p:cNvGraphicFramePr>
            <a:graphicFrameLocks/>
          </p:cNvGraphicFramePr>
          <p:nvPr/>
        </p:nvGraphicFramePr>
        <p:xfrm>
          <a:off x="3725335" y="1932940"/>
          <a:ext cx="4572000" cy="315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891B84D7-8B9C-40B1-BAFC-ABF16B4FA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184357"/>
              </p:ext>
            </p:extLst>
          </p:nvPr>
        </p:nvGraphicFramePr>
        <p:xfrm>
          <a:off x="371474" y="1010754"/>
          <a:ext cx="4276992" cy="4993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7213">
                  <a:extLst>
                    <a:ext uri="{9D8B030D-6E8A-4147-A177-3AD203B41FA5}">
                      <a16:colId xmlns:a16="http://schemas.microsoft.com/office/drawing/2014/main" xmlns="" val="3924627211"/>
                    </a:ext>
                  </a:extLst>
                </a:gridCol>
                <a:gridCol w="496154">
                  <a:extLst>
                    <a:ext uri="{9D8B030D-6E8A-4147-A177-3AD203B41FA5}">
                      <a16:colId xmlns:a16="http://schemas.microsoft.com/office/drawing/2014/main" xmlns="" val="4166839290"/>
                    </a:ext>
                  </a:extLst>
                </a:gridCol>
                <a:gridCol w="613625">
                  <a:extLst>
                    <a:ext uri="{9D8B030D-6E8A-4147-A177-3AD203B41FA5}">
                      <a16:colId xmlns:a16="http://schemas.microsoft.com/office/drawing/2014/main" xmlns="" val="413074952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 в рамках компенсирующей субсидии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FEE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45720" marR="45720" anchor="ctr">
                    <a:solidFill>
                      <a:srgbClr val="FEE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2021*</a:t>
                      </a:r>
                    </a:p>
                  </a:txBody>
                  <a:tcPr marL="45720" marR="45720" anchor="ctr">
                    <a:solidFill>
                      <a:srgbClr val="FEE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908605"/>
                  </a:ext>
                </a:extLst>
              </a:tr>
              <a:tr h="67082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агротехнологических работ, повышение уровня экологической безопасности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производства, а также на повышение плодородия и качества почв</a:t>
                      </a: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6861067"/>
                  </a:ext>
                </a:extLst>
              </a:tr>
              <a:tr h="7331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1 кг реализованного и (или) отгруженного СХТП на собственную переработку коровьего и (или) козьего молока</a:t>
                      </a:r>
                    </a:p>
                  </a:txBody>
                  <a:tcPr marL="85725" marR="9525" marT="9525" marB="0" anchor="ctr"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</a:t>
                      </a:r>
                    </a:p>
                  </a:txBody>
                  <a:tcPr marL="45720" marR="45720" anchor="ctr"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</a:t>
                      </a:r>
                    </a:p>
                  </a:txBody>
                  <a:tcPr marL="45720" marR="45720" anchor="ctr">
                    <a:solidFill>
                      <a:srgbClr val="FF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2657804"/>
                  </a:ext>
                </a:extLst>
              </a:tr>
              <a:tr h="57664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племенного животноводства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373582"/>
                  </a:ext>
                </a:extLst>
              </a:tr>
              <a:tr h="428368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элитного семеноводства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45720" marR="45720" anchor="ctr"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45720" marR="45720" anchor="ctr">
                    <a:solidFill>
                      <a:srgbClr val="FF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1365764"/>
                  </a:ext>
                </a:extLst>
              </a:tr>
              <a:tr h="4871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Поддержка традиционных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подотраслей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растениеводства и животноводства</a:t>
                      </a: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3340916"/>
                  </a:ext>
                </a:extLst>
              </a:tr>
              <a:tr h="5096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северного оленеводства</a:t>
                      </a:r>
                    </a:p>
                  </a:txBody>
                  <a:tcPr marL="108000" marR="45720" anchor="ctr"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45720" marR="45720" anchor="ctr"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45720" marR="45720" anchor="ctr">
                    <a:solidFill>
                      <a:srgbClr val="FF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27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мясного животноводства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27988"/>
                  </a:ext>
                </a:extLst>
              </a:tr>
              <a:tr h="39541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сельскохозяйственного страхования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lnB w="12700" cap="flat" cmpd="sng" algn="ctr">
                      <a:solidFill>
                        <a:srgbClr val="C998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45720" marR="45720" anchor="ctr">
                    <a:lnB w="12700" cap="flat" cmpd="sng" algn="ctr">
                      <a:solidFill>
                        <a:srgbClr val="C998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45720" marR="45720" anchor="ctr">
                    <a:lnB w="12700" cap="flat" cmpd="sng" algn="ctr">
                      <a:solidFill>
                        <a:srgbClr val="C998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003851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E769BEE-A755-426C-8A41-08BCAE43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40875"/>
              </p:ext>
            </p:extLst>
          </p:nvPr>
        </p:nvGraphicFramePr>
        <p:xfrm>
          <a:off x="7549460" y="1016627"/>
          <a:ext cx="4306410" cy="5257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5514">
                  <a:extLst>
                    <a:ext uri="{9D8B030D-6E8A-4147-A177-3AD203B41FA5}">
                      <a16:colId xmlns:a16="http://schemas.microsoft.com/office/drawing/2014/main" xmlns="" val="2393214688"/>
                    </a:ext>
                  </a:extLst>
                </a:gridCol>
                <a:gridCol w="524857">
                  <a:extLst>
                    <a:ext uri="{9D8B030D-6E8A-4147-A177-3AD203B41FA5}">
                      <a16:colId xmlns:a16="http://schemas.microsoft.com/office/drawing/2014/main" xmlns="" val="985875490"/>
                    </a:ext>
                  </a:extLst>
                </a:gridCol>
                <a:gridCol w="596039">
                  <a:extLst>
                    <a:ext uri="{9D8B030D-6E8A-4147-A177-3AD203B41FA5}">
                      <a16:colId xmlns:a16="http://schemas.microsoft.com/office/drawing/2014/main" xmlns="" val="2898731330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 в рамках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стимулирующей субсидии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DBE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45720" marR="45720" anchor="ctr">
                    <a:solidFill>
                      <a:srgbClr val="DBE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2021*</a:t>
                      </a:r>
                    </a:p>
                  </a:txBody>
                  <a:tcPr marL="45720" marR="45720" anchor="ctr">
                    <a:solidFill>
                      <a:srgbClr val="DBE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1998226"/>
                  </a:ext>
                </a:extLst>
              </a:tr>
              <a:tr h="414189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зерновых и зернобобовых культур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(валовой сбор)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9115059"/>
                  </a:ext>
                </a:extLst>
              </a:tr>
              <a:tr h="4295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масличных культур (за исключением рапса и сои)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(валовой сбор)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5720" marR="45720" anchor="ctr"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5720" marR="45720" anchor="ctr">
                    <a:solidFill>
                      <a:srgbClr val="F2F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188499"/>
                  </a:ext>
                </a:extLst>
              </a:tr>
              <a:tr h="42808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льна-долгунца и (или) конопли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(валовой сбор льноволокна и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пеньковолокна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8914688"/>
                  </a:ext>
                </a:extLst>
              </a:tr>
              <a:tr h="414189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овощей открытого грунта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(прирост производства)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5720" marR="45720" anchor="ctr"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5720" marR="45720" anchor="ctr">
                    <a:solidFill>
                      <a:srgbClr val="F2F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7520424"/>
                  </a:ext>
                </a:extLst>
              </a:tr>
              <a:tr h="848859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Закладка и (или) уход за многолетними насаждениями, включая питомники 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(площадь закладки)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5800955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молока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(прирост)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45720" marR="45720" anchor="ctr"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45720" marR="45720" anchor="ctr">
                    <a:solidFill>
                      <a:srgbClr val="F2F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2620269"/>
                  </a:ext>
                </a:extLst>
              </a:tr>
              <a:tr h="528953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виноградарства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(площадь насаждений в плодоносящем возрасте, площадь закладки)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327909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специализированного мясного скотоводства, овцеводства и козоводства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(прирост поголовья коров мясных пород, маточного поголовья овец и коз)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5720" marR="45720" anchor="ctr"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5720" marR="45720" anchor="ctr">
                    <a:solidFill>
                      <a:srgbClr val="F2F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4387735"/>
                  </a:ext>
                </a:extLst>
              </a:tr>
              <a:tr h="30680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малых форм хозяйствования.</a:t>
                      </a:r>
                    </a:p>
                  </a:txBody>
                  <a:tcPr marL="108000" marR="45720" anchor="ctr">
                    <a:lnB w="12700" cap="flat" cmpd="sng" algn="ctr">
                      <a:solidFill>
                        <a:srgbClr val="5381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10,2</a:t>
                      </a:r>
                    </a:p>
                  </a:txBody>
                  <a:tcPr marL="45720" marR="45720" anchor="ctr">
                    <a:lnB w="12700" cap="flat" cmpd="sng" algn="ctr">
                      <a:solidFill>
                        <a:srgbClr val="5381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45720" marR="45720" anchor="ctr">
                    <a:lnB w="12700" cap="flat" cmpd="sng" algn="ctr">
                      <a:solidFill>
                        <a:srgbClr val="5381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7764006"/>
                  </a:ext>
                </a:extLst>
              </a:tr>
            </a:tbl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FB38B534-AD04-4BAD-B938-6EF13D892CEF}"/>
              </a:ext>
            </a:extLst>
          </p:cNvPr>
          <p:cNvSpPr txBox="1">
            <a:spLocks/>
          </p:cNvSpPr>
          <p:nvPr/>
        </p:nvSpPr>
        <p:spPr>
          <a:xfrm>
            <a:off x="384134" y="86212"/>
            <a:ext cx="11436391" cy="780761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Компенсирующая и стимулирующая субсидии </a:t>
            </a:r>
          </a:p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в 2020 и 2021 годах</a:t>
            </a:r>
            <a:r>
              <a:rPr lang="en-US" sz="2400" dirty="0">
                <a:latin typeface="Arial Black" panose="020B0A04020102020204" pitchFamily="34" charset="0"/>
              </a:rPr>
              <a:t>, </a:t>
            </a:r>
            <a:r>
              <a:rPr lang="ru-RU" sz="2400" dirty="0">
                <a:latin typeface="Arial Black" panose="020B0A04020102020204" pitchFamily="34" charset="0"/>
              </a:rPr>
              <a:t>млрд. рублей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EE10119-FCD6-4D31-8253-F69ACC885372}"/>
              </a:ext>
            </a:extLst>
          </p:cNvPr>
          <p:cNvSpPr txBox="1"/>
          <p:nvPr/>
        </p:nvSpPr>
        <p:spPr>
          <a:xfrm>
            <a:off x="4487069" y="2914979"/>
            <a:ext cx="135466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31,9</a:t>
            </a:r>
          </a:p>
          <a:p>
            <a:pPr algn="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13B3A8F-8D8B-41BC-8E75-FDBD14290000}"/>
              </a:ext>
            </a:extLst>
          </p:cNvPr>
          <p:cNvSpPr txBox="1"/>
          <p:nvPr/>
        </p:nvSpPr>
        <p:spPr>
          <a:xfrm>
            <a:off x="6452399" y="2914979"/>
            <a:ext cx="135466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23,5 </a:t>
            </a:r>
          </a:p>
          <a:p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CD84A53-F01D-4F2D-B7E5-A8F1867D466A}"/>
              </a:ext>
            </a:extLst>
          </p:cNvPr>
          <p:cNvSpPr txBox="1"/>
          <p:nvPr/>
        </p:nvSpPr>
        <p:spPr>
          <a:xfrm>
            <a:off x="4775996" y="3635171"/>
            <a:ext cx="11517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F20240-9717-4FE3-B7B9-E8235B4E8E74}"/>
              </a:ext>
            </a:extLst>
          </p:cNvPr>
          <p:cNvSpPr txBox="1"/>
          <p:nvPr/>
        </p:nvSpPr>
        <p:spPr>
          <a:xfrm>
            <a:off x="6364278" y="3635171"/>
            <a:ext cx="11517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</p:txBody>
      </p:sp>
      <p:sp>
        <p:nvSpPr>
          <p:cNvPr id="21" name="Номер слайда 4">
            <a:extLst>
              <a:ext uri="{FF2B5EF4-FFF2-40B4-BE49-F238E27FC236}">
                <a16:creationId xmlns:a16="http://schemas.microsoft.com/office/drawing/2014/main" xmlns="" id="{C07E702A-3E86-4915-B067-778CE3562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E0333D2-5BA2-462E-8FD9-0D4EC862CD30}"/>
              </a:ext>
            </a:extLst>
          </p:cNvPr>
          <p:cNvSpPr txBox="1"/>
          <p:nvPr/>
        </p:nvSpPr>
        <p:spPr>
          <a:xfrm>
            <a:off x="1342784" y="6061050"/>
            <a:ext cx="3821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* по соглашениям с субъектами Российской Федерации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C01C904-BE45-4221-A225-32ED9EF9F53A}"/>
              </a:ext>
            </a:extLst>
          </p:cNvPr>
          <p:cNvSpPr txBox="1"/>
          <p:nvPr/>
        </p:nvSpPr>
        <p:spPr>
          <a:xfrm>
            <a:off x="5387989" y="971182"/>
            <a:ext cx="151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 2021 год</a:t>
            </a:r>
          </a:p>
        </p:txBody>
      </p:sp>
    </p:spTree>
    <p:extLst>
      <p:ext uri="{BB962C8B-B14F-4D97-AF65-F5344CB8AC3E}">
        <p14:creationId xmlns:p14="http://schemas.microsoft.com/office/powerpoint/2010/main" val="144403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891B84D7-8B9C-40B1-BAFC-ABF16B4FA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03327"/>
              </p:ext>
            </p:extLst>
          </p:nvPr>
        </p:nvGraphicFramePr>
        <p:xfrm>
          <a:off x="371474" y="1010754"/>
          <a:ext cx="5318126" cy="4902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1776">
                  <a:extLst>
                    <a:ext uri="{9D8B030D-6E8A-4147-A177-3AD203B41FA5}">
                      <a16:colId xmlns:a16="http://schemas.microsoft.com/office/drawing/2014/main" xmlns="" val="3924627211"/>
                    </a:ext>
                  </a:extLst>
                </a:gridCol>
                <a:gridCol w="936350">
                  <a:extLst>
                    <a:ext uri="{9D8B030D-6E8A-4147-A177-3AD203B41FA5}">
                      <a16:colId xmlns:a16="http://schemas.microsoft.com/office/drawing/2014/main" xmlns="" val="4166839290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L="108000" marR="45720" anchor="ctr">
                    <a:solidFill>
                      <a:srgbClr val="FEE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млрд рублей</a:t>
                      </a:r>
                    </a:p>
                  </a:txBody>
                  <a:tcPr marL="45720" marR="45720" anchor="ctr">
                    <a:solidFill>
                      <a:srgbClr val="FEE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9086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ВСЕГО на компенсирующую и стимулирующую </a:t>
                      </a: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61,4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2622193"/>
                  </a:ext>
                </a:extLst>
              </a:tr>
              <a:tr h="203186">
                <a:tc>
                  <a:txBody>
                    <a:bodyPr/>
                    <a:lstStyle/>
                    <a:p>
                      <a:pPr marL="4445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на поддержку МФХ</a:t>
                      </a: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10800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17,7</a:t>
                      </a:r>
                    </a:p>
                  </a:txBody>
                  <a:tcPr marL="4572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14204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lvl="1"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компенсирующей субсидии</a:t>
                      </a:r>
                    </a:p>
                  </a:txBody>
                  <a:tcPr marL="108000" marR="45720" anchor="ctr"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marL="45720" marR="45720" anchor="ctr">
                    <a:solidFill>
                      <a:srgbClr val="FF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686106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рамках стимулирующей субсидии</a:t>
                      </a: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2657804"/>
                  </a:ext>
                </a:extLst>
              </a:tr>
              <a:tr h="494939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МФХ</a:t>
                      </a:r>
                    </a:p>
                  </a:txBody>
                  <a:tcPr marL="108000" marR="45720" anchor="ctr">
                    <a:solidFill>
                      <a:srgbClr val="FEEF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28,8%</a:t>
                      </a:r>
                    </a:p>
                  </a:txBody>
                  <a:tcPr marL="45720" marR="45720" anchor="ctr">
                    <a:solidFill>
                      <a:srgbClr val="FEE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1365764"/>
                  </a:ext>
                </a:extLst>
              </a:tr>
              <a:tr h="3772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Агростартапы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3340916"/>
                  </a:ext>
                </a:extLst>
              </a:tr>
              <a:tr h="3771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на поддержку МФХ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</a:p>
                  </a:txBody>
                  <a:tcPr marL="4572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574654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МФХ во всех направлениях поддержки</a:t>
                      </a:r>
                    </a:p>
                  </a:txBody>
                  <a:tcPr marL="108000" marR="45720" anchor="ctr">
                    <a:solidFill>
                      <a:srgbClr val="FEEF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32,9%</a:t>
                      </a:r>
                    </a:p>
                  </a:txBody>
                  <a:tcPr marL="45720" marR="45720" anchor="ctr">
                    <a:solidFill>
                      <a:srgbClr val="FEE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E769BEE-A755-426C-8A41-08BCAE43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753234"/>
              </p:ext>
            </p:extLst>
          </p:nvPr>
        </p:nvGraphicFramePr>
        <p:xfrm>
          <a:off x="6470508" y="1010754"/>
          <a:ext cx="5344720" cy="4898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0691">
                  <a:extLst>
                    <a:ext uri="{9D8B030D-6E8A-4147-A177-3AD203B41FA5}">
                      <a16:colId xmlns:a16="http://schemas.microsoft.com/office/drawing/2014/main" xmlns="" val="2393214688"/>
                    </a:ext>
                  </a:extLst>
                </a:gridCol>
                <a:gridCol w="944029">
                  <a:extLst>
                    <a:ext uri="{9D8B030D-6E8A-4147-A177-3AD203B41FA5}">
                      <a16:colId xmlns:a16="http://schemas.microsoft.com/office/drawing/2014/main" xmlns="" val="985875490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 (по соглашениям)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DBE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млрд рублей</a:t>
                      </a:r>
                    </a:p>
                  </a:txBody>
                  <a:tcPr marL="45720" marR="45720" anchor="ctr">
                    <a:solidFill>
                      <a:srgbClr val="DBE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199822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ВСЕГО на компенсирующую и стимулирующую </a:t>
                      </a: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55,4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27344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4445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на поддержку МФХ</a:t>
                      </a: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10800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13,9</a:t>
                      </a:r>
                    </a:p>
                  </a:txBody>
                  <a:tcPr marL="4572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324746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lvl="1"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компенсирующей субсидии</a:t>
                      </a:r>
                    </a:p>
                  </a:txBody>
                  <a:tcPr marL="108000" marR="45720" anchor="ctr">
                    <a:solidFill>
                      <a:srgbClr val="F2F6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</a:t>
                      </a:r>
                    </a:p>
                  </a:txBody>
                  <a:tcPr marL="45720" marR="45720" anchor="ctr">
                    <a:solidFill>
                      <a:srgbClr val="F2F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9115059"/>
                  </a:ext>
                </a:extLst>
              </a:tr>
              <a:tr h="653786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рамках стимулирующей субсидии</a:t>
                      </a: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188499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МФХ</a:t>
                      </a:r>
                    </a:p>
                  </a:txBody>
                  <a:tcPr marL="108000" marR="45720" anchor="ctr">
                    <a:solidFill>
                      <a:srgbClr val="DFE9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25,1%</a:t>
                      </a:r>
                    </a:p>
                  </a:txBody>
                  <a:tcPr marL="45720" marR="45720" anchor="ctr">
                    <a:solidFill>
                      <a:srgbClr val="DFE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7520424"/>
                  </a:ext>
                </a:extLst>
              </a:tr>
              <a:tr h="4346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Агростартапы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5800955"/>
                  </a:ext>
                </a:extLst>
              </a:tr>
              <a:tr h="3526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на поддержку МФХ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</a:t>
                      </a:r>
                    </a:p>
                  </a:txBody>
                  <a:tcPr marL="4572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21649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МФХ во всех направлениях поддержки</a:t>
                      </a:r>
                    </a:p>
                  </a:txBody>
                  <a:tcPr marL="108000" marR="45720" anchor="ctr">
                    <a:solidFill>
                      <a:srgbClr val="DFE9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31,4%</a:t>
                      </a:r>
                    </a:p>
                  </a:txBody>
                  <a:tcPr marL="45720" marR="45720" anchor="ctr">
                    <a:solidFill>
                      <a:srgbClr val="DFE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2620269"/>
                  </a:ext>
                </a:extLst>
              </a:tr>
            </a:tbl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FB38B534-AD04-4BAD-B938-6EF13D892CEF}"/>
              </a:ext>
            </a:extLst>
          </p:cNvPr>
          <p:cNvSpPr txBox="1">
            <a:spLocks/>
          </p:cNvSpPr>
          <p:nvPr/>
        </p:nvSpPr>
        <p:spPr>
          <a:xfrm>
            <a:off x="384134" y="86212"/>
            <a:ext cx="11436391" cy="780761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Господдержка малых форм хозяйствования в 2020 и 2021 годах</a:t>
            </a:r>
          </a:p>
        </p:txBody>
      </p:sp>
      <p:sp>
        <p:nvSpPr>
          <p:cNvPr id="21" name="Номер слайда 4">
            <a:extLst>
              <a:ext uri="{FF2B5EF4-FFF2-40B4-BE49-F238E27FC236}">
                <a16:creationId xmlns:a16="http://schemas.microsoft.com/office/drawing/2014/main" xmlns="" id="{C07E702A-3E86-4915-B067-778CE3562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5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FB38B534-AD04-4BAD-B938-6EF13D892CEF}"/>
              </a:ext>
            </a:extLst>
          </p:cNvPr>
          <p:cNvSpPr txBox="1">
            <a:spLocks/>
          </p:cNvSpPr>
          <p:nvPr/>
        </p:nvSpPr>
        <p:spPr>
          <a:xfrm>
            <a:off x="384134" y="86212"/>
            <a:ext cx="11436391" cy="780761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Господдержка малых форм хозяйствования АПК </a:t>
            </a:r>
          </a:p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в 2018 и 2019 годах</a:t>
            </a:r>
          </a:p>
        </p:txBody>
      </p:sp>
      <p:sp>
        <p:nvSpPr>
          <p:cNvPr id="21" name="Номер слайда 4">
            <a:extLst>
              <a:ext uri="{FF2B5EF4-FFF2-40B4-BE49-F238E27FC236}">
                <a16:creationId xmlns:a16="http://schemas.microsoft.com/office/drawing/2014/main" xmlns="" id="{C07E702A-3E86-4915-B067-778CE3562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FA0430E-C5C2-4D3A-B405-E2013180C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740620"/>
              </p:ext>
            </p:extLst>
          </p:nvPr>
        </p:nvGraphicFramePr>
        <p:xfrm>
          <a:off x="352639" y="908049"/>
          <a:ext cx="11467886" cy="3766461"/>
        </p:xfrm>
        <a:graphic>
          <a:graphicData uri="http://schemas.openxmlformats.org/drawingml/2006/table">
            <a:tbl>
              <a:tblPr/>
              <a:tblGrid>
                <a:gridCol w="4620965">
                  <a:extLst>
                    <a:ext uri="{9D8B030D-6E8A-4147-A177-3AD203B41FA5}">
                      <a16:colId xmlns:a16="http://schemas.microsoft.com/office/drawing/2014/main" xmlns="" val="3593399178"/>
                    </a:ext>
                  </a:extLst>
                </a:gridCol>
                <a:gridCol w="919893">
                  <a:extLst>
                    <a:ext uri="{9D8B030D-6E8A-4147-A177-3AD203B41FA5}">
                      <a16:colId xmlns:a16="http://schemas.microsoft.com/office/drawing/2014/main" xmlns="" val="1787581455"/>
                    </a:ext>
                  </a:extLst>
                </a:gridCol>
                <a:gridCol w="858032">
                  <a:extLst>
                    <a:ext uri="{9D8B030D-6E8A-4147-A177-3AD203B41FA5}">
                      <a16:colId xmlns:a16="http://schemas.microsoft.com/office/drawing/2014/main" xmlns="" val="3472396022"/>
                    </a:ext>
                  </a:extLst>
                </a:gridCol>
                <a:gridCol w="1267249">
                  <a:extLst>
                    <a:ext uri="{9D8B030D-6E8A-4147-A177-3AD203B41FA5}">
                      <a16:colId xmlns:a16="http://schemas.microsoft.com/office/drawing/2014/main" xmlns="" val="1788380100"/>
                    </a:ext>
                  </a:extLst>
                </a:gridCol>
                <a:gridCol w="1267249">
                  <a:extLst>
                    <a:ext uri="{9D8B030D-6E8A-4147-A177-3AD203B41FA5}">
                      <a16:colId xmlns:a16="http://schemas.microsoft.com/office/drawing/2014/main" xmlns="" val="3023380094"/>
                    </a:ext>
                  </a:extLst>
                </a:gridCol>
                <a:gridCol w="1267249">
                  <a:extLst>
                    <a:ext uri="{9D8B030D-6E8A-4147-A177-3AD203B41FA5}">
                      <a16:colId xmlns:a16="http://schemas.microsoft.com/office/drawing/2014/main" xmlns="" val="4118500071"/>
                    </a:ext>
                  </a:extLst>
                </a:gridCol>
                <a:gridCol w="1267249">
                  <a:extLst>
                    <a:ext uri="{9D8B030D-6E8A-4147-A177-3AD203B41FA5}">
                      <a16:colId xmlns:a16="http://schemas.microsoft.com/office/drawing/2014/main" xmlns="" val="2337515742"/>
                    </a:ext>
                  </a:extLst>
                </a:gridCol>
              </a:tblGrid>
              <a:tr h="880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208" marR="82208" marT="41104" marB="411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Количество,</a:t>
                      </a:r>
                      <a:r>
                        <a:rPr lang="en-US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ед.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9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Количество, </a:t>
                      </a:r>
                      <a:br>
                        <a:rPr lang="ru-RU" sz="9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ед.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Выручка,</a:t>
                      </a:r>
                      <a:b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млн.</a:t>
                      </a:r>
                      <a:r>
                        <a:rPr lang="en-US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</a:t>
                      </a:r>
                      <a:endParaRPr lang="ru-RU" sz="11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9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Выручка,</a:t>
                      </a:r>
                      <a:br>
                        <a:rPr lang="ru-RU" sz="9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млн.</a:t>
                      </a:r>
                      <a:r>
                        <a:rPr lang="en-US" sz="9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</a:t>
                      </a:r>
                      <a:endParaRPr lang="ru-RU" sz="9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  <a:r>
                        <a:rPr lang="en-US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en-US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поддержку</a:t>
                      </a:r>
                      <a:r>
                        <a:rPr lang="en-US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АПК</a:t>
                      </a:r>
                      <a:r>
                        <a:rPr lang="en-US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(всего), млн.</a:t>
                      </a:r>
                      <a:r>
                        <a:rPr lang="en-US" sz="1100" b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</a:t>
                      </a:r>
                      <a:endParaRPr lang="ru-RU" sz="11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48846288"/>
                  </a:ext>
                </a:extLst>
              </a:tr>
              <a:tr h="314211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2854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5843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100" dirty="0">
                          <a:solidFill>
                            <a:srgbClr val="5843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en-US" sz="1100" dirty="0">
                        <a:solidFill>
                          <a:srgbClr val="5843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66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ru-RU" sz="1100" dirty="0">
                          <a:solidFill>
                            <a:srgbClr val="0066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год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5843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100" dirty="0">
                          <a:solidFill>
                            <a:srgbClr val="5843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en-US" sz="1100" dirty="0">
                        <a:solidFill>
                          <a:srgbClr val="5843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66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ru-RU" sz="1100" dirty="0">
                          <a:solidFill>
                            <a:srgbClr val="0066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год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5843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100" dirty="0">
                          <a:solidFill>
                            <a:srgbClr val="5843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en-US" sz="1100" dirty="0">
                        <a:solidFill>
                          <a:srgbClr val="5843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66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ru-RU" sz="1100" dirty="0">
                          <a:solidFill>
                            <a:srgbClr val="0066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год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3744084"/>
                  </a:ext>
                </a:extLst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(без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промышленности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обслуживания)</a:t>
                      </a:r>
                      <a:endParaRPr lang="ru-RU" sz="11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2854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en-US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673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51 704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3 044 172,3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3 381 948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207 655,4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196 418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6888939"/>
                  </a:ext>
                </a:extLst>
              </a:tr>
              <a:tr h="428699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Микро- и малые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предприятия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ВСЕГО</a:t>
                      </a:r>
                      <a:endParaRPr lang="ru-RU" sz="11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2854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056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49 063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891 421,4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984 269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79 966,9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88 934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9401648"/>
                  </a:ext>
                </a:extLst>
              </a:tr>
              <a:tr h="428699">
                <a:tc>
                  <a:txBody>
                    <a:bodyPr/>
                    <a:lstStyle/>
                    <a:p>
                      <a:pPr lvl="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i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удельный вес МФХ </a:t>
                      </a:r>
                    </a:p>
                  </a:txBody>
                  <a:tcPr marL="252000" marR="2854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i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95,0%</a:t>
                      </a:r>
                    </a:p>
                  </a:txBody>
                  <a:tcPr marL="4567" marR="36000" marT="456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i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94,9%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i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29,3%</a:t>
                      </a: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i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29,1%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i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38,5%</a:t>
                      </a: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i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45,3%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5010452"/>
                  </a:ext>
                </a:extLst>
              </a:tr>
              <a:tr h="428699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Средние и крупные предприятия</a:t>
                      </a:r>
                      <a:endParaRPr lang="ru-RU" sz="11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2854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2 617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2 641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2 152 751</a:t>
                      </a: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2 397 679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127 689</a:t>
                      </a: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107 485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3024361"/>
                  </a:ext>
                </a:extLst>
              </a:tr>
              <a:tr h="428699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2854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i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5,0%</a:t>
                      </a:r>
                    </a:p>
                  </a:txBody>
                  <a:tcPr marL="4567" marR="36000" marT="456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i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5,1%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i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70,7%</a:t>
                      </a: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i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70,9%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i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61,5%</a:t>
                      </a: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i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54,7%</a:t>
                      </a: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816333"/>
                  </a:ext>
                </a:extLst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Прочие организации АПК (промышленность, обслуживание)</a:t>
                      </a:r>
                      <a:endParaRPr lang="ru-RU" sz="11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2854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463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2 140 530,8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1 032 932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5843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11 014,6</a:t>
                      </a:r>
                      <a:endParaRPr lang="ru-RU" sz="1100" dirty="0">
                        <a:solidFill>
                          <a:srgbClr val="5843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7" marR="36000" marT="4567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9 559</a:t>
                      </a:r>
                      <a:endParaRPr lang="ru-RU" sz="11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4" marR="36000" marT="28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6375258"/>
                  </a:ext>
                </a:extLst>
              </a:tr>
            </a:tbl>
          </a:graphicData>
        </a:graphic>
      </p:graphicFrame>
      <p:pic>
        <p:nvPicPr>
          <p:cNvPr id="7" name="Рисунок 6" descr="Угловые стрелки (справа налево)">
            <a:extLst>
              <a:ext uri="{FF2B5EF4-FFF2-40B4-BE49-F238E27FC236}">
                <a16:creationId xmlns:a16="http://schemas.microsoft.com/office/drawing/2014/main" xmlns="" id="{515D20DD-A90D-49A6-B4AC-795A1AE6D8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275962" y="2654825"/>
            <a:ext cx="178454" cy="178454"/>
          </a:xfrm>
          <a:prstGeom prst="rect">
            <a:avLst/>
          </a:prstGeom>
        </p:spPr>
      </p:pic>
      <p:pic>
        <p:nvPicPr>
          <p:cNvPr id="11" name="Рисунок 10" descr="Угловые стрелки (справа налево)">
            <a:extLst>
              <a:ext uri="{FF2B5EF4-FFF2-40B4-BE49-F238E27FC236}">
                <a16:creationId xmlns:a16="http://schemas.microsoft.com/office/drawing/2014/main" xmlns="" id="{481FC24F-5568-4792-88E0-840E1A7E6E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10821686" y="2654825"/>
            <a:ext cx="178454" cy="178454"/>
          </a:xfrm>
          <a:prstGeom prst="rect">
            <a:avLst/>
          </a:prstGeom>
        </p:spPr>
      </p:pic>
      <p:pic>
        <p:nvPicPr>
          <p:cNvPr id="15" name="Рисунок 14" descr="Угловые стрелки (справа налево)">
            <a:extLst>
              <a:ext uri="{FF2B5EF4-FFF2-40B4-BE49-F238E27FC236}">
                <a16:creationId xmlns:a16="http://schemas.microsoft.com/office/drawing/2014/main" xmlns="" id="{B02487DA-3BE7-4A26-85D8-6E7AD09167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16200000" flipV="1">
            <a:off x="5997355" y="2643376"/>
            <a:ext cx="178454" cy="17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FB38B534-AD04-4BAD-B938-6EF13D892CEF}"/>
              </a:ext>
            </a:extLst>
          </p:cNvPr>
          <p:cNvSpPr txBox="1">
            <a:spLocks/>
          </p:cNvSpPr>
          <p:nvPr/>
        </p:nvSpPr>
        <p:spPr>
          <a:xfrm>
            <a:off x="384134" y="86212"/>
            <a:ext cx="11436391" cy="780761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Господдержка малых форм хозяйствования АПК </a:t>
            </a:r>
          </a:p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в 2019 году по направлениям поддержки</a:t>
            </a:r>
          </a:p>
        </p:txBody>
      </p:sp>
      <p:sp>
        <p:nvSpPr>
          <p:cNvPr id="21" name="Номер слайда 4">
            <a:extLst>
              <a:ext uri="{FF2B5EF4-FFF2-40B4-BE49-F238E27FC236}">
                <a16:creationId xmlns:a16="http://schemas.microsoft.com/office/drawing/2014/main" xmlns="" id="{C07E702A-3E86-4915-B067-778CE3562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A1135F97-6717-4DF0-A782-06C406032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028830"/>
              </p:ext>
            </p:extLst>
          </p:nvPr>
        </p:nvGraphicFramePr>
        <p:xfrm>
          <a:off x="371472" y="1190008"/>
          <a:ext cx="11449054" cy="3454386"/>
        </p:xfrm>
        <a:graphic>
          <a:graphicData uri="http://schemas.openxmlformats.org/drawingml/2006/table">
            <a:tbl>
              <a:tblPr/>
              <a:tblGrid>
                <a:gridCol w="2142103">
                  <a:extLst>
                    <a:ext uri="{9D8B030D-6E8A-4147-A177-3AD203B41FA5}">
                      <a16:colId xmlns:a16="http://schemas.microsoft.com/office/drawing/2014/main" xmlns="" val="513835006"/>
                    </a:ext>
                  </a:extLst>
                </a:gridCol>
                <a:gridCol w="873395">
                  <a:extLst>
                    <a:ext uri="{9D8B030D-6E8A-4147-A177-3AD203B41FA5}">
                      <a16:colId xmlns:a16="http://schemas.microsoft.com/office/drawing/2014/main" xmlns="" val="950082697"/>
                    </a:ext>
                  </a:extLst>
                </a:gridCol>
                <a:gridCol w="1115322">
                  <a:extLst>
                    <a:ext uri="{9D8B030D-6E8A-4147-A177-3AD203B41FA5}">
                      <a16:colId xmlns:a16="http://schemas.microsoft.com/office/drawing/2014/main" xmlns="" val="1837615173"/>
                    </a:ext>
                  </a:extLst>
                </a:gridCol>
                <a:gridCol w="856994">
                  <a:extLst>
                    <a:ext uri="{9D8B030D-6E8A-4147-A177-3AD203B41FA5}">
                      <a16:colId xmlns:a16="http://schemas.microsoft.com/office/drawing/2014/main" xmlns="" val="1879915226"/>
                    </a:ext>
                  </a:extLst>
                </a:gridCol>
                <a:gridCol w="1254737">
                  <a:extLst>
                    <a:ext uri="{9D8B030D-6E8A-4147-A177-3AD203B41FA5}">
                      <a16:colId xmlns:a16="http://schemas.microsoft.com/office/drawing/2014/main" xmlns="" val="2377580336"/>
                    </a:ext>
                  </a:extLst>
                </a:gridCol>
                <a:gridCol w="1025112">
                  <a:extLst>
                    <a:ext uri="{9D8B030D-6E8A-4147-A177-3AD203B41FA5}">
                      <a16:colId xmlns:a16="http://schemas.microsoft.com/office/drawing/2014/main" xmlns="" val="352192277"/>
                    </a:ext>
                  </a:extLst>
                </a:gridCol>
                <a:gridCol w="951304">
                  <a:extLst>
                    <a:ext uri="{9D8B030D-6E8A-4147-A177-3AD203B41FA5}">
                      <a16:colId xmlns:a16="http://schemas.microsoft.com/office/drawing/2014/main" xmlns="" val="2375422765"/>
                    </a:ext>
                  </a:extLst>
                </a:gridCol>
                <a:gridCol w="934903">
                  <a:extLst>
                    <a:ext uri="{9D8B030D-6E8A-4147-A177-3AD203B41FA5}">
                      <a16:colId xmlns:a16="http://schemas.microsoft.com/office/drawing/2014/main" xmlns="" val="3524342776"/>
                    </a:ext>
                  </a:extLst>
                </a:gridCol>
                <a:gridCol w="1135824">
                  <a:extLst>
                    <a:ext uri="{9D8B030D-6E8A-4147-A177-3AD203B41FA5}">
                      <a16:colId xmlns:a16="http://schemas.microsoft.com/office/drawing/2014/main" xmlns="" val="2502553305"/>
                    </a:ext>
                  </a:extLst>
                </a:gridCol>
                <a:gridCol w="1159360">
                  <a:extLst>
                    <a:ext uri="{9D8B030D-6E8A-4147-A177-3AD203B41FA5}">
                      <a16:colId xmlns:a16="http://schemas.microsoft.com/office/drawing/2014/main" xmlns="" val="1266317335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Кол-во,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 всем мерам поддержки (из РБ и ФБ), млн. руб.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Единая,</a:t>
                      </a:r>
                      <a:b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млн.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руб.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Несвязанная,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млн.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Молоко,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млн.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Инвесты</a:t>
                      </a: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b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млн.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КАПЕКСы</a:t>
                      </a: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b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млн.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Мелиорация,</a:t>
                      </a:r>
                      <a:b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млн.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Агростартапы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КФХ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СПоК</a:t>
                      </a: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),</a:t>
                      </a:r>
                      <a:b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млн.</a:t>
                      </a:r>
                      <a:r>
                        <a:rPr lang="en-US" sz="105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 err="1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руб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52992462"/>
                  </a:ext>
                </a:extLst>
              </a:tr>
              <a:tr h="335769">
                <a:tc rowSpan="2"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Микро-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малые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предприятия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88 934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0879834"/>
                  </a:ext>
                </a:extLst>
              </a:tr>
              <a:tr h="308850">
                <a:tc vMerge="1">
                  <a:txBody>
                    <a:bodyPr/>
                    <a:lstStyle/>
                    <a:p>
                      <a:endParaRPr lang="ru-RU" sz="1100" b="0" kern="12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94,9%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45,3%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59,3%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57,5%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31,5%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5,9%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26,0%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57,1%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96,4%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4115021"/>
                  </a:ext>
                </a:extLst>
              </a:tr>
              <a:tr h="335769">
                <a:tc>
                  <a:txBody>
                    <a:bodyPr/>
                    <a:lstStyle/>
                    <a:p>
                      <a:pPr marL="35877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из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них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КФХ,СПОК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43 112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1305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311424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18097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8491068"/>
                  </a:ext>
                </a:extLst>
              </a:tr>
              <a:tr h="30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64,4%</a:t>
                      </a: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21,9%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33,0%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18,8%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6,5%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0,6%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3,3%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17,2%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96,4%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6071114"/>
                  </a:ext>
                </a:extLst>
              </a:tr>
              <a:tr h="431089">
                <a:tc>
                  <a:txBody>
                    <a:bodyPr/>
                    <a:lstStyle/>
                    <a:p>
                      <a:pPr marL="8731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КФХ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СПОК</a:t>
                      </a:r>
                    </a:p>
                    <a:p>
                      <a:pPr marL="8731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(включая средние и крупные)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43 733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5136190"/>
                  </a:ext>
                </a:extLst>
              </a:tr>
              <a:tr h="122239">
                <a:tc rowSpan="2">
                  <a:txBody>
                    <a:bodyPr/>
                    <a:lstStyle/>
                    <a:p>
                      <a:pPr marL="8731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4189556"/>
                  </a:ext>
                </a:extLst>
              </a:tr>
              <a:tr h="30885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16" marR="2616" marT="2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64%</a:t>
                      </a:r>
                      <a:endParaRPr lang="ru-RU" sz="11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ru-RU" sz="11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ru-RU" sz="11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ru-RU" sz="11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11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ru-RU" sz="11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ru-RU" sz="11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1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544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95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FB38B534-AD04-4BAD-B938-6EF13D892CEF}"/>
              </a:ext>
            </a:extLst>
          </p:cNvPr>
          <p:cNvSpPr txBox="1">
            <a:spLocks/>
          </p:cNvSpPr>
          <p:nvPr/>
        </p:nvSpPr>
        <p:spPr>
          <a:xfrm>
            <a:off x="384134" y="86212"/>
            <a:ext cx="11436391" cy="780761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Господдержка малых форм хозяйствования АПК </a:t>
            </a:r>
          </a:p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в 2019 году по отдельным субъектам Российской Федерации </a:t>
            </a:r>
          </a:p>
        </p:txBody>
      </p:sp>
      <p:sp>
        <p:nvSpPr>
          <p:cNvPr id="21" name="Номер слайда 4">
            <a:extLst>
              <a:ext uri="{FF2B5EF4-FFF2-40B4-BE49-F238E27FC236}">
                <a16:creationId xmlns:a16="http://schemas.microsoft.com/office/drawing/2014/main" xmlns="" id="{C07E702A-3E86-4915-B067-778CE3562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3663CEA1-14B5-47C7-AF01-476C40ED1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16219"/>
              </p:ext>
            </p:extLst>
          </p:nvPr>
        </p:nvGraphicFramePr>
        <p:xfrm>
          <a:off x="261121" y="980007"/>
          <a:ext cx="11447385" cy="4842620"/>
        </p:xfrm>
        <a:graphic>
          <a:graphicData uri="http://schemas.openxmlformats.org/drawingml/2006/table">
            <a:tbl>
              <a:tblPr/>
              <a:tblGrid>
                <a:gridCol w="2162244">
                  <a:extLst>
                    <a:ext uri="{9D8B030D-6E8A-4147-A177-3AD203B41FA5}">
                      <a16:colId xmlns:a16="http://schemas.microsoft.com/office/drawing/2014/main" xmlns="" val="1124908759"/>
                    </a:ext>
                  </a:extLst>
                </a:gridCol>
                <a:gridCol w="352830">
                  <a:extLst>
                    <a:ext uri="{9D8B030D-6E8A-4147-A177-3AD203B41FA5}">
                      <a16:colId xmlns:a16="http://schemas.microsoft.com/office/drawing/2014/main" xmlns="" val="452831415"/>
                    </a:ext>
                  </a:extLst>
                </a:gridCol>
                <a:gridCol w="509489">
                  <a:extLst>
                    <a:ext uri="{9D8B030D-6E8A-4147-A177-3AD203B41FA5}">
                      <a16:colId xmlns:a16="http://schemas.microsoft.com/office/drawing/2014/main" xmlns="" val="409110734"/>
                    </a:ext>
                  </a:extLst>
                </a:gridCol>
                <a:gridCol w="574528">
                  <a:extLst>
                    <a:ext uri="{9D8B030D-6E8A-4147-A177-3AD203B41FA5}">
                      <a16:colId xmlns:a16="http://schemas.microsoft.com/office/drawing/2014/main" xmlns="" val="99199120"/>
                    </a:ext>
                  </a:extLst>
                </a:gridCol>
                <a:gridCol w="509489">
                  <a:extLst>
                    <a:ext uri="{9D8B030D-6E8A-4147-A177-3AD203B41FA5}">
                      <a16:colId xmlns:a16="http://schemas.microsoft.com/office/drawing/2014/main" xmlns="" val="1001228569"/>
                    </a:ext>
                  </a:extLst>
                </a:gridCol>
                <a:gridCol w="923978">
                  <a:extLst>
                    <a:ext uri="{9D8B030D-6E8A-4147-A177-3AD203B41FA5}">
                      <a16:colId xmlns:a16="http://schemas.microsoft.com/office/drawing/2014/main" xmlns="" val="4244914766"/>
                    </a:ext>
                  </a:extLst>
                </a:gridCol>
                <a:gridCol w="442849">
                  <a:extLst>
                    <a:ext uri="{9D8B030D-6E8A-4147-A177-3AD203B41FA5}">
                      <a16:colId xmlns:a16="http://schemas.microsoft.com/office/drawing/2014/main" xmlns="" val="3280557703"/>
                    </a:ext>
                  </a:extLst>
                </a:gridCol>
                <a:gridCol w="832391">
                  <a:extLst>
                    <a:ext uri="{9D8B030D-6E8A-4147-A177-3AD203B41FA5}">
                      <a16:colId xmlns:a16="http://schemas.microsoft.com/office/drawing/2014/main" xmlns="" val="3544899532"/>
                    </a:ext>
                  </a:extLst>
                </a:gridCol>
                <a:gridCol w="446949">
                  <a:extLst>
                    <a:ext uri="{9D8B030D-6E8A-4147-A177-3AD203B41FA5}">
                      <a16:colId xmlns:a16="http://schemas.microsoft.com/office/drawing/2014/main" xmlns="" val="1770434217"/>
                    </a:ext>
                  </a:extLst>
                </a:gridCol>
                <a:gridCol w="1172728">
                  <a:extLst>
                    <a:ext uri="{9D8B030D-6E8A-4147-A177-3AD203B41FA5}">
                      <a16:colId xmlns:a16="http://schemas.microsoft.com/office/drawing/2014/main" xmlns="" val="1825011332"/>
                    </a:ext>
                  </a:extLst>
                </a:gridCol>
                <a:gridCol w="524857">
                  <a:extLst>
                    <a:ext uri="{9D8B030D-6E8A-4147-A177-3AD203B41FA5}">
                      <a16:colId xmlns:a16="http://schemas.microsoft.com/office/drawing/2014/main" xmlns="" val="1836542541"/>
                    </a:ext>
                  </a:extLst>
                </a:gridCol>
                <a:gridCol w="1184741">
                  <a:extLst>
                    <a:ext uri="{9D8B030D-6E8A-4147-A177-3AD203B41FA5}">
                      <a16:colId xmlns:a16="http://schemas.microsoft.com/office/drawing/2014/main" xmlns="" val="213777363"/>
                    </a:ext>
                  </a:extLst>
                </a:gridCol>
                <a:gridCol w="509489">
                  <a:extLst>
                    <a:ext uri="{9D8B030D-6E8A-4147-A177-3AD203B41FA5}">
                      <a16:colId xmlns:a16="http://schemas.microsoft.com/office/drawing/2014/main" xmlns="" val="2086497016"/>
                    </a:ext>
                  </a:extLst>
                </a:gridCol>
                <a:gridCol w="791334">
                  <a:extLst>
                    <a:ext uri="{9D8B030D-6E8A-4147-A177-3AD203B41FA5}">
                      <a16:colId xmlns:a16="http://schemas.microsoft.com/office/drawing/2014/main" xmlns="" val="4054275430"/>
                    </a:ext>
                  </a:extLst>
                </a:gridCol>
                <a:gridCol w="509489">
                  <a:extLst>
                    <a:ext uri="{9D8B030D-6E8A-4147-A177-3AD203B41FA5}">
                      <a16:colId xmlns:a16="http://schemas.microsoft.com/office/drawing/2014/main" xmlns="" val="4150689555"/>
                    </a:ext>
                  </a:extLst>
                </a:gridCol>
              </a:tblGrid>
              <a:tr h="869060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Регион </a:t>
                      </a:r>
                    </a:p>
                    <a:p>
                      <a:pPr marL="72000" algn="l" fontAlgn="t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(Вид деятельности: сельхозпроизводство, без перерабатывающих и обслуживающих организаций)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Кол-во, </a:t>
                      </a:r>
                      <a:r>
                        <a:rPr lang="ru-RU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ед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effectLst/>
                          <a:latin typeface="Arial" panose="020B0604020202020204" pitchFamily="34" charset="0"/>
                        </a:rPr>
                        <a:t>Доля группы, %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Выручка (доход), млн. руб.</a:t>
                      </a:r>
                    </a:p>
                  </a:txBody>
                  <a:tcPr marL="2721" marR="2721" marT="2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 dirty="0">
                          <a:effectLst/>
                          <a:latin typeface="Arial" panose="020B0604020202020204" pitchFamily="34" charset="0"/>
                        </a:rPr>
                        <a:t>Доля группы, %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Субсидии из бюджетов всех уровней (без местного бюджета), млн. руб.</a:t>
                      </a:r>
                    </a:p>
                  </a:txBody>
                  <a:tcPr marL="2721" marR="2721" marT="2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 dirty="0">
                          <a:effectLst/>
                          <a:latin typeface="Arial" panose="020B0604020202020204" pitchFamily="34" charset="0"/>
                        </a:rPr>
                        <a:t>Доля группы, %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Поддержка подотраслей АПК (Единая субсидия), млн. руб.</a:t>
                      </a:r>
                    </a:p>
                  </a:txBody>
                  <a:tcPr marL="2721" marR="2721" marT="2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 dirty="0">
                          <a:effectLst/>
                          <a:latin typeface="Arial" panose="020B0604020202020204" pitchFamily="34" charset="0"/>
                        </a:rPr>
                        <a:t>Доля группы, %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Субсидии на оказание несвязанной поддержки в области растениеводства, млн. руб.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 dirty="0">
                          <a:effectLst/>
                          <a:latin typeface="Arial" panose="020B0604020202020204" pitchFamily="34" charset="0"/>
                        </a:rPr>
                        <a:t>Доля группы, %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Субсидии на повышение продуктивности в молочном скотоводстве, млн. руб.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 dirty="0">
                          <a:effectLst/>
                          <a:latin typeface="Arial" panose="020B0604020202020204" pitchFamily="34" charset="0"/>
                        </a:rPr>
                        <a:t>Доля группы, %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Агростартапы</a:t>
                      </a: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 МФХ, млн. руб.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 dirty="0">
                          <a:effectLst/>
                          <a:latin typeface="Arial" panose="020B0604020202020204" pitchFamily="34" charset="0"/>
                        </a:rPr>
                        <a:t>Доля группы, %</a:t>
                      </a:r>
                    </a:p>
                  </a:txBody>
                  <a:tcPr marL="272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0912725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Белгородская область - всего</a:t>
                      </a:r>
                    </a:p>
                  </a:txBody>
                  <a:tcPr marL="6531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440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237 003,6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5 192,9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1 937,6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74,5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275,3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98,6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1508129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из них: микро- и малые предприятия</a:t>
                      </a:r>
                    </a:p>
                  </a:txBody>
                  <a:tcPr marL="130622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83,2%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15 177,7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6,4%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1 355,1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26,1%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853,0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44,0%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45,5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61,0%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25,2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9,2%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98,6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7449924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 КФХ и СПОК</a:t>
                      </a:r>
                    </a:p>
                  </a:txBody>
                  <a:tcPr marL="195933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63,6%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3 987,6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707,8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592,7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30,6%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98,6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8289764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Ленинградская область - всего</a:t>
                      </a:r>
                    </a:p>
                  </a:txBody>
                  <a:tcPr marL="6531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70 575,6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4 811,9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1 509,3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642,2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693,8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26,6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7464114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из них: микро- и малые предприятия</a:t>
                      </a:r>
                    </a:p>
                  </a:txBody>
                  <a:tcPr marL="130622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84,1%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10 618,9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15,0%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1 485,5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30,9%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528,0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35,0%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187,7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29,2%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152,5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22,0%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26,6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575691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в том числе КФХ и СПОК</a:t>
                      </a:r>
                    </a:p>
                  </a:txBody>
                  <a:tcPr marL="195933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61,4%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1 436,4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404,9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8,4%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157,7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42,8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26,6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8882327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Ростовская область - всего</a:t>
                      </a:r>
                    </a:p>
                  </a:txBody>
                  <a:tcPr marL="6531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2 429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121 685,3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3 605,7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2 093,8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148,0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105,8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88,4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8091878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из них: микро- и малые предприятия</a:t>
                      </a:r>
                    </a:p>
                  </a:txBody>
                  <a:tcPr marL="130622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2 334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96,1%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64 289,9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52,8%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2 244,2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62,2%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1 481,2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70,7%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113,2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22,7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21,5%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88,4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5732522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 КФХ и СПОК</a:t>
                      </a:r>
                    </a:p>
                  </a:txBody>
                  <a:tcPr marL="195933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1 866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76,8%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26 935,7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22,1%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1 311,7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36,4%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972,8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46,5%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38,9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26,3%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88,4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6305316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Республика Дагестан - всего</a:t>
                      </a:r>
                    </a:p>
                  </a:txBody>
                  <a:tcPr marL="6531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1 440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9 106,9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3 394,3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2 174,2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44,4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88,0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161,9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6909789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из них: микро- и малые предприятия</a:t>
                      </a:r>
                    </a:p>
                  </a:txBody>
                  <a:tcPr marL="130622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1 432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99,4%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7 330,9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80,5%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3 103,4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91,4%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1 978,1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91,0%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40,5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91,0%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65,1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73,9%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161,9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2789255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 КФХ и СПОК</a:t>
                      </a:r>
                    </a:p>
                  </a:txBody>
                  <a:tcPr marL="195933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1 011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70,2%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3 477,8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38,2%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1 679,5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49,5%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1 196,0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55,0%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27,4%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36,4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41,3%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161,9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5123399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Республика Башкортостан - всего</a:t>
                      </a:r>
                    </a:p>
                  </a:txBody>
                  <a:tcPr marL="6531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2 322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59 241,3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5 149,5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2 022,5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458,5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302,6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315,1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1985864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из них: микро- и малые предприятия</a:t>
                      </a:r>
                    </a:p>
                  </a:txBody>
                  <a:tcPr marL="130622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2 270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97,8%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25 050,4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42,3%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2 981,9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57,9%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1 247,7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61,7%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325,7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71,0%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168,6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55,7%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315,1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2658469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 КФХ и СПОК</a:t>
                      </a:r>
                    </a:p>
                  </a:txBody>
                  <a:tcPr marL="195933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1 732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74,6%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8 862,4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15,0%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1 666,9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32,4%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819,1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40,5%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133,7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29,2%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53,2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17,6%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315,1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124133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Челябинская область - всего</a:t>
                      </a:r>
                    </a:p>
                  </a:txBody>
                  <a:tcPr marL="6531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864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74 384,9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2 617,2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905,3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306,7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252,2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59,0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3753478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из них: микро- и малые предприятия</a:t>
                      </a:r>
                    </a:p>
                  </a:txBody>
                  <a:tcPr marL="130622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828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95,8%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12 615,5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17,0%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1 180,8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45,1%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595,5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65,8%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218,8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71,4%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62,2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24,7%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59,0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5597055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 КФХ и СПОК</a:t>
                      </a:r>
                    </a:p>
                  </a:txBody>
                  <a:tcPr marL="195933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559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64,7%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4 629,3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6,2%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597,0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22,8%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373,0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41,2%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85,4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27,8%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24,1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59,0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2851078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Иркутская область - всего</a:t>
                      </a:r>
                    </a:p>
                  </a:txBody>
                  <a:tcPr marL="6531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1 131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30 946,9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4 007,2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1 759,4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362,1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176,4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63,8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7493008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из них: микро- и малые предприятия</a:t>
                      </a:r>
                    </a:p>
                  </a:txBody>
                  <a:tcPr marL="130622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1 114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98,5%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9 011,8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29,1%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2 951,6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73,7%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1 339,5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76,1%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247,0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68,2%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39,9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22,6%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63,8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9511040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 КФХ и СПОК</a:t>
                      </a:r>
                    </a:p>
                  </a:txBody>
                  <a:tcPr marL="195933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1 017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89,9%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6 952,3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22,5%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2 226,8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55,6%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1 065,5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60,6%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158,6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43,8%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15,5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8,8%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63,8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141657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Республика Саха (Якутия) - всего</a:t>
                      </a:r>
                    </a:p>
                  </a:txBody>
                  <a:tcPr marL="65311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1 459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7 757,2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6 373,8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2 481,3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33,8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44,5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2 456,7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4392795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из них: микро- и малые предприятия</a:t>
                      </a:r>
                    </a:p>
                  </a:txBody>
                  <a:tcPr marL="130622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1 450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99,4%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5 723,9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73,8%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5 153,7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80,9%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1 824,4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73,5%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31,3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92,7%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32,0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72,0%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2 177,7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88,6%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517376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 КФХ и СПОК</a:t>
                      </a:r>
                    </a:p>
                  </a:txBody>
                  <a:tcPr marL="195933" marR="2721" marT="272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1 212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83,1%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3 805,4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49,1%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3 387,2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53,1%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820,6</a:t>
                      </a:r>
                    </a:p>
                  </a:txBody>
                  <a:tcPr marL="2721" marR="2721" marT="2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33,1%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12,5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37,0%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effectLst/>
                          <a:latin typeface="Arial" panose="020B0604020202020204" pitchFamily="34" charset="0"/>
                        </a:rPr>
                        <a:t>33,5%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2 177,7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</a:rPr>
                        <a:t>88,6%</a:t>
                      </a:r>
                    </a:p>
                  </a:txBody>
                  <a:tcPr marL="2721" marR="2721" marT="272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488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17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4C22513A-0E1D-40AA-9573-5200A1561313}"/>
              </a:ext>
            </a:extLst>
          </p:cNvPr>
          <p:cNvGrpSpPr/>
          <p:nvPr/>
        </p:nvGrpSpPr>
        <p:grpSpPr>
          <a:xfrm>
            <a:off x="3851335" y="1352820"/>
            <a:ext cx="4528485" cy="4320000"/>
            <a:chOff x="3851335" y="1116600"/>
            <a:chExt cx="4528485" cy="4320000"/>
          </a:xfrm>
        </p:grpSpPr>
        <p:sp>
          <p:nvSpPr>
            <p:cNvPr id="14" name="Стимулирующая">
              <a:extLst>
                <a:ext uri="{FF2B5EF4-FFF2-40B4-BE49-F238E27FC236}">
                  <a16:creationId xmlns:a16="http://schemas.microsoft.com/office/drawing/2014/main" xmlns="" id="{FAE7FA4F-E000-40CB-9822-C3CD1A31FBDC}"/>
                </a:ext>
              </a:extLst>
            </p:cNvPr>
            <p:cNvSpPr/>
            <p:nvPr/>
          </p:nvSpPr>
          <p:spPr>
            <a:xfrm rot="15120000" flipH="1">
              <a:off x="4059820" y="1116600"/>
              <a:ext cx="4320000" cy="4320000"/>
            </a:xfrm>
            <a:prstGeom prst="pie">
              <a:avLst>
                <a:gd name="adj1" fmla="val 21095096"/>
                <a:gd name="adj2" fmla="val 9065963"/>
              </a:avLst>
            </a:prstGeom>
            <a:gradFill>
              <a:gsLst>
                <a:gs pos="0">
                  <a:srgbClr val="F79646">
                    <a:lumMod val="0"/>
                    <a:lumOff val="100000"/>
                  </a:srgbClr>
                </a:gs>
                <a:gs pos="100000">
                  <a:srgbClr val="C5E0B4"/>
                </a:gs>
              </a:gsLst>
              <a:path path="circle">
                <a:fillToRect l="50000" t="-80000" r="50000" b="180000"/>
              </a:path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81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Компенсирующая">
              <a:extLst>
                <a:ext uri="{FF2B5EF4-FFF2-40B4-BE49-F238E27FC236}">
                  <a16:creationId xmlns:a16="http://schemas.microsoft.com/office/drawing/2014/main" xmlns="" id="{3920B802-020B-4215-9EAF-0710555A47E2}"/>
                </a:ext>
              </a:extLst>
            </p:cNvPr>
            <p:cNvSpPr/>
            <p:nvPr/>
          </p:nvSpPr>
          <p:spPr>
            <a:xfrm flipH="1">
              <a:off x="3851335" y="1116600"/>
              <a:ext cx="4320000" cy="4320000"/>
            </a:xfrm>
            <a:prstGeom prst="pie">
              <a:avLst>
                <a:gd name="adj1" fmla="val 15553603"/>
                <a:gd name="adj2" fmla="val 6001621"/>
              </a:avLst>
            </a:prstGeom>
            <a:gradFill flip="none" rotWithShape="1">
              <a:gsLst>
                <a:gs pos="0">
                  <a:srgbClr val="F79646">
                    <a:lumMod val="0"/>
                    <a:lumOff val="100000"/>
                  </a:srgbClr>
                </a:gs>
                <a:gs pos="100000">
                  <a:srgbClr val="C99801"/>
                </a:gs>
              </a:gsLst>
              <a:path path="circle">
                <a:fillToRect l="50000" t="-80000" r="50000" b="18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CAE47C94-BB02-469E-B01E-6EC9792069BB}"/>
              </a:ext>
            </a:extLst>
          </p:cNvPr>
          <p:cNvGraphicFramePr>
            <a:graphicFrameLocks/>
          </p:cNvGraphicFramePr>
          <p:nvPr/>
        </p:nvGraphicFramePr>
        <p:xfrm>
          <a:off x="3725335" y="1932940"/>
          <a:ext cx="4572000" cy="315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891B84D7-8B9C-40B1-BAFC-ABF16B4FA787}"/>
              </a:ext>
            </a:extLst>
          </p:cNvPr>
          <p:cNvGraphicFramePr>
            <a:graphicFrameLocks noGrp="1"/>
          </p:cNvGraphicFramePr>
          <p:nvPr/>
        </p:nvGraphicFramePr>
        <p:xfrm>
          <a:off x="371475" y="985563"/>
          <a:ext cx="4194758" cy="4926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4758">
                  <a:extLst>
                    <a:ext uri="{9D8B030D-6E8A-4147-A177-3AD203B41FA5}">
                      <a16:colId xmlns:a16="http://schemas.microsoft.com/office/drawing/2014/main" xmlns="" val="3924627211"/>
                    </a:ext>
                  </a:extLst>
                </a:gridCol>
              </a:tblGrid>
              <a:tr h="50216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Компенсирующая субсидия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FEE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908605"/>
                  </a:ext>
                </a:extLst>
              </a:tr>
              <a:tr h="831376">
                <a:tc>
                  <a:txBody>
                    <a:bodyPr/>
                    <a:lstStyle/>
                    <a:p>
                      <a:pPr marL="285750" indent="-285750" algn="just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северного оленеводства выделена в отдельное направление в рамках компенсирующей субсидии с фиксированным объемом средств</a:t>
                      </a: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6861067"/>
                  </a:ext>
                </a:extLst>
              </a:tr>
              <a:tr h="804238">
                <a:tc>
                  <a:txBody>
                    <a:bodyPr/>
                    <a:lstStyle/>
                    <a:p>
                      <a:pPr marL="285750" indent="-285750" algn="just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Существенно (в 2 раза) увеличена доля средств, направляемая на страхование из общего объема компенсирующей субсидии с фиксированным объемом средств</a:t>
                      </a:r>
                    </a:p>
                  </a:txBody>
                  <a:tcPr marL="108000" marR="45720" anchor="ctr">
                    <a:solidFill>
                      <a:srgbClr val="FF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2657804"/>
                  </a:ext>
                </a:extLst>
              </a:tr>
              <a:tr h="2770154">
                <a:tc>
                  <a:txBody>
                    <a:bodyPr/>
                    <a:lstStyle/>
                    <a:p>
                      <a:pPr marL="285750" indent="-285750"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случае выделения из федерального бюджета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дополнительных бюджетных ассигнований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предоставление субсидии их распределение осуществляется между субъектами Российской Федерации, пропорционально удельному весу дополнительной потребности регионов в субсидии в общем объеме дополнительной потребности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сверх объемов субсидии, ранее рассчитанных в соответствии с Правилами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 установлением результатов их использования.</a:t>
                      </a:r>
                    </a:p>
                    <a:p>
                      <a:pPr marL="285750" indent="-285750" algn="l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lnB w="12700" cap="flat" cmpd="sng" algn="ctr">
                      <a:solidFill>
                        <a:srgbClr val="C998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37358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E769BEE-A755-426C-8A41-08BCAE4388A9}"/>
              </a:ext>
            </a:extLst>
          </p:cNvPr>
          <p:cNvGraphicFramePr>
            <a:graphicFrameLocks noGrp="1"/>
          </p:cNvGraphicFramePr>
          <p:nvPr/>
        </p:nvGraphicFramePr>
        <p:xfrm>
          <a:off x="7635035" y="985563"/>
          <a:ext cx="4185490" cy="5081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5490">
                  <a:extLst>
                    <a:ext uri="{9D8B030D-6E8A-4147-A177-3AD203B41FA5}">
                      <a16:colId xmlns:a16="http://schemas.microsoft.com/office/drawing/2014/main" xmlns="" val="2393214688"/>
                    </a:ext>
                  </a:extLst>
                </a:gridCol>
              </a:tblGrid>
              <a:tr h="6310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Стимулирующая субсидия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45720" anchor="ctr">
                    <a:solidFill>
                      <a:srgbClr val="DBE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1998226"/>
                  </a:ext>
                </a:extLst>
              </a:tr>
              <a:tr h="4450333">
                <a:tc>
                  <a:txBody>
                    <a:bodyPr/>
                    <a:lstStyle/>
                    <a:p>
                      <a:pPr marL="171450" indent="-171450" algn="just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производства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льно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и (или)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пеньковолокна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 (или) тресты льняной, и (или) тресты конопляной осуществляется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ставке на 1 тонну реализованного и (или) отгруженного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получателями средств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переработку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льно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и (или)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пеньковолокна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 (или) тресты льняной, и (или) тресты конопляной;</a:t>
                      </a:r>
                    </a:p>
                    <a:p>
                      <a:pPr marL="0" indent="0" algn="just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производства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овец и коз на убой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живом весе), реализованных и (или) отгруженных получателями средств на собственную переработку и (или) переработку перерабатывающим организациям, расположенным на территории Российской Федерации, по ставке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1 килограмм живого веса с введением соответствующего показателя по реализации;</a:t>
                      </a:r>
                    </a:p>
                    <a:p>
                      <a:pPr marL="0" indent="0" algn="just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 rtl="0" fontAlgn="ctr"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Дополнено новым направлением поддержки сельскохозяйственных товаропроизводителей - в виде грантов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Агропрогресс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в размере, не превышающем 30 млн. рублей, но не более 25 процентов стоимости проекта грантополучателя. </a:t>
                      </a:r>
                    </a:p>
                  </a:txBody>
                  <a:tcPr marL="10800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9115059"/>
                  </a:ext>
                </a:extLst>
              </a:tr>
            </a:tbl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FB38B534-AD04-4BAD-B938-6EF13D892CEF}"/>
              </a:ext>
            </a:extLst>
          </p:cNvPr>
          <p:cNvSpPr txBox="1">
            <a:spLocks/>
          </p:cNvSpPr>
          <p:nvPr/>
        </p:nvSpPr>
        <p:spPr>
          <a:xfrm>
            <a:off x="384134" y="86212"/>
            <a:ext cx="11436391" cy="780761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tabLst>
                <a:tab pos="3497263" algn="l"/>
              </a:tabLst>
            </a:pPr>
            <a:r>
              <a:rPr lang="ru-RU" sz="2400" dirty="0">
                <a:latin typeface="Arial Black" panose="020B0A04020102020204" pitchFamily="34" charset="0"/>
              </a:rPr>
              <a:t>Изменения в механизмы стимулирующей и компенсирующей субсидий в 2021 году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EE10119-FCD6-4D31-8253-F69ACC885372}"/>
              </a:ext>
            </a:extLst>
          </p:cNvPr>
          <p:cNvSpPr txBox="1"/>
          <p:nvPr/>
        </p:nvSpPr>
        <p:spPr>
          <a:xfrm>
            <a:off x="4487069" y="2914979"/>
            <a:ext cx="135466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31</a:t>
            </a:r>
            <a:r>
              <a:rPr lang="en-US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,</a:t>
            </a:r>
            <a:r>
              <a:rPr lang="ru-RU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9 </a:t>
            </a:r>
          </a:p>
          <a:p>
            <a:pPr algn="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13B3A8F-8D8B-41BC-8E75-FDBD14290000}"/>
              </a:ext>
            </a:extLst>
          </p:cNvPr>
          <p:cNvSpPr txBox="1"/>
          <p:nvPr/>
        </p:nvSpPr>
        <p:spPr>
          <a:xfrm>
            <a:off x="6452399" y="2914979"/>
            <a:ext cx="135466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</a:t>
            </a:r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 </a:t>
            </a:r>
          </a:p>
          <a:p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CD84A53-F01D-4F2D-B7E5-A8F1867D466A}"/>
              </a:ext>
            </a:extLst>
          </p:cNvPr>
          <p:cNvSpPr txBox="1"/>
          <p:nvPr/>
        </p:nvSpPr>
        <p:spPr>
          <a:xfrm>
            <a:off x="4685255" y="3635171"/>
            <a:ext cx="1242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F20240-9717-4FE3-B7B9-E8235B4E8E74}"/>
              </a:ext>
            </a:extLst>
          </p:cNvPr>
          <p:cNvSpPr txBox="1"/>
          <p:nvPr/>
        </p:nvSpPr>
        <p:spPr>
          <a:xfrm>
            <a:off x="6364278" y="3635171"/>
            <a:ext cx="11517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</p:txBody>
      </p:sp>
      <p:sp>
        <p:nvSpPr>
          <p:cNvPr id="21" name="Номер слайда 4">
            <a:extLst>
              <a:ext uri="{FF2B5EF4-FFF2-40B4-BE49-F238E27FC236}">
                <a16:creationId xmlns:a16="http://schemas.microsoft.com/office/drawing/2014/main" xmlns="" id="{C07E702A-3E86-4915-B067-778CE3562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59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204459"/>
              </p:ext>
            </p:extLst>
          </p:nvPr>
        </p:nvGraphicFramePr>
        <p:xfrm>
          <a:off x="6074057" y="989092"/>
          <a:ext cx="5724524" cy="3745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5"/>
          <p:cNvSpPr txBox="1">
            <a:spLocks/>
          </p:cNvSpPr>
          <p:nvPr/>
        </p:nvSpPr>
        <p:spPr>
          <a:xfrm>
            <a:off x="344438" y="75622"/>
            <a:ext cx="11213249" cy="824055"/>
          </a:xfrm>
          <a:prstGeom prst="rect">
            <a:avLst/>
          </a:prstGeom>
        </p:spPr>
        <p:txBody>
          <a:bodyPr anchor="ctr"/>
          <a:lstStyle>
            <a:lvl1pPr algn="l" defTabSz="8639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Gilroy SemiBold" panose="00000700000000000000" pitchFamily="2" charset="-52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Суммы по 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краткосрочным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 кредитам, выданным малым формам хозяйствования в 2019, 2020 гг. в разрезе направлений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50421"/>
              </p:ext>
            </p:extLst>
          </p:nvPr>
        </p:nvGraphicFramePr>
        <p:xfrm>
          <a:off x="349533" y="1002970"/>
          <a:ext cx="5724524" cy="3745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510EF5A-5769-46C3-8C68-31331361748B}"/>
              </a:ext>
            </a:extLst>
          </p:cNvPr>
          <p:cNvSpPr/>
          <p:nvPr/>
        </p:nvSpPr>
        <p:spPr>
          <a:xfrm>
            <a:off x="2299262" y="2412275"/>
            <a:ext cx="16860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dirty="0">
                <a:latin typeface="Arial Black" panose="020B0A04020102020204" pitchFamily="34" charset="0"/>
                <a:cs typeface="Arial" panose="020B0604020202020204" pitchFamily="34" charset="0"/>
              </a:rPr>
              <a:t>53,63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CE5AA943-DF16-43C8-9E86-F2FC2E7BC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294442"/>
              </p:ext>
            </p:extLst>
          </p:nvPr>
        </p:nvGraphicFramePr>
        <p:xfrm>
          <a:off x="1592580" y="4868863"/>
          <a:ext cx="4503420" cy="1280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3420">
                  <a:extLst>
                    <a:ext uri="{9D8B030D-6E8A-4147-A177-3AD203B41FA5}">
                      <a16:colId xmlns:a16="http://schemas.microsoft.com/office/drawing/2014/main" xmlns="" val="2134825022"/>
                    </a:ext>
                  </a:extLst>
                </a:gridCol>
              </a:tblGrid>
              <a:tr h="32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Растениеводство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9590275"/>
                  </a:ext>
                </a:extLst>
              </a:tr>
              <a:tr h="32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Животноводство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6917528"/>
                  </a:ext>
                </a:extLst>
              </a:tr>
              <a:tr h="635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Переработка продукции растениеводства </a:t>
                      </a:r>
                      <a:endParaRPr lang="en-US" sz="16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животноводства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3480126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ED9B8032-9A7C-4446-81A1-411A2A8E4D21}"/>
              </a:ext>
            </a:extLst>
          </p:cNvPr>
          <p:cNvSpPr/>
          <p:nvPr/>
        </p:nvSpPr>
        <p:spPr>
          <a:xfrm>
            <a:off x="8255550" y="2412275"/>
            <a:ext cx="16860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dirty="0"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r>
              <a:rPr lang="ru-RU" sz="3600" dirty="0">
                <a:latin typeface="Arial Black" panose="020B0A04020102020204" pitchFamily="34" charset="0"/>
                <a:cs typeface="Arial" panose="020B0604020202020204" pitchFamily="34" charset="0"/>
              </a:rPr>
              <a:t>,</a:t>
            </a:r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0</a:t>
            </a:r>
            <a:r>
              <a:rPr lang="ru-RU" sz="3600" dirty="0"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CFB899D-5144-43D0-8F31-7C08AE6EE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505691"/>
              </p:ext>
            </p:extLst>
          </p:nvPr>
        </p:nvGraphicFramePr>
        <p:xfrm>
          <a:off x="6701017" y="4868863"/>
          <a:ext cx="4503420" cy="799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3420">
                  <a:extLst>
                    <a:ext uri="{9D8B030D-6E8A-4147-A177-3AD203B41FA5}">
                      <a16:colId xmlns:a16="http://schemas.microsoft.com/office/drawing/2014/main" xmlns="" val="1683957032"/>
                    </a:ext>
                  </a:extLst>
                </a:gridCol>
              </a:tblGrid>
              <a:tr h="399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Молочное скотоводство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2520490"/>
                  </a:ext>
                </a:extLst>
              </a:tr>
              <a:tr h="399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Мясное скотоводство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750122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1AADA09-5C2D-4961-AA15-4C9D8CD68B38}"/>
              </a:ext>
            </a:extLst>
          </p:cNvPr>
          <p:cNvSpPr txBox="1"/>
          <p:nvPr/>
        </p:nvSpPr>
        <p:spPr>
          <a:xfrm>
            <a:off x="5404928" y="2614263"/>
            <a:ext cx="1285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8000"/>
                </a:solidFill>
                <a:latin typeface="Arial Black" panose="020B0A04020102020204" pitchFamily="34" charset="0"/>
              </a:rPr>
              <a:t>+ </a:t>
            </a:r>
            <a:r>
              <a:rPr lang="en-US" sz="2800" dirty="0">
                <a:solidFill>
                  <a:srgbClr val="008000"/>
                </a:solidFill>
                <a:latin typeface="Arial Black" panose="020B0A04020102020204" pitchFamily="34" charset="0"/>
              </a:rPr>
              <a:t>7</a:t>
            </a:r>
            <a:r>
              <a:rPr lang="ru-RU" sz="2800" dirty="0">
                <a:solidFill>
                  <a:srgbClr val="008000"/>
                </a:solidFill>
                <a:latin typeface="Arial Black" panose="020B0A04020102020204" pitchFamily="34" charset="0"/>
              </a:rPr>
              <a:t> %</a:t>
            </a:r>
          </a:p>
        </p:txBody>
      </p:sp>
      <p:sp>
        <p:nvSpPr>
          <p:cNvPr id="23" name="Ромб 22">
            <a:extLst>
              <a:ext uri="{FF2B5EF4-FFF2-40B4-BE49-F238E27FC236}">
                <a16:creationId xmlns:a16="http://schemas.microsoft.com/office/drawing/2014/main" xmlns="" id="{BA291507-ADC0-49E5-AEF0-A419F8B7382D}"/>
              </a:ext>
            </a:extLst>
          </p:cNvPr>
          <p:cNvSpPr/>
          <p:nvPr/>
        </p:nvSpPr>
        <p:spPr>
          <a:xfrm>
            <a:off x="6390814" y="5050739"/>
            <a:ext cx="170847" cy="217821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4" name="Ромб 23">
            <a:extLst>
              <a:ext uri="{FF2B5EF4-FFF2-40B4-BE49-F238E27FC236}">
                <a16:creationId xmlns:a16="http://schemas.microsoft.com/office/drawing/2014/main" xmlns="" id="{F7FCF0DD-F1E8-4713-8465-93F2A0097369}"/>
              </a:ext>
            </a:extLst>
          </p:cNvPr>
          <p:cNvSpPr/>
          <p:nvPr/>
        </p:nvSpPr>
        <p:spPr>
          <a:xfrm>
            <a:off x="1293679" y="4942195"/>
            <a:ext cx="170847" cy="217821"/>
          </a:xfrm>
          <a:prstGeom prst="diamond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5" name="Ромб 24">
            <a:extLst>
              <a:ext uri="{FF2B5EF4-FFF2-40B4-BE49-F238E27FC236}">
                <a16:creationId xmlns:a16="http://schemas.microsoft.com/office/drawing/2014/main" xmlns="" id="{08DCA411-297F-4C5B-8079-4FAAEC2BBD24}"/>
              </a:ext>
            </a:extLst>
          </p:cNvPr>
          <p:cNvSpPr/>
          <p:nvPr/>
        </p:nvSpPr>
        <p:spPr>
          <a:xfrm>
            <a:off x="1293686" y="5300186"/>
            <a:ext cx="170847" cy="217821"/>
          </a:xfrm>
          <a:prstGeom prst="diamond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6" name="Ромб 25">
            <a:extLst>
              <a:ext uri="{FF2B5EF4-FFF2-40B4-BE49-F238E27FC236}">
                <a16:creationId xmlns:a16="http://schemas.microsoft.com/office/drawing/2014/main" xmlns="" id="{9D42B812-525E-4102-B3DC-DFB87FD9E221}"/>
              </a:ext>
            </a:extLst>
          </p:cNvPr>
          <p:cNvSpPr/>
          <p:nvPr/>
        </p:nvSpPr>
        <p:spPr>
          <a:xfrm>
            <a:off x="1293679" y="5699147"/>
            <a:ext cx="170847" cy="217821"/>
          </a:xfrm>
          <a:prstGeom prst="diamond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sp>
        <p:nvSpPr>
          <p:cNvPr id="27" name="Ромб 26">
            <a:extLst>
              <a:ext uri="{FF2B5EF4-FFF2-40B4-BE49-F238E27FC236}">
                <a16:creationId xmlns:a16="http://schemas.microsoft.com/office/drawing/2014/main" xmlns="" id="{BA1086A5-B50A-48D7-A825-E6CE351E76B3}"/>
              </a:ext>
            </a:extLst>
          </p:cNvPr>
          <p:cNvSpPr/>
          <p:nvPr/>
        </p:nvSpPr>
        <p:spPr>
          <a:xfrm>
            <a:off x="6390814" y="5476906"/>
            <a:ext cx="170847" cy="217821"/>
          </a:xfrm>
          <a:prstGeom prst="diamond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696C54"/>
              </a:solidFill>
              <a:latin typeface="Noah Text" panose="00000500000000000000" pitchFamily="2" charset="-52"/>
            </a:endParaRPr>
          </a:p>
        </p:txBody>
      </p:sp>
      <p:pic>
        <p:nvPicPr>
          <p:cNvPr id="22" name="Рисунок 21" descr="Линия со стрелкой: прямо">
            <a:extLst>
              <a:ext uri="{FF2B5EF4-FFF2-40B4-BE49-F238E27FC236}">
                <a16:creationId xmlns:a16="http://schemas.microsoft.com/office/drawing/2014/main" xmlns="" id="{48A6F1B1-8222-4245-8D45-AAB4D1C89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5037081" y="2205924"/>
            <a:ext cx="2073952" cy="2073952"/>
          </a:xfrm>
          <a:prstGeom prst="rect">
            <a:avLst/>
          </a:prstGeom>
        </p:spPr>
      </p:pic>
      <p:sp>
        <p:nvSpPr>
          <p:cNvPr id="18" name="Номер слайда 4">
            <a:extLst>
              <a:ext uri="{FF2B5EF4-FFF2-40B4-BE49-F238E27FC236}">
                <a16:creationId xmlns:a16="http://schemas.microsoft.com/office/drawing/2014/main" xmlns="" id="{EF67CB3F-C75A-4B54-9A0C-9AC33EF88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589" y="6448309"/>
            <a:ext cx="561870" cy="365125"/>
          </a:xfrm>
        </p:spPr>
        <p:txBody>
          <a:bodyPr/>
          <a:lstStyle/>
          <a:p>
            <a:fld id="{1408269D-E49E-4ED7-8CF9-AC5F7F1B1A8A}" type="slidenum"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78073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13648</TotalTime>
  <Words>2776</Words>
  <Application>Microsoft Office PowerPoint</Application>
  <PresentationFormat>Широкоэкранный</PresentationFormat>
  <Paragraphs>890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33" baseType="lpstr">
      <vt:lpstr>Arial</vt:lpstr>
      <vt:lpstr>Arial Black</vt:lpstr>
      <vt:lpstr>Arial Narrow</vt:lpstr>
      <vt:lpstr>Calibri</vt:lpstr>
      <vt:lpstr>Calibri Light</vt:lpstr>
      <vt:lpstr>Noah ExtraBold</vt:lpstr>
      <vt:lpstr>Noah Light</vt:lpstr>
      <vt:lpstr>Noah Text</vt:lpstr>
      <vt:lpstr>Tahoma</vt:lpstr>
      <vt:lpstr>Verdana</vt:lpstr>
      <vt:lpstr>Wingdings</vt:lpstr>
      <vt:lpstr>2_Тема Office</vt:lpstr>
      <vt:lpstr>4_Тема Office</vt:lpstr>
      <vt:lpstr>5_Тема Office</vt:lpstr>
      <vt:lpstr>3_Тема Office</vt:lpstr>
      <vt:lpstr>1_Тема Office</vt:lpstr>
      <vt:lpstr>Презентация PowerPoint</vt:lpstr>
      <vt:lpstr>Ресурсное обеспечение Государственных программ в 2021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Soch</dc:creator>
  <cp:lastModifiedBy>Белоглазова Александра Игоревна</cp:lastModifiedBy>
  <cp:revision>952</cp:revision>
  <cp:lastPrinted>2020-12-09T12:13:25Z</cp:lastPrinted>
  <dcterms:created xsi:type="dcterms:W3CDTF">2020-03-18T09:50:41Z</dcterms:created>
  <dcterms:modified xsi:type="dcterms:W3CDTF">2021-02-16T05:57:50Z</dcterms:modified>
</cp:coreProperties>
</file>