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256" r:id="rId2"/>
    <p:sldId id="276" r:id="rId3"/>
    <p:sldId id="281" r:id="rId4"/>
    <p:sldId id="283" r:id="rId5"/>
    <p:sldId id="284" r:id="rId6"/>
    <p:sldId id="258" r:id="rId7"/>
    <p:sldId id="268" r:id="rId8"/>
    <p:sldId id="286" r:id="rId9"/>
    <p:sldId id="287" r:id="rId10"/>
    <p:sldId id="289" r:id="rId11"/>
    <p:sldId id="290" r:id="rId12"/>
    <p:sldId id="291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4DA"/>
    <a:srgbClr val="0033CC"/>
    <a:srgbClr val="FF00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16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1456A-6F63-4D24-A1D2-84B736B30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E4116-454E-4374-808B-8E27036E8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BB05F-9B90-4607-BB83-097629AD4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98583-9A2A-43EF-AB61-8D537D78A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3828-0CE3-44F4-803B-4FF1874A74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34F8C-21A2-4BCC-B005-9451023BA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408EA-4961-4DF5-A67E-092DC52A9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482C8-EA28-499F-84A2-4E1236B8E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24309-194F-4FF8-857D-8B99121E6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9A401-2AB0-4143-96AE-EFFF1C64A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76724-1ED8-4242-8313-AFBF425E1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5097A-A5DA-4ED3-9A6B-15C4A4E87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71C304E-D33B-46CC-9C24-716E829BF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>
            <a:lum bright="1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</p:pic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2786050" y="1928802"/>
            <a:ext cx="4283075" cy="701675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</a:rPr>
              <a:t>Глава КФХ 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  <a:effectLst/>
              </a:rPr>
              <a:t>Самолькин</a:t>
            </a:r>
            <a:r>
              <a:rPr lang="ru-RU" sz="2000" b="1" dirty="0">
                <a:solidFill>
                  <a:srgbClr val="002060"/>
                </a:solidFill>
                <a:effectLst/>
              </a:rPr>
              <a:t> Кузьма Григорьевич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142852"/>
            <a:ext cx="8143932" cy="169277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7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0"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КФХ «Луч» </a:t>
            </a:r>
            <a:b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dirty="0" err="1" smtClean="0">
                <a:effectLst/>
                <a:latin typeface="Times New Roman" pitchFamily="18" charset="0"/>
                <a:cs typeface="Times New Roman" pitchFamily="18" charset="0"/>
              </a:rPr>
              <a:t>Темниковского</a:t>
            </a:r>
            <a: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 района Республики Мордовия</a:t>
            </a:r>
            <a:b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Роботизированная семейная молочная ферма</a:t>
            </a:r>
            <a:b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 на 240 коров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47663" y="571480"/>
            <a:ext cx="8510617" cy="928694"/>
          </a:xfrm>
          <a:solidFill>
            <a:srgbClr val="92D050"/>
          </a:solidFill>
          <a:ln cap="flat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 w="101600" h="107950"/>
          </a:sp3d>
        </p:spPr>
        <p:txBody>
          <a:bodyPr lIns="0" rIns="252000" anchor="ctr" anchorCtr="1"/>
          <a:lstStyle/>
          <a:p>
            <a:pPr algn="just" eaLnBrk="1" hangingPunct="1"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2015г. СППК «</a:t>
            </a:r>
            <a:r>
              <a:rPr lang="ru-RU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Урейский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получил </a:t>
            </a:r>
            <a:r>
              <a:rPr lang="ru-RU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грантовую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поддержку для развития материально технической базы сельскохозяйственных потребительских кооперативов, объявленную Минсельхозпродом Республики Мордовия.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952115"/>
              </p:ext>
            </p:extLst>
          </p:nvPr>
        </p:nvGraphicFramePr>
        <p:xfrm>
          <a:off x="352425" y="1643063"/>
          <a:ext cx="8505825" cy="4702493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4418013"/>
                <a:gridCol w="1449387"/>
                <a:gridCol w="1319213"/>
                <a:gridCol w="1319212"/>
              </a:tblGrid>
              <a:tr h="9286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 имущества, выполняемых работ, оказываемых услуг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гранта всего, руб.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 средства, руб.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расходов всего, руб.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Оборудование фасовочно-упаковочное 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1 482 030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997 570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2 479 600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Оборудование шоковой заморозки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379 054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255 146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634 200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Цистерны для перевозки молока 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1 020 000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680 000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1 700 000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Аппараты морозильные 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3 217 718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2 165 882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5 383 600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Оборудование технологическое для переработки мяса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7 381 560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4 921 040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12 302 600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13 480 362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9 019 638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22 500 000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F5640.jpg"/>
          <p:cNvPicPr>
            <a:picLocks noChangeAspect="1"/>
          </p:cNvPicPr>
          <p:nvPr/>
        </p:nvPicPr>
        <p:blipFill>
          <a:blip r:embed="rId3">
            <a:lum bright="-3000" contrast="-6000"/>
          </a:blip>
          <a:srcRect b="9824"/>
          <a:stretch>
            <a:fillRect/>
          </a:stretch>
        </p:blipFill>
        <p:spPr bwMode="auto">
          <a:xfrm>
            <a:off x="285720" y="1857364"/>
            <a:ext cx="2649600" cy="2000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scene3d>
            <a:camera prst="orthographicFront"/>
            <a:lightRig rig="threePt" dir="t"/>
          </a:scene3d>
          <a:sp3d>
            <a:bevelT w="101600" h="1016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одержимое 5"/>
          <p:cNvSpPr txBox="1">
            <a:spLocks/>
          </p:cNvSpPr>
          <p:nvPr/>
        </p:nvSpPr>
        <p:spPr>
          <a:xfrm>
            <a:off x="0" y="1484313"/>
            <a:ext cx="6154738" cy="24288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1600" b="1" dirty="0">
              <a:solidFill>
                <a:srgbClr val="000000"/>
              </a:solidFill>
              <a:effectLst/>
            </a:endParaRPr>
          </a:p>
          <a:p>
            <a:pPr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1400" dirty="0">
              <a:effectLst/>
            </a:endParaRPr>
          </a:p>
        </p:txBody>
      </p:sp>
      <p:pic>
        <p:nvPicPr>
          <p:cNvPr id="12293" name="Picture 2" descr="C:\Users\СППК-Урейский\Desktop\844f5bf3de9699946bd3f8b53157303f.jpg"/>
          <p:cNvPicPr>
            <a:picLocks noChangeAspect="1" noChangeArrowheads="1"/>
          </p:cNvPicPr>
          <p:nvPr/>
        </p:nvPicPr>
        <p:blipFill>
          <a:blip r:embed="rId4">
            <a:lum bright="-4000" contrast="21000"/>
          </a:blip>
          <a:srcRect/>
          <a:stretch>
            <a:fillRect/>
          </a:stretch>
        </p:blipFill>
        <p:spPr bwMode="auto">
          <a:xfrm>
            <a:off x="6215074" y="1857364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</p:pic>
      <p:pic>
        <p:nvPicPr>
          <p:cNvPr id="12294" name="Рисунок 15" descr="e1723a9ccbd06b2d845f19c36106e89a.jpg"/>
          <p:cNvPicPr>
            <a:picLocks noChangeAspect="1"/>
          </p:cNvPicPr>
          <p:nvPr/>
        </p:nvPicPr>
        <p:blipFill>
          <a:blip r:embed="rId5">
            <a:lum contrast="-11000"/>
          </a:blip>
          <a:srcRect/>
          <a:stretch>
            <a:fillRect/>
          </a:stretch>
        </p:blipFill>
        <p:spPr bwMode="auto">
          <a:xfrm>
            <a:off x="3214678" y="1857364"/>
            <a:ext cx="2648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</p:pic>
      <p:sp>
        <p:nvSpPr>
          <p:cNvPr id="17" name="Содержимое 5"/>
          <p:cNvSpPr txBox="1">
            <a:spLocks/>
          </p:cNvSpPr>
          <p:nvPr/>
        </p:nvSpPr>
        <p:spPr>
          <a:xfrm>
            <a:off x="0" y="4365625"/>
            <a:ext cx="3121025" cy="2349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1400" dirty="0">
              <a:effectLst/>
            </a:endParaRPr>
          </a:p>
        </p:txBody>
      </p:sp>
      <p:pic>
        <p:nvPicPr>
          <p:cNvPr id="12296" name="Picture 5" descr="C:\Users\СППК-Урейский\Desktop\23030861a8ec6c872348d7facf3d6de2.jpg"/>
          <p:cNvPicPr>
            <a:picLocks noChangeAspect="1" noChangeArrowheads="1"/>
          </p:cNvPicPr>
          <p:nvPr/>
        </p:nvPicPr>
        <p:blipFill>
          <a:blip r:embed="rId6">
            <a:lum bright="-4000" contrast="7000"/>
          </a:blip>
          <a:srcRect/>
          <a:stretch>
            <a:fillRect/>
          </a:stretch>
        </p:blipFill>
        <p:spPr bwMode="auto">
          <a:xfrm>
            <a:off x="2714612" y="4786322"/>
            <a:ext cx="178594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</p:pic>
      <p:pic>
        <p:nvPicPr>
          <p:cNvPr id="12297" name="Picture 6" descr="C:\Users\СППК-Урейский\Desktop\abd9cabd1817d8e172ac0f6c194f0ac3.jpg"/>
          <p:cNvPicPr>
            <a:picLocks noChangeAspect="1" noChangeArrowheads="1"/>
          </p:cNvPicPr>
          <p:nvPr/>
        </p:nvPicPr>
        <p:blipFill>
          <a:blip r:embed="rId7">
            <a:lum bright="2000" contrast="6000"/>
          </a:blip>
          <a:srcRect/>
          <a:stretch>
            <a:fillRect/>
          </a:stretch>
        </p:blipFill>
        <p:spPr bwMode="auto">
          <a:xfrm>
            <a:off x="142844" y="4786323"/>
            <a:ext cx="24017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</p:pic>
      <p:sp>
        <p:nvSpPr>
          <p:cNvPr id="19" name="Подзаголовок 13"/>
          <p:cNvSpPr txBox="1">
            <a:spLocks/>
          </p:cNvSpPr>
          <p:nvPr/>
        </p:nvSpPr>
        <p:spPr>
          <a:xfrm>
            <a:off x="6088063" y="1500188"/>
            <a:ext cx="2738437" cy="2824162"/>
          </a:xfrm>
          <a:prstGeom prst="rect">
            <a:avLst/>
          </a:prstGeom>
        </p:spPr>
        <p:txBody>
          <a:bodyPr lIns="45720" rIns="246888">
            <a:normAutofit/>
          </a:bodyPr>
          <a:lstStyle/>
          <a:p>
            <a:pPr algn="ctr"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16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20" name="Содержимое 5"/>
          <p:cNvSpPr txBox="1">
            <a:spLocks/>
          </p:cNvSpPr>
          <p:nvPr/>
        </p:nvSpPr>
        <p:spPr>
          <a:xfrm>
            <a:off x="5230813" y="4643438"/>
            <a:ext cx="3913187" cy="235743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1400" dirty="0">
              <a:effectLst/>
            </a:endParaRPr>
          </a:p>
        </p:txBody>
      </p:sp>
      <p:pic>
        <p:nvPicPr>
          <p:cNvPr id="12300" name="Picture 7" descr="C:\Users\СППК-Урейский\Desktop\сосиски.jpg"/>
          <p:cNvPicPr>
            <a:picLocks noChangeAspect="1" noChangeArrowheads="1"/>
          </p:cNvPicPr>
          <p:nvPr/>
        </p:nvPicPr>
        <p:blipFill>
          <a:blip r:embed="rId8">
            <a:lum contrast="3000"/>
          </a:blip>
          <a:srcRect/>
          <a:stretch>
            <a:fillRect/>
          </a:stretch>
        </p:blipFill>
        <p:spPr bwMode="auto">
          <a:xfrm>
            <a:off x="4572000" y="4786322"/>
            <a:ext cx="17859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</p:pic>
      <p:sp>
        <p:nvSpPr>
          <p:cNvPr id="12301" name="Подзаголовок 13"/>
          <p:cNvSpPr txBox="1">
            <a:spLocks/>
          </p:cNvSpPr>
          <p:nvPr/>
        </p:nvSpPr>
        <p:spPr bwMode="auto">
          <a:xfrm>
            <a:off x="2659063" y="4786313"/>
            <a:ext cx="22764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246888"/>
          <a:lstStyle/>
          <a:p>
            <a:pPr algn="ctr"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1600" b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12302" name="Picture 8" descr="C:\Users\СППК-Урейский\Desktop\колбаса.jpg"/>
          <p:cNvPicPr>
            <a:picLocks noChangeAspect="1" noChangeArrowheads="1"/>
          </p:cNvPicPr>
          <p:nvPr/>
        </p:nvPicPr>
        <p:blipFill>
          <a:blip r:embed="rId9">
            <a:lum contrast="-19000"/>
          </a:blip>
          <a:srcRect/>
          <a:stretch>
            <a:fillRect/>
          </a:stretch>
        </p:blipFill>
        <p:spPr bwMode="auto">
          <a:xfrm>
            <a:off x="6500826" y="4786322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h="101600"/>
          </a:sp3d>
        </p:spPr>
      </p:pic>
      <p:sp>
        <p:nvSpPr>
          <p:cNvPr id="15" name="TextBox 14"/>
          <p:cNvSpPr txBox="1"/>
          <p:nvPr/>
        </p:nvSpPr>
        <p:spPr>
          <a:xfrm>
            <a:off x="285720" y="142852"/>
            <a:ext cx="8429684" cy="769441"/>
          </a:xfrm>
          <a:prstGeom prst="rect">
            <a:avLst/>
          </a:prstGeom>
          <a:solidFill>
            <a:srgbClr val="92D050">
              <a:alpha val="58000"/>
            </a:srgb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200" b="1" dirty="0" smtClean="0">
                <a:ln w="11430"/>
                <a:effectLst/>
                <a:latin typeface="Times New Roman" pitchFamily="18" charset="0"/>
                <a:cs typeface="Times New Roman" pitchFamily="18" charset="0"/>
              </a:rPr>
              <a:t>Ассортимент выпускаемой продукции </a:t>
            </a:r>
            <a:r>
              <a:rPr lang="ru-RU" sz="2200" b="1" dirty="0" smtClean="0">
                <a:ln w="11430"/>
                <a:effectLst/>
                <a:latin typeface="Times New Roman" pitchFamily="18" charset="0"/>
                <a:cs typeface="Times New Roman" pitchFamily="18" charset="0"/>
              </a:rPr>
              <a:t>составляет 99 наименований</a:t>
            </a:r>
            <a:r>
              <a:rPr lang="ru-RU" sz="2200" b="1" dirty="0" smtClean="0">
                <a:ln w="11430"/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1285860"/>
            <a:ext cx="5715040" cy="500066"/>
          </a:xfrm>
          <a:prstGeom prst="rect">
            <a:avLst/>
          </a:prstGeom>
          <a:solidFill>
            <a:schemeClr val="accent5">
              <a:lumMod val="75000"/>
              <a:alpha val="42000"/>
            </a:scheme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no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мясные полуфабрикаты  и колбасы копченые</a:t>
            </a: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5074" y="1285860"/>
            <a:ext cx="2571768" cy="500066"/>
          </a:xfrm>
          <a:prstGeom prst="rect">
            <a:avLst/>
          </a:prstGeom>
          <a:solidFill>
            <a:schemeClr val="accent5">
              <a:lumMod val="75000"/>
              <a:alpha val="42000"/>
            </a:scheme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noAutofit/>
          </a:bodyPr>
          <a:lstStyle/>
          <a:p>
            <a:pPr algn="ctr"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ельмени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 котлеты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4282" y="4000504"/>
            <a:ext cx="2357454" cy="646331"/>
          </a:xfrm>
          <a:prstGeom prst="rect">
            <a:avLst/>
          </a:prstGeom>
          <a:solidFill>
            <a:schemeClr val="accent5">
              <a:lumMod val="75000"/>
              <a:alpha val="42000"/>
            </a:scheme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spAutoFit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блинчики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 мясом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творогом</a:t>
            </a:r>
            <a:endParaRPr lang="ru-RU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0826" y="4000504"/>
            <a:ext cx="2357454" cy="642941"/>
          </a:xfrm>
          <a:prstGeom prst="rect">
            <a:avLst/>
          </a:prstGeom>
          <a:solidFill>
            <a:schemeClr val="accent5">
              <a:lumMod val="75000"/>
              <a:alpha val="42000"/>
            </a:scheme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tIns="0" bIns="0" rtlCol="0" anchor="ctr" anchorCtr="0">
            <a:noAutofit/>
          </a:bodyPr>
          <a:lstStyle/>
          <a:p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колбасы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вареные</a:t>
            </a:r>
          </a:p>
          <a:p>
            <a:endParaRPr lang="ru-RU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14612" y="4000504"/>
            <a:ext cx="3643338" cy="642942"/>
          </a:xfrm>
          <a:prstGeom prst="rect">
            <a:avLst/>
          </a:prstGeom>
          <a:solidFill>
            <a:schemeClr val="accent5">
              <a:lumMod val="75000"/>
              <a:alpha val="42000"/>
            </a:scheme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tIns="0" bIns="0" rtlCol="0" anchor="ctr" anchorCtr="0">
            <a:noAutofit/>
          </a:bodyPr>
          <a:lstStyle/>
          <a:p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купаты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свиные и говяжьи, сосиски, сардельки</a:t>
            </a:r>
            <a:endParaRPr lang="ru-RU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05396"/>
              </p:ext>
            </p:extLst>
          </p:nvPr>
        </p:nvGraphicFramePr>
        <p:xfrm>
          <a:off x="500033" y="1341438"/>
          <a:ext cx="8072495" cy="4603797"/>
        </p:xfrm>
        <a:graphic>
          <a:graphicData uri="http://schemas.openxmlformats.org/drawingml/2006/table">
            <a:tbl>
              <a:tblPr/>
              <a:tblGrid>
                <a:gridCol w="4335796"/>
                <a:gridCol w="2022187"/>
                <a:gridCol w="1714512"/>
              </a:tblGrid>
              <a:tr h="42605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Ед.измерения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518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74518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Выручка от реализации продукции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 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50964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5263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от реализации молока 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25688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5263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от реализации мясной продукции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25281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4260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закупок молока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1 070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4474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переработки мяса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74518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колбасных изделий и полуфабрикатов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6" marR="84406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034" y="142853"/>
            <a:ext cx="8143932" cy="1107996"/>
          </a:xfrm>
          <a:prstGeom prst="rect">
            <a:avLst/>
          </a:prstGeom>
          <a:solidFill>
            <a:srgbClr val="92D050">
              <a:alpha val="58000"/>
            </a:srgb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Результаты деятельности </a:t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СППК «</a:t>
            </a:r>
            <a:r>
              <a:rPr lang="ru-RU" sz="22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Урейский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2016 год                                                  </a:t>
            </a:r>
            <a:endParaRPr lang="ru-RU" sz="2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83" name="Picture 11" descr="IMG_66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000" contrast="-5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gradFill>
            <a:gsLst>
              <a:gs pos="28000">
                <a:schemeClr val="accent1"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472" y="368178"/>
            <a:ext cx="8143932" cy="2677656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7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spAutoFit/>
          </a:bodyPr>
          <a:lstStyle/>
          <a:p>
            <a:pPr eaLnBrk="1" hangingPunct="1">
              <a:buFontTx/>
              <a:buNone/>
            </a:pPr>
            <a:r>
              <a:rPr kumimoji="0" lang="ru-RU" sz="2800" dirty="0" smtClean="0">
                <a:solidFill>
                  <a:srgbClr val="0033CC"/>
                </a:solidFill>
              </a:rPr>
              <a:t>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Дата создания:</a:t>
            </a: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05 марта 1992 году на базе СХПК «Восход»;</a:t>
            </a: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с.Старый Ковыляй </a:t>
            </a:r>
            <a:r>
              <a:rPr kumimoji="0"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Темниковского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района Республики Мордовия;</a:t>
            </a:r>
          </a:p>
          <a:p>
            <a:pPr eaLnBrk="1" hangingPunct="1">
              <a:buFontTx/>
              <a:buNone/>
            </a:pP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Руководитель:</a:t>
            </a: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в 2011 года главой крестьянского (фермерского) хозяйства избран </a:t>
            </a:r>
            <a:r>
              <a:rPr kumimoji="0" lang="ru-RU" sz="2000" b="1" dirty="0" err="1" smtClean="0">
                <a:effectLst/>
                <a:latin typeface="Times New Roman" pitchFamily="18" charset="0"/>
                <a:cs typeface="Times New Roman" pitchFamily="18" charset="0"/>
              </a:rPr>
              <a:t>Самолькин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Кузьма Григорьевич; </a:t>
            </a:r>
          </a:p>
          <a:p>
            <a:pPr eaLnBrk="1" hangingPunct="1">
              <a:buFontTx/>
              <a:buNone/>
            </a:pP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    Дата получения гранта: 2012г.;</a:t>
            </a:r>
          </a:p>
          <a:p>
            <a:pPr eaLnBrk="1" hangingPunct="1">
              <a:buFontTx/>
              <a:buNone/>
            </a:pP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Цель получения гранта:</a:t>
            </a:r>
            <a:r>
              <a:rPr kumimoji="0"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создание семейной молочной фермы с роботизированным оборудованием на 240 голов дойного стада.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IMG_65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6988"/>
            <a:ext cx="9144000" cy="68849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4099" name="Picture 3" descr="C:\Users\мфх1\Desktop\ФОТО ВЫЕЗДНЫХ ПРОВЕРОК\темников\КФХ Луч Самолькин К.Г\DSCN9386.JPG"/>
          <p:cNvPicPr>
            <a:picLocks noChangeAspect="1" noChangeArrowheads="1"/>
          </p:cNvPicPr>
          <p:nvPr/>
        </p:nvPicPr>
        <p:blipFill>
          <a:blip r:embed="rId3">
            <a:lum bright="4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910" y="4286256"/>
            <a:ext cx="8143932" cy="2246769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7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20650" h="120650"/>
          </a:sp3d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Общая стоимость проекта –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42500,0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Сумма гранта – 21 600,0 тыс. руб.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Сумма собственных средств –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20900,0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реализован, установлено 4 </a:t>
            </a:r>
            <a:r>
              <a:rPr lang="ru-RU" sz="2000" b="1" dirty="0" err="1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роботоместа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фирмы </a:t>
            </a:r>
            <a:r>
              <a:rPr lang="en-US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DE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Laval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, имеется 260 голов КРС, в т.ч. 240 коров. За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год произведено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1222,4 </a:t>
            </a:r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тонн молока</a:t>
            </a:r>
          </a:p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IMG_352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4000" contrast="8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158" y="214290"/>
            <a:ext cx="4786346" cy="800219"/>
          </a:xfrm>
          <a:prstGeom prst="rect">
            <a:avLst/>
          </a:prstGeom>
          <a:gradFill>
            <a:gsLst>
              <a:gs pos="0">
                <a:srgbClr val="6074DA">
                  <a:alpha val="35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0"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D0D0D"/>
                </a:solidFill>
                <a:effectLst/>
                <a:latin typeface="Times New Roman" pitchFamily="18" charset="0"/>
                <a:cs typeface="Times New Roman" pitchFamily="18" charset="0"/>
              </a:rPr>
              <a:t>Беспривязное содержание КРС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IMG_663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6988"/>
            <a:ext cx="9144000" cy="68580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088" y="25400"/>
            <a:ext cx="5040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Робот-дояр компании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Delaval</a:t>
            </a:r>
            <a:endParaRPr lang="ru-RU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382" name="Group 102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600" cy="5116422"/>
        </p:xfrm>
        <a:graphic>
          <a:graphicData uri="http://schemas.openxmlformats.org/drawingml/2006/table">
            <a:tbl>
              <a:tblPr/>
              <a:tblGrid>
                <a:gridCol w="2743200"/>
                <a:gridCol w="2368550"/>
                <a:gridCol w="3117850"/>
              </a:tblGrid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Примечания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58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Затраты на технологическое оборудование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млн.рублей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доильных робота, танк для охлаждения молока, бункер для кормов, теплые поилки, оборудование для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навозоудаления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племенных животных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млн.рублей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голов нетелей и телок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коровника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 млн.рублей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работы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подъездных путей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 млн.рублей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работы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Подведение газопровода к семейной ферме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 млн.рублей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работы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млн.рублей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1472" y="357166"/>
            <a:ext cx="8143932" cy="830997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7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1">
            <a:spAutoFit/>
          </a:bodyPr>
          <a:lstStyle/>
          <a:p>
            <a:pPr algn="ctr"/>
            <a:r>
              <a:rPr kumimoji="0"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Инвестиции в создание роботизированной семейной фермы с доильными роботами </a:t>
            </a:r>
            <a:r>
              <a:rPr kumimoji="0" lang="en-US" sz="2400" b="1" dirty="0" smtClean="0">
                <a:effectLst/>
                <a:latin typeface="Times New Roman" pitchFamily="18" charset="0"/>
                <a:cs typeface="Times New Roman" pitchFamily="18" charset="0"/>
              </a:rPr>
              <a:t>De Laval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 smtClean="0"/>
              <a:t> 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134" name="Group 6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09984"/>
              </p:ext>
            </p:extLst>
          </p:nvPr>
        </p:nvGraphicFramePr>
        <p:xfrm>
          <a:off x="571472" y="1285860"/>
          <a:ext cx="8229600" cy="4733705"/>
        </p:xfrm>
        <a:graphic>
          <a:graphicData uri="http://schemas.openxmlformats.org/drawingml/2006/table">
            <a:tbl>
              <a:tblPr/>
              <a:tblGrid>
                <a:gridCol w="2743200"/>
                <a:gridCol w="2368550"/>
                <a:gridCol w="3117850"/>
              </a:tblGrid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Ед.измерения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Выручка от реализации сельскохозяйственной продукции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на 1 среднегодового работника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222,4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Поголовье крупного рогатого скота на 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01.01.2017г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1472" y="214290"/>
            <a:ext cx="8215370" cy="830997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7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1">
            <a:spAutoFit/>
          </a:bodyPr>
          <a:lstStyle/>
          <a:p>
            <a:pPr algn="ctr"/>
            <a:r>
              <a:rPr kumimoji="0"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деятельности семейной молочной </a:t>
            </a:r>
          </a:p>
          <a:p>
            <a:pPr algn="ctr"/>
            <a:r>
              <a:rPr kumimoji="0" lang="ru-RU" sz="2400" b="1" dirty="0" smtClean="0">
                <a:latin typeface="Times New Roman" pitchFamily="18" charset="0"/>
                <a:cs typeface="Times New Roman" pitchFamily="18" charset="0"/>
              </a:rPr>
              <a:t>фермы за 201</a:t>
            </a:r>
            <a:r>
              <a:rPr kumimoji="0" lang="en-US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sz="2400" b="1" dirty="0" smtClean="0"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dirty="0" smtClean="0"/>
              <a:t> 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9777" y="642918"/>
            <a:ext cx="8924223" cy="8572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СППК«Урейский»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потребительский перерабатывающий кооператив «Урейский» был создан  23 июня 2015 г. Основным видом деятельности является переработка сельскохозяйственной продукции.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ФОТО 002.jpg"/>
          <p:cNvPicPr>
            <a:picLocks noChangeAspect="1"/>
          </p:cNvPicPr>
          <p:nvPr/>
        </p:nvPicPr>
        <p:blipFill>
          <a:blip r:embed="rId2" cstate="print">
            <a:lum bright="4000" contrast="30000"/>
          </a:blip>
          <a:srcRect l="15462" t="2179" r="13461"/>
          <a:stretch>
            <a:fillRect/>
          </a:stretch>
        </p:blipFill>
        <p:spPr>
          <a:xfrm>
            <a:off x="0" y="1785926"/>
            <a:ext cx="8990166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41863" y="-8489950"/>
            <a:ext cx="1841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53988" y="928688"/>
            <a:ext cx="3297237" cy="24288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ru-RU" sz="1400" dirty="0" smtClean="0"/>
          </a:p>
          <a:p>
            <a:pPr eaLnBrk="1" hangingPunct="1">
              <a:buFontTx/>
              <a:buNone/>
            </a:pPr>
            <a:endParaRPr lang="ru-RU" sz="1400" dirty="0" smtClean="0"/>
          </a:p>
        </p:txBody>
      </p:sp>
      <p:sp>
        <p:nvSpPr>
          <p:cNvPr id="12" name="Содержимое 5"/>
          <p:cNvSpPr>
            <a:spLocks noGrp="1"/>
          </p:cNvSpPr>
          <p:nvPr>
            <p:ph sz="half" idx="2"/>
          </p:nvPr>
        </p:nvSpPr>
        <p:spPr>
          <a:xfrm>
            <a:off x="5846763" y="4429125"/>
            <a:ext cx="3297237" cy="24288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ru-RU" sz="1400" dirty="0" smtClean="0"/>
          </a:p>
          <a:p>
            <a:pPr eaLnBrk="1" hangingPunct="1">
              <a:buFontTx/>
              <a:buNone/>
            </a:pPr>
            <a:endParaRPr lang="ru-RU" sz="1400" dirty="0" smtClean="0"/>
          </a:p>
        </p:txBody>
      </p:sp>
      <p:sp>
        <p:nvSpPr>
          <p:cNvPr id="17" name="Содержимое 5"/>
          <p:cNvSpPr>
            <a:spLocks noGrp="1"/>
          </p:cNvSpPr>
          <p:nvPr>
            <p:ph sz="half" idx="4294967295"/>
          </p:nvPr>
        </p:nvSpPr>
        <p:spPr>
          <a:xfrm>
            <a:off x="5846763" y="928688"/>
            <a:ext cx="3297237" cy="24288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ru-RU" sz="1400" dirty="0" smtClean="0"/>
          </a:p>
          <a:p>
            <a:pPr eaLnBrk="1" hangingPunct="1">
              <a:buFontTx/>
              <a:buNone/>
            </a:pPr>
            <a:endParaRPr lang="ru-RU" sz="1400" dirty="0" smtClean="0"/>
          </a:p>
        </p:txBody>
      </p:sp>
      <p:sp>
        <p:nvSpPr>
          <p:cNvPr id="19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2357438"/>
            <a:ext cx="3297238" cy="242887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sz="1400" b="1" dirty="0" smtClean="0"/>
              <a:t>КФХ «Луч»</a:t>
            </a:r>
          </a:p>
          <a:p>
            <a:pPr eaLnBrk="1" hangingPunct="1">
              <a:buFontTx/>
              <a:buNone/>
            </a:pPr>
            <a:endParaRPr lang="ru-RU" sz="1400" dirty="0" smtClean="0"/>
          </a:p>
          <a:p>
            <a:pPr eaLnBrk="1" hangingPunct="1">
              <a:buFontTx/>
              <a:buNone/>
            </a:pPr>
            <a:endParaRPr lang="ru-RU" sz="1400" dirty="0" smtClean="0"/>
          </a:p>
        </p:txBody>
      </p:sp>
      <p:pic>
        <p:nvPicPr>
          <p:cNvPr id="9" name="Рисунок 8" descr="e06fe687662ad5a50588f7c65e25d413.jpg"/>
          <p:cNvPicPr>
            <a:picLocks noChangeAspect="1"/>
          </p:cNvPicPr>
          <p:nvPr/>
        </p:nvPicPr>
        <p:blipFill>
          <a:blip r:embed="rId3">
            <a:lum bright="-5000" contrast="16000"/>
          </a:blip>
          <a:srcRect l="17143" r="3999"/>
          <a:stretch>
            <a:fillRect/>
          </a:stretch>
        </p:blipFill>
        <p:spPr>
          <a:xfrm>
            <a:off x="142844" y="1357298"/>
            <a:ext cx="3099310" cy="223248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48" name="Рисунок 9" descr="Рисунок3.jpg"/>
          <p:cNvPicPr>
            <a:picLocks noChangeAspect="1"/>
          </p:cNvPicPr>
          <p:nvPr/>
        </p:nvPicPr>
        <p:blipFill>
          <a:blip r:embed="rId4">
            <a:lum bright="3000" contrast="12000"/>
          </a:blip>
          <a:srcRect/>
          <a:stretch>
            <a:fillRect/>
          </a:stretch>
        </p:blipFill>
        <p:spPr bwMode="auto">
          <a:xfrm>
            <a:off x="214282" y="4714884"/>
            <a:ext cx="29019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9" name="Содержимое 5"/>
          <p:cNvSpPr txBox="1">
            <a:spLocks/>
          </p:cNvSpPr>
          <p:nvPr/>
        </p:nvSpPr>
        <p:spPr bwMode="auto">
          <a:xfrm>
            <a:off x="219075" y="4214813"/>
            <a:ext cx="32972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ru-RU" sz="1400" dirty="0">
              <a:effectLst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ru-RU" sz="1400" dirty="0">
              <a:effectLst/>
            </a:endParaRPr>
          </a:p>
        </p:txBody>
      </p:sp>
      <p:pic>
        <p:nvPicPr>
          <p:cNvPr id="10250" name="Рисунок 12" descr="IMG_20160804_115011_38.jpg"/>
          <p:cNvPicPr>
            <a:picLocks noChangeAspect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000760" y="1357298"/>
            <a:ext cx="288607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20141113_113805.jpg"/>
          <p:cNvPicPr>
            <a:picLocks noChangeAspect="1"/>
          </p:cNvPicPr>
          <p:nvPr/>
        </p:nvPicPr>
        <p:blipFill>
          <a:blip r:embed="rId6" cstate="print">
            <a:lum bright="-2000" contrast="17000"/>
          </a:blip>
          <a:stretch>
            <a:fillRect/>
          </a:stretch>
        </p:blipFill>
        <p:spPr>
          <a:xfrm>
            <a:off x="5786446" y="4786322"/>
            <a:ext cx="3165252" cy="192882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 descr="00-00000007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69139" y="5357826"/>
            <a:ext cx="725370" cy="85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3" name="Рисунок 17" descr="IMG_6513.JPG"/>
          <p:cNvPicPr>
            <a:picLocks noChangeAspect="1"/>
          </p:cNvPicPr>
          <p:nvPr/>
        </p:nvPicPr>
        <p:blipFill>
          <a:blip r:embed="rId8">
            <a:lum bright="2000" contrast="9000"/>
          </a:blip>
          <a:srcRect/>
          <a:stretch>
            <a:fillRect/>
          </a:stretch>
        </p:blipFill>
        <p:spPr bwMode="auto">
          <a:xfrm>
            <a:off x="3286116" y="2786058"/>
            <a:ext cx="2676534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54" name="Содержимое 5"/>
          <p:cNvSpPr txBox="1">
            <a:spLocks/>
          </p:cNvSpPr>
          <p:nvPr/>
        </p:nvSpPr>
        <p:spPr bwMode="auto">
          <a:xfrm>
            <a:off x="2989263" y="2357430"/>
            <a:ext cx="3297237" cy="264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2100" indent="-292100"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1400" dirty="0">
              <a:effectLst/>
            </a:endParaRPr>
          </a:p>
          <a:p>
            <a:pPr marL="292100" indent="-292100"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1400" dirty="0"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58" y="214290"/>
            <a:ext cx="8215370" cy="584775"/>
          </a:xfrm>
          <a:prstGeom prst="rect">
            <a:avLst/>
          </a:prstGeom>
          <a:gradFill>
            <a:gsLst>
              <a:gs pos="100000">
                <a:schemeClr val="accent1">
                  <a:lumMod val="9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состав членов кооператива входят:                                                  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82" y="4214818"/>
            <a:ext cx="2857520" cy="369332"/>
          </a:xfrm>
          <a:prstGeom prst="rect">
            <a:avLst/>
          </a:prstGeom>
          <a:solidFill>
            <a:srgbClr val="92D050">
              <a:alpha val="90000"/>
            </a:srgb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spAutoFit/>
          </a:bodyPr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Аксел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7554" y="2357430"/>
            <a:ext cx="2500330" cy="369332"/>
          </a:xfrm>
          <a:prstGeom prst="rect">
            <a:avLst/>
          </a:prstGeom>
          <a:solidFill>
            <a:srgbClr val="92D050">
              <a:alpha val="90000"/>
            </a:srgb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spAutoFit/>
          </a:bodyPr>
          <a:lstStyle/>
          <a:p>
            <a:pPr marL="292100" indent="-292100" algn="ctr"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КФХ «Луч»</a:t>
            </a: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2198" y="4286256"/>
            <a:ext cx="2857520" cy="369332"/>
          </a:xfrm>
          <a:prstGeom prst="rect">
            <a:avLst/>
          </a:prstGeom>
          <a:solidFill>
            <a:srgbClr val="92D050">
              <a:alpha val="90000"/>
            </a:srgb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rtlCol="0" anchor="ctr" anchorCtr="0">
            <a:sp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«Глубинка»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844" y="857232"/>
            <a:ext cx="3643338" cy="428628"/>
          </a:xfrm>
          <a:prstGeom prst="rect">
            <a:avLst/>
          </a:prstGeom>
          <a:solidFill>
            <a:srgbClr val="92D050">
              <a:alpha val="90000"/>
            </a:srgb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tIns="36000" bIns="36000" rtlCol="0" anchor="ctr" anchorCtr="0">
            <a:normAutofit fontScale="62500" lnSpcReduction="20000"/>
          </a:bodyPr>
          <a:lstStyle/>
          <a:p>
            <a:pPr marL="292100" indent="-292100" algn="ctr">
              <a:buClr>
                <a:schemeClr val="accent1"/>
              </a:buClr>
              <a:buSzPct val="70000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92100" indent="-292100" algn="ctr">
              <a:buClr>
                <a:schemeClr val="accent1"/>
              </a:buClr>
              <a:buSzPct val="70000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Личные подсобные хозяйства</a:t>
            </a:r>
          </a:p>
          <a:p>
            <a:pPr marL="292100" indent="-292100" algn="ctr"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14942" y="857232"/>
            <a:ext cx="3643338" cy="428628"/>
          </a:xfrm>
          <a:prstGeom prst="rect">
            <a:avLst/>
          </a:prstGeom>
          <a:solidFill>
            <a:srgbClr val="92D050">
              <a:alpha val="90000"/>
            </a:srgbClr>
          </a:solidFill>
          <a:scene3d>
            <a:camera prst="orthographicFront"/>
            <a:lightRig rig="threePt" dir="t"/>
          </a:scene3d>
          <a:sp3d>
            <a:bevelT w="107950" h="107950"/>
          </a:sp3d>
        </p:spPr>
        <p:txBody>
          <a:bodyPr wrap="square" tIns="36000" bIns="36000" rtlCol="0" anchor="ctr" anchorCtr="0"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«Подсобное хозяйство»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2599</TotalTime>
  <Words>510</Words>
  <Application>Microsoft Macintosh PowerPoint</Application>
  <PresentationFormat>Экран (4:3)</PresentationFormat>
  <Paragraphs>132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СППК«Урейский» Сельскохозяйственный потребительский перерабатывающий кооператив «Урейский» был создан  23 июня 2015 г. Основным видом деятельности является переработка сельскохозяйственной продукции.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Семейная животноводческая ферма на 120 коров со шлейфом с роботизированным оборудованием на базе КФХ «Луч» Темниковского района Республики Мордовия</dc:title>
  <dc:creator>User</dc:creator>
  <cp:lastModifiedBy>Kuzma Samolkin</cp:lastModifiedBy>
  <cp:revision>105</cp:revision>
  <dcterms:created xsi:type="dcterms:W3CDTF">2012-06-23T15:24:08Z</dcterms:created>
  <dcterms:modified xsi:type="dcterms:W3CDTF">2017-06-08T13:56:18Z</dcterms:modified>
</cp:coreProperties>
</file>