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5" r:id="rId4"/>
    <p:sldId id="258" r:id="rId5"/>
    <p:sldId id="266" r:id="rId6"/>
    <p:sldId id="264" r:id="rId7"/>
    <p:sldId id="268" r:id="rId8"/>
    <p:sldId id="267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147956246401841E-2"/>
          <c:y val="0.36877870544604202"/>
          <c:w val="0.92861255037420842"/>
          <c:h val="0.50456035222975315"/>
        </c:manualLayout>
      </c:layout>
      <c:pie3DChart>
        <c:varyColors val="1"/>
        <c:ser>
          <c:idx val="1"/>
          <c:order val="1"/>
          <c:explosion val="25"/>
          <c:dPt>
            <c:idx val="0"/>
            <c:bubble3D val="0"/>
            <c:explosion val="41"/>
          </c:dPt>
          <c:dLbls>
            <c:dLbl>
              <c:idx val="0"/>
              <c:layout>
                <c:manualLayout>
                  <c:x val="-0.11522935280758299"/>
                  <c:y val="-0.23850157480314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200896649576834"/>
                  <c:y val="-0.290464960629921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2583601920226384E-2"/>
                  <c:y val="0.13463779527559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Лист4!$A$2:$A$15</c:f>
              <c:strCache>
                <c:ptCount val="9"/>
                <c:pt idx="0">
                  <c:v>Сырье (молоко сырое)</c:v>
                </c:pt>
                <c:pt idx="1">
                  <c:v>Амортизация ОС</c:v>
                </c:pt>
                <c:pt idx="2">
                  <c:v>ФОТ с отчислениями</c:v>
                </c:pt>
                <c:pt idx="3">
                  <c:v>Коммунальные расходы </c:v>
                </c:pt>
                <c:pt idx="4">
                  <c:v>Аренда имущества</c:v>
                </c:pt>
                <c:pt idx="5">
                  <c:v>Текущий ремонт оборудования</c:v>
                </c:pt>
                <c:pt idx="6">
                  <c:v>Содержание транспортных средств </c:v>
                </c:pt>
                <c:pt idx="7">
                  <c:v>Приобретение расходных материалов на производство</c:v>
                </c:pt>
                <c:pt idx="8">
                  <c:v>Прочие расходы</c:v>
                </c:pt>
              </c:strCache>
            </c:strRef>
          </c:cat>
          <c:val>
            <c:numRef>
              <c:f>Лист4!$C$2:$C$15</c:f>
              <c:numCache>
                <c:formatCode>#,##0</c:formatCode>
                <c:ptCount val="9"/>
                <c:pt idx="0">
                  <c:v>97944.431420000008</c:v>
                </c:pt>
                <c:pt idx="1">
                  <c:v>210.38</c:v>
                </c:pt>
                <c:pt idx="2">
                  <c:v>13044.387330000001</c:v>
                </c:pt>
                <c:pt idx="3">
                  <c:v>1605.3790200000001</c:v>
                </c:pt>
                <c:pt idx="4">
                  <c:v>930.31101000000001</c:v>
                </c:pt>
                <c:pt idx="5">
                  <c:v>2433.1680000000001</c:v>
                </c:pt>
                <c:pt idx="6">
                  <c:v>3331.3049999999998</c:v>
                </c:pt>
                <c:pt idx="7">
                  <c:v>1984.6289999999999</c:v>
                </c:pt>
                <c:pt idx="8">
                  <c:v>1130.008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Лист4!$A$2:$A$15</c:f>
              <c:strCache>
                <c:ptCount val="9"/>
                <c:pt idx="0">
                  <c:v>Сырье (молоко сырое)</c:v>
                </c:pt>
                <c:pt idx="1">
                  <c:v>Амортизация ОС</c:v>
                </c:pt>
                <c:pt idx="2">
                  <c:v>ФОТ с отчислениями</c:v>
                </c:pt>
                <c:pt idx="3">
                  <c:v>Коммунальные расходы </c:v>
                </c:pt>
                <c:pt idx="4">
                  <c:v>Аренда имущества</c:v>
                </c:pt>
                <c:pt idx="5">
                  <c:v>Текущий ремонт оборудования</c:v>
                </c:pt>
                <c:pt idx="6">
                  <c:v>Содержание транспортных средств </c:v>
                </c:pt>
                <c:pt idx="7">
                  <c:v>Приобретение расходных материалов на производство</c:v>
                </c:pt>
                <c:pt idx="8">
                  <c:v>Прочие расходы</c:v>
                </c:pt>
              </c:strCache>
            </c:strRef>
          </c:cat>
          <c:val>
            <c:numRef>
              <c:f>Лист4!$B$2:$B$15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7258825459317587"/>
                  <c:y val="-0.211496454734203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069925634295712"/>
                  <c:y val="9.7567673443804612E-2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Лист3!$A$3:$A$7</c:f>
              <c:strCache>
                <c:ptCount val="3"/>
                <c:pt idx="0">
                  <c:v>Цельномолочная продукция</c:v>
                </c:pt>
                <c:pt idx="1">
                  <c:v>Масло сливочное</c:v>
                </c:pt>
                <c:pt idx="2">
                  <c:v>Кисломолочная продукция</c:v>
                </c:pt>
              </c:strCache>
            </c:strRef>
          </c:cat>
          <c:val>
            <c:numRef>
              <c:f>Лист3!$C$3:$C$7</c:f>
              <c:numCache>
                <c:formatCode>#,##0.00</c:formatCode>
                <c:ptCount val="3"/>
                <c:pt idx="0">
                  <c:v>18147.955999999998</c:v>
                </c:pt>
                <c:pt idx="1">
                  <c:v>17672.191999999999</c:v>
                </c:pt>
                <c:pt idx="2">
                  <c:v>6884.9049999999997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Лист3!$A$3:$A$7</c:f>
              <c:strCache>
                <c:ptCount val="3"/>
                <c:pt idx="0">
                  <c:v>Цельномолочная продукция</c:v>
                </c:pt>
                <c:pt idx="1">
                  <c:v>Масло сливочное</c:v>
                </c:pt>
                <c:pt idx="2">
                  <c:v>Кисломолочная продукция</c:v>
                </c:pt>
              </c:strCache>
            </c:strRef>
          </c:cat>
          <c:val>
            <c:numRef>
              <c:f>Лист3!$B$3:$B$7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1FE39-F941-4312-B389-11FDA7667CA7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CA1EA662-9D5C-41D0-A5B5-235F0CBB9B66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Слабое техническое оснащение, устаревшее оборудование</a:t>
          </a:r>
          <a:endParaRPr lang="ru-RU" sz="1200" dirty="0">
            <a:solidFill>
              <a:srgbClr val="002060"/>
            </a:solidFill>
          </a:endParaRPr>
        </a:p>
      </dgm:t>
    </dgm:pt>
    <dgm:pt modelId="{0FB7EF06-7397-4DF5-AA2E-549F07F2E662}" type="parTrans" cxnId="{343C512E-B32A-427B-97CE-3E63482E2C0B}">
      <dgm:prSet/>
      <dgm:spPr/>
      <dgm:t>
        <a:bodyPr/>
        <a:lstStyle/>
        <a:p>
          <a:endParaRPr lang="ru-RU"/>
        </a:p>
      </dgm:t>
    </dgm:pt>
    <dgm:pt modelId="{0361B126-40E0-4F40-9485-87D68BE07336}" type="sibTrans" cxnId="{343C512E-B32A-427B-97CE-3E63482E2C0B}">
      <dgm:prSet/>
      <dgm:spPr/>
      <dgm:t>
        <a:bodyPr/>
        <a:lstStyle/>
        <a:p>
          <a:endParaRPr lang="ru-RU"/>
        </a:p>
      </dgm:t>
    </dgm:pt>
    <dgm:pt modelId="{88ABAFB7-81FD-437F-A3F4-DE752D4C3D69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Узкий ассортимент продукции, низкая рентабельность</a:t>
          </a:r>
          <a:endParaRPr lang="ru-RU" sz="1400" dirty="0">
            <a:solidFill>
              <a:srgbClr val="002060"/>
            </a:solidFill>
          </a:endParaRPr>
        </a:p>
      </dgm:t>
    </dgm:pt>
    <dgm:pt modelId="{F6438BC0-E641-492D-B7FB-E101746FAD5A}" type="parTrans" cxnId="{60E6311C-F937-4EB7-80C1-BE2630ECDD0A}">
      <dgm:prSet/>
      <dgm:spPr/>
      <dgm:t>
        <a:bodyPr/>
        <a:lstStyle/>
        <a:p>
          <a:endParaRPr lang="ru-RU"/>
        </a:p>
      </dgm:t>
    </dgm:pt>
    <dgm:pt modelId="{83691333-D7FC-4EFD-83E6-9A2C19392B71}" type="sibTrans" cxnId="{60E6311C-F937-4EB7-80C1-BE2630ECDD0A}">
      <dgm:prSet/>
      <dgm:spPr/>
      <dgm:t>
        <a:bodyPr/>
        <a:lstStyle/>
        <a:p>
          <a:endParaRPr lang="ru-RU"/>
        </a:p>
      </dgm:t>
    </dgm:pt>
    <dgm:pt modelId="{B3288975-8761-499D-B438-5BFF758C6A52}">
      <dgm:prSet phldrT="[Текст]"/>
      <dgm:spPr/>
      <dgm:t>
        <a:bodyPr/>
        <a:lstStyle/>
        <a:p>
          <a:r>
            <a:rPr lang="ru-RU" dirty="0" err="1" smtClean="0">
              <a:solidFill>
                <a:srgbClr val="002060"/>
              </a:solidFill>
            </a:rPr>
            <a:t>Грантовая</a:t>
          </a:r>
          <a:r>
            <a:rPr lang="ru-RU" dirty="0" smtClean="0">
              <a:solidFill>
                <a:srgbClr val="002060"/>
              </a:solidFill>
            </a:rPr>
            <a:t> поддержка СПК</a:t>
          </a:r>
          <a:endParaRPr lang="ru-RU" dirty="0">
            <a:solidFill>
              <a:srgbClr val="002060"/>
            </a:solidFill>
          </a:endParaRPr>
        </a:p>
      </dgm:t>
    </dgm:pt>
    <dgm:pt modelId="{EA558C35-BA47-4E4B-8F9D-69D7351C6938}" type="parTrans" cxnId="{755BEA23-8BCD-4462-9F93-1BE129D82FC0}">
      <dgm:prSet/>
      <dgm:spPr/>
      <dgm:t>
        <a:bodyPr/>
        <a:lstStyle/>
        <a:p>
          <a:endParaRPr lang="ru-RU"/>
        </a:p>
      </dgm:t>
    </dgm:pt>
    <dgm:pt modelId="{2196CB74-D929-48AD-AB54-CAD0F5A4A07E}" type="sibTrans" cxnId="{755BEA23-8BCD-4462-9F93-1BE129D82FC0}">
      <dgm:prSet/>
      <dgm:spPr/>
      <dgm:t>
        <a:bodyPr/>
        <a:lstStyle/>
        <a:p>
          <a:endParaRPr lang="ru-RU"/>
        </a:p>
      </dgm:t>
    </dgm:pt>
    <dgm:pt modelId="{1E9F3977-26FB-44F9-B8B5-E80C095256D6}" type="pres">
      <dgm:prSet presAssocID="{C891FE39-F941-4312-B389-11FDA7667CA7}" presName="Name0" presStyleCnt="0">
        <dgm:presLayoutVars>
          <dgm:dir/>
          <dgm:animLvl val="lvl"/>
          <dgm:resizeHandles val="exact"/>
        </dgm:presLayoutVars>
      </dgm:prSet>
      <dgm:spPr/>
    </dgm:pt>
    <dgm:pt modelId="{B1742D1B-8A64-4B64-932B-A7DE5AF2723B}" type="pres">
      <dgm:prSet presAssocID="{CA1EA662-9D5C-41D0-A5B5-235F0CBB9B6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1CA22-1509-4CCC-89D3-4D737E8A5644}" type="pres">
      <dgm:prSet presAssocID="{0361B126-40E0-4F40-9485-87D68BE07336}" presName="parTxOnlySpace" presStyleCnt="0"/>
      <dgm:spPr/>
    </dgm:pt>
    <dgm:pt modelId="{894EB327-F444-496A-937B-5A0CC70FA663}" type="pres">
      <dgm:prSet presAssocID="{88ABAFB7-81FD-437F-A3F4-DE752D4C3D6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8D808-B5B9-4DAA-B28C-845BCA46875F}" type="pres">
      <dgm:prSet presAssocID="{83691333-D7FC-4EFD-83E6-9A2C19392B71}" presName="parTxOnlySpace" presStyleCnt="0"/>
      <dgm:spPr/>
    </dgm:pt>
    <dgm:pt modelId="{962CC1C6-795A-46E3-8D14-52DCFE5B5C1B}" type="pres">
      <dgm:prSet presAssocID="{B3288975-8761-499D-B438-5BFF758C6A5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5BEA23-8BCD-4462-9F93-1BE129D82FC0}" srcId="{C891FE39-F941-4312-B389-11FDA7667CA7}" destId="{B3288975-8761-499D-B438-5BFF758C6A52}" srcOrd="2" destOrd="0" parTransId="{EA558C35-BA47-4E4B-8F9D-69D7351C6938}" sibTransId="{2196CB74-D929-48AD-AB54-CAD0F5A4A07E}"/>
    <dgm:cxn modelId="{17648910-872E-4B0C-9BBC-04E0CF449C64}" type="presOf" srcId="{C891FE39-F941-4312-B389-11FDA7667CA7}" destId="{1E9F3977-26FB-44F9-B8B5-E80C095256D6}" srcOrd="0" destOrd="0" presId="urn:microsoft.com/office/officeart/2005/8/layout/chevron1"/>
    <dgm:cxn modelId="{60E6311C-F937-4EB7-80C1-BE2630ECDD0A}" srcId="{C891FE39-F941-4312-B389-11FDA7667CA7}" destId="{88ABAFB7-81FD-437F-A3F4-DE752D4C3D69}" srcOrd="1" destOrd="0" parTransId="{F6438BC0-E641-492D-B7FB-E101746FAD5A}" sibTransId="{83691333-D7FC-4EFD-83E6-9A2C19392B71}"/>
    <dgm:cxn modelId="{C23C9A5C-E4DB-40FE-B599-402E41E3D04D}" type="presOf" srcId="{CA1EA662-9D5C-41D0-A5B5-235F0CBB9B66}" destId="{B1742D1B-8A64-4B64-932B-A7DE5AF2723B}" srcOrd="0" destOrd="0" presId="urn:microsoft.com/office/officeart/2005/8/layout/chevron1"/>
    <dgm:cxn modelId="{343C512E-B32A-427B-97CE-3E63482E2C0B}" srcId="{C891FE39-F941-4312-B389-11FDA7667CA7}" destId="{CA1EA662-9D5C-41D0-A5B5-235F0CBB9B66}" srcOrd="0" destOrd="0" parTransId="{0FB7EF06-7397-4DF5-AA2E-549F07F2E662}" sibTransId="{0361B126-40E0-4F40-9485-87D68BE07336}"/>
    <dgm:cxn modelId="{2DE2CAD5-B187-41FF-AE97-2E73630D71A8}" type="presOf" srcId="{88ABAFB7-81FD-437F-A3F4-DE752D4C3D69}" destId="{894EB327-F444-496A-937B-5A0CC70FA663}" srcOrd="0" destOrd="0" presId="urn:microsoft.com/office/officeart/2005/8/layout/chevron1"/>
    <dgm:cxn modelId="{E9F28231-790D-4E66-BFF8-B1A5DC639902}" type="presOf" srcId="{B3288975-8761-499D-B438-5BFF758C6A52}" destId="{962CC1C6-795A-46E3-8D14-52DCFE5B5C1B}" srcOrd="0" destOrd="0" presId="urn:microsoft.com/office/officeart/2005/8/layout/chevron1"/>
    <dgm:cxn modelId="{1219BAA1-DC61-4907-B114-408B5EB96E93}" type="presParOf" srcId="{1E9F3977-26FB-44F9-B8B5-E80C095256D6}" destId="{B1742D1B-8A64-4B64-932B-A7DE5AF2723B}" srcOrd="0" destOrd="0" presId="urn:microsoft.com/office/officeart/2005/8/layout/chevron1"/>
    <dgm:cxn modelId="{B4FDF974-D57B-49FE-892A-0D908ECA362A}" type="presParOf" srcId="{1E9F3977-26FB-44F9-B8B5-E80C095256D6}" destId="{5771CA22-1509-4CCC-89D3-4D737E8A5644}" srcOrd="1" destOrd="0" presId="urn:microsoft.com/office/officeart/2005/8/layout/chevron1"/>
    <dgm:cxn modelId="{A31525D9-9068-41F9-8F0C-4A7FF245E7D4}" type="presParOf" srcId="{1E9F3977-26FB-44F9-B8B5-E80C095256D6}" destId="{894EB327-F444-496A-937B-5A0CC70FA663}" srcOrd="2" destOrd="0" presId="urn:microsoft.com/office/officeart/2005/8/layout/chevron1"/>
    <dgm:cxn modelId="{54B1E3BE-BFE3-4471-B6BF-089791A09AA4}" type="presParOf" srcId="{1E9F3977-26FB-44F9-B8B5-E80C095256D6}" destId="{F758D808-B5B9-4DAA-B28C-845BCA46875F}" srcOrd="3" destOrd="0" presId="urn:microsoft.com/office/officeart/2005/8/layout/chevron1"/>
    <dgm:cxn modelId="{DF58F106-42FC-489E-93DD-E795602F91DE}" type="presParOf" srcId="{1E9F3977-26FB-44F9-B8B5-E80C095256D6}" destId="{962CC1C6-795A-46E3-8D14-52DCFE5B5C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7182E-52F0-4D5D-A2F0-1A7B034A9708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DF361DA-0ED7-4C0F-BE38-B2A8812A21F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Снижение поголовья скота</a:t>
          </a:r>
          <a:endParaRPr lang="ru-RU" sz="1400" dirty="0">
            <a:solidFill>
              <a:schemeClr val="tx1"/>
            </a:solidFill>
          </a:endParaRPr>
        </a:p>
      </dgm:t>
    </dgm:pt>
    <dgm:pt modelId="{0DE070A3-4C54-4AA9-803B-C29F8A2E05DD}" type="parTrans" cxnId="{06B7BB65-FA53-4780-9AF3-D50A88F00B9F}">
      <dgm:prSet/>
      <dgm:spPr/>
      <dgm:t>
        <a:bodyPr/>
        <a:lstStyle/>
        <a:p>
          <a:endParaRPr lang="ru-RU" sz="1400"/>
        </a:p>
      </dgm:t>
    </dgm:pt>
    <dgm:pt modelId="{18B02EB0-4DAB-445E-9278-12ACFB6BFE6E}" type="sibTrans" cxnId="{06B7BB65-FA53-4780-9AF3-D50A88F00B9F}">
      <dgm:prSet/>
      <dgm:spPr/>
      <dgm:t>
        <a:bodyPr/>
        <a:lstStyle/>
        <a:p>
          <a:endParaRPr lang="ru-RU" sz="1400"/>
        </a:p>
      </dgm:t>
    </dgm:pt>
    <dgm:pt modelId="{C6DBEA84-AAFF-41FC-BAB2-9852F9A91CAD}">
      <dgm:prSet phldrT="[Текст]" custT="1"/>
      <dgm:spPr/>
      <dgm:t>
        <a:bodyPr/>
        <a:lstStyle/>
        <a:p>
          <a:r>
            <a:rPr lang="ru-RU" sz="1400" dirty="0" smtClean="0"/>
            <a:t>- Увеличение затрат на содержание скота</a:t>
          </a:r>
        </a:p>
        <a:p>
          <a:r>
            <a:rPr lang="ru-RU" sz="1400" dirty="0" smtClean="0"/>
            <a:t>- Сокращение ЛПХ</a:t>
          </a:r>
        </a:p>
        <a:p>
          <a:r>
            <a:rPr lang="ru-RU" sz="1400" dirty="0" smtClean="0"/>
            <a:t>- Нестабильность условий заготовки молока</a:t>
          </a:r>
        </a:p>
        <a:p>
          <a:r>
            <a:rPr lang="ru-RU" sz="1400" dirty="0" smtClean="0"/>
            <a:t>- Ужесточение требований</a:t>
          </a:r>
        </a:p>
        <a:p>
          <a:endParaRPr lang="ru-RU" sz="1400" dirty="0"/>
        </a:p>
      </dgm:t>
    </dgm:pt>
    <dgm:pt modelId="{D7D9327B-5613-4F7B-A8D9-E93434FC8A57}" type="parTrans" cxnId="{035D0411-815A-455C-8E68-B5CBD58CBDEC}">
      <dgm:prSet/>
      <dgm:spPr/>
      <dgm:t>
        <a:bodyPr/>
        <a:lstStyle/>
        <a:p>
          <a:endParaRPr lang="ru-RU" sz="1400"/>
        </a:p>
      </dgm:t>
    </dgm:pt>
    <dgm:pt modelId="{F25F77DB-19FB-4441-8496-C04B5E6E5835}" type="sibTrans" cxnId="{035D0411-815A-455C-8E68-B5CBD58CBDEC}">
      <dgm:prSet/>
      <dgm:spPr/>
      <dgm:t>
        <a:bodyPr/>
        <a:lstStyle/>
        <a:p>
          <a:endParaRPr lang="ru-RU" sz="1400"/>
        </a:p>
      </dgm:t>
    </dgm:pt>
    <dgm:pt modelId="{765B4B76-733B-4605-8C2A-91483964DC6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Стимулирование развития КФХ</a:t>
          </a:r>
          <a:endParaRPr lang="ru-RU" sz="1400" dirty="0">
            <a:solidFill>
              <a:schemeClr val="tx1"/>
            </a:solidFill>
          </a:endParaRPr>
        </a:p>
      </dgm:t>
    </dgm:pt>
    <dgm:pt modelId="{BAA0C03A-B3EB-4ED6-976A-3DF9DFFA9BDF}" type="parTrans" cxnId="{9F06C42B-1C1C-4949-A2B4-FDDB66B479DD}">
      <dgm:prSet/>
      <dgm:spPr/>
      <dgm:t>
        <a:bodyPr/>
        <a:lstStyle/>
        <a:p>
          <a:endParaRPr lang="ru-RU" sz="1400"/>
        </a:p>
      </dgm:t>
    </dgm:pt>
    <dgm:pt modelId="{AA3E1D6A-215A-4369-B074-25E20A94B73E}" type="sibTrans" cxnId="{9F06C42B-1C1C-4949-A2B4-FDDB66B479DD}">
      <dgm:prSet/>
      <dgm:spPr/>
      <dgm:t>
        <a:bodyPr/>
        <a:lstStyle/>
        <a:p>
          <a:endParaRPr lang="ru-RU" sz="1400"/>
        </a:p>
      </dgm:t>
    </dgm:pt>
    <dgm:pt modelId="{BE99C0A9-FF55-44A4-A04B-27DA7B495E4B}">
      <dgm:prSet phldrT="[Текст]" custT="1"/>
      <dgm:spPr/>
      <dgm:t>
        <a:bodyPr/>
        <a:lstStyle/>
        <a:p>
          <a:r>
            <a:rPr lang="ru-RU" sz="1400" dirty="0" smtClean="0"/>
            <a:t>- </a:t>
          </a:r>
          <a:r>
            <a:rPr lang="ru-RU" sz="1400" dirty="0" err="1" smtClean="0"/>
            <a:t>Грантовая</a:t>
          </a:r>
          <a:r>
            <a:rPr lang="ru-RU" sz="1400" dirty="0" smtClean="0"/>
            <a:t> поддержка на расширение производства</a:t>
          </a:r>
        </a:p>
        <a:p>
          <a:r>
            <a:rPr lang="ru-RU" sz="1400" dirty="0" smtClean="0"/>
            <a:t>- Учет условий севера при определении индикаторов </a:t>
          </a:r>
        </a:p>
        <a:p>
          <a:r>
            <a:rPr lang="ru-RU" sz="1400" dirty="0" smtClean="0"/>
            <a:t>- Помощь, нацеленная на нивелирование кассовых разрывов</a:t>
          </a:r>
          <a:endParaRPr lang="ru-RU" sz="1400" dirty="0"/>
        </a:p>
      </dgm:t>
    </dgm:pt>
    <dgm:pt modelId="{D6FEDB4F-5FE7-47AE-B304-4DAE5AEE7BF3}" type="parTrans" cxnId="{E0DF3284-749E-45D9-AFC1-3C6589E505E4}">
      <dgm:prSet/>
      <dgm:spPr/>
      <dgm:t>
        <a:bodyPr/>
        <a:lstStyle/>
        <a:p>
          <a:endParaRPr lang="ru-RU" sz="1400"/>
        </a:p>
      </dgm:t>
    </dgm:pt>
    <dgm:pt modelId="{DA096676-FBE7-4C3F-B94B-7349024CCE26}" type="sibTrans" cxnId="{E0DF3284-749E-45D9-AFC1-3C6589E505E4}">
      <dgm:prSet/>
      <dgm:spPr/>
      <dgm:t>
        <a:bodyPr/>
        <a:lstStyle/>
        <a:p>
          <a:endParaRPr lang="ru-RU" sz="1400"/>
        </a:p>
      </dgm:t>
    </dgm:pt>
    <dgm:pt modelId="{87B1CF31-0A24-4B59-AF7D-9288C5E3F03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Целевое кредитование МФХ</a:t>
          </a:r>
          <a:endParaRPr lang="ru-RU" sz="1400" dirty="0">
            <a:solidFill>
              <a:schemeClr val="tx1"/>
            </a:solidFill>
          </a:endParaRPr>
        </a:p>
      </dgm:t>
    </dgm:pt>
    <dgm:pt modelId="{2F3624BF-575C-46BC-87D2-3A9E12F95766}" type="parTrans" cxnId="{426C3EAF-A64F-4DE7-99ED-46576B77A9B1}">
      <dgm:prSet/>
      <dgm:spPr/>
      <dgm:t>
        <a:bodyPr/>
        <a:lstStyle/>
        <a:p>
          <a:endParaRPr lang="ru-RU" sz="1400"/>
        </a:p>
      </dgm:t>
    </dgm:pt>
    <dgm:pt modelId="{E8C7E7A0-10D1-43D9-8CC1-F9B6281FE027}" type="sibTrans" cxnId="{426C3EAF-A64F-4DE7-99ED-46576B77A9B1}">
      <dgm:prSet/>
      <dgm:spPr/>
      <dgm:t>
        <a:bodyPr/>
        <a:lstStyle/>
        <a:p>
          <a:endParaRPr lang="ru-RU" sz="1400"/>
        </a:p>
      </dgm:t>
    </dgm:pt>
    <dgm:pt modelId="{B10CC8D3-1FFD-4766-97C9-FC98D444B421}">
      <dgm:prSet phldrT="[Текст]" custT="1"/>
      <dgm:spPr/>
      <dgm:t>
        <a:bodyPr/>
        <a:lstStyle/>
        <a:p>
          <a:r>
            <a:rPr lang="ru-RU" sz="1400" dirty="0" smtClean="0"/>
            <a:t>- Разработка доступных условий кредитования для МФХ</a:t>
          </a:r>
        </a:p>
        <a:p>
          <a:r>
            <a:rPr lang="ru-RU" sz="1400" dirty="0" smtClean="0"/>
            <a:t>- Развитие кооперативного кредитования</a:t>
          </a:r>
        </a:p>
        <a:p>
          <a:r>
            <a:rPr lang="ru-RU" sz="1400" dirty="0" smtClean="0"/>
            <a:t>- Создание условий для развития институтов поддержки КФХ</a:t>
          </a:r>
          <a:endParaRPr lang="ru-RU" sz="1400" dirty="0"/>
        </a:p>
      </dgm:t>
    </dgm:pt>
    <dgm:pt modelId="{A7E9E61F-B07E-475C-B9AF-18A7A05E672E}" type="parTrans" cxnId="{67D09900-C134-4DBC-B10C-7ABC4CA648E6}">
      <dgm:prSet/>
      <dgm:spPr/>
      <dgm:t>
        <a:bodyPr/>
        <a:lstStyle/>
        <a:p>
          <a:endParaRPr lang="ru-RU" sz="1400"/>
        </a:p>
      </dgm:t>
    </dgm:pt>
    <dgm:pt modelId="{75090137-401F-438F-B71F-C901BE76F3AA}" type="sibTrans" cxnId="{67D09900-C134-4DBC-B10C-7ABC4CA648E6}">
      <dgm:prSet/>
      <dgm:spPr/>
      <dgm:t>
        <a:bodyPr/>
        <a:lstStyle/>
        <a:p>
          <a:endParaRPr lang="ru-RU" sz="1400"/>
        </a:p>
      </dgm:t>
    </dgm:pt>
    <dgm:pt modelId="{7D402011-2FF0-481B-8AF5-9DFD409AD579}" type="pres">
      <dgm:prSet presAssocID="{8717182E-52F0-4D5D-A2F0-1A7B034A970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001FE16-4B76-43D5-A4A1-DBF21CD88761}" type="pres">
      <dgm:prSet presAssocID="{8DF361DA-0ED7-4C0F-BE38-B2A8812A21F2}" presName="parentText1" presStyleLbl="node1" presStyleIdx="0" presStyleCnt="3" custScaleX="11994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496D1-8450-4297-AC83-76E61553A277}" type="pres">
      <dgm:prSet presAssocID="{8DF361DA-0ED7-4C0F-BE38-B2A8812A21F2}" presName="childText1" presStyleLbl="solidAlignAcc1" presStyleIdx="0" presStyleCnt="3" custScaleX="136917" custLinFactNeighborX="-13912" custLinFactNeighborY="-2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AEA20-392D-408A-9029-5C92498ACD4B}" type="pres">
      <dgm:prSet presAssocID="{765B4B76-733B-4605-8C2A-91483964DC62}" presName="parentText2" presStyleLbl="node1" presStyleIdx="1" presStyleCnt="3" custScaleX="118614" custLinFactNeighborX="10828" custLinFactNeighborY="-832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F998C-640A-4C03-99A1-C70166159789}" type="pres">
      <dgm:prSet presAssocID="{765B4B76-733B-4605-8C2A-91483964DC62}" presName="childText2" presStyleLbl="solidAlignAcc1" presStyleIdx="1" presStyleCnt="3" custScaleX="128491" custScaleY="108922" custLinFactNeighborX="18779" custLinFactNeighborY="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A190B-55A0-4BA7-954D-671121468DA7}" type="pres">
      <dgm:prSet presAssocID="{87B1CF31-0A24-4B59-AF7D-9288C5E3F03D}" presName="parentText3" presStyleLbl="node1" presStyleIdx="2" presStyleCnt="3" custScaleX="123133" custLinFactNeighborX="35135" custLinFactNeighborY="-1587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18352-4DA0-4D0F-ADC3-CEEF3F8F5A1D}" type="pres">
      <dgm:prSet presAssocID="{87B1CF31-0A24-4B59-AF7D-9288C5E3F03D}" presName="childText3" presStyleLbl="solidAlignAcc1" presStyleIdx="2" presStyleCnt="3" custScaleX="123535" custScaleY="117306" custLinFactNeighborX="45215" custLinFactNeighborY="-8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7BB65-FA53-4780-9AF3-D50A88F00B9F}" srcId="{8717182E-52F0-4D5D-A2F0-1A7B034A9708}" destId="{8DF361DA-0ED7-4C0F-BE38-B2A8812A21F2}" srcOrd="0" destOrd="0" parTransId="{0DE070A3-4C54-4AA9-803B-C29F8A2E05DD}" sibTransId="{18B02EB0-4DAB-445E-9278-12ACFB6BFE6E}"/>
    <dgm:cxn modelId="{035D0411-815A-455C-8E68-B5CBD58CBDEC}" srcId="{8DF361DA-0ED7-4C0F-BE38-B2A8812A21F2}" destId="{C6DBEA84-AAFF-41FC-BAB2-9852F9A91CAD}" srcOrd="0" destOrd="0" parTransId="{D7D9327B-5613-4F7B-A8D9-E93434FC8A57}" sibTransId="{F25F77DB-19FB-4441-8496-C04B5E6E5835}"/>
    <dgm:cxn modelId="{C31CA0B2-94BA-47B9-983C-D7FBAAED5624}" type="presOf" srcId="{C6DBEA84-AAFF-41FC-BAB2-9852F9A91CAD}" destId="{5E5496D1-8450-4297-AC83-76E61553A277}" srcOrd="0" destOrd="0" presId="urn:microsoft.com/office/officeart/2009/3/layout/IncreasingArrowsProcess"/>
    <dgm:cxn modelId="{6CEED991-A5A6-4B48-9AC7-FA0FA2F7A57A}" type="presOf" srcId="{B10CC8D3-1FFD-4766-97C9-FC98D444B421}" destId="{7A518352-4DA0-4D0F-ADC3-CEEF3F8F5A1D}" srcOrd="0" destOrd="0" presId="urn:microsoft.com/office/officeart/2009/3/layout/IncreasingArrowsProcess"/>
    <dgm:cxn modelId="{34D10D48-385C-4322-B6B8-02B6E731AD99}" type="presOf" srcId="{87B1CF31-0A24-4B59-AF7D-9288C5E3F03D}" destId="{A60A190B-55A0-4BA7-954D-671121468DA7}" srcOrd="0" destOrd="0" presId="urn:microsoft.com/office/officeart/2009/3/layout/IncreasingArrowsProcess"/>
    <dgm:cxn modelId="{3B6450F3-AF5C-4925-AD4E-C022BDD1389A}" type="presOf" srcId="{765B4B76-733B-4605-8C2A-91483964DC62}" destId="{CF3AEA20-392D-408A-9029-5C92498ACD4B}" srcOrd="0" destOrd="0" presId="urn:microsoft.com/office/officeart/2009/3/layout/IncreasingArrowsProcess"/>
    <dgm:cxn modelId="{9F06C42B-1C1C-4949-A2B4-FDDB66B479DD}" srcId="{8717182E-52F0-4D5D-A2F0-1A7B034A9708}" destId="{765B4B76-733B-4605-8C2A-91483964DC62}" srcOrd="1" destOrd="0" parTransId="{BAA0C03A-B3EB-4ED6-976A-3DF9DFFA9BDF}" sibTransId="{AA3E1D6A-215A-4369-B074-25E20A94B73E}"/>
    <dgm:cxn modelId="{E0DF3284-749E-45D9-AFC1-3C6589E505E4}" srcId="{765B4B76-733B-4605-8C2A-91483964DC62}" destId="{BE99C0A9-FF55-44A4-A04B-27DA7B495E4B}" srcOrd="0" destOrd="0" parTransId="{D6FEDB4F-5FE7-47AE-B304-4DAE5AEE7BF3}" sibTransId="{DA096676-FBE7-4C3F-B94B-7349024CCE26}"/>
    <dgm:cxn modelId="{66BCF2EB-1629-441D-B378-561767BABB9E}" type="presOf" srcId="{BE99C0A9-FF55-44A4-A04B-27DA7B495E4B}" destId="{346F998C-640A-4C03-99A1-C70166159789}" srcOrd="0" destOrd="0" presId="urn:microsoft.com/office/officeart/2009/3/layout/IncreasingArrowsProcess"/>
    <dgm:cxn modelId="{68C39653-6473-4747-B80E-1361563BFDD8}" type="presOf" srcId="{8DF361DA-0ED7-4C0F-BE38-B2A8812A21F2}" destId="{4001FE16-4B76-43D5-A4A1-DBF21CD88761}" srcOrd="0" destOrd="0" presId="urn:microsoft.com/office/officeart/2009/3/layout/IncreasingArrowsProcess"/>
    <dgm:cxn modelId="{E51D2BB8-9577-4123-9679-E60D275E8E91}" type="presOf" srcId="{8717182E-52F0-4D5D-A2F0-1A7B034A9708}" destId="{7D402011-2FF0-481B-8AF5-9DFD409AD579}" srcOrd="0" destOrd="0" presId="urn:microsoft.com/office/officeart/2009/3/layout/IncreasingArrowsProcess"/>
    <dgm:cxn modelId="{67D09900-C134-4DBC-B10C-7ABC4CA648E6}" srcId="{87B1CF31-0A24-4B59-AF7D-9288C5E3F03D}" destId="{B10CC8D3-1FFD-4766-97C9-FC98D444B421}" srcOrd="0" destOrd="0" parTransId="{A7E9E61F-B07E-475C-B9AF-18A7A05E672E}" sibTransId="{75090137-401F-438F-B71F-C901BE76F3AA}"/>
    <dgm:cxn modelId="{426C3EAF-A64F-4DE7-99ED-46576B77A9B1}" srcId="{8717182E-52F0-4D5D-A2F0-1A7B034A9708}" destId="{87B1CF31-0A24-4B59-AF7D-9288C5E3F03D}" srcOrd="2" destOrd="0" parTransId="{2F3624BF-575C-46BC-87D2-3A9E12F95766}" sibTransId="{E8C7E7A0-10D1-43D9-8CC1-F9B6281FE027}"/>
    <dgm:cxn modelId="{9A92B1F2-1BFE-44B1-8710-97BC69CA3E1B}" type="presParOf" srcId="{7D402011-2FF0-481B-8AF5-9DFD409AD579}" destId="{4001FE16-4B76-43D5-A4A1-DBF21CD88761}" srcOrd="0" destOrd="0" presId="urn:microsoft.com/office/officeart/2009/3/layout/IncreasingArrowsProcess"/>
    <dgm:cxn modelId="{21375C3B-45EA-4BF9-A888-B60C06DB6436}" type="presParOf" srcId="{7D402011-2FF0-481B-8AF5-9DFD409AD579}" destId="{5E5496D1-8450-4297-AC83-76E61553A277}" srcOrd="1" destOrd="0" presId="urn:microsoft.com/office/officeart/2009/3/layout/IncreasingArrowsProcess"/>
    <dgm:cxn modelId="{B13C64B3-81E7-4227-9F16-EA53165BAB26}" type="presParOf" srcId="{7D402011-2FF0-481B-8AF5-9DFD409AD579}" destId="{CF3AEA20-392D-408A-9029-5C92498ACD4B}" srcOrd="2" destOrd="0" presId="urn:microsoft.com/office/officeart/2009/3/layout/IncreasingArrowsProcess"/>
    <dgm:cxn modelId="{0B82A0DF-F89B-43D2-85AA-84130D6AAFA6}" type="presParOf" srcId="{7D402011-2FF0-481B-8AF5-9DFD409AD579}" destId="{346F998C-640A-4C03-99A1-C70166159789}" srcOrd="3" destOrd="0" presId="urn:microsoft.com/office/officeart/2009/3/layout/IncreasingArrowsProcess"/>
    <dgm:cxn modelId="{A54591ED-F0B2-4FA9-BC7D-465EB8D48FBD}" type="presParOf" srcId="{7D402011-2FF0-481B-8AF5-9DFD409AD579}" destId="{A60A190B-55A0-4BA7-954D-671121468DA7}" srcOrd="4" destOrd="0" presId="urn:microsoft.com/office/officeart/2009/3/layout/IncreasingArrowsProcess"/>
    <dgm:cxn modelId="{A23943DE-1ABA-4EB9-8852-4A9A30E2EDA0}" type="presParOf" srcId="{7D402011-2FF0-481B-8AF5-9DFD409AD579}" destId="{7A518352-4DA0-4D0F-ADC3-CEEF3F8F5A1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42D1B-8A64-4B64-932B-A7DE5AF2723B}">
      <dsp:nvSpPr>
        <dsp:cNvPr id="0" name=""/>
        <dsp:cNvSpPr/>
      </dsp:nvSpPr>
      <dsp:spPr>
        <a:xfrm>
          <a:off x="2320" y="565672"/>
          <a:ext cx="2827228" cy="11308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Слабое техническое оснащение, устаревшее оборудование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567766" y="565672"/>
        <a:ext cx="1696337" cy="1130891"/>
      </dsp:txXfrm>
    </dsp:sp>
    <dsp:sp modelId="{894EB327-F444-496A-937B-5A0CC70FA663}">
      <dsp:nvSpPr>
        <dsp:cNvPr id="0" name=""/>
        <dsp:cNvSpPr/>
      </dsp:nvSpPr>
      <dsp:spPr>
        <a:xfrm>
          <a:off x="2546825" y="565672"/>
          <a:ext cx="2827228" cy="113089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Узкий ассортимент продукции, низкая рентабельность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3112271" y="565672"/>
        <a:ext cx="1696337" cy="1130891"/>
      </dsp:txXfrm>
    </dsp:sp>
    <dsp:sp modelId="{962CC1C6-795A-46E3-8D14-52DCFE5B5C1B}">
      <dsp:nvSpPr>
        <dsp:cNvPr id="0" name=""/>
        <dsp:cNvSpPr/>
      </dsp:nvSpPr>
      <dsp:spPr>
        <a:xfrm>
          <a:off x="5091331" y="565672"/>
          <a:ext cx="2827228" cy="113089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</a:rPr>
            <a:t>Грантовая</a:t>
          </a:r>
          <a:r>
            <a:rPr lang="ru-RU" sz="2500" kern="1200" dirty="0" smtClean="0">
              <a:solidFill>
                <a:srgbClr val="002060"/>
              </a:solidFill>
            </a:rPr>
            <a:t> поддержка СПК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5656777" y="565672"/>
        <a:ext cx="1696337" cy="1130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1FE16-4B76-43D5-A4A1-DBF21CD88761}">
      <dsp:nvSpPr>
        <dsp:cNvPr id="0" name=""/>
        <dsp:cNvSpPr/>
      </dsp:nvSpPr>
      <dsp:spPr>
        <a:xfrm>
          <a:off x="120109" y="-68738"/>
          <a:ext cx="7608653" cy="9238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4666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Снижение поголовья скота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20109" y="162234"/>
        <a:ext cx="7377682" cy="461943"/>
      </dsp:txXfrm>
    </dsp:sp>
    <dsp:sp modelId="{5E5496D1-8450-4297-AC83-76E61553A277}">
      <dsp:nvSpPr>
        <dsp:cNvPr id="0" name=""/>
        <dsp:cNvSpPr/>
      </dsp:nvSpPr>
      <dsp:spPr>
        <a:xfrm>
          <a:off x="120101" y="638674"/>
          <a:ext cx="2675173" cy="1779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Увеличение затрат на содержание скота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Сокращение ЛПХ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Нестабильность условий заготовки молока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Ужесточение требований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20101" y="638674"/>
        <a:ext cx="2675173" cy="1779746"/>
      </dsp:txXfrm>
    </dsp:sp>
    <dsp:sp modelId="{CF3AEA20-392D-408A-9029-5C92498ACD4B}">
      <dsp:nvSpPr>
        <dsp:cNvPr id="0" name=""/>
        <dsp:cNvSpPr/>
      </dsp:nvSpPr>
      <dsp:spPr>
        <a:xfrm>
          <a:off x="2641892" y="162309"/>
          <a:ext cx="5206979" cy="9238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4666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Стимулирование развития КФХ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641892" y="393281"/>
        <a:ext cx="4976008" cy="461943"/>
      </dsp:txXfrm>
    </dsp:sp>
    <dsp:sp modelId="{346F998C-640A-4C03-99A1-C70166159789}">
      <dsp:nvSpPr>
        <dsp:cNvPr id="0" name=""/>
        <dsp:cNvSpPr/>
      </dsp:nvSpPr>
      <dsp:spPr>
        <a:xfrm>
          <a:off x="2795020" y="876852"/>
          <a:ext cx="2510540" cy="1938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</a:t>
          </a:r>
          <a:r>
            <a:rPr lang="ru-RU" sz="1400" kern="1200" dirty="0" err="1" smtClean="0"/>
            <a:t>Грантовая</a:t>
          </a:r>
          <a:r>
            <a:rPr lang="ru-RU" sz="1400" kern="1200" dirty="0" smtClean="0"/>
            <a:t> поддержка на расширение производства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Учет условий севера при определении индикаторов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Помощь, нацеленная на нивелирование кассовых разрывов</a:t>
          </a:r>
          <a:endParaRPr lang="ru-RU" sz="1400" kern="1200" dirty="0"/>
        </a:p>
      </dsp:txBody>
      <dsp:txXfrm>
        <a:off x="2795020" y="876852"/>
        <a:ext cx="2510540" cy="1938535"/>
      </dsp:txXfrm>
    </dsp:sp>
    <dsp:sp modelId="{A60A190B-55A0-4BA7-954D-671121468DA7}">
      <dsp:nvSpPr>
        <dsp:cNvPr id="0" name=""/>
        <dsp:cNvSpPr/>
      </dsp:nvSpPr>
      <dsp:spPr>
        <a:xfrm>
          <a:off x="4849367" y="400490"/>
          <a:ext cx="2999504" cy="9238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4666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Целевое кредитование МФХ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849367" y="631462"/>
        <a:ext cx="2768533" cy="461943"/>
      </dsp:txXfrm>
    </dsp:sp>
    <dsp:sp modelId="{7A518352-4DA0-4D0F-ADC3-CEEF3F8F5A1D}">
      <dsp:nvSpPr>
        <dsp:cNvPr id="0" name=""/>
        <dsp:cNvSpPr/>
      </dsp:nvSpPr>
      <dsp:spPr>
        <a:xfrm>
          <a:off x="5313826" y="963277"/>
          <a:ext cx="2413706" cy="2057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Разработка доступных условий кредитования для МФХ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Развитие кооперативного кредитования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Создание условий для развития институтов поддержки КФХ</a:t>
          </a:r>
          <a:endParaRPr lang="ru-RU" sz="1400" kern="1200" dirty="0"/>
        </a:p>
      </dsp:txBody>
      <dsp:txXfrm>
        <a:off x="5313826" y="963277"/>
        <a:ext cx="2413706" cy="2057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81B5-6556-4F97-8F49-9B28CF67EAF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DF1A8-5A22-45AF-9DC6-D938D4E70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3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D85E1-E556-49EC-B344-77C27E90BFC6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FFDC-E3A9-48E7-8C0D-C6E71DA65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1A94-8970-4B9D-8487-1289D6E7C206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5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F359-6312-48BA-B780-CB393B27ECD3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9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62EF-4ECD-41D7-85DC-3E4BE91679D6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8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E576-A3A6-43EB-B659-11684BE60241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0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C170-FC46-4A12-8DC7-4D26123CEC94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2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B78D-E2E2-4376-A6EB-EA32F2CA4D0B}" type="datetime1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1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3DB6-B887-4388-BBCE-8C4B4871B76D}" type="datetime1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3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2C76-05DC-48E2-B8EA-9F118851A1FB}" type="datetime1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2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572E-56F8-49E4-B34A-46BBBE62E82A}" type="datetime1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2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A11A-1934-4EC1-8C15-00FF2E961604}" type="datetime1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9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5CC9-55A2-44D1-B9ED-BEEBE52DF8DA}" type="datetime1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9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6EE0-A139-4098-8183-72C98F28B54B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50A4E-48B7-4BF9-AAAA-DEE9719F3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1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324279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Переработка молока малых форм хозяйствования в кооперативной системе - основные проблемы и перспективы (на примере организации переработки в Горном улусе Республики Саха (Якутия))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653136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ИВАНОВ Сергей Иванович – председатель Правления СХППК «Горный-Ас»</a:t>
            </a:r>
            <a:endParaRPr lang="ru-RU" dirty="0"/>
          </a:p>
        </p:txBody>
      </p:sp>
      <p:pic>
        <p:nvPicPr>
          <p:cNvPr id="1026" name="Picture 2" descr="Z:\общие документы\Горный гер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6281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Оценка уровня молочной  кооперации в Горном улусе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5621967"/>
              </p:ext>
            </p:extLst>
          </p:nvPr>
        </p:nvGraphicFramePr>
        <p:xfrm>
          <a:off x="611560" y="1628803"/>
          <a:ext cx="3960440" cy="28135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80320"/>
                <a:gridCol w="1080120"/>
              </a:tblGrid>
              <a:tr h="409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Численность населения в улусе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11 956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Количество </a:t>
                      </a:r>
                      <a:r>
                        <a:rPr lang="ru-RU" sz="1400" u="none" strike="noStrike" dirty="0" smtClean="0">
                          <a:effectLst/>
                        </a:rPr>
                        <a:t>ЛПХ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Количество организованных хозяйств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409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Численность </a:t>
                      </a:r>
                      <a:r>
                        <a:rPr lang="ru-RU" sz="1400" u="none" strike="noStrike" dirty="0" smtClean="0">
                          <a:effectLst/>
                        </a:rPr>
                        <a:t>пайщиков СХПКК «Горный-Ас»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в том числе КФХ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                 СПОК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                 ООО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Численность ЛПХ в СПОК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457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409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Итого охвачено хозяйств улуса в кооперативе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Процент охвата хозяйств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03725824"/>
              </p:ext>
            </p:extLst>
          </p:nvPr>
        </p:nvGraphicFramePr>
        <p:xfrm>
          <a:off x="611560" y="4653661"/>
          <a:ext cx="3960440" cy="20850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80320"/>
                <a:gridCol w="108012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Поголовье дойных коров в улусе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2 618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4839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Поголовье дойных коров пайщиков кооператива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 </a:t>
                      </a:r>
                      <a:r>
                        <a:rPr lang="ru-RU" sz="1400" u="none" strike="noStrike" dirty="0" smtClean="0">
                          <a:effectLst/>
                        </a:rPr>
                        <a:t>395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4839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Удельный вес охвата дойного стада в кооператив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44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СХ организаций в улусе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91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Пайщиков-организаций в кооперативе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482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Удельный вес охвата </a:t>
                      </a:r>
                      <a:r>
                        <a:rPr lang="ru-RU" sz="1400" b="1" u="none" strike="noStrike" dirty="0" err="1">
                          <a:effectLst/>
                        </a:rPr>
                        <a:t>сх</a:t>
                      </a:r>
                      <a:r>
                        <a:rPr lang="ru-RU" sz="1400" b="1" u="none" strike="noStrike" dirty="0">
                          <a:effectLst/>
                        </a:rPr>
                        <a:t> организаций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C:\Users\User\AppData\Local\Temp\Rar$DIa0.345\IMG_1921-14-11-17-12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456384" cy="488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общие документы\горный ка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0" y="1209204"/>
            <a:ext cx="5031933" cy="36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Особенности переработки молока в кооперативной системе Горного улуса РС(Я)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409283" y="4041234"/>
            <a:ext cx="3375802" cy="2433377"/>
            <a:chOff x="5660833" y="4159465"/>
            <a:chExt cx="3375802" cy="2433377"/>
          </a:xfrm>
        </p:grpSpPr>
        <p:sp>
          <p:nvSpPr>
            <p:cNvPr id="26" name="Стрелка углом вверх 25"/>
            <p:cNvSpPr/>
            <p:nvPr/>
          </p:nvSpPr>
          <p:spPr>
            <a:xfrm rot="5400000">
              <a:off x="5828946" y="4862857"/>
              <a:ext cx="634533" cy="72239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5660833" y="4159465"/>
              <a:ext cx="1068180" cy="747691"/>
            </a:xfrm>
            <a:custGeom>
              <a:avLst/>
              <a:gdLst>
                <a:gd name="connsiteX0" fmla="*/ 0 w 1068180"/>
                <a:gd name="connsiteY0" fmla="*/ 124640 h 747691"/>
                <a:gd name="connsiteX1" fmla="*/ 124640 w 1068180"/>
                <a:gd name="connsiteY1" fmla="*/ 0 h 747691"/>
                <a:gd name="connsiteX2" fmla="*/ 943540 w 1068180"/>
                <a:gd name="connsiteY2" fmla="*/ 0 h 747691"/>
                <a:gd name="connsiteX3" fmla="*/ 1068180 w 1068180"/>
                <a:gd name="connsiteY3" fmla="*/ 124640 h 747691"/>
                <a:gd name="connsiteX4" fmla="*/ 1068180 w 1068180"/>
                <a:gd name="connsiteY4" fmla="*/ 623051 h 747691"/>
                <a:gd name="connsiteX5" fmla="*/ 943540 w 1068180"/>
                <a:gd name="connsiteY5" fmla="*/ 747691 h 747691"/>
                <a:gd name="connsiteX6" fmla="*/ 124640 w 1068180"/>
                <a:gd name="connsiteY6" fmla="*/ 747691 h 747691"/>
                <a:gd name="connsiteX7" fmla="*/ 0 w 1068180"/>
                <a:gd name="connsiteY7" fmla="*/ 623051 h 747691"/>
                <a:gd name="connsiteX8" fmla="*/ 0 w 1068180"/>
                <a:gd name="connsiteY8" fmla="*/ 124640 h 74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180" h="747691">
                  <a:moveTo>
                    <a:pt x="0" y="124640"/>
                  </a:moveTo>
                  <a:cubicBezTo>
                    <a:pt x="0" y="55803"/>
                    <a:pt x="55803" y="0"/>
                    <a:pt x="124640" y="0"/>
                  </a:cubicBezTo>
                  <a:lnTo>
                    <a:pt x="943540" y="0"/>
                  </a:lnTo>
                  <a:cubicBezTo>
                    <a:pt x="1012377" y="0"/>
                    <a:pt x="1068180" y="55803"/>
                    <a:pt x="1068180" y="124640"/>
                  </a:cubicBezTo>
                  <a:lnTo>
                    <a:pt x="1068180" y="623051"/>
                  </a:lnTo>
                  <a:cubicBezTo>
                    <a:pt x="1068180" y="691888"/>
                    <a:pt x="1012377" y="747691"/>
                    <a:pt x="943540" y="747691"/>
                  </a:cubicBezTo>
                  <a:lnTo>
                    <a:pt x="124640" y="747691"/>
                  </a:lnTo>
                  <a:cubicBezTo>
                    <a:pt x="55803" y="747691"/>
                    <a:pt x="0" y="691888"/>
                    <a:pt x="0" y="623051"/>
                  </a:cubicBezTo>
                  <a:lnTo>
                    <a:pt x="0" y="12464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26" tIns="82226" rIns="82226" bIns="8222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Сезонная переработка на местах</a:t>
              </a:r>
              <a:endParaRPr lang="ru-RU" sz="1200" kern="1200" dirty="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6844083" y="4179945"/>
              <a:ext cx="1752770" cy="604317"/>
            </a:xfrm>
            <a:custGeom>
              <a:avLst/>
              <a:gdLst>
                <a:gd name="connsiteX0" fmla="*/ 0 w 1752770"/>
                <a:gd name="connsiteY0" fmla="*/ 0 h 604317"/>
                <a:gd name="connsiteX1" fmla="*/ 1752770 w 1752770"/>
                <a:gd name="connsiteY1" fmla="*/ 0 h 604317"/>
                <a:gd name="connsiteX2" fmla="*/ 1752770 w 1752770"/>
                <a:gd name="connsiteY2" fmla="*/ 604317 h 604317"/>
                <a:gd name="connsiteX3" fmla="*/ 0 w 1752770"/>
                <a:gd name="connsiteY3" fmla="*/ 604317 h 604317"/>
                <a:gd name="connsiteX4" fmla="*/ 0 w 1752770"/>
                <a:gd name="connsiteY4" fmla="*/ 0 h 6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770" h="604317">
                  <a:moveTo>
                    <a:pt x="0" y="0"/>
                  </a:moveTo>
                  <a:lnTo>
                    <a:pt x="1752770" y="0"/>
                  </a:lnTo>
                  <a:lnTo>
                    <a:pt x="1752770" y="604317"/>
                  </a:lnTo>
                  <a:lnTo>
                    <a:pt x="0" y="6043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kern="1200" dirty="0" smtClean="0"/>
                <a:t>Расширение доступа в локальным рынкам сбыта</a:t>
              </a:r>
              <a:endParaRPr lang="ru-RU" sz="1000" kern="1200" dirty="0"/>
            </a:p>
          </p:txBody>
        </p:sp>
        <p:sp>
          <p:nvSpPr>
            <p:cNvPr id="29" name="Стрелка углом вверх 28"/>
            <p:cNvSpPr/>
            <p:nvPr/>
          </p:nvSpPr>
          <p:spPr>
            <a:xfrm rot="5400000">
              <a:off x="7103555" y="5702762"/>
              <a:ext cx="634533" cy="72239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6462959" y="4966471"/>
              <a:ext cx="1377707" cy="747691"/>
            </a:xfrm>
            <a:custGeom>
              <a:avLst/>
              <a:gdLst>
                <a:gd name="connsiteX0" fmla="*/ 0 w 1377707"/>
                <a:gd name="connsiteY0" fmla="*/ 124640 h 747691"/>
                <a:gd name="connsiteX1" fmla="*/ 124640 w 1377707"/>
                <a:gd name="connsiteY1" fmla="*/ 0 h 747691"/>
                <a:gd name="connsiteX2" fmla="*/ 1253067 w 1377707"/>
                <a:gd name="connsiteY2" fmla="*/ 0 h 747691"/>
                <a:gd name="connsiteX3" fmla="*/ 1377707 w 1377707"/>
                <a:gd name="connsiteY3" fmla="*/ 124640 h 747691"/>
                <a:gd name="connsiteX4" fmla="*/ 1377707 w 1377707"/>
                <a:gd name="connsiteY4" fmla="*/ 623051 h 747691"/>
                <a:gd name="connsiteX5" fmla="*/ 1253067 w 1377707"/>
                <a:gd name="connsiteY5" fmla="*/ 747691 h 747691"/>
                <a:gd name="connsiteX6" fmla="*/ 124640 w 1377707"/>
                <a:gd name="connsiteY6" fmla="*/ 747691 h 747691"/>
                <a:gd name="connsiteX7" fmla="*/ 0 w 1377707"/>
                <a:gd name="connsiteY7" fmla="*/ 623051 h 747691"/>
                <a:gd name="connsiteX8" fmla="*/ 0 w 1377707"/>
                <a:gd name="connsiteY8" fmla="*/ 124640 h 74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7707" h="747691">
                  <a:moveTo>
                    <a:pt x="0" y="124640"/>
                  </a:moveTo>
                  <a:cubicBezTo>
                    <a:pt x="0" y="55803"/>
                    <a:pt x="55803" y="0"/>
                    <a:pt x="124640" y="0"/>
                  </a:cubicBezTo>
                  <a:lnTo>
                    <a:pt x="1253067" y="0"/>
                  </a:lnTo>
                  <a:cubicBezTo>
                    <a:pt x="1321904" y="0"/>
                    <a:pt x="1377707" y="55803"/>
                    <a:pt x="1377707" y="124640"/>
                  </a:cubicBezTo>
                  <a:lnTo>
                    <a:pt x="1377707" y="623051"/>
                  </a:lnTo>
                  <a:cubicBezTo>
                    <a:pt x="1377707" y="691888"/>
                    <a:pt x="1321904" y="747691"/>
                    <a:pt x="1253067" y="747691"/>
                  </a:cubicBezTo>
                  <a:lnTo>
                    <a:pt x="124640" y="747691"/>
                  </a:lnTo>
                  <a:cubicBezTo>
                    <a:pt x="55803" y="747691"/>
                    <a:pt x="0" y="691888"/>
                    <a:pt x="0" y="623051"/>
                  </a:cubicBezTo>
                  <a:lnTo>
                    <a:pt x="0" y="12464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26" tIns="82226" rIns="82226" bIns="8222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Слабое техническое оснащение цехов</a:t>
              </a:r>
              <a:endParaRPr lang="ru-RU" sz="1200" kern="1200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7912938" y="5107137"/>
              <a:ext cx="1123697" cy="604317"/>
            </a:xfrm>
            <a:custGeom>
              <a:avLst/>
              <a:gdLst>
                <a:gd name="connsiteX0" fmla="*/ 0 w 1123697"/>
                <a:gd name="connsiteY0" fmla="*/ 0 h 604317"/>
                <a:gd name="connsiteX1" fmla="*/ 1123697 w 1123697"/>
                <a:gd name="connsiteY1" fmla="*/ 0 h 604317"/>
                <a:gd name="connsiteX2" fmla="*/ 1123697 w 1123697"/>
                <a:gd name="connsiteY2" fmla="*/ 604317 h 604317"/>
                <a:gd name="connsiteX3" fmla="*/ 0 w 1123697"/>
                <a:gd name="connsiteY3" fmla="*/ 604317 h 604317"/>
                <a:gd name="connsiteX4" fmla="*/ 0 w 1123697"/>
                <a:gd name="connsiteY4" fmla="*/ 0 h 6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697" h="604317">
                  <a:moveTo>
                    <a:pt x="0" y="0"/>
                  </a:moveTo>
                  <a:lnTo>
                    <a:pt x="1123697" y="0"/>
                  </a:lnTo>
                  <a:lnTo>
                    <a:pt x="1123697" y="604317"/>
                  </a:lnTo>
                  <a:lnTo>
                    <a:pt x="0" y="6043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kern="1200" dirty="0" smtClean="0"/>
                <a:t>Программы технического перевооружения СППК</a:t>
              </a:r>
              <a:endParaRPr lang="ru-RU" sz="1000" kern="1200" dirty="0"/>
            </a:p>
          </p:txBody>
        </p:sp>
        <p:sp>
          <p:nvSpPr>
            <p:cNvPr id="1024" name="Полилиния 1023"/>
            <p:cNvSpPr/>
            <p:nvPr/>
          </p:nvSpPr>
          <p:spPr>
            <a:xfrm>
              <a:off x="7795822" y="5845151"/>
              <a:ext cx="1068180" cy="747691"/>
            </a:xfrm>
            <a:custGeom>
              <a:avLst/>
              <a:gdLst>
                <a:gd name="connsiteX0" fmla="*/ 0 w 1068180"/>
                <a:gd name="connsiteY0" fmla="*/ 124640 h 747691"/>
                <a:gd name="connsiteX1" fmla="*/ 124640 w 1068180"/>
                <a:gd name="connsiteY1" fmla="*/ 0 h 747691"/>
                <a:gd name="connsiteX2" fmla="*/ 943540 w 1068180"/>
                <a:gd name="connsiteY2" fmla="*/ 0 h 747691"/>
                <a:gd name="connsiteX3" fmla="*/ 1068180 w 1068180"/>
                <a:gd name="connsiteY3" fmla="*/ 124640 h 747691"/>
                <a:gd name="connsiteX4" fmla="*/ 1068180 w 1068180"/>
                <a:gd name="connsiteY4" fmla="*/ 623051 h 747691"/>
                <a:gd name="connsiteX5" fmla="*/ 943540 w 1068180"/>
                <a:gd name="connsiteY5" fmla="*/ 747691 h 747691"/>
                <a:gd name="connsiteX6" fmla="*/ 124640 w 1068180"/>
                <a:gd name="connsiteY6" fmla="*/ 747691 h 747691"/>
                <a:gd name="connsiteX7" fmla="*/ 0 w 1068180"/>
                <a:gd name="connsiteY7" fmla="*/ 623051 h 747691"/>
                <a:gd name="connsiteX8" fmla="*/ 0 w 1068180"/>
                <a:gd name="connsiteY8" fmla="*/ 124640 h 74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180" h="747691">
                  <a:moveTo>
                    <a:pt x="0" y="124640"/>
                  </a:moveTo>
                  <a:cubicBezTo>
                    <a:pt x="0" y="55803"/>
                    <a:pt x="55803" y="0"/>
                    <a:pt x="124640" y="0"/>
                  </a:cubicBezTo>
                  <a:lnTo>
                    <a:pt x="943540" y="0"/>
                  </a:lnTo>
                  <a:cubicBezTo>
                    <a:pt x="1012377" y="0"/>
                    <a:pt x="1068180" y="55803"/>
                    <a:pt x="1068180" y="124640"/>
                  </a:cubicBezTo>
                  <a:lnTo>
                    <a:pt x="1068180" y="623051"/>
                  </a:lnTo>
                  <a:cubicBezTo>
                    <a:pt x="1068180" y="691888"/>
                    <a:pt x="1012377" y="747691"/>
                    <a:pt x="943540" y="747691"/>
                  </a:cubicBezTo>
                  <a:lnTo>
                    <a:pt x="124640" y="747691"/>
                  </a:lnTo>
                  <a:cubicBezTo>
                    <a:pt x="55803" y="747691"/>
                    <a:pt x="0" y="691888"/>
                    <a:pt x="0" y="623051"/>
                  </a:cubicBezTo>
                  <a:lnTo>
                    <a:pt x="0" y="12464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26" tIns="82226" rIns="82226" bIns="8222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Ассортимент продукции</a:t>
              </a:r>
              <a:endParaRPr lang="ru-RU" sz="1200" kern="1200" dirty="0"/>
            </a:p>
          </p:txBody>
        </p:sp>
      </p:grpSp>
      <p:sp>
        <p:nvSpPr>
          <p:cNvPr id="8" name="Блок-схема: память с посл. доступом 7"/>
          <p:cNvSpPr/>
          <p:nvPr/>
        </p:nvSpPr>
        <p:spPr>
          <a:xfrm>
            <a:off x="1403648" y="2442554"/>
            <a:ext cx="576064" cy="27223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МЦ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>
            <a:off x="2118102" y="1977618"/>
            <a:ext cx="581690" cy="2734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МЦ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амять с посл. доступом 18"/>
          <p:cNvSpPr/>
          <p:nvPr/>
        </p:nvSpPr>
        <p:spPr>
          <a:xfrm>
            <a:off x="3556243" y="1744328"/>
            <a:ext cx="576064" cy="27223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МЦ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амять с посл. доступом 19"/>
          <p:cNvSpPr/>
          <p:nvPr/>
        </p:nvSpPr>
        <p:spPr>
          <a:xfrm>
            <a:off x="3916550" y="2406918"/>
            <a:ext cx="576064" cy="27223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МЦ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амять с посл. доступом 20"/>
          <p:cNvSpPr/>
          <p:nvPr/>
        </p:nvSpPr>
        <p:spPr>
          <a:xfrm>
            <a:off x="4355976" y="2805511"/>
            <a:ext cx="576064" cy="27223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МЦ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амять с посл. доступом 21"/>
          <p:cNvSpPr/>
          <p:nvPr/>
        </p:nvSpPr>
        <p:spPr>
          <a:xfrm>
            <a:off x="3340486" y="3541349"/>
            <a:ext cx="576064" cy="27223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МЦ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амять с посл. доступом 22"/>
          <p:cNvSpPr/>
          <p:nvPr/>
        </p:nvSpPr>
        <p:spPr>
          <a:xfrm>
            <a:off x="2440449" y="3062032"/>
            <a:ext cx="576064" cy="27223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МЦ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память с посл. доступом 23"/>
          <p:cNvSpPr/>
          <p:nvPr/>
        </p:nvSpPr>
        <p:spPr>
          <a:xfrm>
            <a:off x="3268211" y="2543034"/>
            <a:ext cx="576064" cy="27223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МПП</a:t>
            </a:r>
            <a:endParaRPr lang="ru-RU" sz="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память с посл. доступом 24"/>
          <p:cNvSpPr/>
          <p:nvPr/>
        </p:nvSpPr>
        <p:spPr>
          <a:xfrm>
            <a:off x="3160199" y="3028722"/>
            <a:ext cx="792088" cy="27223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МПК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66" y="1207643"/>
            <a:ext cx="3028285" cy="246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Схемы расчетов за молоко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39762"/>
          </a:xfrm>
        </p:spPr>
        <p:txBody>
          <a:bodyPr/>
          <a:lstStyle/>
          <a:p>
            <a:r>
              <a:rPr lang="ru-RU" dirty="0" smtClean="0"/>
              <a:t>Ранее действовавшая схема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389884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764704"/>
            <a:ext cx="4041775" cy="639762"/>
          </a:xfrm>
        </p:spPr>
        <p:txBody>
          <a:bodyPr/>
          <a:lstStyle/>
          <a:p>
            <a:r>
              <a:rPr lang="ru-RU" dirty="0" smtClean="0"/>
              <a:t>Реализовано в «Горный-Ас»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4</a:t>
            </a:fld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536504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3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668"/>
            <a:ext cx="4040188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Показатели деятельности СХППК «Горный-Ас» за 9 мес. 2017 г.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0153770"/>
              </p:ext>
            </p:extLst>
          </p:nvPr>
        </p:nvGraphicFramePr>
        <p:xfrm>
          <a:off x="251520" y="620688"/>
          <a:ext cx="3656558" cy="32490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48837"/>
                <a:gridCol w="707721"/>
              </a:tblGrid>
              <a:tr h="29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Показатели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Сумма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</a:tr>
              <a:tr h="29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План заготовки молока, тн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3 050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</a:tr>
              <a:tr h="29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Фактически заготовлено за 9 месяцев, тн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2 844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</a:tr>
              <a:tr h="29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Доходы от реализации молока, тыс.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42 705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</a:tr>
              <a:tr h="29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Субсидия от государства, тыс.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80 002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</a:tr>
              <a:tr h="29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Себестоимость продукции тыс.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122 614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</a:tr>
              <a:tr h="595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Доходность кооператива с учетом гос поддержки тыс.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</a:tr>
              <a:tr h="29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Сальдо прочих доходов и расходов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</a:tr>
              <a:tr h="29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Финансовые результат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1520" y="386104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Структура выручки от продажи по видам продукции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05344584"/>
              </p:ext>
            </p:extLst>
          </p:nvPr>
        </p:nvGraphicFramePr>
        <p:xfrm>
          <a:off x="4788024" y="1340768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200442"/>
              </p:ext>
            </p:extLst>
          </p:nvPr>
        </p:nvGraphicFramePr>
        <p:xfrm>
          <a:off x="323528" y="4509120"/>
          <a:ext cx="424847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Текст 2"/>
          <p:cNvSpPr txBox="1">
            <a:spLocks/>
          </p:cNvSpPr>
          <p:nvPr/>
        </p:nvSpPr>
        <p:spPr>
          <a:xfrm>
            <a:off x="4811150" y="151201"/>
            <a:ext cx="4040188" cy="4526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00B050"/>
                </a:solidFill>
              </a:rPr>
              <a:t>Структура затрат кооператива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Проблемы и пути решения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3736883"/>
              </p:ext>
            </p:extLst>
          </p:nvPr>
        </p:nvGraphicFramePr>
        <p:xfrm>
          <a:off x="755576" y="836712"/>
          <a:ext cx="7920880" cy="226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82301664"/>
              </p:ext>
            </p:extLst>
          </p:nvPr>
        </p:nvGraphicFramePr>
        <p:xfrm>
          <a:off x="611560" y="3501008"/>
          <a:ext cx="784887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0A4E-48B7-4BF9-AAAA-DEE9719F34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Выгнутая влево стрелка 21"/>
          <p:cNvSpPr/>
          <p:nvPr/>
        </p:nvSpPr>
        <p:spPr>
          <a:xfrm rot="10800000">
            <a:off x="6588224" y="2504590"/>
            <a:ext cx="1690780" cy="3228699"/>
          </a:xfrm>
          <a:prstGeom prst="curvedRightArrow">
            <a:avLst>
              <a:gd name="adj1" fmla="val 31942"/>
              <a:gd name="adj2" fmla="val 50000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Модель сельскохозяйственной кооперации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0BE4-87E3-426F-A205-ED97F2CD571E}" type="slidenum">
              <a:rPr lang="ru-RU" smtClean="0"/>
              <a:t>7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640461"/>
            <a:ext cx="2736304" cy="7804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Кредитные СПК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3861048"/>
            <a:ext cx="3456384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Сельскохозяйственные товаропроизводители СХПК, К(Ф)Х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3861048"/>
            <a:ext cx="2736304" cy="5157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Обслуживающие </a:t>
            </a:r>
            <a:r>
              <a:rPr lang="ru-RU" dirty="0" err="1" smtClean="0">
                <a:solidFill>
                  <a:schemeClr val="tx1"/>
                </a:solidFill>
              </a:rPr>
              <a:t>СПоК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8" y="1640461"/>
            <a:ext cx="2736304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Снабженческо-сбытовые СПК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444" y="2708920"/>
            <a:ext cx="2736304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Перерабатывающие СПК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96725" y="4581128"/>
            <a:ext cx="3318901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Сельскохозяйственные товаропроизводители ЛПХ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5760" y="1652122"/>
            <a:ext cx="2736304" cy="7804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Ревизионные союзы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352941" y="2550054"/>
            <a:ext cx="1690780" cy="3228699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2" descr="Z:\АРСЕН\МАКЕТЫ\лого\лого СахаКредит на ут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9" y="0"/>
            <a:ext cx="1403648" cy="5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07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406</Words>
  <Application>Microsoft Office PowerPoint</Application>
  <PresentationFormat>Экран (4:3)</PresentationFormat>
  <Paragraphs>112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Переработка молока малых форм хозяйствования в кооперативной системе - основные проблемы и перспективы (на примере организации переработки в Горном улусе Республики Саха (Якутия))</vt:lpstr>
      <vt:lpstr>Оценка уровня молочной  кооперации в Горном улусе</vt:lpstr>
      <vt:lpstr>Особенности переработки молока в кооперативной системе Горного улуса РС(Я)</vt:lpstr>
      <vt:lpstr>Схемы расчетов за молоко</vt:lpstr>
      <vt:lpstr>Презентация PowerPoint</vt:lpstr>
      <vt:lpstr>Проблемы и пути решения</vt:lpstr>
      <vt:lpstr>Модель сельскохозяйственной кооперации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Переработка молока малых форм хозяйствования в кооперативной системе - основные проблемы и перспективы (на примере организации переработки в Горном улусе Республики Саха (Якутия))</dc:title>
  <dc:creator>User</dc:creator>
  <cp:lastModifiedBy>User</cp:lastModifiedBy>
  <cp:revision>33</cp:revision>
  <cp:lastPrinted>2017-11-14T01:26:57Z</cp:lastPrinted>
  <dcterms:created xsi:type="dcterms:W3CDTF">2017-11-08T01:11:34Z</dcterms:created>
  <dcterms:modified xsi:type="dcterms:W3CDTF">2017-11-14T09:12:45Z</dcterms:modified>
</cp:coreProperties>
</file>