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97" r:id="rId2"/>
    <p:sldId id="257" r:id="rId3"/>
    <p:sldId id="258" r:id="rId4"/>
    <p:sldId id="259" r:id="rId5"/>
    <p:sldId id="321" r:id="rId6"/>
    <p:sldId id="32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23" r:id="rId16"/>
    <p:sldId id="269" r:id="rId17"/>
    <p:sldId id="268" r:id="rId18"/>
    <p:sldId id="270" r:id="rId19"/>
    <p:sldId id="271" r:id="rId20"/>
    <p:sldId id="272" r:id="rId21"/>
    <p:sldId id="315" r:id="rId22"/>
    <p:sldId id="312" r:id="rId23"/>
    <p:sldId id="317" r:id="rId24"/>
    <p:sldId id="318" r:id="rId25"/>
    <p:sldId id="319" r:id="rId26"/>
    <p:sldId id="320" r:id="rId27"/>
    <p:sldId id="305" r:id="rId28"/>
    <p:sldId id="316" r:id="rId29"/>
    <p:sldId id="306" r:id="rId30"/>
    <p:sldId id="303" r:id="rId31"/>
    <p:sldId id="301" r:id="rId32"/>
    <p:sldId id="310" r:id="rId33"/>
    <p:sldId id="307" r:id="rId34"/>
  </p:sldIdLst>
  <p:sldSz cx="9144000" cy="6858000" type="screen4x3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3012" y="-1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D23C7-5A92-4582-9F00-C286C7881C1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3DAC6D0-D4C3-460B-846A-E44B69C993D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DE" dirty="0"/>
        </a:p>
      </dgm:t>
    </dgm:pt>
    <dgm:pt modelId="{16E7DE8F-0F53-47DE-83C5-14B520CAFD92}" type="parTrans" cxnId="{CFDBA93D-6545-489D-A8F6-E70720C3B7BA}">
      <dgm:prSet/>
      <dgm:spPr/>
      <dgm:t>
        <a:bodyPr/>
        <a:lstStyle/>
        <a:p>
          <a:endParaRPr lang="de-DE"/>
        </a:p>
      </dgm:t>
    </dgm:pt>
    <dgm:pt modelId="{AF495590-99EA-4D05-B15E-B87B247B7BFC}" type="sibTrans" cxnId="{CFDBA93D-6545-489D-A8F6-E70720C3B7BA}">
      <dgm:prSet/>
      <dgm:spPr/>
      <dgm:t>
        <a:bodyPr/>
        <a:lstStyle/>
        <a:p>
          <a:endParaRPr lang="de-DE"/>
        </a:p>
      </dgm:t>
    </dgm:pt>
    <dgm:pt modelId="{AA2B360F-26E3-4FC9-80CF-A8BABD40C6CD}">
      <dgm:prSet phldrT="[Text]" custT="1"/>
      <dgm:spPr/>
      <dgm:t>
        <a:bodyPr/>
        <a:lstStyle/>
        <a:p>
          <a:r>
            <a:rPr lang="de-DE" sz="1400" b="1" dirty="0" smtClean="0"/>
            <a:t>1. </a:t>
          </a:r>
          <a:r>
            <a:rPr lang="ru-RU" sz="1600" b="1" dirty="0" smtClean="0"/>
            <a:t>Корма</a:t>
          </a:r>
          <a:endParaRPr lang="de-DE" sz="1400" b="1" dirty="0"/>
        </a:p>
      </dgm:t>
    </dgm:pt>
    <dgm:pt modelId="{22F71AD5-CDC2-4328-990B-071DD7B855F0}" type="parTrans" cxnId="{4083ABED-661C-4273-84D3-F0D3C1C01BCB}">
      <dgm:prSet/>
      <dgm:spPr/>
      <dgm:t>
        <a:bodyPr/>
        <a:lstStyle/>
        <a:p>
          <a:endParaRPr lang="de-DE"/>
        </a:p>
      </dgm:t>
    </dgm:pt>
    <dgm:pt modelId="{9E1901A9-BC63-4E5D-8A0B-2C20EFDC10F5}" type="sibTrans" cxnId="{4083ABED-661C-4273-84D3-F0D3C1C01BCB}">
      <dgm:prSet/>
      <dgm:spPr/>
      <dgm:t>
        <a:bodyPr/>
        <a:lstStyle/>
        <a:p>
          <a:endParaRPr lang="de-DE"/>
        </a:p>
      </dgm:t>
    </dgm:pt>
    <dgm:pt modelId="{8235BE49-29F2-4725-8A4B-E5C984454DC9}">
      <dgm:prSet phldrT="[Text]" custT="1"/>
      <dgm:spPr/>
      <dgm:t>
        <a:bodyPr/>
        <a:lstStyle/>
        <a:p>
          <a:r>
            <a:rPr lang="de-DE" sz="1600" b="1" dirty="0" smtClean="0"/>
            <a:t>3. </a:t>
          </a:r>
          <a:r>
            <a:rPr lang="ru-RU" sz="1600" b="1" dirty="0" smtClean="0"/>
            <a:t>Бойни</a:t>
          </a:r>
          <a:endParaRPr lang="de-DE" sz="1600" b="1" dirty="0"/>
        </a:p>
      </dgm:t>
    </dgm:pt>
    <dgm:pt modelId="{4D510B60-6EE2-4D82-B35E-C1A6B8867F4D}" type="parTrans" cxnId="{FC85797A-6A6C-4AD5-B8E8-875A8BC7EBB5}">
      <dgm:prSet/>
      <dgm:spPr/>
      <dgm:t>
        <a:bodyPr/>
        <a:lstStyle/>
        <a:p>
          <a:endParaRPr lang="de-DE"/>
        </a:p>
      </dgm:t>
    </dgm:pt>
    <dgm:pt modelId="{77BB5F0F-877F-483C-BBB4-070522159690}" type="sibTrans" cxnId="{FC85797A-6A6C-4AD5-B8E8-875A8BC7EBB5}">
      <dgm:prSet/>
      <dgm:spPr/>
      <dgm:t>
        <a:bodyPr/>
        <a:lstStyle/>
        <a:p>
          <a:endParaRPr lang="de-DE"/>
        </a:p>
      </dgm:t>
    </dgm:pt>
    <dgm:pt modelId="{03C50B6E-4704-48F8-9330-772A2AFF444C}">
      <dgm:prSet phldrT="[Text]" custT="1"/>
      <dgm:spPr/>
      <dgm:t>
        <a:bodyPr/>
        <a:lstStyle/>
        <a:p>
          <a:r>
            <a:rPr lang="de-DE" sz="1400" b="1" dirty="0" smtClean="0"/>
            <a:t>4</a:t>
          </a:r>
          <a:r>
            <a:rPr lang="de-DE" sz="1400" b="1" smtClean="0"/>
            <a:t>. </a:t>
          </a:r>
          <a:r>
            <a:rPr lang="ru-RU" sz="1400" b="1" smtClean="0"/>
            <a:t>Переработка</a:t>
          </a:r>
          <a:endParaRPr lang="de-DE" sz="1400" b="1" dirty="0"/>
        </a:p>
      </dgm:t>
    </dgm:pt>
    <dgm:pt modelId="{84699D22-B900-4AAD-8401-E78EBB24E275}" type="parTrans" cxnId="{1C936FB2-9332-4DF9-9257-86F07C91EAE3}">
      <dgm:prSet/>
      <dgm:spPr/>
      <dgm:t>
        <a:bodyPr/>
        <a:lstStyle/>
        <a:p>
          <a:endParaRPr lang="de-DE"/>
        </a:p>
      </dgm:t>
    </dgm:pt>
    <dgm:pt modelId="{60416E82-F4AA-4333-A0BE-413E033E9B27}" type="sibTrans" cxnId="{1C936FB2-9332-4DF9-9257-86F07C91EAE3}">
      <dgm:prSet/>
      <dgm:spPr/>
      <dgm:t>
        <a:bodyPr/>
        <a:lstStyle/>
        <a:p>
          <a:endParaRPr lang="de-DE"/>
        </a:p>
      </dgm:t>
    </dgm:pt>
    <dgm:pt modelId="{6156F9F5-3006-4B50-8865-C779F1FE1419}">
      <dgm:prSet phldrT="[Text]" custT="1"/>
      <dgm:spPr/>
      <dgm:t>
        <a:bodyPr/>
        <a:lstStyle/>
        <a:p>
          <a:r>
            <a:rPr lang="de-DE" sz="1400" b="1" dirty="0" smtClean="0"/>
            <a:t>5. </a:t>
          </a:r>
          <a:r>
            <a:rPr lang="ru-RU" sz="1400" b="1" dirty="0" smtClean="0"/>
            <a:t>Розничная торговля продуктами питания</a:t>
          </a:r>
          <a:endParaRPr lang="de-DE" sz="1400" b="1" dirty="0"/>
        </a:p>
      </dgm:t>
    </dgm:pt>
    <dgm:pt modelId="{B9F94247-7623-45FF-8385-D34025DCE10B}" type="parTrans" cxnId="{322643B8-DAB0-43F5-949D-E0C96AD7EC8B}">
      <dgm:prSet/>
      <dgm:spPr/>
      <dgm:t>
        <a:bodyPr/>
        <a:lstStyle/>
        <a:p>
          <a:endParaRPr lang="de-DE"/>
        </a:p>
      </dgm:t>
    </dgm:pt>
    <dgm:pt modelId="{011CDF43-1406-4A72-B3E8-E3E53656FE88}" type="sibTrans" cxnId="{322643B8-DAB0-43F5-949D-E0C96AD7EC8B}">
      <dgm:prSet/>
      <dgm:spPr/>
      <dgm:t>
        <a:bodyPr/>
        <a:lstStyle/>
        <a:p>
          <a:endParaRPr lang="de-DE"/>
        </a:p>
      </dgm:t>
    </dgm:pt>
    <dgm:pt modelId="{F81533F5-B0A7-422C-AFFB-A2DDE3F50E0D}">
      <dgm:prSet custT="1"/>
      <dgm:spPr/>
      <dgm:t>
        <a:bodyPr/>
        <a:lstStyle/>
        <a:p>
          <a:r>
            <a:rPr lang="de-DE" sz="1400" b="1" dirty="0" smtClean="0"/>
            <a:t>2. </a:t>
          </a:r>
          <a:r>
            <a:rPr lang="ru-RU" sz="1400" b="1" dirty="0" smtClean="0"/>
            <a:t>Сельское хозяйство</a:t>
          </a:r>
          <a:endParaRPr lang="de-DE" sz="1400" b="1" dirty="0"/>
        </a:p>
      </dgm:t>
    </dgm:pt>
    <dgm:pt modelId="{1D06F557-4BC2-4DD8-857E-5BEA8E2C77CA}" type="parTrans" cxnId="{12E84AF3-92E3-433F-8B08-C2FD412F5947}">
      <dgm:prSet/>
      <dgm:spPr/>
      <dgm:t>
        <a:bodyPr/>
        <a:lstStyle/>
        <a:p>
          <a:endParaRPr lang="de-DE"/>
        </a:p>
      </dgm:t>
    </dgm:pt>
    <dgm:pt modelId="{C414C88C-25B6-4EAF-B63B-204ECE9E3244}" type="sibTrans" cxnId="{12E84AF3-92E3-433F-8B08-C2FD412F5947}">
      <dgm:prSet/>
      <dgm:spPr/>
      <dgm:t>
        <a:bodyPr/>
        <a:lstStyle/>
        <a:p>
          <a:endParaRPr lang="de-DE"/>
        </a:p>
      </dgm:t>
    </dgm:pt>
    <dgm:pt modelId="{3EDDEFA0-3B76-4123-9BD4-2584B1242C25}" type="pres">
      <dgm:prSet presAssocID="{9F1D23C7-5A92-4582-9F00-C286C7881C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E27DFCD-5097-4DC1-8EFC-CEA1A0DF7861}" type="pres">
      <dgm:prSet presAssocID="{B3DAC6D0-D4C3-460B-846A-E44B69C993D2}" presName="centerShape" presStyleLbl="node0" presStyleIdx="0" presStyleCnt="1" custScaleX="109832" custScaleY="116785" custLinFactNeighborX="-1696" custLinFactNeighborY="4588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FDD598C-4979-4116-98B1-9CE0F92B1EE5}" type="pres">
      <dgm:prSet presAssocID="{AA2B360F-26E3-4FC9-80CF-A8BABD40C6CD}" presName="node" presStyleLbl="node1" presStyleIdx="0" presStyleCnt="5" custScaleX="152459" custScaleY="1414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609493-8EEE-4C8D-B327-3448651ACCA4}" type="pres">
      <dgm:prSet presAssocID="{AA2B360F-26E3-4FC9-80CF-A8BABD40C6CD}" presName="dummy" presStyleCnt="0"/>
      <dgm:spPr/>
    </dgm:pt>
    <dgm:pt modelId="{D0CD018B-37A9-48D8-93DF-B378DDF3CC82}" type="pres">
      <dgm:prSet presAssocID="{9E1901A9-BC63-4E5D-8A0B-2C20EFDC10F5}" presName="sibTrans" presStyleLbl="sibTrans2D1" presStyleIdx="0" presStyleCnt="5"/>
      <dgm:spPr/>
      <dgm:t>
        <a:bodyPr/>
        <a:lstStyle/>
        <a:p>
          <a:endParaRPr lang="de-DE"/>
        </a:p>
      </dgm:t>
    </dgm:pt>
    <dgm:pt modelId="{1643B02A-9F44-4A55-94EC-4280402FF783}" type="pres">
      <dgm:prSet presAssocID="{F81533F5-B0A7-422C-AFFB-A2DDE3F50E0D}" presName="node" presStyleLbl="node1" presStyleIdx="1" presStyleCnt="5" custScaleX="173412" custScaleY="149398" custRadScaleRad="126895" custRadScaleInc="60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6451C6-9F4A-4BB4-92CA-5E809C245EC3}" type="pres">
      <dgm:prSet presAssocID="{F81533F5-B0A7-422C-AFFB-A2DDE3F50E0D}" presName="dummy" presStyleCnt="0"/>
      <dgm:spPr/>
    </dgm:pt>
    <dgm:pt modelId="{1B3AEBE9-AACD-4A98-8E12-88E8DA6B80F7}" type="pres">
      <dgm:prSet presAssocID="{C414C88C-25B6-4EAF-B63B-204ECE9E3244}" presName="sibTrans" presStyleLbl="sibTrans2D1" presStyleIdx="1" presStyleCnt="5"/>
      <dgm:spPr/>
      <dgm:t>
        <a:bodyPr/>
        <a:lstStyle/>
        <a:p>
          <a:endParaRPr lang="de-DE"/>
        </a:p>
      </dgm:t>
    </dgm:pt>
    <dgm:pt modelId="{E90034DF-553B-45E7-8F89-CDFE3088692F}" type="pres">
      <dgm:prSet presAssocID="{8235BE49-29F2-4725-8A4B-E5C984454DC9}" presName="node" presStyleLbl="node1" presStyleIdx="2" presStyleCnt="5" custScaleX="129454" custScaleY="123329" custRadScaleRad="139046" custRadScaleInc="-190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94168F-E378-463B-A49B-3E442F421C30}" type="pres">
      <dgm:prSet presAssocID="{8235BE49-29F2-4725-8A4B-E5C984454DC9}" presName="dummy" presStyleCnt="0"/>
      <dgm:spPr/>
    </dgm:pt>
    <dgm:pt modelId="{D2534C6B-BCA8-4CDF-8A5F-3014A3CB3F00}" type="pres">
      <dgm:prSet presAssocID="{77BB5F0F-877F-483C-BBB4-070522159690}" presName="sibTrans" presStyleLbl="sibTrans2D1" presStyleIdx="2" presStyleCnt="5"/>
      <dgm:spPr/>
      <dgm:t>
        <a:bodyPr/>
        <a:lstStyle/>
        <a:p>
          <a:endParaRPr lang="de-DE"/>
        </a:p>
      </dgm:t>
    </dgm:pt>
    <dgm:pt modelId="{11D43CA8-2BA9-4B51-BA1F-03DC432121B9}" type="pres">
      <dgm:prSet presAssocID="{03C50B6E-4704-48F8-9330-772A2AFF444C}" presName="node" presStyleLbl="node1" presStyleIdx="3" presStyleCnt="5" custScaleX="120970" custScaleY="120380" custRadScaleRad="129899" custRadScaleInc="5504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4CD919-AED5-4634-8830-23E9C43FB504}" type="pres">
      <dgm:prSet presAssocID="{03C50B6E-4704-48F8-9330-772A2AFF444C}" presName="dummy" presStyleCnt="0"/>
      <dgm:spPr/>
    </dgm:pt>
    <dgm:pt modelId="{5DC8BE6B-58CF-42EC-9835-C7F05B5A4838}" type="pres">
      <dgm:prSet presAssocID="{60416E82-F4AA-4333-A0BE-413E033E9B27}" presName="sibTrans" presStyleLbl="sibTrans2D1" presStyleIdx="3" presStyleCnt="5"/>
      <dgm:spPr/>
      <dgm:t>
        <a:bodyPr/>
        <a:lstStyle/>
        <a:p>
          <a:endParaRPr lang="de-DE"/>
        </a:p>
      </dgm:t>
    </dgm:pt>
    <dgm:pt modelId="{61A63448-6BBE-45FC-9C9D-AA7BC47443E3}" type="pres">
      <dgm:prSet presAssocID="{6156F9F5-3006-4B50-8865-C779F1FE1419}" presName="node" presStyleLbl="node1" presStyleIdx="4" presStyleCnt="5" custScaleX="147233" custScaleY="136871" custRadScaleRad="127852" custRadScaleInc="15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C25665-6A7F-4E1B-B146-F6DB56B7C6C3}" type="pres">
      <dgm:prSet presAssocID="{6156F9F5-3006-4B50-8865-C779F1FE1419}" presName="dummy" presStyleCnt="0"/>
      <dgm:spPr/>
    </dgm:pt>
    <dgm:pt modelId="{A4C4A9B3-8467-4F1E-91BB-19FD4A1A196F}" type="pres">
      <dgm:prSet presAssocID="{011CDF43-1406-4A72-B3E8-E3E53656FE88}" presName="sibTrans" presStyleLbl="sibTrans2D1" presStyleIdx="4" presStyleCnt="5"/>
      <dgm:spPr/>
      <dgm:t>
        <a:bodyPr/>
        <a:lstStyle/>
        <a:p>
          <a:endParaRPr lang="de-DE"/>
        </a:p>
      </dgm:t>
    </dgm:pt>
  </dgm:ptLst>
  <dgm:cxnLst>
    <dgm:cxn modelId="{12E84AF3-92E3-433F-8B08-C2FD412F5947}" srcId="{B3DAC6D0-D4C3-460B-846A-E44B69C993D2}" destId="{F81533F5-B0A7-422C-AFFB-A2DDE3F50E0D}" srcOrd="1" destOrd="0" parTransId="{1D06F557-4BC2-4DD8-857E-5BEA8E2C77CA}" sibTransId="{C414C88C-25B6-4EAF-B63B-204ECE9E3244}"/>
    <dgm:cxn modelId="{1C936FB2-9332-4DF9-9257-86F07C91EAE3}" srcId="{B3DAC6D0-D4C3-460B-846A-E44B69C993D2}" destId="{03C50B6E-4704-48F8-9330-772A2AFF444C}" srcOrd="3" destOrd="0" parTransId="{84699D22-B900-4AAD-8401-E78EBB24E275}" sibTransId="{60416E82-F4AA-4333-A0BE-413E033E9B27}"/>
    <dgm:cxn modelId="{498E1A1C-13AB-4808-8ADF-4A750A75E38D}" type="presOf" srcId="{03C50B6E-4704-48F8-9330-772A2AFF444C}" destId="{11D43CA8-2BA9-4B51-BA1F-03DC432121B9}" srcOrd="0" destOrd="0" presId="urn:microsoft.com/office/officeart/2005/8/layout/radial6"/>
    <dgm:cxn modelId="{8BE8BD1B-A68F-47F0-8E44-ADE36026707E}" type="presOf" srcId="{B3DAC6D0-D4C3-460B-846A-E44B69C993D2}" destId="{FE27DFCD-5097-4DC1-8EFC-CEA1A0DF7861}" srcOrd="0" destOrd="0" presId="urn:microsoft.com/office/officeart/2005/8/layout/radial6"/>
    <dgm:cxn modelId="{FB687DFE-69D1-4B3E-A61D-8F8DC61420C9}" type="presOf" srcId="{F81533F5-B0A7-422C-AFFB-A2DDE3F50E0D}" destId="{1643B02A-9F44-4A55-94EC-4280402FF783}" srcOrd="0" destOrd="0" presId="urn:microsoft.com/office/officeart/2005/8/layout/radial6"/>
    <dgm:cxn modelId="{E0C06DB0-3CF9-4003-86FE-8AD682796E9E}" type="presOf" srcId="{C414C88C-25B6-4EAF-B63B-204ECE9E3244}" destId="{1B3AEBE9-AACD-4A98-8E12-88E8DA6B80F7}" srcOrd="0" destOrd="0" presId="urn:microsoft.com/office/officeart/2005/8/layout/radial6"/>
    <dgm:cxn modelId="{CF9A3FFF-D3F5-4F2A-A3EE-7CFE2421E836}" type="presOf" srcId="{AA2B360F-26E3-4FC9-80CF-A8BABD40C6CD}" destId="{6FDD598C-4979-4116-98B1-9CE0F92B1EE5}" srcOrd="0" destOrd="0" presId="urn:microsoft.com/office/officeart/2005/8/layout/radial6"/>
    <dgm:cxn modelId="{5B8A8270-5AD8-4473-8711-BD0F3CEE2C13}" type="presOf" srcId="{9F1D23C7-5A92-4582-9F00-C286C7881C10}" destId="{3EDDEFA0-3B76-4123-9BD4-2584B1242C25}" srcOrd="0" destOrd="0" presId="urn:microsoft.com/office/officeart/2005/8/layout/radial6"/>
    <dgm:cxn modelId="{96B8F743-2352-4052-93A3-F36A4F77A110}" type="presOf" srcId="{011CDF43-1406-4A72-B3E8-E3E53656FE88}" destId="{A4C4A9B3-8467-4F1E-91BB-19FD4A1A196F}" srcOrd="0" destOrd="0" presId="urn:microsoft.com/office/officeart/2005/8/layout/radial6"/>
    <dgm:cxn modelId="{4083ABED-661C-4273-84D3-F0D3C1C01BCB}" srcId="{B3DAC6D0-D4C3-460B-846A-E44B69C993D2}" destId="{AA2B360F-26E3-4FC9-80CF-A8BABD40C6CD}" srcOrd="0" destOrd="0" parTransId="{22F71AD5-CDC2-4328-990B-071DD7B855F0}" sibTransId="{9E1901A9-BC63-4E5D-8A0B-2C20EFDC10F5}"/>
    <dgm:cxn modelId="{322643B8-DAB0-43F5-949D-E0C96AD7EC8B}" srcId="{B3DAC6D0-D4C3-460B-846A-E44B69C993D2}" destId="{6156F9F5-3006-4B50-8865-C779F1FE1419}" srcOrd="4" destOrd="0" parTransId="{B9F94247-7623-45FF-8385-D34025DCE10B}" sibTransId="{011CDF43-1406-4A72-B3E8-E3E53656FE88}"/>
    <dgm:cxn modelId="{D49E770B-D8E4-4B9B-B41B-DAEC424343BF}" type="presOf" srcId="{6156F9F5-3006-4B50-8865-C779F1FE1419}" destId="{61A63448-6BBE-45FC-9C9D-AA7BC47443E3}" srcOrd="0" destOrd="0" presId="urn:microsoft.com/office/officeart/2005/8/layout/radial6"/>
    <dgm:cxn modelId="{3A6E155B-6A1F-4531-A209-8D215B4CB1C7}" type="presOf" srcId="{9E1901A9-BC63-4E5D-8A0B-2C20EFDC10F5}" destId="{D0CD018B-37A9-48D8-93DF-B378DDF3CC82}" srcOrd="0" destOrd="0" presId="urn:microsoft.com/office/officeart/2005/8/layout/radial6"/>
    <dgm:cxn modelId="{0E132C57-5088-44AF-9A04-ED718CD76F3A}" type="presOf" srcId="{8235BE49-29F2-4725-8A4B-E5C984454DC9}" destId="{E90034DF-553B-45E7-8F89-CDFE3088692F}" srcOrd="0" destOrd="0" presId="urn:microsoft.com/office/officeart/2005/8/layout/radial6"/>
    <dgm:cxn modelId="{FC85797A-6A6C-4AD5-B8E8-875A8BC7EBB5}" srcId="{B3DAC6D0-D4C3-460B-846A-E44B69C993D2}" destId="{8235BE49-29F2-4725-8A4B-E5C984454DC9}" srcOrd="2" destOrd="0" parTransId="{4D510B60-6EE2-4D82-B35E-C1A6B8867F4D}" sibTransId="{77BB5F0F-877F-483C-BBB4-070522159690}"/>
    <dgm:cxn modelId="{B52F04AF-CFE1-4D41-91ED-1FF2F3E43163}" type="presOf" srcId="{77BB5F0F-877F-483C-BBB4-070522159690}" destId="{D2534C6B-BCA8-4CDF-8A5F-3014A3CB3F00}" srcOrd="0" destOrd="0" presId="urn:microsoft.com/office/officeart/2005/8/layout/radial6"/>
    <dgm:cxn modelId="{2A41C1A1-5FD1-4452-BB21-1FE7A9F3D837}" type="presOf" srcId="{60416E82-F4AA-4333-A0BE-413E033E9B27}" destId="{5DC8BE6B-58CF-42EC-9835-C7F05B5A4838}" srcOrd="0" destOrd="0" presId="urn:microsoft.com/office/officeart/2005/8/layout/radial6"/>
    <dgm:cxn modelId="{CFDBA93D-6545-489D-A8F6-E70720C3B7BA}" srcId="{9F1D23C7-5A92-4582-9F00-C286C7881C10}" destId="{B3DAC6D0-D4C3-460B-846A-E44B69C993D2}" srcOrd="0" destOrd="0" parTransId="{16E7DE8F-0F53-47DE-83C5-14B520CAFD92}" sibTransId="{AF495590-99EA-4D05-B15E-B87B247B7BFC}"/>
    <dgm:cxn modelId="{3E37FA9D-44D9-4F5F-891D-61166976ED9E}" type="presParOf" srcId="{3EDDEFA0-3B76-4123-9BD4-2584B1242C25}" destId="{FE27DFCD-5097-4DC1-8EFC-CEA1A0DF7861}" srcOrd="0" destOrd="0" presId="urn:microsoft.com/office/officeart/2005/8/layout/radial6"/>
    <dgm:cxn modelId="{F2913447-0079-4053-BF15-FEEE9FB5835E}" type="presParOf" srcId="{3EDDEFA0-3B76-4123-9BD4-2584B1242C25}" destId="{6FDD598C-4979-4116-98B1-9CE0F92B1EE5}" srcOrd="1" destOrd="0" presId="urn:microsoft.com/office/officeart/2005/8/layout/radial6"/>
    <dgm:cxn modelId="{9F92CF3A-E7FC-48DB-AFFE-9058E0513957}" type="presParOf" srcId="{3EDDEFA0-3B76-4123-9BD4-2584B1242C25}" destId="{2F609493-8EEE-4C8D-B327-3448651ACCA4}" srcOrd="2" destOrd="0" presId="urn:microsoft.com/office/officeart/2005/8/layout/radial6"/>
    <dgm:cxn modelId="{908331A8-547A-4E3B-8F3F-8E87F1350794}" type="presParOf" srcId="{3EDDEFA0-3B76-4123-9BD4-2584B1242C25}" destId="{D0CD018B-37A9-48D8-93DF-B378DDF3CC82}" srcOrd="3" destOrd="0" presId="urn:microsoft.com/office/officeart/2005/8/layout/radial6"/>
    <dgm:cxn modelId="{8521EB1A-7B44-4497-87E0-41F6A8857FBB}" type="presParOf" srcId="{3EDDEFA0-3B76-4123-9BD4-2584B1242C25}" destId="{1643B02A-9F44-4A55-94EC-4280402FF783}" srcOrd="4" destOrd="0" presId="urn:microsoft.com/office/officeart/2005/8/layout/radial6"/>
    <dgm:cxn modelId="{1ADFF88B-E9D9-48D9-B25C-9BE10BF4795F}" type="presParOf" srcId="{3EDDEFA0-3B76-4123-9BD4-2584B1242C25}" destId="{C36451C6-9F4A-4BB4-92CA-5E809C245EC3}" srcOrd="5" destOrd="0" presId="urn:microsoft.com/office/officeart/2005/8/layout/radial6"/>
    <dgm:cxn modelId="{945DDFE2-D4D3-409F-B6B3-DA5A9A451E89}" type="presParOf" srcId="{3EDDEFA0-3B76-4123-9BD4-2584B1242C25}" destId="{1B3AEBE9-AACD-4A98-8E12-88E8DA6B80F7}" srcOrd="6" destOrd="0" presId="urn:microsoft.com/office/officeart/2005/8/layout/radial6"/>
    <dgm:cxn modelId="{8365E4AD-F91F-4451-A449-678B05FE8D4C}" type="presParOf" srcId="{3EDDEFA0-3B76-4123-9BD4-2584B1242C25}" destId="{E90034DF-553B-45E7-8F89-CDFE3088692F}" srcOrd="7" destOrd="0" presId="urn:microsoft.com/office/officeart/2005/8/layout/radial6"/>
    <dgm:cxn modelId="{E91A528C-2743-4BD5-9B31-C64290260351}" type="presParOf" srcId="{3EDDEFA0-3B76-4123-9BD4-2584B1242C25}" destId="{8B94168F-E378-463B-A49B-3E442F421C30}" srcOrd="8" destOrd="0" presId="urn:microsoft.com/office/officeart/2005/8/layout/radial6"/>
    <dgm:cxn modelId="{08C762E1-A2B1-40AB-98B7-CFB062F8B433}" type="presParOf" srcId="{3EDDEFA0-3B76-4123-9BD4-2584B1242C25}" destId="{D2534C6B-BCA8-4CDF-8A5F-3014A3CB3F00}" srcOrd="9" destOrd="0" presId="urn:microsoft.com/office/officeart/2005/8/layout/radial6"/>
    <dgm:cxn modelId="{F6BCDD38-9F3D-44C8-A9AF-5E21CF20FB65}" type="presParOf" srcId="{3EDDEFA0-3B76-4123-9BD4-2584B1242C25}" destId="{11D43CA8-2BA9-4B51-BA1F-03DC432121B9}" srcOrd="10" destOrd="0" presId="urn:microsoft.com/office/officeart/2005/8/layout/radial6"/>
    <dgm:cxn modelId="{FC6B278E-19AD-431C-AAE0-2D0BED2F2D71}" type="presParOf" srcId="{3EDDEFA0-3B76-4123-9BD4-2584B1242C25}" destId="{E64CD919-AED5-4634-8830-23E9C43FB504}" srcOrd="11" destOrd="0" presId="urn:microsoft.com/office/officeart/2005/8/layout/radial6"/>
    <dgm:cxn modelId="{FA6F4E41-5661-4763-952C-76B69CCC7033}" type="presParOf" srcId="{3EDDEFA0-3B76-4123-9BD4-2584B1242C25}" destId="{5DC8BE6B-58CF-42EC-9835-C7F05B5A4838}" srcOrd="12" destOrd="0" presId="urn:microsoft.com/office/officeart/2005/8/layout/radial6"/>
    <dgm:cxn modelId="{55215822-F8F9-49CF-903A-772CD54CC401}" type="presParOf" srcId="{3EDDEFA0-3B76-4123-9BD4-2584B1242C25}" destId="{61A63448-6BBE-45FC-9C9D-AA7BC47443E3}" srcOrd="13" destOrd="0" presId="urn:microsoft.com/office/officeart/2005/8/layout/radial6"/>
    <dgm:cxn modelId="{22B15193-8689-42B8-B44B-D0E2F3512053}" type="presParOf" srcId="{3EDDEFA0-3B76-4123-9BD4-2584B1242C25}" destId="{80C25665-6A7F-4E1B-B146-F6DB56B7C6C3}" srcOrd="14" destOrd="0" presId="urn:microsoft.com/office/officeart/2005/8/layout/radial6"/>
    <dgm:cxn modelId="{F11CEE15-9E3B-465F-AE74-8E7ED6FEFE99}" type="presParOf" srcId="{3EDDEFA0-3B76-4123-9BD4-2584B1242C25}" destId="{A4C4A9B3-8467-4F1E-91BB-19FD4A1A196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40" y="1"/>
            <a:ext cx="2950475" cy="49704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6E461D66-4938-485C-9EC1-6843B6A522CE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40" y="9442154"/>
            <a:ext cx="2950475" cy="49704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8CB261AD-0509-4E25-A027-C302AD3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96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704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B4BE5835-5676-4806-9F5E-440F56D0AC36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363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5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774AE0AC-AF50-41D7-B7D2-0369A05EA0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02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E0AC-AF50-41D7-B7D2-0369A05EA0B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6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B1F7A-5D9A-4533-BA00-1F813B7A9116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75225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153" y="4722739"/>
            <a:ext cx="5446076" cy="447501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/>
              <a:t>EBV = Europäischer Bauernverband</a:t>
            </a:r>
          </a:p>
          <a:p>
            <a:r>
              <a:rPr lang="de-DE" altLang="de-DE"/>
              <a:t>DBV = Deutscher Bauernverband</a:t>
            </a:r>
          </a:p>
          <a:p>
            <a:r>
              <a:rPr lang="de-DE" altLang="de-DE"/>
              <a:t>OBV = 2.370 Ortsbauernverbände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E0AC-AF50-41D7-B7D2-0369A05EA0B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06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ECB05-5AC8-4A3E-9144-5F15FF933FB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08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https://www.landwirt.com/ez/ezimagecatalogue/catalogue/phpvrnORv.jpg aufgerufen</a:t>
            </a:r>
            <a:r>
              <a:rPr lang="de-DE" baseline="0" dirty="0" smtClean="0"/>
              <a:t> am 02.10.2017; 16:00 Uhr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ECB05-5AC8-4A3E-9144-5F15FF933FB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88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https://www.bauernzeitung.de/fileadmin/user_upload/Agrarticker_Ost/Ueberregional/20150112_Grafik_AnmeldungUndAuditierung_A5_ITW.jpg aufgerufen</a:t>
            </a:r>
            <a:r>
              <a:rPr lang="de-DE" baseline="0" dirty="0" smtClean="0"/>
              <a:t> am 02.10.2017; 16:05 Uhr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ECB05-5AC8-4A3E-9144-5F15FF933FB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2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0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4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24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24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7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73225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380288" y="6713538"/>
            <a:ext cx="1296987" cy="144462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Ref IIIb, Folie </a:t>
            </a:r>
            <a:fld id="{505893E3-1B1A-467C-AE3C-8E86915143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84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5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9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0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8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4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6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Titelmasterformatdurch Klicken bearbeiten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3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de-DE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6381750"/>
            <a:ext cx="8280400" cy="323850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23888">
              <a:defRPr>
                <a:solidFill>
                  <a:schemeClr val="tx1"/>
                </a:solidFill>
                <a:latin typeface="Arial" charset="0"/>
              </a:defRPr>
            </a:lvl1pPr>
            <a:lvl2pPr marL="982663">
              <a:defRPr>
                <a:solidFill>
                  <a:schemeClr val="tx1"/>
                </a:solidFill>
                <a:latin typeface="Arial" charset="0"/>
              </a:defRPr>
            </a:lvl2pPr>
            <a:lvl3pPr marL="11620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Hessischer Bauernverband e.V.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713538"/>
            <a:ext cx="129698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/>
            </a:lvl1pPr>
          </a:lstStyle>
          <a:p>
            <a:fld id="{E627789C-B955-4900-B805-F042BD9E5CCA}" type="slidenum">
              <a:rPr lang="de-DE" smtClean="0"/>
              <a:t>‹Nr.›</a:t>
            </a:fld>
            <a:endParaRPr lang="de-DE"/>
          </a:p>
        </p:txBody>
      </p:sp>
      <p:pic>
        <p:nvPicPr>
          <p:cNvPr id="23559" name="Picture 7" descr="HBV-Logo NE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81750"/>
            <a:ext cx="2952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68313" y="260350"/>
            <a:ext cx="0" cy="6121400"/>
          </a:xfrm>
          <a:prstGeom prst="line">
            <a:avLst/>
          </a:prstGeom>
          <a:noFill/>
          <a:ln w="127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de/url?url=https://blog.twitter.com/&amp;rct=j&amp;frm=1&amp;q=&amp;esrc=s&amp;sa=U&amp;ei=o5pnU4zRMcjbygPStYGYCg&amp;ved=0CDAQ9QEwAQ&amp;usg=AFQjCNFop97wMSUsuTH-3VXjC6nPx_Roj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www.google.de/url?url=http://www.afoma.de/suche/facebook&amp;rct=j&amp;frm=1&amp;q=&amp;esrc=s&amp;sa=U&amp;ei=vppnU-aZNYiIyAO2hoDIBw&amp;ved=0CDgQ9QEwBQ&amp;usg=AFQjCNGZNB7z1-entvWtNAYz6CTNcwam-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Представительство интересов сельского хозяйства на примере Крестьянского союза </a:t>
            </a:r>
            <a:br>
              <a:rPr lang="ru-RU" dirty="0" smtClean="0"/>
            </a:br>
            <a:r>
              <a:rPr lang="ru-RU" dirty="0" smtClean="0"/>
              <a:t>земли Гессен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259632" y="3429000"/>
            <a:ext cx="6688981" cy="244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de-DE" sz="2400" dirty="0" smtClean="0"/>
              <a:t>Доклад в рамках визита российской делегации АККОР </a:t>
            </a:r>
            <a:r>
              <a:rPr lang="de-DE" altLang="de-DE" sz="2400" dirty="0" smtClean="0"/>
              <a:t>17</a:t>
            </a:r>
            <a:r>
              <a:rPr lang="ru-RU" altLang="de-DE" sz="2400" dirty="0" smtClean="0"/>
              <a:t> октября</a:t>
            </a:r>
            <a:r>
              <a:rPr lang="de-DE" altLang="de-DE" sz="2400" dirty="0" smtClean="0"/>
              <a:t> 2017 </a:t>
            </a:r>
            <a:r>
              <a:rPr lang="ru-RU" altLang="de-DE" sz="2400" dirty="0" smtClean="0"/>
              <a:t>года во Фридрихсдорф</a:t>
            </a:r>
            <a:endParaRPr lang="de-DE" altLang="de-DE" sz="2400" dirty="0" smtClean="0"/>
          </a:p>
          <a:p>
            <a:pPr algn="ctr"/>
            <a:endParaRPr lang="de-DE" altLang="de-DE" sz="2800" dirty="0" smtClean="0"/>
          </a:p>
          <a:p>
            <a:pPr marL="0" indent="0" algn="ctr">
              <a:buNone/>
            </a:pPr>
            <a:r>
              <a:rPr lang="ru-RU" altLang="de-DE" sz="2000" dirty="0" smtClean="0"/>
              <a:t>Бернд Вебер</a:t>
            </a:r>
            <a:r>
              <a:rPr lang="de-DE" altLang="de-DE" sz="2000" dirty="0" smtClean="0"/>
              <a:t> </a:t>
            </a:r>
          </a:p>
          <a:p>
            <a:pPr marL="0" indent="0" algn="ctr">
              <a:buNone/>
            </a:pPr>
            <a:r>
              <a:rPr lang="ru-RU" altLang="de-DE" sz="2000" dirty="0" smtClean="0"/>
              <a:t>Крестьянский союз земли Гессен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9363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Расширенный президиум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8281292" cy="41770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ð"/>
            </a:pPr>
            <a:r>
              <a:rPr lang="ru-RU" altLang="de-DE" sz="1800" dirty="0" smtClean="0"/>
              <a:t>Представитель кооперативного молочного производства земли Гессен</a:t>
            </a: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r>
              <a:rPr lang="ru-RU" altLang="de-DE" sz="1800" dirty="0"/>
              <a:t>Представитель</a:t>
            </a:r>
            <a:r>
              <a:rPr lang="de-DE" altLang="de-DE" sz="1800" dirty="0" smtClean="0"/>
              <a:t> </a:t>
            </a:r>
            <a:r>
              <a:rPr lang="ru-RU" altLang="de-DE" sz="1800" dirty="0"/>
              <a:t>частного молочного производства земли Гессен</a:t>
            </a: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r>
              <a:rPr lang="ru-RU" altLang="de-DE" sz="1800" dirty="0"/>
              <a:t>Представитель </a:t>
            </a:r>
            <a:r>
              <a:rPr lang="ru-RU" altLang="de-DE" sz="1800" dirty="0" smtClean="0"/>
              <a:t>Союза виноделов Рейнгау</a:t>
            </a: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r>
              <a:rPr lang="ru-RU" altLang="de-DE" sz="1800" dirty="0"/>
              <a:t>Представитель </a:t>
            </a:r>
            <a:r>
              <a:rPr lang="ru-RU" altLang="de-DE" sz="1800" dirty="0" smtClean="0"/>
              <a:t>предприятий, возделывающих специальные культуры</a:t>
            </a: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r>
              <a:rPr lang="ru-RU" altLang="de-DE" sz="1800" dirty="0"/>
              <a:t>Представитель </a:t>
            </a:r>
            <a:r>
              <a:rPr lang="ru-RU" altLang="de-DE" sz="1800" dirty="0" smtClean="0"/>
              <a:t>предприятий, ведущих экологичное хозяйство</a:t>
            </a: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endParaRPr lang="de-DE" altLang="de-DE" sz="1800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r>
              <a:rPr lang="ru-RU" altLang="de-DE" sz="1800" dirty="0"/>
              <a:t>Представитель </a:t>
            </a:r>
            <a:r>
              <a:rPr lang="ru-RU" altLang="de-DE" sz="1800" dirty="0" smtClean="0"/>
              <a:t>Объединения товариществ по совместному использованию с/х техники земли Гессен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2454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Расширенный президиум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ð"/>
            </a:pPr>
            <a:r>
              <a:rPr lang="ru-RU" altLang="de-DE" sz="1800" dirty="0" smtClean="0"/>
              <a:t>Представитель </a:t>
            </a:r>
            <a:r>
              <a:rPr lang="de-DE" altLang="de-DE" sz="1800" dirty="0" smtClean="0"/>
              <a:t> </a:t>
            </a:r>
            <a:r>
              <a:rPr lang="ru-RU" altLang="de-DE" sz="1800" dirty="0" smtClean="0"/>
              <a:t>Союза по защите водных и земельных ресурсов и природообустройству земли Гессен</a:t>
            </a:r>
            <a:endParaRPr lang="de-DE" alt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endParaRPr lang="de-DE" alt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r>
              <a:rPr lang="ru-RU" altLang="de-DE" sz="1800" dirty="0" smtClean="0"/>
              <a:t>Представитель Союза предприятий-подрядчиков в области сельского хозяйства, лесного хозяйства и виноделия земли Гессен</a:t>
            </a:r>
            <a:endParaRPr lang="de-DE" alt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endParaRPr lang="de-DE" alt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r>
              <a:rPr lang="ru-RU" altLang="de-DE" sz="1800" dirty="0" smtClean="0"/>
              <a:t>Представитель животноводства</a:t>
            </a:r>
            <a:endParaRPr lang="de-DE" alt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endParaRPr lang="de-DE" alt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r>
              <a:rPr lang="ru-RU" altLang="de-DE" sz="1800" dirty="0" smtClean="0"/>
              <a:t>Представитель сельскохозяйственного социального срахования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endParaRPr lang="de-DE" alt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r>
              <a:rPr lang="ru-RU" altLang="de-DE" sz="1800" dirty="0" smtClean="0"/>
              <a:t>Представитель Союза землевладельцев земли Гессен</a:t>
            </a:r>
            <a:endParaRPr lang="de-DE" alt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endParaRPr lang="de-DE" altLang="de-DE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ð"/>
            </a:pPr>
            <a:r>
              <a:rPr lang="ru-RU" altLang="de-DE" sz="1800" dirty="0" smtClean="0"/>
              <a:t>Представитель Союза пенсионеров земли Гессен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6210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Собрание представителей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7989887" cy="4419600"/>
          </a:xfrm>
        </p:spPr>
        <p:txBody>
          <a:bodyPr/>
          <a:lstStyle/>
          <a:p>
            <a:endParaRPr lang="de-DE" altLang="de-DE" dirty="0"/>
          </a:p>
          <a:p>
            <a:pPr>
              <a:buFont typeface="Wingdings" pitchFamily="2" charset="2"/>
              <a:buChar char="ð"/>
            </a:pPr>
            <a:r>
              <a:rPr lang="de-DE" altLang="de-DE" sz="2000" dirty="0"/>
              <a:t>175 </a:t>
            </a:r>
            <a:r>
              <a:rPr lang="ru-RU" altLang="de-DE" sz="2000" dirty="0" smtClean="0"/>
              <a:t>делегатов от районных и региональных союзов</a:t>
            </a:r>
            <a:endParaRPr lang="de-DE" altLang="de-DE" sz="2000" dirty="0"/>
          </a:p>
          <a:p>
            <a:pPr>
              <a:buFont typeface="Wingdings" pitchFamily="2" charset="2"/>
              <a:buChar char="ð"/>
            </a:pPr>
            <a:endParaRPr lang="de-DE" altLang="de-DE" sz="2000" dirty="0"/>
          </a:p>
          <a:p>
            <a:pPr>
              <a:buFont typeface="Wingdings" pitchFamily="2" charset="2"/>
              <a:buChar char="ð"/>
            </a:pPr>
            <a:r>
              <a:rPr lang="de-DE" altLang="de-DE" sz="2000" dirty="0"/>
              <a:t>7 </a:t>
            </a:r>
            <a:r>
              <a:rPr lang="ru-RU" altLang="de-DE" sz="2000" dirty="0" smtClean="0"/>
              <a:t>делегатов родственных организаций</a:t>
            </a:r>
            <a:endParaRPr lang="de-DE" altLang="de-DE" sz="2000" dirty="0"/>
          </a:p>
          <a:p>
            <a:pPr>
              <a:buFont typeface="Wingdings" pitchFamily="2" charset="2"/>
              <a:buNone/>
            </a:pPr>
            <a:endParaRPr lang="de-DE" altLang="de-DE" sz="2000" dirty="0"/>
          </a:p>
          <a:p>
            <a:pPr>
              <a:spcAft>
                <a:spcPct val="70000"/>
              </a:spcAft>
              <a:buFont typeface="Wingdings" pitchFamily="2" charset="2"/>
              <a:buChar char="ð"/>
            </a:pPr>
            <a:r>
              <a:rPr lang="de-DE" altLang="de-DE" sz="2000" dirty="0"/>
              <a:t>2 </a:t>
            </a:r>
            <a:r>
              <a:rPr lang="ru-RU" altLang="de-DE" sz="2000" dirty="0" smtClean="0"/>
              <a:t>почетных президента</a:t>
            </a:r>
            <a:endParaRPr lang="de-DE" altLang="de-DE" sz="2000" dirty="0"/>
          </a:p>
          <a:p>
            <a:pPr>
              <a:buFont typeface="Wingdings" pitchFamily="2" charset="2"/>
              <a:buChar char="ð"/>
            </a:pPr>
            <a:r>
              <a:rPr lang="de-DE" altLang="de-DE" sz="2000" dirty="0"/>
              <a:t>3 </a:t>
            </a:r>
            <a:r>
              <a:rPr lang="ru-RU" altLang="de-DE" sz="2000" dirty="0" smtClean="0"/>
              <a:t>почетных члена</a:t>
            </a:r>
            <a:endParaRPr lang="de-DE" altLang="de-DE" sz="2000" dirty="0"/>
          </a:p>
          <a:p>
            <a:pPr>
              <a:buFont typeface="Wingdings" pitchFamily="2" charset="2"/>
              <a:buChar char="ð"/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4505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Органы Крестьянского союза </a:t>
            </a:r>
            <a:br>
              <a:rPr lang="ru-RU" altLang="de-DE" sz="2800" b="1" dirty="0" smtClean="0">
                <a:solidFill>
                  <a:schemeClr val="folHlink"/>
                </a:solidFill>
              </a:rPr>
            </a:br>
            <a:r>
              <a:rPr lang="ru-RU" altLang="de-DE" sz="2800" b="1" dirty="0" smtClean="0">
                <a:solidFill>
                  <a:schemeClr val="folHlink"/>
                </a:solidFill>
              </a:rPr>
              <a:t>земли Гессен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348038" y="1773238"/>
            <a:ext cx="2520950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Собрание представителей</a:t>
            </a:r>
            <a:endParaRPr lang="de-DE" altLang="de-DE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51275" y="2677041"/>
            <a:ext cx="1370013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Правление</a:t>
            </a:r>
            <a:endParaRPr lang="de-DE" altLang="de-DE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158587" y="3284538"/>
            <a:ext cx="826829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de-DE" dirty="0" smtClean="0"/>
              <a:t>Совет</a:t>
            </a:r>
            <a:endParaRPr lang="de-DE" altLang="de-DE" dirty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405720" y="4076700"/>
            <a:ext cx="2418290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SzPct val="113000"/>
              <a:buFont typeface="Wingdings" pitchFamily="2" charset="2"/>
              <a:buNone/>
            </a:pPr>
            <a:r>
              <a:rPr lang="ru-RU" altLang="de-DE" dirty="0" smtClean="0"/>
              <a:t>Расширенный совет</a:t>
            </a:r>
            <a:endParaRPr lang="de-DE" altLang="de-DE" dirty="0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916529" y="4724400"/>
            <a:ext cx="1371273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de-DE" dirty="0" smtClean="0"/>
              <a:t>Президиум</a:t>
            </a:r>
            <a:endParaRPr lang="de-DE" altLang="de-DE" dirty="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204895" y="5445125"/>
            <a:ext cx="2905667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SzPct val="113000"/>
              <a:buFont typeface="Wingdings" pitchFamily="2" charset="2"/>
              <a:buNone/>
            </a:pPr>
            <a:r>
              <a:rPr lang="ru-RU" altLang="de-DE" dirty="0" smtClean="0"/>
              <a:t>Расширенный президиум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417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649288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altLang="de-DE" sz="2800" b="1" dirty="0" smtClean="0">
                <a:solidFill>
                  <a:schemeClr val="folHlink"/>
                </a:solidFill>
              </a:rPr>
              <a:t>Распределение обязанностей в центральном отделении Крестьянского союза земли Гессен</a:t>
            </a:r>
            <a:r>
              <a:rPr lang="de-DE" altLang="de-DE" sz="4000" dirty="0" smtClean="0"/>
              <a:t> </a:t>
            </a:r>
            <a:endParaRPr lang="de-DE" altLang="de-DE" sz="4000" dirty="0"/>
          </a:p>
        </p:txBody>
      </p:sp>
      <p:graphicFrame>
        <p:nvGraphicFramePr>
          <p:cNvPr id="45090" name="Group 3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84689711"/>
              </p:ext>
            </p:extLst>
          </p:nvPr>
        </p:nvGraphicFramePr>
        <p:xfrm>
          <a:off x="1116013" y="1196975"/>
          <a:ext cx="6696075" cy="4937760"/>
        </p:xfrm>
        <a:graphic>
          <a:graphicData uri="http://schemas.openxmlformats.org/drawingml/2006/table">
            <a:tbl>
              <a:tblPr/>
              <a:tblGrid>
                <a:gridCol w="3455987"/>
                <a:gridCol w="3240088"/>
              </a:tblGrid>
              <a:tr h="453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Руководство</a:t>
                      </a:r>
                      <a:r>
                        <a:rPr kumimoji="0" lang="de-DE" altLang="de-DE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Генеральный секретарь Петер Фосс-Фельс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 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Управление и бухгалтерия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дипл. Бухгалтер/ТПП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Юрген Борнштайн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IIa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Культура и образование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Руководство гессенской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народной  высшей школы  для взрослых</a:t>
                      </a:r>
                      <a:endParaRPr kumimoji="0" lang="en-GB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Магистр наук Эстер Шааб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IIb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Сельская молодежь земли Гессен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Антье Краус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IIIa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Управление предприятием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Д-р Ганс Германн Харпайн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b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Генерального секретаря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IIIb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Растениеводство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Магистр наук Мари-Кристин Майер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IV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Животноводство</a:t>
                      </a:r>
                      <a:r>
                        <a:rPr kumimoji="0" lang="de-DE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Ветеринария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Магистр наук 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Денизе Штайн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IVa        </a:t>
                      </a:r>
                      <a:r>
                        <a:rPr kumimoji="0" lang="de-DE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Milchproduktion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Магистр наук д-р</a:t>
                      </a:r>
                      <a:r>
                        <a:rPr kumimoji="0" lang="en-GB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Мириам Бинау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15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25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35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V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Возобновляемое сырье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N.N.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VI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Трудовое и социальное право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адвокат Бьорн Шебель</a:t>
                      </a:r>
                      <a:endParaRPr kumimoji="0" lang="en-GB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зам. Генерального секретаря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VII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Юрисконсульт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Асессор Вольфганг Кох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VIIa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Частное право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адвокат Кристина Климмер-Беррес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VIIc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Публичное право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адвокат Бьорн Шебель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VIII	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Налоговое право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Налоговый консультант, дипл.инж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агр. Бригитте Баркхаус 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IX	</a:t>
                      </a:r>
                      <a:r>
                        <a:rPr kumimoji="0" lang="de-DE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Verbandspresse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Дипл. инж.</a:t>
                      </a:r>
                      <a:r>
                        <a:rPr kumimoji="0" lang="en-GB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агр</a:t>
                      </a:r>
                      <a:r>
                        <a:rPr kumimoji="0" lang="en-GB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Корнелиус Мор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Отдел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 с прессой и  общественностью</a:t>
                      </a:r>
                      <a:endParaRPr kumimoji="0" lang="de-DE" altLang="de-D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Дипл. инж.</a:t>
                      </a:r>
                      <a:r>
                        <a:rPr kumimoji="0" lang="en-GB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агр</a:t>
                      </a:r>
                      <a:r>
                        <a:rPr kumimoji="0" lang="en-GB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Бернд Вебер</a:t>
                      </a: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b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Магистр наук д-р Мириам Бинау</a:t>
                      </a:r>
                      <a:endParaRPr kumimoji="0" lang="de-DE" alt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1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 smtClean="0">
                <a:solidFill>
                  <a:srgbClr val="99CC00"/>
                </a:solidFill>
              </a:rPr>
              <a:t>Финансовые комитеты Крестьянского союза </a:t>
            </a:r>
            <a:br>
              <a:rPr lang="ru-RU" sz="2200" b="1" dirty="0" smtClean="0">
                <a:solidFill>
                  <a:srgbClr val="99CC00"/>
                </a:solidFill>
              </a:rPr>
            </a:br>
            <a:r>
              <a:rPr lang="ru-RU" sz="2200" b="1" dirty="0" smtClean="0">
                <a:solidFill>
                  <a:srgbClr val="99CC00"/>
                </a:solidFill>
              </a:rPr>
              <a:t>земли Гессен</a:t>
            </a:r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3" y="1484784"/>
            <a:ext cx="8188552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53083" y="1700808"/>
            <a:ext cx="2898837" cy="3286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Организация и финансы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53083" y="2214156"/>
            <a:ext cx="2898837" cy="3507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Социальная политика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3083" y="2708920"/>
            <a:ext cx="31329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общественностью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53083" y="1700808"/>
            <a:ext cx="31329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и финансы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53082" y="2214156"/>
            <a:ext cx="3258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8426" y="3062784"/>
            <a:ext cx="391325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Сельское хозяйство как побочный </a:t>
            </a:r>
            <a:endParaRPr lang="ru-RU" dirty="0" smtClean="0"/>
          </a:p>
          <a:p>
            <a:r>
              <a:rPr lang="ru-RU" dirty="0" smtClean="0"/>
              <a:t>источник </a:t>
            </a:r>
            <a:r>
              <a:rPr lang="ru-RU" dirty="0"/>
              <a:t>дохода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8426" y="3713470"/>
            <a:ext cx="2779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Культура и образование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8399" y="4182938"/>
            <a:ext cx="31576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Охрана окружающей среды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32294" y="4653136"/>
            <a:ext cx="34599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Зерновые и другие продукты </a:t>
            </a:r>
          </a:p>
          <a:p>
            <a:r>
              <a:rPr lang="ru-RU" dirty="0" smtClean="0"/>
              <a:t>растительного происхождения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53083" y="5445224"/>
            <a:ext cx="27919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Возобновляемое сырье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615986"/>
            <a:ext cx="2701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Специальные культуры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2214156"/>
            <a:ext cx="292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Экологичное земледелие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9" y="2668270"/>
            <a:ext cx="1888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Скот и мясо    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64089" y="3144515"/>
            <a:ext cx="3408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Молоко и молочные продукты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9" y="3695011"/>
            <a:ext cx="33377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Сельская местность и </a:t>
            </a:r>
          </a:p>
          <a:p>
            <a:r>
              <a:rPr lang="ru-RU" dirty="0" smtClean="0"/>
              <a:t>демографические изменения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63697" y="4367604"/>
            <a:ext cx="31554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Ущерб, причиненный </a:t>
            </a:r>
          </a:p>
          <a:p>
            <a:r>
              <a:rPr lang="ru-RU" dirty="0" smtClean="0"/>
              <a:t>дикими животными, и охота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9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16246" y="987400"/>
            <a:ext cx="8507288" cy="4842456"/>
          </a:xfrm>
        </p:spPr>
        <p:txBody>
          <a:bodyPr/>
          <a:lstStyle/>
          <a:p>
            <a:pPr marL="647700" indent="-457200" defTabSz="285750">
              <a:buFont typeface="Wingdings" panose="05000000000000000000" pitchFamily="2" charset="2"/>
              <a:buChar char="Ø"/>
            </a:pPr>
            <a:r>
              <a:rPr lang="ru-RU" altLang="de-DE" sz="2000" dirty="0" smtClean="0">
                <a:latin typeface="+mj-lt"/>
              </a:rPr>
              <a:t>Представительство интересов в политических, экономических кругах и перед общественностью</a:t>
            </a:r>
            <a:r>
              <a:rPr lang="de-DE" altLang="de-DE" sz="2000" dirty="0" smtClean="0">
                <a:latin typeface="+mj-lt"/>
              </a:rPr>
              <a:t/>
            </a:r>
            <a:br>
              <a:rPr lang="de-DE" altLang="de-DE" sz="2000" dirty="0" smtClean="0">
                <a:latin typeface="+mj-lt"/>
              </a:rPr>
            </a:br>
            <a:endParaRPr lang="de-DE" altLang="de-DE" sz="2000" dirty="0" smtClean="0">
              <a:latin typeface="+mj-lt"/>
            </a:endParaRPr>
          </a:p>
          <a:p>
            <a:pPr marL="628650" indent="-446088" defTabSz="285750">
              <a:buFont typeface="Wingdings" panose="05000000000000000000" pitchFamily="2" charset="2"/>
              <a:buChar char="Ø"/>
            </a:pPr>
            <a:r>
              <a:rPr lang="ru-RU" altLang="de-DE" sz="2000" dirty="0" smtClean="0">
                <a:latin typeface="+mj-lt"/>
              </a:rPr>
              <a:t>Высказывание мнения о законах и предписаниях</a:t>
            </a:r>
            <a:r>
              <a:rPr lang="de-DE" altLang="de-DE" sz="2000" dirty="0" smtClean="0">
                <a:latin typeface="+mj-lt"/>
              </a:rPr>
              <a:t/>
            </a:r>
            <a:br>
              <a:rPr lang="de-DE" altLang="de-DE" sz="2000" dirty="0" smtClean="0">
                <a:latin typeface="+mj-lt"/>
              </a:rPr>
            </a:br>
            <a:r>
              <a:rPr lang="ru-RU" altLang="de-DE" sz="2000" dirty="0" smtClean="0">
                <a:latin typeface="+mj-lt"/>
              </a:rPr>
              <a:t>Например</a:t>
            </a:r>
            <a:r>
              <a:rPr lang="de-DE" altLang="de-DE" sz="2000" dirty="0" smtClean="0">
                <a:latin typeface="+mj-lt"/>
              </a:rPr>
              <a:t>:</a:t>
            </a:r>
          </a:p>
          <a:p>
            <a:pPr marL="647700" indent="338138" defTabSz="285750">
              <a:buFont typeface="Symbol" panose="05050102010706020507" pitchFamily="18" charset="2"/>
              <a:buChar char="-"/>
            </a:pPr>
            <a:r>
              <a:rPr lang="ru-RU" altLang="de-DE" sz="2000" dirty="0" smtClean="0"/>
              <a:t>Предписания по использованию удобрений</a:t>
            </a:r>
            <a:endParaRPr lang="de-DE" altLang="de-DE" sz="2000" dirty="0"/>
          </a:p>
          <a:p>
            <a:pPr marL="647700" indent="338138" defTabSz="285750">
              <a:buFont typeface="Symbol" panose="05050102010706020507" pitchFamily="18" charset="2"/>
              <a:buChar char="-"/>
            </a:pPr>
            <a:r>
              <a:rPr lang="ru-RU" altLang="de-DE" sz="2000" dirty="0" smtClean="0"/>
              <a:t>Закон о водных ресурсах земли Гессен</a:t>
            </a:r>
            <a:endParaRPr lang="de-DE" altLang="de-DE" sz="2000" dirty="0"/>
          </a:p>
          <a:p>
            <a:pPr marL="647700" indent="338138" defTabSz="285750">
              <a:buFont typeface="Symbol" panose="05050102010706020507" pitchFamily="18" charset="2"/>
              <a:buChar char="-"/>
            </a:pPr>
            <a:r>
              <a:rPr lang="ru-RU" altLang="de-DE" sz="2000" dirty="0" smtClean="0"/>
              <a:t>Закон об охране окружающей среды</a:t>
            </a:r>
            <a:endParaRPr lang="de-DE" altLang="de-DE" sz="2000" dirty="0"/>
          </a:p>
          <a:p>
            <a:pPr marL="647700" indent="338138" defTabSz="285750">
              <a:buFont typeface="Symbol" panose="05050102010706020507" pitchFamily="18" charset="2"/>
              <a:buChar char="-"/>
            </a:pPr>
            <a:r>
              <a:rPr lang="ru-RU" altLang="de-DE" sz="2000" dirty="0" smtClean="0"/>
              <a:t>Территориальная планировка </a:t>
            </a:r>
          </a:p>
          <a:p>
            <a:pPr marL="647700" indent="338138" defTabSz="285750">
              <a:buFont typeface="Symbol" panose="05050102010706020507" pitchFamily="18" charset="2"/>
              <a:buChar char="-"/>
            </a:pPr>
            <a:r>
              <a:rPr lang="ru-RU" altLang="de-DE" sz="2000" dirty="0" smtClean="0"/>
              <a:t>Сельскохозяйственное проектирование для южного, центрального и северного Гессена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endParaRPr lang="de-DE" altLang="de-DE" sz="2000" dirty="0" smtClean="0">
              <a:latin typeface="+mj-lt"/>
            </a:endParaRPr>
          </a:p>
          <a:p>
            <a:pPr marL="647700" indent="-457200" defTabSz="285750">
              <a:buFont typeface="Wingdings" panose="05000000000000000000" pitchFamily="2" charset="2"/>
              <a:buChar char="Ø"/>
            </a:pPr>
            <a:r>
              <a:rPr lang="ru-RU" altLang="de-DE" sz="2000" dirty="0" smtClean="0">
                <a:latin typeface="+mj-lt"/>
              </a:rPr>
              <a:t>Каталог требований к выборам в Бундестаг и Ландтаг</a:t>
            </a:r>
            <a:r>
              <a:rPr lang="de-DE" altLang="de-DE" sz="2000" dirty="0" smtClean="0">
                <a:latin typeface="+mj-lt"/>
              </a:rPr>
              <a:t/>
            </a:r>
            <a:br>
              <a:rPr lang="de-DE" altLang="de-DE" sz="2000" dirty="0" smtClean="0">
                <a:latin typeface="+mj-lt"/>
              </a:rPr>
            </a:br>
            <a:endParaRPr lang="de-DE" altLang="de-DE" sz="2000" dirty="0" smtClean="0">
              <a:latin typeface="+mj-lt"/>
            </a:endParaRPr>
          </a:p>
          <a:p>
            <a:pPr marL="647700" indent="-457200" defTabSz="285750">
              <a:buFont typeface="Wingdings" panose="05000000000000000000" pitchFamily="2" charset="2"/>
              <a:buChar char="Ø"/>
            </a:pPr>
            <a:r>
              <a:rPr lang="ru-RU" altLang="de-DE" sz="2000" dirty="0" smtClean="0">
                <a:latin typeface="+mj-lt"/>
              </a:rPr>
              <a:t>Инициировано «Соглашение о будущем гессенского сельского хозяйства»</a:t>
            </a:r>
            <a:endParaRPr lang="de-DE" altLang="de-DE" sz="2000" dirty="0">
              <a:latin typeface="+mj-lt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353425" cy="6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14288">
              <a:defRPr>
                <a:solidFill>
                  <a:schemeClr val="tx1"/>
                </a:solidFill>
                <a:latin typeface="Arial" charset="0"/>
              </a:defRPr>
            </a:lvl1pPr>
            <a:lvl2pPr marL="5651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500" b="1" i="1" dirty="0">
              <a:solidFill>
                <a:srgbClr val="33CC33"/>
              </a:solidFill>
              <a:cs typeface="Times New Roman" pitchFamily="18" charset="0"/>
            </a:endParaRPr>
          </a:p>
          <a:p>
            <a:pPr algn="ctr"/>
            <a:r>
              <a:rPr lang="ru-RU" altLang="de-DE" sz="2400" b="1" dirty="0" smtClean="0">
                <a:solidFill>
                  <a:schemeClr val="folHlink"/>
                </a:solidFill>
                <a:cs typeface="Times New Roman" pitchFamily="18" charset="0"/>
              </a:rPr>
              <a:t>Важные задачи Крестьянского союза земли Гессен</a:t>
            </a:r>
            <a:r>
              <a:rPr lang="de-DE" altLang="de-DE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endParaRPr lang="de-DE" altLang="de-DE" sz="2400" b="1" dirty="0">
              <a:solidFill>
                <a:schemeClr val="folHlink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500" dirty="0">
              <a:solidFill>
                <a:schemeClr val="folHlin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arte neu s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027487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11560" y="333375"/>
            <a:ext cx="5544616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de-DE" sz="2400" dirty="0" smtClean="0">
                <a:solidFill>
                  <a:schemeClr val="folHlink"/>
                </a:solidFill>
              </a:rPr>
              <a:t>Крестьянский союз земли Гессен</a:t>
            </a:r>
            <a:endParaRPr lang="de-DE" altLang="de-DE" sz="24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de-DE" sz="2000" dirty="0" smtClean="0"/>
              <a:t>Региональные и районные союзы</a:t>
            </a:r>
            <a:endParaRPr lang="de-DE" altLang="de-DE" sz="2000" dirty="0"/>
          </a:p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cs typeface="Times New Roman" pitchFamily="18" charset="0"/>
              </a:rPr>
              <a:t>•</a:t>
            </a:r>
            <a:r>
              <a:rPr lang="ru-RU" altLang="de-DE" dirty="0" smtClean="0">
                <a:cs typeface="Times New Roman" pitchFamily="18" charset="0"/>
              </a:rPr>
              <a:t> Отделения союза</a:t>
            </a:r>
            <a:endParaRPr lang="de-DE" altLang="de-DE" dirty="0"/>
          </a:p>
          <a:p>
            <a:pPr eaLnBrk="1" hangingPunct="1"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11560" y="1773238"/>
            <a:ext cx="3815978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Франкенберг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Эдер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Фульда/Хюнфельд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Гисен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Ветцлар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Диль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Герсфельд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Ротенбург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Хохтаунус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Кассель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Лимбург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Вейльбург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Майн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Кинциг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Майн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Таунус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Марбург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Кирххайн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Биденкопф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Рейнгау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Таунус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Кургессен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Фогельсберг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Вальдэк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Верра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Мейснер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de-DE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Районный КС 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Висбаден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Региональный КС Штаркенбург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Региональный КС  Веттенау</a:t>
            </a:r>
            <a:r>
              <a:rPr lang="de-DE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de-DE" sz="12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Франкфурт-на-Майне</a:t>
            </a:r>
            <a:endParaRPr lang="de-DE" altLang="de-DE" sz="12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1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41" name="Group 13"/>
          <p:cNvGrpSpPr>
            <a:grpSpLocks/>
          </p:cNvGrpSpPr>
          <p:nvPr/>
        </p:nvGrpSpPr>
        <p:grpSpPr bwMode="auto">
          <a:xfrm>
            <a:off x="1187624" y="1197498"/>
            <a:ext cx="6478413" cy="5111822"/>
            <a:chOff x="793" y="981"/>
            <a:chExt cx="4037" cy="2993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auto">
            <a:xfrm>
              <a:off x="3472" y="981"/>
              <a:ext cx="1357" cy="2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5715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9525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3335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Информационные мероприятия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Представительство интересов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Интегрированное растениеводство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Охотничьи хозяйства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Аренда охотничьих угодий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Законы об охоте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Годовой баланс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Встречи молодых фермеров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Торговые договоры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Осадок сточных вод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Компост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Коммунальные выплаты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Касса медицинского страхования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Консультации по вопросам кредитования</a:t>
              </a:r>
              <a:endParaRPr lang="de-DE" altLang="de-DE" sz="1000" dirty="0"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Использование земель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Договоры аренды земли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Ландшафтные планы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Сельскохозяйственное право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Сельское хозяйство своими руками</a:t>
              </a:r>
              <a:endParaRPr lang="de-DE" altLang="de-DE" sz="1000" dirty="0"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Конгресс учителей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Тарифы заработной платы</a:t>
              </a:r>
              <a:endParaRPr lang="de-DE" altLang="de-DE" sz="1000" dirty="0"/>
            </a:p>
            <a:p>
              <a:pPr eaLnBrk="1" hangingPunct="1">
                <a:buFontTx/>
                <a:buNone/>
              </a:pPr>
              <a:endParaRPr lang="de-DE" altLang="de-DE" sz="1000" dirty="0"/>
            </a:p>
          </p:txBody>
        </p:sp>
        <p:sp>
          <p:nvSpPr>
            <p:cNvPr id="48132" name="Rectangle 4"/>
            <p:cNvSpPr>
              <a:spLocks noChangeArrowheads="1"/>
            </p:cNvSpPr>
            <p:nvPr/>
          </p:nvSpPr>
          <p:spPr bwMode="auto">
            <a:xfrm>
              <a:off x="2187" y="981"/>
              <a:ext cx="1285" cy="2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5715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9525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3335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Демонстрации</a:t>
              </a:r>
              <a:endParaRPr lang="de-DE" altLang="de-DE" sz="1000" dirty="0"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Баланс удобрений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Предписания по использованию удобрений</a:t>
              </a:r>
              <a:endParaRPr lang="de-DE" altLang="de-DE" sz="1000" dirty="0"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Электронная обработка данных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Награды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Единая оценка имущества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Конфискация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Правила компенсации ущерба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Праздник урожая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Вопросы финансирования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План использования земель</a:t>
              </a:r>
              <a:endParaRPr lang="de-DE" altLang="de-DE" sz="1000" dirty="0"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Капиталовложения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Земельный налог</a:t>
              </a:r>
              <a:endParaRPr lang="de-DE" altLang="de-DE" sz="1000" dirty="0">
                <a:cs typeface="Times New Roman" pitchFamily="18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None/>
              </a:pPr>
              <a:r>
                <a:rPr lang="ru-RU" altLang="de-DE" sz="1000" dirty="0">
                  <a:cs typeface="Arial" charset="0"/>
                </a:rPr>
                <a:t>Закон о сделках с земельными участками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Право обложения пошлинами</a:t>
              </a:r>
              <a:endParaRPr lang="de-DE" altLang="de-DE" sz="1000" dirty="0"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Пособия</a:t>
              </a:r>
              <a:endParaRPr lang="de-DE" altLang="de-DE" sz="1000" dirty="0"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Биржа хозяйств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Передача хозяйства</a:t>
              </a:r>
              <a:endParaRPr lang="de-DE" altLang="de-DE" sz="1000" dirty="0"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Биоэнергетика</a:t>
              </a: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Молоко, свинина, экологичное земледелие</a:t>
              </a:r>
              <a:endParaRPr lang="de-DE" altLang="de-DE" sz="1000" dirty="0"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Сервис для членов Крестьянского союза земли Гессен</a:t>
              </a:r>
              <a:endParaRPr lang="de-DE" altLang="de-DE" sz="1000" dirty="0">
                <a:cs typeface="Times New Roman" pitchFamily="18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  <a:buNone/>
              </a:pPr>
              <a:r>
                <a:rPr lang="de-DE" altLang="de-DE" sz="1000" dirty="0">
                  <a:cs typeface="Arial" charset="0"/>
                </a:rPr>
                <a:t> </a:t>
              </a:r>
              <a:r>
                <a:rPr lang="ru-RU" altLang="de-DE" sz="1000" dirty="0" smtClean="0">
                  <a:cs typeface="Arial" charset="0"/>
                </a:rPr>
                <a:t>Охрана </a:t>
              </a:r>
              <a:r>
                <a:rPr lang="ru-RU" altLang="de-DE" sz="1000" dirty="0">
                  <a:cs typeface="Arial" charset="0"/>
                </a:rPr>
                <a:t>окружающей среды от вредного воздействия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de-DE" altLang="de-DE" sz="900" dirty="0">
                  <a:cs typeface="Arial" charset="0"/>
                </a:rPr>
                <a:t> </a:t>
              </a:r>
              <a:endParaRPr lang="de-DE" altLang="de-DE" sz="9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endParaRPr lang="de-DE" altLang="de-DE" sz="900" dirty="0">
                <a:cs typeface="Arial" charset="0"/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793" y="1023"/>
              <a:ext cx="1394" cy="2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5715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9525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3335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7145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717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628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861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5433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Поддержка сельского хозяйства</a:t>
              </a:r>
              <a:endParaRPr lang="de-DE" altLang="de-DE" sz="10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Пенсионная касса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Сборы с владельцев участков, прилегающих к дороге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Трудовое право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Трудовые договоры</a:t>
              </a:r>
              <a:endParaRPr lang="de-DE" altLang="de-DE" sz="10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Видовое разнообразие</a:t>
              </a:r>
              <a:endParaRPr lang="de-DE" altLang="de-DE" sz="10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Вопросы образования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Компенсирующие мероприятия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Денежная добавка к пенсии</a:t>
              </a:r>
              <a:endParaRPr lang="de-DE" altLang="de-DE" sz="10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endParaRPr lang="de-DE" altLang="de-DE" sz="5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Закон о содействии образованию</a:t>
              </a:r>
              <a:endParaRPr lang="de-DE" altLang="de-DE" sz="10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Инициатива «Ферма как классная комната»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Строительное право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Планы застройки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Профессиональное образование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Профессиональное страховое товарищество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Анализ хозяйственной деятельности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Передача хозяйства</a:t>
              </a:r>
              <a:endParaRPr lang="de-DE" altLang="de-DE" sz="10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Биологическое разнообразие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Брошюры</a:t>
              </a:r>
              <a:endParaRPr lang="de-DE" altLang="de-DE" sz="10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endParaRPr lang="de-DE" altLang="de-DE" sz="5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Компьютер</a:t>
              </a:r>
              <a:endParaRPr lang="de-DE" altLang="de-DE" sz="10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solidFill>
                    <a:srgbClr val="000000"/>
                  </a:solidFill>
                  <a:cs typeface="Arial" charset="0"/>
                </a:rPr>
                <a:t>Нормы ЕС</a:t>
              </a:r>
              <a:endParaRPr lang="de-DE" altLang="de-DE" sz="1000" dirty="0" smtClean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endParaRPr lang="de-DE" altLang="de-DE" sz="5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Обновление села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Защита памятников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ru-RU" altLang="de-DE" sz="1000" dirty="0" smtClean="0">
                  <a:cs typeface="Arial" charset="0"/>
                </a:rPr>
                <a:t>Прямой сбыт</a:t>
              </a:r>
              <a:endParaRPr lang="de-DE" altLang="de-DE" sz="1000" dirty="0">
                <a:cs typeface="Times New Roman" pitchFamily="18" charset="0"/>
              </a:endParaRPr>
            </a:p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endParaRPr lang="de-DE" altLang="de-DE" sz="1000" dirty="0">
                <a:cs typeface="Arial" charset="0"/>
              </a:endParaRPr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793" y="981"/>
              <a:ext cx="403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793" y="3974"/>
              <a:ext cx="403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793" y="981"/>
              <a:ext cx="1" cy="299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2187" y="981"/>
              <a:ext cx="1" cy="29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3472" y="981"/>
              <a:ext cx="0" cy="29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>
              <a:off x="4829" y="981"/>
              <a:ext cx="1" cy="299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720725"/>
          </a:xfrm>
        </p:spPr>
        <p:txBody>
          <a:bodyPr>
            <a:normAutofit fontScale="90000"/>
          </a:bodyPr>
          <a:lstStyle/>
          <a:p>
            <a:r>
              <a:rPr lang="ru-RU" altLang="de-DE" sz="2400" b="1" dirty="0" smtClean="0">
                <a:solidFill>
                  <a:schemeClr val="folHlink"/>
                </a:solidFill>
              </a:rPr>
              <a:t>Консультационные услуги Крестьянского союза земли Гессен и его региональных и районных союзов</a:t>
            </a:r>
            <a:r>
              <a:rPr lang="de-DE" altLang="de-DE" sz="2400" b="1" dirty="0" smtClean="0">
                <a:solidFill>
                  <a:schemeClr val="folHlink"/>
                </a:solidFill>
              </a:rPr>
              <a:t> </a:t>
            </a:r>
            <a:r>
              <a:rPr lang="ru-RU" altLang="de-DE" sz="2400" b="1" dirty="0" smtClean="0">
                <a:solidFill>
                  <a:schemeClr val="folHlink"/>
                </a:solidFill>
              </a:rPr>
              <a:t>от</a:t>
            </a:r>
            <a:r>
              <a:rPr lang="de-DE" altLang="de-DE" sz="2400" b="1" dirty="0" smtClean="0">
                <a:solidFill>
                  <a:schemeClr val="folHlink"/>
                </a:solidFill>
              </a:rPr>
              <a:t> </a:t>
            </a:r>
            <a:r>
              <a:rPr lang="de-DE" altLang="de-DE" sz="2400" b="1" dirty="0">
                <a:solidFill>
                  <a:schemeClr val="folHlink"/>
                </a:solidFill>
              </a:rPr>
              <a:t>A </a:t>
            </a:r>
            <a:r>
              <a:rPr lang="ru-RU" altLang="de-DE" sz="2400" b="1" dirty="0" smtClean="0">
                <a:solidFill>
                  <a:schemeClr val="folHlink"/>
                </a:solidFill>
              </a:rPr>
              <a:t>до</a:t>
            </a:r>
            <a:r>
              <a:rPr lang="de-DE" altLang="de-DE" sz="2400" b="1" dirty="0" smtClean="0">
                <a:solidFill>
                  <a:schemeClr val="folHlink"/>
                </a:solidFill>
              </a:rPr>
              <a:t> </a:t>
            </a:r>
            <a:r>
              <a:rPr lang="de-DE" altLang="de-DE" sz="2400" b="1" dirty="0">
                <a:solidFill>
                  <a:schemeClr val="folHlink"/>
                </a:solidFill>
              </a:rPr>
              <a:t>Z  </a:t>
            </a:r>
            <a:r>
              <a:rPr lang="de-DE" altLang="de-DE" sz="2400" b="1" dirty="0" smtClean="0">
                <a:solidFill>
                  <a:schemeClr val="folHlink"/>
                </a:solidFill>
              </a:rPr>
              <a:t>(</a:t>
            </a:r>
            <a:r>
              <a:rPr lang="ru-RU" altLang="de-DE" sz="2400" b="1" dirty="0" smtClean="0">
                <a:solidFill>
                  <a:schemeClr val="folHlink"/>
                </a:solidFill>
              </a:rPr>
              <a:t>стр.</a:t>
            </a:r>
            <a:r>
              <a:rPr lang="de-DE" altLang="de-DE" sz="2400" b="1" dirty="0" smtClean="0">
                <a:solidFill>
                  <a:schemeClr val="folHlink"/>
                </a:solidFill>
              </a:rPr>
              <a:t>1</a:t>
            </a:r>
            <a:r>
              <a:rPr lang="de-DE" altLang="de-DE" sz="2400" b="1" dirty="0">
                <a:solidFill>
                  <a:schemeClr val="fol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52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719138"/>
          </a:xfrm>
        </p:spPr>
        <p:txBody>
          <a:bodyPr>
            <a:normAutofit fontScale="90000"/>
          </a:bodyPr>
          <a:lstStyle/>
          <a:p>
            <a:r>
              <a:rPr lang="ru-RU" altLang="de-DE" sz="2400" b="1" dirty="0">
                <a:solidFill>
                  <a:schemeClr val="folHlink"/>
                </a:solidFill>
              </a:rPr>
              <a:t>Консультационные услуги Крестьянского союза земли Гессен и его региональных и районных союзов</a:t>
            </a:r>
            <a:r>
              <a:rPr lang="de-DE" altLang="de-DE" sz="2400" b="1" dirty="0">
                <a:solidFill>
                  <a:schemeClr val="folHlink"/>
                </a:solidFill>
              </a:rPr>
              <a:t> </a:t>
            </a:r>
            <a:r>
              <a:rPr lang="ru-RU" altLang="de-DE" sz="2400" b="1" dirty="0">
                <a:solidFill>
                  <a:schemeClr val="folHlink"/>
                </a:solidFill>
              </a:rPr>
              <a:t>от</a:t>
            </a:r>
            <a:r>
              <a:rPr lang="de-DE" altLang="de-DE" sz="2400" b="1" dirty="0">
                <a:solidFill>
                  <a:schemeClr val="folHlink"/>
                </a:solidFill>
              </a:rPr>
              <a:t> A </a:t>
            </a:r>
            <a:r>
              <a:rPr lang="ru-RU" altLang="de-DE" sz="2400" b="1" dirty="0">
                <a:solidFill>
                  <a:schemeClr val="folHlink"/>
                </a:solidFill>
              </a:rPr>
              <a:t>до</a:t>
            </a:r>
            <a:r>
              <a:rPr lang="de-DE" altLang="de-DE" sz="2400" b="1" dirty="0">
                <a:solidFill>
                  <a:schemeClr val="folHlink"/>
                </a:solidFill>
              </a:rPr>
              <a:t> Z  (</a:t>
            </a:r>
            <a:r>
              <a:rPr lang="ru-RU" altLang="de-DE" sz="2400" b="1" dirty="0" smtClean="0">
                <a:solidFill>
                  <a:schemeClr val="folHlink"/>
                </a:solidFill>
              </a:rPr>
              <a:t>стр.2</a:t>
            </a:r>
            <a:r>
              <a:rPr lang="de-DE" altLang="de-DE" sz="2400" b="1" dirty="0" smtClean="0">
                <a:solidFill>
                  <a:schemeClr val="folHlink"/>
                </a:solidFill>
              </a:rPr>
              <a:t>)</a:t>
            </a:r>
            <a:endParaRPr lang="de-DE" altLang="de-DE" sz="2400" b="1" dirty="0">
              <a:solidFill>
                <a:schemeClr val="folHlink"/>
              </a:solidFill>
            </a:endParaRPr>
          </a:p>
        </p:txBody>
      </p:sp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611188" y="1484313"/>
            <a:ext cx="7921625" cy="4608512"/>
            <a:chOff x="385" y="935"/>
            <a:chExt cx="4990" cy="2903"/>
          </a:xfrm>
        </p:grpSpPr>
        <p:grpSp>
          <p:nvGrpSpPr>
            <p:cNvPr id="49154" name="Group 2"/>
            <p:cNvGrpSpPr>
              <a:grpSpLocks/>
            </p:cNvGrpSpPr>
            <p:nvPr/>
          </p:nvGrpSpPr>
          <p:grpSpPr bwMode="auto">
            <a:xfrm>
              <a:off x="385" y="935"/>
              <a:ext cx="4990" cy="2903"/>
              <a:chOff x="884" y="0"/>
              <a:chExt cx="4990" cy="3560"/>
            </a:xfrm>
          </p:grpSpPr>
          <p:sp>
            <p:nvSpPr>
              <p:cNvPr id="49155" name="Rectangle 3"/>
              <p:cNvSpPr>
                <a:spLocks noChangeArrowheads="1"/>
              </p:cNvSpPr>
              <p:nvPr/>
            </p:nvSpPr>
            <p:spPr bwMode="auto">
              <a:xfrm>
                <a:off x="4195" y="0"/>
                <a:ext cx="1678" cy="3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5715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9525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3335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7145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1717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6289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861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5433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endParaRPr lang="de-DE" altLang="de-DE" sz="1600" dirty="0">
                  <a:cs typeface="Arial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Завещание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Уход за животыми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Защита животных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Times New Roman" pitchFamily="18" charset="0"/>
                  </a:rPr>
                  <a:t>Эпизоотия</a:t>
                </a:r>
                <a:endParaRPr lang="de-DE" altLang="de-DE" sz="1000" dirty="0" smtClean="0">
                  <a:cs typeface="Arial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Благополучие животных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de-DE" altLang="de-DE" sz="1000" dirty="0">
                    <a:cs typeface="Arial" charset="0"/>
                  </a:rPr>
                  <a:t> 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Природоохранное право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Защита окружающей среды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Консультирование предприятий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de-DE" altLang="de-DE" sz="1000" dirty="0">
                    <a:cs typeface="Arial" charset="0"/>
                  </a:rPr>
                  <a:t> 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Консультирование потребителей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Консультирование по вопросам страхования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de-DE" altLang="de-DE" sz="1000" dirty="0">
                    <a:cs typeface="Arial" charset="0"/>
                  </a:rPr>
                  <a:t> 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Урегулирование ущерба, нанесенного дикими животными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de-DE" altLang="de-DE" sz="1000" dirty="0">
                    <a:cs typeface="Arial" charset="0"/>
                  </a:rPr>
                  <a:t> 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Право на получение выплат</a:t>
                </a:r>
                <a:endParaRPr lang="de-DE" altLang="de-DE" sz="1000" dirty="0" smtClean="0">
                  <a:cs typeface="Arial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Ориентирование на рынок сахара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endParaRPr lang="de-DE" altLang="de-DE" sz="1000" dirty="0">
                  <a:cs typeface="Arial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de-DE" altLang="de-DE" sz="1000" dirty="0"/>
              </a:p>
            </p:txBody>
          </p:sp>
          <p:sp>
            <p:nvSpPr>
              <p:cNvPr id="49156" name="Rectangle 4"/>
              <p:cNvSpPr>
                <a:spLocks noChangeArrowheads="1"/>
              </p:cNvSpPr>
              <p:nvPr/>
            </p:nvSpPr>
            <p:spPr bwMode="auto">
              <a:xfrm>
                <a:off x="2607" y="0"/>
                <a:ext cx="1588" cy="3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5715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9525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3335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7145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1717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6289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861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5433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de-DE" altLang="de-DE" sz="1500" dirty="0">
                    <a:cs typeface="Arial" charset="0"/>
                  </a:rPr>
                  <a:t> </a:t>
                </a:r>
                <a:endParaRPr lang="de-DE" altLang="de-DE" sz="15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Обеспечение качества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de-DE" altLang="de-DE" sz="1000" dirty="0">
                    <a:cs typeface="Arial" charset="0"/>
                  </a:rPr>
                  <a:t> 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Рамочные тарифы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Юридические консультации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de-DE" altLang="de-DE" sz="1000" dirty="0">
                    <a:cs typeface="Arial" charset="0"/>
                  </a:rPr>
                  <a:t> 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Закон об обмене посевным материалом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Эксперты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Сезонная рабочая сила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Переписка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Семинары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Мнения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Налоговые консультации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Тарифы на электричество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Учебные поездки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de-DE" altLang="de-DE" sz="1000" dirty="0">
                    <a:cs typeface="Arial" charset="0"/>
                  </a:rPr>
                  <a:t> 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Переговоры о тарифах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de-DE" sz="1000" dirty="0" smtClean="0">
                    <a:cs typeface="Arial" charset="0"/>
                  </a:rPr>
                  <a:t>Плата за пользование телефоном</a:t>
                </a:r>
                <a:endParaRPr lang="de-DE" altLang="de-DE" sz="1000" dirty="0">
                  <a:cs typeface="Times New Roman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endParaRPr lang="de-DE" altLang="de-DE" sz="1000" dirty="0">
                  <a:cs typeface="Arial" charset="0"/>
                </a:endParaRPr>
              </a:p>
            </p:txBody>
          </p:sp>
          <p:sp>
            <p:nvSpPr>
              <p:cNvPr id="49157" name="Rectangle 5"/>
              <p:cNvSpPr>
                <a:spLocks noChangeArrowheads="1"/>
              </p:cNvSpPr>
              <p:nvPr/>
            </p:nvSpPr>
            <p:spPr bwMode="auto">
              <a:xfrm>
                <a:off x="884" y="0"/>
                <a:ext cx="1723" cy="3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5715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9525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3335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7145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1717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6289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0861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5433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endParaRPr lang="de-DE" altLang="de-DE" sz="1500">
                  <a:cs typeface="Arial" charset="0"/>
                </a:endParaRPr>
              </a:p>
            </p:txBody>
          </p:sp>
          <p:sp>
            <p:nvSpPr>
              <p:cNvPr id="49158" name="Line 6"/>
              <p:cNvSpPr>
                <a:spLocks noChangeShapeType="1"/>
              </p:cNvSpPr>
              <p:nvPr/>
            </p:nvSpPr>
            <p:spPr bwMode="auto">
              <a:xfrm>
                <a:off x="884" y="0"/>
                <a:ext cx="49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59" name="Line 7"/>
              <p:cNvSpPr>
                <a:spLocks noChangeShapeType="1"/>
              </p:cNvSpPr>
              <p:nvPr/>
            </p:nvSpPr>
            <p:spPr bwMode="auto">
              <a:xfrm>
                <a:off x="884" y="3560"/>
                <a:ext cx="49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0" name="Line 8"/>
              <p:cNvSpPr>
                <a:spLocks noChangeShapeType="1"/>
              </p:cNvSpPr>
              <p:nvPr/>
            </p:nvSpPr>
            <p:spPr bwMode="auto">
              <a:xfrm>
                <a:off x="884" y="0"/>
                <a:ext cx="1" cy="35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1" name="Line 9"/>
              <p:cNvSpPr>
                <a:spLocks noChangeShapeType="1"/>
              </p:cNvSpPr>
              <p:nvPr/>
            </p:nvSpPr>
            <p:spPr bwMode="auto">
              <a:xfrm>
                <a:off x="2607" y="0"/>
                <a:ext cx="1" cy="3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2" name="Line 1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1" cy="3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3" name="Line 11"/>
              <p:cNvSpPr>
                <a:spLocks noChangeShapeType="1"/>
              </p:cNvSpPr>
              <p:nvPr/>
            </p:nvSpPr>
            <p:spPr bwMode="auto">
              <a:xfrm>
                <a:off x="5873" y="0"/>
                <a:ext cx="1" cy="356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431" y="981"/>
              <a:ext cx="1709" cy="2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de-DE" altLang="de-DE" sz="1200" dirty="0"/>
            </a:p>
            <a:p>
              <a:pPr eaLnBrk="1" hangingPunct="1"/>
              <a:r>
                <a:rPr lang="ru-RU" altLang="de-DE" sz="1000" dirty="0" smtClean="0"/>
                <a:t>Маркетинг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Рыночные ниши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Расходы по содержанию оборудования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Курсы мастеров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Образцы писем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Показательные процессы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Обслуживание членов союза</a:t>
              </a:r>
              <a:endParaRPr lang="de-DE" altLang="de-DE" sz="1000" dirty="0"/>
            </a:p>
            <a:p>
              <a:pPr eaLnBrk="1" hangingPunct="1"/>
              <a:r>
                <a:rPr lang="de-DE" altLang="de-DE" sz="1000" dirty="0"/>
                <a:t> </a:t>
              </a:r>
            </a:p>
            <a:p>
              <a:pPr eaLnBrk="1" hangingPunct="1"/>
              <a:r>
                <a:rPr lang="ru-RU" altLang="de-DE" sz="1000" dirty="0" smtClean="0"/>
                <a:t>Соседское право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Экологическое право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Обеспечение баланса питательных веществ</a:t>
              </a:r>
              <a:endParaRPr lang="de-DE" altLang="de-DE" sz="1000" dirty="0"/>
            </a:p>
            <a:p>
              <a:pPr eaLnBrk="1" hangingPunct="1"/>
              <a:r>
                <a:rPr lang="de-DE" altLang="de-DE" sz="1000" dirty="0"/>
                <a:t> </a:t>
              </a:r>
            </a:p>
            <a:p>
              <a:pPr eaLnBrk="1" hangingPunct="1"/>
              <a:r>
                <a:rPr lang="ru-RU" altLang="de-DE" sz="1000" dirty="0" smtClean="0"/>
                <a:t>Работа с общественностью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Экологичное земледелие</a:t>
              </a:r>
              <a:endParaRPr lang="de-DE" altLang="de-DE" sz="1000" dirty="0"/>
            </a:p>
            <a:p>
              <a:pPr eaLnBrk="1" hangingPunct="1"/>
              <a:r>
                <a:rPr lang="de-DE" altLang="de-DE" sz="1000" dirty="0"/>
                <a:t> </a:t>
              </a:r>
            </a:p>
            <a:p>
              <a:pPr eaLnBrk="1" hangingPunct="1"/>
              <a:r>
                <a:rPr lang="ru-RU" altLang="de-DE" sz="1000" dirty="0" smtClean="0"/>
                <a:t>Арендное право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Договоры аренды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Растениеводство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Защита растений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Закон о защите растений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Касса по уходу</a:t>
              </a:r>
              <a:endParaRPr lang="de-DE" altLang="de-DE" sz="1000" dirty="0"/>
            </a:p>
            <a:p>
              <a:pPr eaLnBrk="1" hangingPunct="1"/>
              <a:r>
                <a:rPr lang="ru-RU" altLang="de-DE" sz="1000" dirty="0" smtClean="0"/>
                <a:t>Протестные акции</a:t>
              </a:r>
              <a:endParaRPr lang="de-DE" altLang="de-DE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892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8280400" cy="147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</a:extLst>
        </p:spPr>
        <p:txBody>
          <a:bodyPr/>
          <a:lstStyle/>
          <a:p>
            <a:r>
              <a:rPr lang="ru-RU" altLang="de-DE" sz="4000" b="1" dirty="0" smtClean="0"/>
              <a:t>Крестьянский союз </a:t>
            </a:r>
            <a:br>
              <a:rPr lang="ru-RU" altLang="de-DE" sz="4000" b="1" dirty="0" smtClean="0"/>
            </a:br>
            <a:r>
              <a:rPr lang="ru-RU" altLang="de-DE" sz="4000" b="1" dirty="0" smtClean="0"/>
              <a:t>земли Гессен</a:t>
            </a:r>
            <a:endParaRPr lang="de-DE" altLang="de-DE" sz="40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16833"/>
            <a:ext cx="8135937" cy="1080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endParaRPr lang="de-DE" altLang="de-DE" sz="1400" b="1" dirty="0">
              <a:solidFill>
                <a:srgbClr val="33CC33"/>
              </a:solidFill>
            </a:endParaRPr>
          </a:p>
          <a:p>
            <a:r>
              <a:rPr lang="ru-RU" altLang="de-DE" sz="2400" b="1" dirty="0" smtClean="0"/>
              <a:t>Задачи</a:t>
            </a:r>
            <a:r>
              <a:rPr lang="de-DE" altLang="de-DE" sz="2400" b="1" dirty="0" smtClean="0"/>
              <a:t>, </a:t>
            </a:r>
            <a:r>
              <a:rPr lang="ru-RU" altLang="de-DE" sz="2400" b="1" dirty="0" smtClean="0"/>
              <a:t>организация и спектр предоставляемых услуг</a:t>
            </a:r>
            <a:endParaRPr lang="de-DE" altLang="de-DE" sz="2400" b="1" dirty="0"/>
          </a:p>
        </p:txBody>
      </p:sp>
      <p:pic>
        <p:nvPicPr>
          <p:cNvPr id="32772" name="Picture 4" descr="Displays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1" b="3697"/>
          <a:stretch>
            <a:fillRect/>
          </a:stretch>
        </p:blipFill>
        <p:spPr bwMode="auto">
          <a:xfrm>
            <a:off x="468313" y="2997200"/>
            <a:ext cx="161131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Displays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 b="3751"/>
          <a:stretch>
            <a:fillRect/>
          </a:stretch>
        </p:blipFill>
        <p:spPr bwMode="auto">
          <a:xfrm>
            <a:off x="2124075" y="2997200"/>
            <a:ext cx="161290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Displays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14677"/>
          <a:stretch>
            <a:fillRect/>
          </a:stretch>
        </p:blipFill>
        <p:spPr bwMode="auto">
          <a:xfrm>
            <a:off x="3779838" y="2997200"/>
            <a:ext cx="162877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Displays_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1" b="3697"/>
          <a:stretch>
            <a:fillRect/>
          </a:stretch>
        </p:blipFill>
        <p:spPr bwMode="auto">
          <a:xfrm>
            <a:off x="5481638" y="2997200"/>
            <a:ext cx="161131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Displays_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5" b="12204"/>
          <a:stretch>
            <a:fillRect/>
          </a:stretch>
        </p:blipFill>
        <p:spPr bwMode="auto">
          <a:xfrm>
            <a:off x="7164388" y="2997200"/>
            <a:ext cx="162877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Союзы, располагающиеся в </a:t>
            </a:r>
            <a:br>
              <a:rPr lang="ru-RU" altLang="de-DE" sz="2800" b="1" dirty="0" smtClean="0">
                <a:solidFill>
                  <a:schemeClr val="folHlink"/>
                </a:solidFill>
              </a:rPr>
            </a:br>
            <a:r>
              <a:rPr lang="ru-RU" altLang="de-DE" sz="2800" b="1" dirty="0" smtClean="0">
                <a:solidFill>
                  <a:schemeClr val="folHlink"/>
                </a:solidFill>
              </a:rPr>
              <a:t>Доме гессенской экономики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268413"/>
            <a:ext cx="7162800" cy="4392612"/>
          </a:xfrm>
        </p:spPr>
        <p:txBody>
          <a:bodyPr>
            <a:normAutofit fontScale="92500" lnSpcReduction="20000"/>
          </a:bodyPr>
          <a:lstStyle/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Крестьянский союз земли 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Союз владельцев земельных угодий земли 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Союз </a:t>
            </a:r>
            <a:r>
              <a:rPr lang="ru-RU" altLang="de-DE" sz="1600" dirty="0"/>
              <a:t>сельско- и лесохозяйственных предприятий земли 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Союз арендаторов земли 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/>
              <a:t>Союза охотничих хозяйств и владельцев охотничьих угодий земли </a:t>
            </a:r>
            <a:r>
              <a:rPr lang="ru-RU" altLang="de-DE" sz="1600" dirty="0" smtClean="0"/>
              <a:t>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Западный семеноводческий союз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Союз производителей сахарной свеклы Веттерау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Союз сельских пенсионеров земли 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Союз сельских женщин земли 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Фонд природных ландшафтов земли 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Союз немецких аграрных журналистов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/>
              <a:t>О</a:t>
            </a:r>
            <a:r>
              <a:rPr lang="ru-RU" altLang="de-DE" sz="1600" dirty="0" smtClean="0"/>
              <a:t>бъединение молочной промышленности земли 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Инновационная команда молочной промышленности земли Гессен</a:t>
            </a:r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Союз народного образования на селе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Союз сельскохозяйственного последипломного образования земли Гессен</a:t>
            </a:r>
            <a:endParaRPr lang="de-DE" altLang="de-DE" sz="1600" dirty="0" smtClean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Семейные предприятия сельского и лесного хозяйства земли Гессен</a:t>
            </a:r>
            <a:endParaRPr lang="de-DE" altLang="de-DE" sz="1600" dirty="0" smtClean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Объединение гидроэлектростанций земли Гессен</a:t>
            </a: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endParaRPr lang="de-DE" altLang="de-DE" sz="1600" dirty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endParaRPr lang="de-DE" altLang="de-DE" sz="1300" dirty="0"/>
          </a:p>
          <a:p>
            <a:pPr indent="-257175">
              <a:lnSpc>
                <a:spcPct val="80000"/>
              </a:lnSpc>
              <a:buFontTx/>
              <a:buNone/>
            </a:pPr>
            <a:endParaRPr lang="de-DE" altLang="de-DE" sz="1300" dirty="0"/>
          </a:p>
          <a:p>
            <a:pPr indent="-257175">
              <a:lnSpc>
                <a:spcPct val="80000"/>
              </a:lnSpc>
              <a:buFontTx/>
              <a:buNone/>
            </a:pP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0994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1"/>
          <p:cNvSpPr txBox="1">
            <a:spLocks noChangeArrowheads="1"/>
          </p:cNvSpPr>
          <p:nvPr/>
        </p:nvSpPr>
        <p:spPr bwMode="auto">
          <a:xfrm>
            <a:off x="967582" y="2558762"/>
            <a:ext cx="1659731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Мучители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животных</a:t>
            </a:r>
            <a:endParaRPr lang="de-DE" altLang="de-DE" sz="2000" b="1" dirty="0"/>
          </a:p>
        </p:txBody>
      </p:sp>
      <p:sp>
        <p:nvSpPr>
          <p:cNvPr id="16387" name="Textfeld 2"/>
          <p:cNvSpPr txBox="1">
            <a:spLocks noChangeArrowheads="1"/>
          </p:cNvSpPr>
          <p:nvPr/>
        </p:nvSpPr>
        <p:spPr bwMode="auto">
          <a:xfrm>
            <a:off x="576262" y="1709738"/>
            <a:ext cx="3275657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Массовое содержание животных</a:t>
            </a:r>
            <a:endParaRPr lang="de-DE" altLang="de-DE" sz="2000" b="1" dirty="0"/>
          </a:p>
        </p:txBody>
      </p:sp>
      <p:sp>
        <p:nvSpPr>
          <p:cNvPr id="16388" name="Textfeld 5"/>
          <p:cNvSpPr txBox="1">
            <a:spLocks noChangeArrowheads="1"/>
          </p:cNvSpPr>
          <p:nvPr/>
        </p:nvSpPr>
        <p:spPr bwMode="auto">
          <a:xfrm>
            <a:off x="665477" y="971037"/>
            <a:ext cx="5257800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Индустриализированное сельское хозяйство</a:t>
            </a:r>
            <a:endParaRPr lang="de-DE" altLang="de-DE" sz="2000" b="1" dirty="0"/>
          </a:p>
        </p:txBody>
      </p:sp>
      <p:sp>
        <p:nvSpPr>
          <p:cNvPr id="16389" name="Textfeld 7"/>
          <p:cNvSpPr txBox="1">
            <a:spLocks noChangeArrowheads="1"/>
          </p:cNvSpPr>
          <p:nvPr/>
        </p:nvSpPr>
        <p:spPr bwMode="auto">
          <a:xfrm>
            <a:off x="6741637" y="1571109"/>
            <a:ext cx="190500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Пестициды</a:t>
            </a:r>
            <a:endParaRPr lang="de-DE" altLang="de-DE" sz="2000" b="1" dirty="0"/>
          </a:p>
        </p:txBody>
      </p:sp>
      <p:sp>
        <p:nvSpPr>
          <p:cNvPr id="16390" name="Textfeld 1"/>
          <p:cNvSpPr txBox="1">
            <a:spLocks noChangeArrowheads="1"/>
          </p:cNvSpPr>
          <p:nvPr/>
        </p:nvSpPr>
        <p:spPr bwMode="auto">
          <a:xfrm>
            <a:off x="3995935" y="1789113"/>
            <a:ext cx="273982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Вымирание видов</a:t>
            </a:r>
            <a:endParaRPr lang="de-DE" altLang="de-DE" sz="2000" b="1" dirty="0"/>
          </a:p>
        </p:txBody>
      </p:sp>
      <p:sp>
        <p:nvSpPr>
          <p:cNvPr id="16391" name="Textfeld 1"/>
          <p:cNvSpPr txBox="1">
            <a:spLocks noChangeArrowheads="1"/>
          </p:cNvSpPr>
          <p:nvPr/>
        </p:nvSpPr>
        <p:spPr bwMode="auto">
          <a:xfrm>
            <a:off x="565971" y="3338862"/>
            <a:ext cx="230505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Антибиотики</a:t>
            </a:r>
            <a:endParaRPr lang="de-DE" altLang="de-DE" sz="2000" b="1" dirty="0"/>
          </a:p>
        </p:txBody>
      </p:sp>
      <p:sp>
        <p:nvSpPr>
          <p:cNvPr id="16392" name="Textfeld 1"/>
          <p:cNvSpPr txBox="1">
            <a:spLocks noChangeArrowheads="1"/>
          </p:cNvSpPr>
          <p:nvPr/>
        </p:nvSpPr>
        <p:spPr bwMode="auto">
          <a:xfrm>
            <a:off x="7091361" y="2075481"/>
            <a:ext cx="1438275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Глифосат</a:t>
            </a:r>
            <a:endParaRPr lang="de-DE" altLang="de-DE" sz="2000" b="1" dirty="0"/>
          </a:p>
        </p:txBody>
      </p:sp>
      <p:sp>
        <p:nvSpPr>
          <p:cNvPr id="16393" name="Textfeld 1"/>
          <p:cNvSpPr txBox="1">
            <a:spLocks noChangeArrowheads="1"/>
          </p:cNvSpPr>
          <p:nvPr/>
        </p:nvSpPr>
        <p:spPr bwMode="auto">
          <a:xfrm>
            <a:off x="5578474" y="2520145"/>
            <a:ext cx="318611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Отравители колодцев</a:t>
            </a:r>
            <a:endParaRPr lang="de-DE" altLang="de-DE" sz="2000" b="1" dirty="0"/>
          </a:p>
        </p:txBody>
      </p:sp>
      <p:sp>
        <p:nvSpPr>
          <p:cNvPr id="16394" name="Textfeld 1"/>
          <p:cNvSpPr txBox="1">
            <a:spLocks noChangeArrowheads="1"/>
          </p:cNvSpPr>
          <p:nvPr/>
        </p:nvSpPr>
        <p:spPr bwMode="auto">
          <a:xfrm>
            <a:off x="5438550" y="3145576"/>
            <a:ext cx="3744912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Превышение предельных значений</a:t>
            </a:r>
            <a:endParaRPr lang="de-DE" altLang="de-DE" sz="2000" b="1" dirty="0"/>
          </a:p>
        </p:txBody>
      </p:sp>
      <p:sp>
        <p:nvSpPr>
          <p:cNvPr id="16395" name="Textfeld 1"/>
          <p:cNvSpPr txBox="1">
            <a:spLocks noChangeArrowheads="1"/>
          </p:cNvSpPr>
          <p:nvPr/>
        </p:nvSpPr>
        <p:spPr bwMode="auto">
          <a:xfrm>
            <a:off x="5436097" y="4025900"/>
            <a:ext cx="3328489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Чрезмерное удобрение</a:t>
            </a:r>
            <a:endParaRPr lang="de-DE" altLang="de-DE" sz="2000" b="1" dirty="0"/>
          </a:p>
        </p:txBody>
      </p:sp>
      <p:sp>
        <p:nvSpPr>
          <p:cNvPr id="16396" name="Textfeld 1"/>
          <p:cNvSpPr txBox="1">
            <a:spLocks noChangeArrowheads="1"/>
          </p:cNvSpPr>
          <p:nvPr/>
        </p:nvSpPr>
        <p:spPr bwMode="auto">
          <a:xfrm>
            <a:off x="4550926" y="4918045"/>
            <a:ext cx="2036763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Гибель пчел</a:t>
            </a:r>
            <a:endParaRPr lang="de-DE" altLang="de-DE" sz="2000" b="1" dirty="0"/>
          </a:p>
        </p:txBody>
      </p:sp>
      <p:sp>
        <p:nvSpPr>
          <p:cNvPr id="16397" name="Textfeld 1"/>
          <p:cNvSpPr txBox="1">
            <a:spLocks noChangeArrowheads="1"/>
          </p:cNvSpPr>
          <p:nvPr/>
        </p:nvSpPr>
        <p:spPr bwMode="auto">
          <a:xfrm>
            <a:off x="3157833" y="5625901"/>
            <a:ext cx="101302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ТТИП</a:t>
            </a:r>
            <a:endParaRPr lang="de-DE" altLang="de-DE" sz="2000" b="1" dirty="0"/>
          </a:p>
        </p:txBody>
      </p:sp>
      <p:sp>
        <p:nvSpPr>
          <p:cNvPr id="16398" name="Textfeld 1"/>
          <p:cNvSpPr txBox="1">
            <a:spLocks noChangeArrowheads="1"/>
          </p:cNvSpPr>
          <p:nvPr/>
        </p:nvSpPr>
        <p:spPr bwMode="auto">
          <a:xfrm>
            <a:off x="2844800" y="5118100"/>
            <a:ext cx="816769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ГМО</a:t>
            </a:r>
            <a:endParaRPr lang="de-DE" altLang="de-DE" sz="2000" b="1" dirty="0"/>
          </a:p>
        </p:txBody>
      </p:sp>
      <p:sp>
        <p:nvSpPr>
          <p:cNvPr id="16399" name="Textfeld 1"/>
          <p:cNvSpPr txBox="1">
            <a:spLocks noChangeArrowheads="1"/>
          </p:cNvSpPr>
          <p:nvPr/>
        </p:nvSpPr>
        <p:spPr bwMode="auto">
          <a:xfrm>
            <a:off x="2555082" y="4111711"/>
            <a:ext cx="2449512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Снижение биоразнообразия</a:t>
            </a:r>
            <a:endParaRPr lang="de-DE" altLang="de-DE" sz="2000" b="1" dirty="0"/>
          </a:p>
        </p:txBody>
      </p:sp>
      <p:sp>
        <p:nvSpPr>
          <p:cNvPr id="16400" name="Textfeld 1"/>
          <p:cNvSpPr txBox="1">
            <a:spLocks noChangeArrowheads="1"/>
          </p:cNvSpPr>
          <p:nvPr/>
        </p:nvSpPr>
        <p:spPr bwMode="auto">
          <a:xfrm>
            <a:off x="4283968" y="5942590"/>
            <a:ext cx="460851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Скотоводство, вредящие климату</a:t>
            </a:r>
            <a:endParaRPr lang="de-DE" altLang="de-DE" sz="2000" b="1" dirty="0"/>
          </a:p>
        </p:txBody>
      </p:sp>
      <p:sp>
        <p:nvSpPr>
          <p:cNvPr id="16401" name="Textfeld 1"/>
          <p:cNvSpPr txBox="1">
            <a:spLocks noChangeArrowheads="1"/>
          </p:cNvSpPr>
          <p:nvPr/>
        </p:nvSpPr>
        <p:spPr bwMode="auto">
          <a:xfrm>
            <a:off x="6084168" y="833577"/>
            <a:ext cx="2905918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Кастрация поросят без обезболивающих</a:t>
            </a:r>
            <a:endParaRPr lang="de-DE" altLang="de-DE" sz="2000" b="1" dirty="0"/>
          </a:p>
        </p:txBody>
      </p:sp>
      <p:sp>
        <p:nvSpPr>
          <p:cNvPr id="16402" name="Textfeld 1"/>
          <p:cNvSpPr txBox="1">
            <a:spLocks noChangeArrowheads="1"/>
          </p:cNvSpPr>
          <p:nvPr/>
        </p:nvSpPr>
        <p:spPr bwMode="auto">
          <a:xfrm>
            <a:off x="1259632" y="82262"/>
            <a:ext cx="62071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b="1" dirty="0" smtClean="0">
                <a:solidFill>
                  <a:srgbClr val="FF0000"/>
                </a:solidFill>
              </a:rPr>
              <a:t>Критика сельского хозяйства</a:t>
            </a:r>
            <a:endParaRPr lang="de-DE" altLang="de-DE" b="1" dirty="0">
              <a:solidFill>
                <a:srgbClr val="FF0000"/>
              </a:solidFill>
            </a:endParaRPr>
          </a:p>
        </p:txBody>
      </p:sp>
      <p:sp>
        <p:nvSpPr>
          <p:cNvPr id="16403" name="Textfeld 1"/>
          <p:cNvSpPr txBox="1">
            <a:spLocks noChangeArrowheads="1"/>
          </p:cNvSpPr>
          <p:nvPr/>
        </p:nvSpPr>
        <p:spPr bwMode="auto">
          <a:xfrm>
            <a:off x="609251" y="3757781"/>
            <a:ext cx="1820863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Нитраты в грунтовых водах</a:t>
            </a:r>
            <a:endParaRPr lang="de-DE" altLang="de-DE" sz="2000" b="1" dirty="0"/>
          </a:p>
        </p:txBody>
      </p:sp>
      <p:sp>
        <p:nvSpPr>
          <p:cNvPr id="16404" name="Textfeld 1"/>
          <p:cNvSpPr txBox="1">
            <a:spLocks noChangeArrowheads="1"/>
          </p:cNvSpPr>
          <p:nvPr/>
        </p:nvSpPr>
        <p:spPr bwMode="auto">
          <a:xfrm>
            <a:off x="608013" y="4810293"/>
            <a:ext cx="2019300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Пестициды в продуктах питания</a:t>
            </a:r>
            <a:endParaRPr lang="de-DE" altLang="de-DE" sz="2000" b="1" dirty="0"/>
          </a:p>
        </p:txBody>
      </p:sp>
      <p:sp>
        <p:nvSpPr>
          <p:cNvPr id="16405" name="Textfeld 1"/>
          <p:cNvSpPr txBox="1">
            <a:spLocks noChangeArrowheads="1"/>
          </p:cNvSpPr>
          <p:nvPr/>
        </p:nvSpPr>
        <p:spPr bwMode="auto">
          <a:xfrm>
            <a:off x="480342" y="5942590"/>
            <a:ext cx="250748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Неоникотиноиды</a:t>
            </a:r>
            <a:endParaRPr lang="de-DE" altLang="de-DE" sz="20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5506"/>
            <a:ext cx="2448273" cy="18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407" name="Textfeld 1"/>
          <p:cNvSpPr txBox="1">
            <a:spLocks noChangeArrowheads="1"/>
          </p:cNvSpPr>
          <p:nvPr/>
        </p:nvSpPr>
        <p:spPr bwMode="auto">
          <a:xfrm>
            <a:off x="4283968" y="5399003"/>
            <a:ext cx="298837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Купирование клювов</a:t>
            </a:r>
            <a:endParaRPr lang="de-DE" altLang="de-DE" sz="2000" b="1" dirty="0"/>
          </a:p>
        </p:txBody>
      </p:sp>
      <p:sp>
        <p:nvSpPr>
          <p:cNvPr id="16408" name="Textfeld 1"/>
          <p:cNvSpPr txBox="1">
            <a:spLocks noChangeArrowheads="1"/>
          </p:cNvSpPr>
          <p:nvPr/>
        </p:nvSpPr>
        <p:spPr bwMode="auto">
          <a:xfrm>
            <a:off x="6856413" y="4564102"/>
            <a:ext cx="1908173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 smtClean="0"/>
              <a:t>Купирование хвостов</a:t>
            </a:r>
            <a:endParaRPr lang="de-DE" altLang="de-DE" sz="20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750"/>
            <a:ext cx="504056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B4588E-1177-4999-AF37-7AFF7E5EC11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6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81075"/>
            <a:ext cx="5491162" cy="4395788"/>
          </a:xfrm>
        </p:spPr>
      </p:pic>
      <p:sp>
        <p:nvSpPr>
          <p:cNvPr id="2" name="TextBox 1"/>
          <p:cNvSpPr txBox="1"/>
          <p:nvPr/>
        </p:nvSpPr>
        <p:spPr>
          <a:xfrm>
            <a:off x="2023461" y="980727"/>
            <a:ext cx="54442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Важные требования к современному сельскому хозяйству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23461" y="1279359"/>
            <a:ext cx="54633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Репрезентативный предвыборный опрос за июнь 2016 (1002 респондента)</a:t>
            </a:r>
            <a:endParaRPr lang="ru-RU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526" y="1589218"/>
            <a:ext cx="511276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Каковы на ваш взгляд важнейшие требования </a:t>
            </a:r>
          </a:p>
          <a:p>
            <a:r>
              <a:rPr lang="ru-RU" sz="1100" b="1" dirty="0" smtClean="0"/>
              <a:t>к современному сельскому хозяйству? (ответы в %)</a:t>
            </a:r>
            <a:endParaRPr lang="ru-RU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3748" y="2132856"/>
            <a:ext cx="10567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Благополучие </a:t>
            </a:r>
          </a:p>
          <a:p>
            <a:r>
              <a:rPr lang="ru-RU" sz="1000" dirty="0" smtClean="0"/>
              <a:t>животных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003748" y="2532966"/>
            <a:ext cx="12602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Качественные </a:t>
            </a:r>
          </a:p>
          <a:p>
            <a:r>
              <a:rPr lang="ru-RU" sz="1000" dirty="0" smtClean="0"/>
              <a:t>продукты питания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858057" y="2953591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Защита окружающей</a:t>
            </a:r>
          </a:p>
          <a:p>
            <a:r>
              <a:rPr lang="ru-RU" sz="1000" dirty="0" smtClean="0"/>
              <a:t>среды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023461" y="3501008"/>
            <a:ext cx="100219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Устойчивость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526" y="3861048"/>
            <a:ext cx="12125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Надежное </a:t>
            </a:r>
          </a:p>
          <a:p>
            <a:r>
              <a:rPr lang="ru-RU" sz="1000" dirty="0" smtClean="0"/>
              <a:t>снабжение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0893" y="4345368"/>
            <a:ext cx="154241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Энергоэффективность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6220" y="4732815"/>
            <a:ext cx="9653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Стабильные </a:t>
            </a:r>
          </a:p>
          <a:p>
            <a:r>
              <a:rPr lang="ru-RU" sz="1000" dirty="0" smtClean="0"/>
              <a:t>цены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473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6560" y="116632"/>
            <a:ext cx="7772400" cy="864096"/>
          </a:xfrm>
        </p:spPr>
        <p:txBody>
          <a:bodyPr/>
          <a:lstStyle/>
          <a:p>
            <a:pPr algn="l"/>
            <a:r>
              <a:rPr lang="ru-RU" sz="2500" b="1" dirty="0" smtClean="0">
                <a:solidFill>
                  <a:schemeClr val="folHlink"/>
                </a:solidFill>
              </a:rPr>
              <a:t>Система «Связных» (</a:t>
            </a:r>
            <a:r>
              <a:rPr lang="de-DE" sz="2500" b="1" dirty="0" smtClean="0">
                <a:solidFill>
                  <a:schemeClr val="folHlink"/>
                </a:solidFill>
              </a:rPr>
              <a:t>Bündler</a:t>
            </a:r>
            <a:r>
              <a:rPr lang="ru-RU" sz="2500" b="1" dirty="0" smtClean="0">
                <a:solidFill>
                  <a:schemeClr val="folHlink"/>
                </a:solidFill>
              </a:rPr>
              <a:t>)</a:t>
            </a:r>
            <a:r>
              <a:rPr lang="de-DE" sz="2500" b="1" dirty="0" smtClean="0">
                <a:solidFill>
                  <a:schemeClr val="folHlink"/>
                </a:solidFill>
              </a:rPr>
              <a:t>:</a:t>
            </a:r>
            <a:endParaRPr lang="de-DE" sz="2500" b="1" dirty="0">
              <a:solidFill>
                <a:schemeClr val="folHlink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7464" y="728580"/>
            <a:ext cx="6400800" cy="1752600"/>
          </a:xfrm>
        </p:spPr>
        <p:txBody>
          <a:bodyPr>
            <a:noAutofit/>
          </a:bodyPr>
          <a:lstStyle/>
          <a:p>
            <a:pPr marL="179388" indent="-179388" algn="l">
              <a:buFont typeface="Wingdings" panose="05000000000000000000" pitchFamily="2" charset="2"/>
              <a:buChar char="Ø"/>
            </a:pPr>
            <a:r>
              <a:rPr lang="ru-RU" sz="1300" dirty="0" smtClean="0"/>
              <a:t>«</a:t>
            </a:r>
            <a:r>
              <a:rPr lang="ru-RU" sz="1300" dirty="0" smtClean="0">
                <a:solidFill>
                  <a:schemeClr val="tx1"/>
                </a:solidFill>
              </a:rPr>
              <a:t>связующее звено» с сельскохозяйственными предприятиями</a:t>
            </a:r>
            <a:endParaRPr lang="de-DE" sz="13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13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ru-RU" sz="1300" b="1" u="sng" dirty="0" smtClean="0">
                <a:solidFill>
                  <a:schemeClr val="tx1"/>
                </a:solidFill>
              </a:rPr>
              <a:t>Процедура</a:t>
            </a:r>
            <a:r>
              <a:rPr lang="de-DE" sz="1300" b="1" u="sng" dirty="0" smtClean="0">
                <a:solidFill>
                  <a:schemeClr val="tx1"/>
                </a:solidFill>
              </a:rPr>
              <a:t>:</a:t>
            </a:r>
          </a:p>
          <a:p>
            <a:pPr marL="179388" indent="-179388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«Связной» организации передается заявление об участии и доверенность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</a:p>
          <a:p>
            <a:pPr marL="179388" indent="-179388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Регистрация предприятия в базе данных системы</a:t>
            </a:r>
            <a:r>
              <a:rPr lang="de-DE" sz="1300" dirty="0" smtClean="0">
                <a:solidFill>
                  <a:schemeClr val="tx1"/>
                </a:solidFill>
              </a:rPr>
              <a:t> QS (</a:t>
            </a:r>
            <a:r>
              <a:rPr lang="ru-RU" sz="1300" dirty="0" smtClean="0">
                <a:solidFill>
                  <a:schemeClr val="tx1"/>
                </a:solidFill>
              </a:rPr>
              <a:t>Качество и Гарантии</a:t>
            </a:r>
            <a:r>
              <a:rPr lang="de-DE" sz="1300" dirty="0" smtClean="0">
                <a:solidFill>
                  <a:schemeClr val="tx1"/>
                </a:solidFill>
              </a:rPr>
              <a:t>) </a:t>
            </a:r>
            <a:r>
              <a:rPr lang="ru-RU" sz="1300" dirty="0" smtClean="0">
                <a:solidFill>
                  <a:schemeClr val="tx1"/>
                </a:solidFill>
              </a:rPr>
              <a:t>через «Связного»</a:t>
            </a:r>
            <a:endParaRPr lang="de-DE" sz="1300" dirty="0" smtClean="0">
              <a:solidFill>
                <a:schemeClr val="tx1"/>
              </a:solidFill>
            </a:endParaRPr>
          </a:p>
          <a:p>
            <a:pPr marL="179388" indent="-179388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Независимоый контроль </a:t>
            </a:r>
            <a:r>
              <a:rPr lang="ru-RU" sz="1300" dirty="0" smtClean="0"/>
              <a:t>сертификационной инстанцией </a:t>
            </a:r>
            <a:r>
              <a:rPr lang="de-DE" sz="1300" dirty="0" smtClean="0">
                <a:solidFill>
                  <a:schemeClr val="tx1"/>
                </a:solidFill>
              </a:rPr>
              <a:t>(</a:t>
            </a:r>
            <a:r>
              <a:rPr lang="ru-RU" sz="1300" dirty="0" smtClean="0">
                <a:solidFill>
                  <a:schemeClr val="tx1"/>
                </a:solidFill>
              </a:rPr>
              <a:t>по запросу «Связного»</a:t>
            </a:r>
            <a:r>
              <a:rPr lang="de-DE" sz="13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de-DE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Сертификационная инстанция дает добро на внесение предприятия в базу данных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70000"/>
              </a:lnSpc>
            </a:pPr>
            <a:r>
              <a:rPr lang="de-DE" sz="1300" dirty="0">
                <a:solidFill>
                  <a:schemeClr val="tx1"/>
                </a:solidFill>
              </a:rPr>
              <a:t> </a:t>
            </a:r>
            <a:r>
              <a:rPr lang="de-DE" sz="1300" dirty="0" smtClean="0">
                <a:solidFill>
                  <a:schemeClr val="tx1"/>
                </a:solidFill>
              </a:rPr>
              <a:t>     =&gt; </a:t>
            </a:r>
            <a:r>
              <a:rPr lang="ru-RU" sz="1300" b="1" dirty="0" smtClean="0">
                <a:solidFill>
                  <a:schemeClr val="tx1"/>
                </a:solidFill>
              </a:rPr>
              <a:t>Теперь предприятие имеет право осуществлять поставки</a:t>
            </a:r>
            <a:r>
              <a:rPr lang="de-DE" sz="1300" b="1" dirty="0" smtClean="0">
                <a:solidFill>
                  <a:schemeClr val="tx1"/>
                </a:solidFill>
              </a:rPr>
              <a:t>!</a:t>
            </a:r>
          </a:p>
          <a:p>
            <a:pPr algn="l">
              <a:lnSpc>
                <a:spcPct val="170000"/>
              </a:lnSpc>
            </a:pPr>
            <a:r>
              <a:rPr lang="ru-RU" sz="1300" b="1" u="sng" dirty="0" smtClean="0">
                <a:solidFill>
                  <a:schemeClr val="tx1"/>
                </a:solidFill>
              </a:rPr>
              <a:t>Цели</a:t>
            </a:r>
            <a:r>
              <a:rPr lang="de-DE" sz="1300" b="1" u="sng" dirty="0" smtClean="0">
                <a:solidFill>
                  <a:schemeClr val="tx1"/>
                </a:solidFill>
              </a:rPr>
              <a:t>:</a:t>
            </a:r>
          </a:p>
          <a:p>
            <a:pPr marL="266700" indent="-2667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Возможность отследить происхождение товаров на производстве</a:t>
            </a:r>
          </a:p>
          <a:p>
            <a:pPr marL="266700" indent="-2667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300" dirty="0" smtClean="0"/>
              <a:t>Личная забота о клиенте</a:t>
            </a:r>
            <a:endParaRPr lang="de-DE" sz="1300" dirty="0">
              <a:solidFill>
                <a:schemeClr val="tx1"/>
              </a:solidFill>
            </a:endParaRPr>
          </a:p>
          <a:p>
            <a:pPr marL="266700" indent="-2667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Охрана здоровья  сельскохозяйственных животных</a:t>
            </a:r>
            <a:r>
              <a:rPr lang="de-DE" sz="13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13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125408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8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ru-RU" sz="2500" b="1" dirty="0" smtClean="0">
                <a:solidFill>
                  <a:schemeClr val="folHlink"/>
                </a:solidFill>
              </a:rPr>
              <a:t>Система контроля </a:t>
            </a:r>
            <a:r>
              <a:rPr lang="de-DE" sz="2500" b="1" dirty="0" smtClean="0">
                <a:solidFill>
                  <a:schemeClr val="folHlink"/>
                </a:solidFill>
              </a:rPr>
              <a:t>QS</a:t>
            </a:r>
            <a:endParaRPr lang="de-DE" sz="2500" b="1" dirty="0">
              <a:solidFill>
                <a:schemeClr val="folHlink"/>
              </a:solidFill>
            </a:endParaRPr>
          </a:p>
        </p:txBody>
      </p:sp>
      <p:graphicFrame>
        <p:nvGraphicFramePr>
          <p:cNvPr id="16" name="Inhaltsplatzhalt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046756"/>
              </p:ext>
            </p:extLst>
          </p:nvPr>
        </p:nvGraphicFramePr>
        <p:xfrm>
          <a:off x="899592" y="1196752"/>
          <a:ext cx="7787208" cy="423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395536" y="58772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®"/>
            </a:pPr>
            <a:r>
              <a:rPr lang="ru-RU" sz="1400" dirty="0" smtClean="0">
                <a:sym typeface="Symbol"/>
              </a:rPr>
              <a:t>Контроль всего цикла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96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979" y="260648"/>
            <a:ext cx="8111509" cy="936104"/>
          </a:xfrm>
        </p:spPr>
        <p:txBody>
          <a:bodyPr/>
          <a:lstStyle/>
          <a:p>
            <a:pPr algn="l"/>
            <a:r>
              <a:rPr lang="ru-RU" sz="2500" b="1" dirty="0" smtClean="0">
                <a:solidFill>
                  <a:schemeClr val="folHlink"/>
                </a:solidFill>
              </a:rPr>
              <a:t>Инициатива Благополучие животных</a:t>
            </a:r>
            <a:endParaRPr lang="de-DE" sz="2500" b="1" dirty="0">
              <a:solidFill>
                <a:schemeClr val="folHlink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978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1"/>
            <a:ext cx="1152128" cy="134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526014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Выплата </a:t>
            </a:r>
          </a:p>
          <a:p>
            <a:r>
              <a:rPr lang="ru-RU" sz="1000" b="1" dirty="0" smtClean="0"/>
              <a:t>сбора</a:t>
            </a:r>
            <a:endParaRPr lang="ru-RU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420888"/>
            <a:ext cx="14991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Фонд благополучия </a:t>
            </a:r>
          </a:p>
          <a:p>
            <a:r>
              <a:rPr lang="ru-RU" sz="1000" b="1" dirty="0" smtClean="0"/>
              <a:t>животных</a:t>
            </a:r>
            <a:endParaRPr lang="ru-RU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21564" y="1526014"/>
            <a:ext cx="14106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Выплачивает </a:t>
            </a:r>
          </a:p>
          <a:p>
            <a:r>
              <a:rPr lang="ru-RU" sz="1000" b="1" dirty="0" smtClean="0"/>
              <a:t>надбавку</a:t>
            </a:r>
            <a:endParaRPr lang="ru-RU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3444969"/>
            <a:ext cx="19442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Розничная торговля </a:t>
            </a:r>
          </a:p>
          <a:p>
            <a:r>
              <a:rPr lang="ru-RU" sz="1000" b="1" dirty="0" smtClean="0"/>
              <a:t>продуктами питания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3631" y="4725144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Сертификационные </a:t>
            </a:r>
          </a:p>
          <a:p>
            <a:r>
              <a:rPr lang="ru-RU" sz="1000" b="1" dirty="0" smtClean="0"/>
              <a:t>инстанции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1821" y="4520152"/>
            <a:ext cx="216024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Контроль мер для обеспечения </a:t>
            </a:r>
          </a:p>
          <a:p>
            <a:r>
              <a:rPr lang="ru-RU" sz="1000" b="1" dirty="0" smtClean="0"/>
              <a:t>благополучия животных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3191053"/>
            <a:ext cx="82907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Фермеры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22646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l"/>
            <a:r>
              <a:rPr lang="ru-RU" sz="2500" b="1" dirty="0">
                <a:solidFill>
                  <a:schemeClr val="folHlink"/>
                </a:solidFill>
              </a:rPr>
              <a:t>Инициатива Б</a:t>
            </a:r>
            <a:r>
              <a:rPr lang="ru-RU" sz="2500" b="1" dirty="0" smtClean="0">
                <a:solidFill>
                  <a:schemeClr val="folHlink"/>
                </a:solidFill>
              </a:rPr>
              <a:t>лагополучие </a:t>
            </a:r>
            <a:r>
              <a:rPr lang="ru-RU" sz="2500" b="1" dirty="0">
                <a:solidFill>
                  <a:schemeClr val="folHlink"/>
                </a:solidFill>
              </a:rPr>
              <a:t>животных</a:t>
            </a:r>
            <a:endParaRPr lang="de-DE" sz="2500" b="1" dirty="0">
              <a:solidFill>
                <a:schemeClr val="folHlink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2" b="10558"/>
          <a:stretch/>
        </p:blipFill>
        <p:spPr bwMode="auto">
          <a:xfrm>
            <a:off x="899592" y="1196752"/>
            <a:ext cx="7704856" cy="45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9582" y="1248108"/>
            <a:ext cx="5265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Заявка и аудит при инициативе Благополучие животных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99793" y="1844824"/>
            <a:ext cx="14401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Выплаты комитету </a:t>
            </a:r>
          </a:p>
          <a:p>
            <a:r>
              <a:rPr lang="ru-RU" sz="1100" b="1" dirty="0" smtClean="0"/>
              <a:t>по благополучию животных</a:t>
            </a:r>
            <a:endParaRPr lang="ru-RU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75690" y="2780928"/>
            <a:ext cx="11163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Инициатива Благополучие животных</a:t>
            </a:r>
            <a:endParaRPr lang="ru-RU" sz="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2368044"/>
            <a:ext cx="129875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Отчет о проверке</a:t>
            </a:r>
            <a:endParaRPr lang="ru-RU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4914" y="3917567"/>
            <a:ext cx="7537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00" dirty="0" smtClean="0"/>
              <a:t>Владелец </a:t>
            </a:r>
          </a:p>
          <a:p>
            <a:r>
              <a:rPr lang="ru-RU" sz="900" dirty="0" smtClean="0"/>
              <a:t>животных</a:t>
            </a:r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3917567"/>
            <a:ext cx="64953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Заявка</a:t>
            </a:r>
            <a:endParaRPr lang="ru-RU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99217" y="4598186"/>
            <a:ext cx="90922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«Связной»</a:t>
            </a:r>
            <a:endParaRPr lang="ru-RU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4598186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Аудитор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53828" y="3917567"/>
            <a:ext cx="96142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Поручение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13226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500" b="1" dirty="0" smtClean="0">
                <a:solidFill>
                  <a:schemeClr val="folHlink"/>
                </a:solidFill>
              </a:rPr>
              <a:t>Как мы решаем эти задачи</a:t>
            </a:r>
            <a:r>
              <a:rPr lang="de-DE" sz="2500" b="1" dirty="0" smtClean="0">
                <a:solidFill>
                  <a:schemeClr val="folHlink"/>
                </a:solidFill>
              </a:rPr>
              <a:t>?</a:t>
            </a:r>
            <a:endParaRPr lang="de-DE" sz="2500" b="1" dirty="0">
              <a:solidFill>
                <a:schemeClr val="folHlin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74444"/>
          </a:xfrm>
        </p:spPr>
        <p:txBody>
          <a:bodyPr/>
          <a:lstStyle/>
          <a:p>
            <a:r>
              <a:rPr lang="ru-RU" sz="2000" b="1" dirty="0" smtClean="0"/>
              <a:t>Политическое влияние</a:t>
            </a:r>
            <a:endParaRPr lang="de-DE" sz="2000" b="1" dirty="0" smtClean="0"/>
          </a:p>
          <a:p>
            <a:r>
              <a:rPr lang="ru-RU" sz="2000" b="1" dirty="0" smtClean="0"/>
              <a:t>Целевая работа с общественностью</a:t>
            </a:r>
            <a:endParaRPr lang="de-DE" sz="2000" b="1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41884" y="184482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«Сельское хозяйство своими руками»</a:t>
            </a:r>
            <a:endParaRPr lang="de-DE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de-DE" sz="1400" dirty="0" smtClean="0"/>
              <a:t>„</a:t>
            </a:r>
            <a:r>
              <a:rPr lang="ru-RU" sz="1400" dirty="0" smtClean="0"/>
              <a:t>Беседы на ферме</a:t>
            </a:r>
            <a:r>
              <a:rPr lang="de-DE" sz="1400" dirty="0" smtClean="0"/>
              <a:t>“ </a:t>
            </a:r>
            <a:r>
              <a:rPr lang="ru-RU" sz="1400" dirty="0" smtClean="0"/>
              <a:t>крестьянский завтрак с политиками, педагогами, представителями церкви и пр.</a:t>
            </a:r>
            <a:r>
              <a:rPr lang="de-DE" sz="1400" dirty="0" smtClean="0"/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de-DE" sz="1400" dirty="0"/>
          </a:p>
        </p:txBody>
      </p:sp>
      <p:pic>
        <p:nvPicPr>
          <p:cNvPr id="5" name="Picture 2" descr="U:\Fotos\Hessentag 2011\Fotos Hessentag 16.6.11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45" y="4147837"/>
            <a:ext cx="2065060" cy="15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U:\Fotos\Erntefest 2010\IMG_0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76648"/>
            <a:ext cx="2210147" cy="16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6742" y="4588760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Выставки и ярмарки</a:t>
            </a:r>
            <a:endParaRPr lang="de-DE" dirty="0"/>
          </a:p>
          <a:p>
            <a:pPr marL="901700" lvl="2" indent="-457200">
              <a:buFont typeface="Arial" pitchFamily="34" charset="0"/>
              <a:buChar char="•"/>
            </a:pPr>
            <a:r>
              <a:rPr lang="ru-RU" sz="1600" dirty="0" smtClean="0"/>
              <a:t>День открытой фермы</a:t>
            </a:r>
            <a:endParaRPr lang="de-DE" sz="1600" dirty="0" smtClean="0"/>
          </a:p>
          <a:p>
            <a:pPr marL="901700" lvl="2" indent="-457200">
              <a:buFont typeface="Arial" pitchFamily="34" charset="0"/>
              <a:buChar char="•"/>
            </a:pPr>
            <a:r>
              <a:rPr lang="ru-RU" sz="1600" dirty="0" smtClean="0"/>
              <a:t>День земли Гессен</a:t>
            </a:r>
            <a:endParaRPr lang="de-DE" sz="1600" dirty="0"/>
          </a:p>
          <a:p>
            <a:pPr marL="901700" lvl="2" indent="-457200">
              <a:buFont typeface="Arial" pitchFamily="34" charset="0"/>
              <a:buChar char="•"/>
            </a:pPr>
            <a:r>
              <a:rPr lang="ru-RU" sz="1600" dirty="0" smtClean="0"/>
              <a:t>Праздник урожая во Франкфурте-на-Майне</a:t>
            </a:r>
            <a:endParaRPr lang="de-DE" sz="1600" dirty="0" smtClean="0"/>
          </a:p>
          <a:p>
            <a:pPr marL="901700" lvl="2" indent="-457200">
              <a:buFont typeface="Arial" pitchFamily="34" charset="0"/>
              <a:buChar char="•"/>
            </a:pPr>
            <a:r>
              <a:rPr lang="ru-RU" sz="1600" dirty="0" smtClean="0"/>
              <a:t>«Земля и удовольствие» во Франкфурте-на-Майне</a:t>
            </a:r>
            <a:endParaRPr lang="de-DE" sz="1600" dirty="0" smtClean="0"/>
          </a:p>
          <a:p>
            <a:pPr marL="901700" lvl="2" indent="-457200">
              <a:buFont typeface="Arial" pitchFamily="34" charset="0"/>
              <a:buChar char="•"/>
            </a:pPr>
            <a:r>
              <a:rPr lang="ru-RU" sz="1600" dirty="0" smtClean="0"/>
              <a:t>Гессенская сельскохозяйственная выставка в Альсфельде</a:t>
            </a:r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76648"/>
            <a:ext cx="2352675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77" y="116632"/>
            <a:ext cx="3505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5667"/>
            <a:ext cx="5762602" cy="115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62" y="5310228"/>
            <a:ext cx="4873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5315867"/>
            <a:ext cx="5238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15867"/>
            <a:ext cx="4873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Untertitel 2"/>
          <p:cNvSpPr txBox="1">
            <a:spLocks/>
          </p:cNvSpPr>
          <p:nvPr/>
        </p:nvSpPr>
        <p:spPr>
          <a:xfrm>
            <a:off x="935596" y="1268760"/>
            <a:ext cx="727280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200" b="1" dirty="0" smtClean="0">
                <a:solidFill>
                  <a:sysClr val="windowText" lastClr="000000"/>
                </a:solidFill>
                <a:latin typeface="Calibri"/>
              </a:rPr>
              <a:t>				</a:t>
            </a:r>
            <a:br>
              <a:rPr lang="de-DE" sz="2200" b="1" dirty="0" smtClean="0">
                <a:solidFill>
                  <a:sysClr val="windowText" lastClr="000000"/>
                </a:solidFill>
                <a:latin typeface="Calibri"/>
              </a:rPr>
            </a:br>
            <a:r>
              <a:rPr lang="ru-RU" sz="2200" b="1" dirty="0" smtClean="0">
                <a:solidFill>
                  <a:sysClr val="windowText" lastClr="000000"/>
                </a:solidFill>
                <a:latin typeface="Calibri"/>
              </a:rPr>
              <a:t>Цели</a:t>
            </a:r>
            <a:r>
              <a:rPr lang="de-DE" sz="2200" b="1" dirty="0" smtClean="0">
                <a:solidFill>
                  <a:sysClr val="windowText" lastClr="000000"/>
                </a:solidFill>
                <a:latin typeface="Calibri"/>
              </a:rPr>
              <a:t>:</a:t>
            </a:r>
            <a:endParaRPr kumimoji="0" lang="de-DE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571500" marR="0" lvl="0" indent="-2063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 smtClean="0">
                <a:solidFill>
                  <a:sysClr val="windowText" lastClr="000000"/>
                </a:solidFill>
                <a:latin typeface="Calibri"/>
              </a:rPr>
              <a:t>Дети и молодежь должны узнать, откуда берутся продукты питания и с какими трудностями связано производство качественных продуктов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2063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800" dirty="0" smtClean="0">
                <a:solidFill>
                  <a:sysClr val="windowText" lastClr="000000"/>
                </a:solidFill>
                <a:latin typeface="Calibri"/>
              </a:rPr>
              <a:t>Углубленный взгляд на сельское хозяйство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571500" marR="0" lvl="0" indent="-2063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Должна транслироваться реалистичная картина работы на ферме, в хлеву, в поле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2063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Учителя, школьники и воспитанники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детских садов получают возможность открыть для себя фермы как внешкольные места обучения.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2661" y="937497"/>
            <a:ext cx="353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«Ферма как классная комната»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8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476250"/>
            <a:ext cx="777736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200" dirty="0" smtClean="0"/>
              <a:t>Проект  </a:t>
            </a:r>
            <a:r>
              <a:rPr lang="de-DE" sz="2200" dirty="0" smtClean="0"/>
              <a:t>„</a:t>
            </a:r>
            <a:r>
              <a:rPr lang="ru-RU" sz="2200" dirty="0" smtClean="0"/>
              <a:t>Знакомство с животноводством»</a:t>
            </a:r>
            <a:endParaRPr lang="de-DE" sz="22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200" dirty="0" smtClean="0"/>
              <a:t>Свиномобиль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200" dirty="0" smtClean="0"/>
              <a:t>Коровомобиль</a:t>
            </a:r>
            <a:endParaRPr lang="de-DE" sz="2200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de-DE" sz="22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de-DE" sz="2200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de-DE" sz="22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de-DE" sz="2200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de-DE" sz="22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200" dirty="0" smtClean="0"/>
              <a:t>Вебкамера в хлеву</a:t>
            </a:r>
            <a:endParaRPr lang="de-DE" sz="2200" dirty="0"/>
          </a:p>
          <a:p>
            <a:pPr marL="285750" indent="-285750">
              <a:buFontTx/>
              <a:buChar char="-"/>
              <a:defRPr/>
            </a:pPr>
            <a:endParaRPr lang="de-DE" dirty="0"/>
          </a:p>
          <a:p>
            <a:pPr marL="285750" indent="-285750">
              <a:buFontTx/>
              <a:buChar char="-"/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59" y="962353"/>
            <a:ext cx="3576894" cy="26826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b="7527"/>
          <a:stretch/>
        </p:blipFill>
        <p:spPr bwMode="auto">
          <a:xfrm>
            <a:off x="5100058" y="3861048"/>
            <a:ext cx="3631909" cy="231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Крестьянский союз земли Гессен </a:t>
            </a:r>
            <a:br>
              <a:rPr lang="ru-RU" altLang="de-DE" sz="2800" b="1" dirty="0" smtClean="0">
                <a:solidFill>
                  <a:schemeClr val="folHlink"/>
                </a:solidFill>
              </a:rPr>
            </a:br>
            <a:r>
              <a:rPr lang="ru-RU" altLang="de-DE" sz="2800" b="1" dirty="0" smtClean="0">
                <a:solidFill>
                  <a:schemeClr val="folHlink"/>
                </a:solidFill>
              </a:rPr>
              <a:t>и его задачи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148637" cy="34845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de-DE" sz="2000" dirty="0" smtClean="0"/>
              <a:t>Гессенский крестьянский союз со своими 18 районными и региональными союзами  представляет интересы своих почти </a:t>
            </a:r>
            <a:r>
              <a:rPr lang="de-DE" altLang="de-DE" sz="2000" dirty="0" smtClean="0"/>
              <a:t>19</a:t>
            </a:r>
            <a:r>
              <a:rPr lang="ru-RU" altLang="de-DE" sz="2000" dirty="0" smtClean="0"/>
              <a:t> </a:t>
            </a:r>
            <a:r>
              <a:rPr lang="de-DE" altLang="de-DE" sz="2000" dirty="0" smtClean="0"/>
              <a:t>000</a:t>
            </a:r>
            <a:r>
              <a:rPr lang="ru-RU" altLang="de-DE" sz="2000" dirty="0" smtClean="0"/>
              <a:t> членов</a:t>
            </a:r>
            <a:r>
              <a:rPr lang="de-DE" altLang="de-DE" sz="2000" dirty="0" smtClean="0"/>
              <a:t>.</a:t>
            </a:r>
            <a:endParaRPr lang="de-DE" altLang="de-DE" sz="20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de-DE" altLang="de-DE" sz="20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de-DE" sz="2000" dirty="0" smtClean="0"/>
              <a:t>Союз консультирует и поддерживает своих членов за счет широкого спектра услуг во всех сферах, затрагивающих сельское хозяйство</a:t>
            </a:r>
            <a:r>
              <a:rPr lang="de-DE" altLang="de-DE" sz="2000" dirty="0" smtClean="0"/>
              <a:t>.</a:t>
            </a:r>
            <a:endParaRPr lang="de-DE" altLang="de-DE" sz="20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de-DE" altLang="de-DE" sz="20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de-DE" sz="2000" dirty="0" smtClean="0"/>
              <a:t>Крестьянский союз земли Гессен выступает за устойчивое, экологичное сельское хозяйство и производство высококачественных продуктов питания</a:t>
            </a:r>
            <a:r>
              <a:rPr lang="de-DE" altLang="de-DE" sz="2000" dirty="0" smtClean="0"/>
              <a:t>.</a:t>
            </a:r>
            <a:endParaRPr lang="de-DE" altLang="de-DE" sz="20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de-DE" altLang="de-DE" sz="20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de-DE" sz="2000" dirty="0" smtClean="0"/>
              <a:t>Жизнеспособные сельскохозяйственные предприятия обеспечивают рабочие места и создание добавленной стоимости на селе и таким образом вносят свой вклад в поддержание нашего культурного ландшафта, который нам дорог, и который мы хотим сохранить</a:t>
            </a:r>
            <a:r>
              <a:rPr lang="de-DE" altLang="de-DE" sz="2000" dirty="0" smtClean="0"/>
              <a:t>.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0072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8" y="260648"/>
            <a:ext cx="4498466" cy="604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40113"/>
            <a:ext cx="2887663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11" descr="U:\Fotos\Archiv Fotos 2012\Tag d.off.Hofes 6.5.2012\IMG_36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>
            <a:fillRect/>
          </a:stretch>
        </p:blipFill>
        <p:spPr bwMode="auto">
          <a:xfrm>
            <a:off x="5710238" y="490538"/>
            <a:ext cx="3109912" cy="2506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45924"/>
            <a:ext cx="32403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День открытой фермы 2014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989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55576" y="2403888"/>
            <a:ext cx="8136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Соцсети</a:t>
            </a:r>
            <a:endParaRPr lang="de-DE" dirty="0" smtClean="0"/>
          </a:p>
          <a:p>
            <a:endParaRPr lang="de-DE" dirty="0"/>
          </a:p>
          <a:p>
            <a:pPr marL="901700" lvl="2" indent="-457200">
              <a:buFont typeface="Arial" pitchFamily="34" charset="0"/>
              <a:buChar char="•"/>
            </a:pPr>
            <a:r>
              <a:rPr lang="de-DE" sz="1600" dirty="0" smtClean="0"/>
              <a:t>Facebook</a:t>
            </a:r>
            <a:endParaRPr lang="de-DE" sz="1600" dirty="0"/>
          </a:p>
          <a:p>
            <a:pPr marL="901700" lvl="2" indent="-457200">
              <a:buFont typeface="Arial" pitchFamily="34" charset="0"/>
              <a:buChar char="•"/>
            </a:pPr>
            <a:r>
              <a:rPr lang="de-DE" sz="1600" dirty="0" err="1" smtClean="0"/>
              <a:t>Twítter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8460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Указатели с </a:t>
            </a:r>
            <a:r>
              <a:rPr lang="de-DE" dirty="0" smtClean="0"/>
              <a:t>QR</a:t>
            </a:r>
            <a:r>
              <a:rPr lang="ru-RU" dirty="0" smtClean="0"/>
              <a:t>-кодом</a:t>
            </a:r>
            <a:endParaRPr lang="de-DE" dirty="0"/>
          </a:p>
        </p:txBody>
      </p:sp>
      <p:pic>
        <p:nvPicPr>
          <p:cNvPr id="3076" name="Picture 4" descr="https://encrypted-tbn1.gstatic.com/images?q=tbn:ANd9GcT1QI_o0iWD-80usObM0Ye84CqmoqZT769IOqi4EgQbPFirpcjuFOPliUF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20" y="38920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TUHeUW-NAGTUgqDc7p7v9Ajrc9x84c89rbDXdz-OXStx8JQ-BYGp8beJt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1428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55576" y="4149080"/>
            <a:ext cx="4638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Интернет-ресурсы</a:t>
            </a:r>
            <a:endParaRPr lang="de-DE" dirty="0" smtClean="0"/>
          </a:p>
          <a:p>
            <a:endParaRPr lang="de-DE" dirty="0"/>
          </a:p>
          <a:p>
            <a:pPr marL="901700" lvl="2" indent="-457200">
              <a:buFont typeface="Arial" pitchFamily="34" charset="0"/>
              <a:buChar char="•"/>
            </a:pPr>
            <a:r>
              <a:rPr lang="de-DE" sz="1600" dirty="0" smtClean="0"/>
              <a:t>www.die-deutschen-bauern.de</a:t>
            </a:r>
          </a:p>
          <a:p>
            <a:pPr marL="901700" lvl="2" indent="-457200">
              <a:buFont typeface="Arial" pitchFamily="34" charset="0"/>
              <a:buChar char="•"/>
            </a:pPr>
            <a:r>
              <a:rPr lang="de-DE" sz="1600" dirty="0" smtClean="0"/>
              <a:t>www.meine-bauernfamilie.de</a:t>
            </a:r>
          </a:p>
          <a:p>
            <a:pPr marL="901700" lvl="2" indent="-457200">
              <a:buFont typeface="Arial" pitchFamily="34" charset="0"/>
              <a:buChar char="•"/>
            </a:pPr>
            <a:r>
              <a:rPr lang="de-DE" sz="1600" dirty="0" smtClean="0"/>
              <a:t>www.meine-gruene-zukunft.de</a:t>
            </a:r>
            <a:endParaRPr lang="de-DE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28" y="381541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Предприятия сферы услуг Крестьянского союза земли Гессен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196752"/>
            <a:ext cx="7162800" cy="4968552"/>
          </a:xfrm>
        </p:spPr>
        <p:txBody>
          <a:bodyPr>
            <a:normAutofit fontScale="77500" lnSpcReduction="20000"/>
          </a:bodyPr>
          <a:lstStyle/>
          <a:p>
            <a:pPr indent="-2571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1700" dirty="0" smtClean="0"/>
              <a:t>LBH-Steuerberatungsgesellschaft mbH</a:t>
            </a:r>
            <a:br>
              <a:rPr lang="de-DE" altLang="de-DE" sz="1700" dirty="0" smtClean="0"/>
            </a:br>
            <a:r>
              <a:rPr lang="de-DE" altLang="de-DE" sz="1700" dirty="0" smtClean="0"/>
              <a:t>-</a:t>
            </a:r>
            <a:r>
              <a:rPr lang="ru-RU" altLang="de-DE" sz="1700" dirty="0" smtClean="0"/>
              <a:t>Консультирование</a:t>
            </a:r>
            <a:r>
              <a:rPr lang="de-DE" altLang="de-DE" sz="1700" dirty="0" smtClean="0"/>
              <a:t/>
            </a:r>
            <a:br>
              <a:rPr lang="de-DE" altLang="de-DE" sz="1700" dirty="0" smtClean="0"/>
            </a:br>
            <a:r>
              <a:rPr lang="de-DE" altLang="de-DE" sz="1700" dirty="0" smtClean="0"/>
              <a:t>- </a:t>
            </a:r>
            <a:r>
              <a:rPr lang="ru-RU" altLang="de-DE" sz="1700" dirty="0" smtClean="0"/>
              <a:t>Бухгалтерия</a:t>
            </a:r>
            <a:r>
              <a:rPr lang="de-DE" altLang="de-DE" sz="1700" dirty="0" smtClean="0"/>
              <a:t/>
            </a:r>
            <a:br>
              <a:rPr lang="de-DE" altLang="de-DE" sz="1700" dirty="0" smtClean="0"/>
            </a:br>
            <a:r>
              <a:rPr lang="de-DE" altLang="de-DE" sz="1700" dirty="0" smtClean="0"/>
              <a:t>- </a:t>
            </a:r>
            <a:r>
              <a:rPr lang="ru-RU" altLang="de-DE" sz="1700" dirty="0" smtClean="0"/>
              <a:t>Годовые отчеты</a:t>
            </a:r>
            <a:r>
              <a:rPr lang="de-DE" altLang="de-DE" sz="1700" dirty="0" smtClean="0"/>
              <a:t/>
            </a:r>
            <a:br>
              <a:rPr lang="de-DE" altLang="de-DE" sz="1700" dirty="0" smtClean="0"/>
            </a:br>
            <a:r>
              <a:rPr lang="de-DE" altLang="de-DE" sz="1700" dirty="0" smtClean="0"/>
              <a:t>- </a:t>
            </a:r>
            <a:r>
              <a:rPr lang="ru-RU" altLang="de-DE" sz="1700" dirty="0" smtClean="0"/>
              <a:t>Налоговые декларации</a:t>
            </a:r>
            <a:r>
              <a:rPr lang="de-DE" altLang="de-DE" sz="1700" dirty="0" smtClean="0"/>
              <a:t/>
            </a:r>
            <a:br>
              <a:rPr lang="de-DE" altLang="de-DE" sz="1700" dirty="0" smtClean="0"/>
            </a:br>
            <a:r>
              <a:rPr lang="de-DE" altLang="de-DE" sz="1700" dirty="0" smtClean="0"/>
              <a:t>- </a:t>
            </a:r>
            <a:r>
              <a:rPr lang="ru-RU" altLang="de-DE" sz="1700" dirty="0" smtClean="0"/>
              <a:t>Расчет заработной платы</a:t>
            </a:r>
            <a:endParaRPr lang="de-DE" altLang="de-DE" sz="1700" dirty="0"/>
          </a:p>
          <a:p>
            <a:pPr indent="-2571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1700" dirty="0"/>
              <a:t>Landwirtschaftsverlag Hessen </a:t>
            </a:r>
            <a:r>
              <a:rPr lang="de-DE" altLang="de-DE" sz="1700" dirty="0" smtClean="0"/>
              <a:t>GmbH</a:t>
            </a:r>
            <a:br>
              <a:rPr lang="de-DE" altLang="de-DE" sz="1700" dirty="0" smtClean="0"/>
            </a:br>
            <a:r>
              <a:rPr lang="de-DE" altLang="de-DE" sz="1700" dirty="0" smtClean="0"/>
              <a:t>- </a:t>
            </a:r>
            <a:r>
              <a:rPr lang="ru-RU" altLang="de-DE" sz="1700" dirty="0" smtClean="0"/>
              <a:t>Выпуск еженедельника</a:t>
            </a:r>
            <a:r>
              <a:rPr lang="de-DE" altLang="de-DE" sz="1700" dirty="0" smtClean="0"/>
              <a:t> </a:t>
            </a:r>
            <a:r>
              <a:rPr lang="ru-RU" altLang="de-DE" sz="1700" dirty="0" smtClean="0"/>
              <a:t>«</a:t>
            </a:r>
            <a:r>
              <a:rPr lang="de-DE" altLang="de-DE" sz="1700" dirty="0" smtClean="0"/>
              <a:t>Hessenbauer</a:t>
            </a:r>
            <a:r>
              <a:rPr lang="ru-RU" altLang="de-DE" sz="1700" dirty="0" smtClean="0"/>
              <a:t>»</a:t>
            </a:r>
            <a:endParaRPr lang="de-DE" altLang="de-DE" sz="1700" dirty="0"/>
          </a:p>
          <a:p>
            <a:pPr indent="-2571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1700" dirty="0"/>
              <a:t>MS Management Service GmbH </a:t>
            </a:r>
            <a:r>
              <a:rPr lang="de-DE" altLang="de-DE" sz="1700" dirty="0" smtClean="0"/>
              <a:t>(</a:t>
            </a:r>
            <a:r>
              <a:rPr lang="ru-RU" altLang="de-DE" sz="1700" dirty="0" smtClean="0"/>
              <a:t>Страховое агентство</a:t>
            </a:r>
            <a:r>
              <a:rPr lang="de-DE" altLang="de-DE" sz="1700" dirty="0" smtClean="0"/>
              <a:t>)</a:t>
            </a:r>
            <a:endParaRPr lang="de-DE" altLang="de-DE" sz="1700" dirty="0"/>
          </a:p>
          <a:p>
            <a:pPr indent="-2571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1700" dirty="0"/>
              <a:t>HBV Landwirtschaftliche Unternehmensberatung </a:t>
            </a:r>
            <a:r>
              <a:rPr lang="de-DE" altLang="de-DE" sz="1700" dirty="0" smtClean="0"/>
              <a:t>GmbH</a:t>
            </a:r>
            <a:br>
              <a:rPr lang="de-DE" altLang="de-DE" sz="1700" dirty="0" smtClean="0"/>
            </a:br>
            <a:r>
              <a:rPr lang="ru-RU" altLang="de-DE" sz="1700" dirty="0" smtClean="0"/>
              <a:t>Сферы консультирования</a:t>
            </a:r>
            <a:r>
              <a:rPr lang="de-DE" altLang="de-DE" sz="1700" dirty="0" smtClean="0"/>
              <a:t>:</a:t>
            </a:r>
            <a:br>
              <a:rPr lang="de-DE" altLang="de-DE" sz="1700" dirty="0" smtClean="0"/>
            </a:br>
            <a:r>
              <a:rPr lang="de-DE" altLang="de-DE" sz="1700" dirty="0" smtClean="0"/>
              <a:t>- </a:t>
            </a:r>
            <a:r>
              <a:rPr lang="ru-RU" altLang="de-DE" sz="1700" dirty="0" smtClean="0"/>
              <a:t>Управление производством</a:t>
            </a:r>
            <a:r>
              <a:rPr lang="de-DE" altLang="de-DE" sz="1700" dirty="0" smtClean="0"/>
              <a:t/>
            </a:r>
            <a:br>
              <a:rPr lang="de-DE" altLang="de-DE" sz="1700" dirty="0" smtClean="0"/>
            </a:br>
            <a:r>
              <a:rPr lang="de-DE" altLang="de-DE" sz="1700" dirty="0" smtClean="0"/>
              <a:t>- </a:t>
            </a:r>
            <a:r>
              <a:rPr lang="ru-RU" altLang="de-DE" sz="1700" dirty="0" smtClean="0"/>
              <a:t>Молочное производство</a:t>
            </a:r>
            <a:r>
              <a:rPr lang="de-DE" altLang="de-DE" sz="1700" dirty="0" smtClean="0"/>
              <a:t/>
            </a:r>
            <a:br>
              <a:rPr lang="de-DE" altLang="de-DE" sz="1700" dirty="0" smtClean="0"/>
            </a:br>
            <a:r>
              <a:rPr lang="de-DE" altLang="de-DE" sz="1700" dirty="0" smtClean="0"/>
              <a:t>- </a:t>
            </a:r>
            <a:r>
              <a:rPr lang="ru-RU" altLang="de-DE" sz="1700" dirty="0" smtClean="0"/>
              <a:t>Свиноводство</a:t>
            </a:r>
            <a:r>
              <a:rPr lang="de-DE" altLang="de-DE" sz="1700" dirty="0" smtClean="0"/>
              <a:t/>
            </a:r>
            <a:br>
              <a:rPr lang="de-DE" altLang="de-DE" sz="1700" dirty="0" smtClean="0"/>
            </a:br>
            <a:r>
              <a:rPr lang="de-DE" altLang="de-DE" sz="1700" dirty="0" smtClean="0"/>
              <a:t>- </a:t>
            </a:r>
            <a:r>
              <a:rPr lang="ru-RU" altLang="de-DE" sz="1700" dirty="0" smtClean="0"/>
              <a:t>Возделывание клубники</a:t>
            </a:r>
            <a:endParaRPr lang="de-DE" altLang="de-DE" sz="1700" dirty="0"/>
          </a:p>
          <a:p>
            <a:pPr indent="-2571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1700" dirty="0"/>
              <a:t>Hessen AgrarMarketing </a:t>
            </a:r>
            <a:r>
              <a:rPr lang="de-DE" altLang="de-DE" sz="1700" dirty="0" smtClean="0"/>
              <a:t>GmbH</a:t>
            </a:r>
            <a:br>
              <a:rPr lang="de-DE" altLang="de-DE" sz="1700" dirty="0" smtClean="0"/>
            </a:br>
            <a:r>
              <a:rPr lang="ru-RU" altLang="de-DE" sz="1700" dirty="0" smtClean="0"/>
              <a:t>«Связной» по сертификации предприятий свиноводческой, скотоводческой, птицеводческой промышленности, а также </a:t>
            </a:r>
            <a:r>
              <a:rPr lang="de-DE" altLang="de-DE" sz="1700" dirty="0" smtClean="0"/>
              <a:t> </a:t>
            </a:r>
            <a:r>
              <a:rPr lang="ru-RU" altLang="de-DE" sz="1700" dirty="0" smtClean="0"/>
              <a:t>плодоводства</a:t>
            </a:r>
            <a:r>
              <a:rPr lang="de-DE" altLang="de-DE" sz="1700" dirty="0" smtClean="0"/>
              <a:t>,</a:t>
            </a:r>
            <a:r>
              <a:rPr lang="ru-RU" altLang="de-DE" sz="1700" dirty="0" smtClean="0"/>
              <a:t> овощеводства, земледелия, </a:t>
            </a:r>
            <a:r>
              <a:rPr lang="de-DE" altLang="de-DE" sz="1700" dirty="0" smtClean="0"/>
              <a:t> </a:t>
            </a:r>
            <a:r>
              <a:rPr lang="ru-RU" altLang="de-DE" sz="1700" dirty="0" smtClean="0"/>
              <a:t>лугопастбищных хозяйств и перевозчиков скота при вступлении в систему </a:t>
            </a:r>
            <a:r>
              <a:rPr lang="de-DE" altLang="de-DE" sz="1700" dirty="0" smtClean="0"/>
              <a:t>QS</a:t>
            </a:r>
            <a:r>
              <a:rPr lang="ru-RU" altLang="de-DE" sz="1700" dirty="0" smtClean="0"/>
              <a:t> и получении штампа о благополучии животных</a:t>
            </a:r>
            <a:endParaRPr lang="de-DE" altLang="de-DE" sz="1700" dirty="0" smtClean="0"/>
          </a:p>
          <a:p>
            <a:pPr indent="-2571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1700" dirty="0"/>
              <a:t>L &amp; F Rechtsanwaltsgesellschaft </a:t>
            </a:r>
            <a:r>
              <a:rPr lang="de-DE" altLang="de-DE" sz="1700" dirty="0" smtClean="0"/>
              <a:t>mbH</a:t>
            </a:r>
            <a:r>
              <a:rPr lang="ru-RU" altLang="de-DE" sz="1700" dirty="0" smtClean="0"/>
              <a:t> (адвокатская контора)</a:t>
            </a:r>
            <a:endParaRPr lang="de-DE" altLang="de-DE" sz="1700" dirty="0" smtClean="0"/>
          </a:p>
          <a:p>
            <a:pPr indent="-2571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1700" dirty="0" smtClean="0"/>
              <a:t>Betriebs- und Haushaltshilfe Hessen GmbH</a:t>
            </a:r>
            <a:r>
              <a:rPr lang="ru-RU" altLang="de-DE" sz="1700" dirty="0" smtClean="0"/>
              <a:t> (помощь на ферме и в быту)</a:t>
            </a:r>
            <a:endParaRPr lang="de-DE" altLang="de-DE" sz="1700" dirty="0" smtClean="0"/>
          </a:p>
          <a:p>
            <a:pPr indent="-2571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ru-RU" altLang="de-DE" sz="1700" dirty="0" smtClean="0"/>
              <a:t>Гостиница </a:t>
            </a:r>
            <a:r>
              <a:rPr lang="de-DE" altLang="de-DE" sz="1700" dirty="0" smtClean="0"/>
              <a:t>TaunusTagungsHotel GmbH</a:t>
            </a:r>
          </a:p>
          <a:p>
            <a:pPr indent="-257175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</a:pPr>
            <a:endParaRPr lang="de-DE" altLang="de-DE" sz="1700" dirty="0" smtClean="0"/>
          </a:p>
          <a:p>
            <a:pPr indent="-257175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endParaRPr lang="de-DE" altLang="de-DE" sz="1300" dirty="0"/>
          </a:p>
          <a:p>
            <a:pPr indent="-257175">
              <a:lnSpc>
                <a:spcPct val="80000"/>
              </a:lnSpc>
              <a:buFontTx/>
              <a:buNone/>
            </a:pPr>
            <a:endParaRPr lang="de-DE" altLang="de-DE" sz="1300" dirty="0"/>
          </a:p>
          <a:p>
            <a:pPr indent="-257175">
              <a:lnSpc>
                <a:spcPct val="80000"/>
              </a:lnSpc>
              <a:buFontTx/>
              <a:buNone/>
            </a:pP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42877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:\Ref. X\Internet\TdoH Kuh Karla tes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t="7268" r="-4308" b="-7268"/>
          <a:stretch>
            <a:fillRect/>
          </a:stretch>
        </p:blipFill>
        <p:spPr bwMode="auto">
          <a:xfrm>
            <a:off x="2051050" y="1281113"/>
            <a:ext cx="37211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195513" y="476250"/>
            <a:ext cx="4537075" cy="1800225"/>
          </a:xfr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</a:t>
            </a:r>
            <a:br>
              <a:rPr lang="ru-RU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внимание</a:t>
            </a:r>
            <a:r>
              <a:rPr lang="de-DE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de-DE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4476207" y="4914018"/>
            <a:ext cx="2130" cy="167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490185" y="4092613"/>
            <a:ext cx="1843" cy="1728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42625" y="458846"/>
            <a:ext cx="7561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de-DE" sz="2400" b="1" dirty="0" smtClean="0">
                <a:solidFill>
                  <a:schemeClr val="folHlink"/>
                </a:solidFill>
              </a:rPr>
              <a:t>Крестьянский союз</a:t>
            </a:r>
            <a:r>
              <a:rPr lang="de-DE" altLang="de-DE" sz="2400" b="1" dirty="0" smtClean="0">
                <a:solidFill>
                  <a:schemeClr val="folHlink"/>
                </a:solidFill>
              </a:rPr>
              <a:t> – </a:t>
            </a:r>
            <a:r>
              <a:rPr lang="ru-RU" altLang="de-DE" sz="2400" b="1" dirty="0" smtClean="0">
                <a:solidFill>
                  <a:schemeClr val="folHlink"/>
                </a:solidFill>
              </a:rPr>
              <a:t>действует на всех уровнях</a:t>
            </a:r>
            <a:endParaRPr lang="de-DE" altLang="de-DE" sz="2400" b="1" dirty="0">
              <a:solidFill>
                <a:schemeClr val="folHlink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350082" y="1665109"/>
            <a:ext cx="4236293" cy="646331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Европейский крестьянский союз</a:t>
            </a:r>
            <a:r>
              <a:rPr lang="de-DE" altLang="de-DE" dirty="0" smtClean="0"/>
              <a:t> (COPA</a:t>
            </a:r>
            <a:r>
              <a:rPr lang="de-DE" altLang="de-DE" dirty="0"/>
              <a:t>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67471" y="2496542"/>
            <a:ext cx="3824907" cy="646331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Немецкий крестьянский союз</a:t>
            </a:r>
            <a:r>
              <a:rPr lang="de-DE" altLang="de-DE" dirty="0" smtClean="0"/>
              <a:t> </a:t>
            </a:r>
            <a:r>
              <a:rPr lang="de-DE" altLang="de-DE" dirty="0"/>
              <a:t>(DBV)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567471" y="3356991"/>
            <a:ext cx="4020170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b="1" dirty="0" smtClean="0"/>
              <a:t>Крестьянский союз земли Гессен </a:t>
            </a:r>
            <a:r>
              <a:rPr lang="de-DE" altLang="de-DE" b="1" dirty="0" smtClean="0"/>
              <a:t>(HBV</a:t>
            </a:r>
            <a:r>
              <a:rPr lang="de-DE" altLang="de-DE" b="1" dirty="0"/>
              <a:t>)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89817" y="4254991"/>
            <a:ext cx="2462213" cy="646331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Районные крестьянские союзы</a:t>
            </a:r>
            <a:endParaRPr lang="de-DE" altLang="de-DE" dirty="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160116" y="5033963"/>
            <a:ext cx="2663825" cy="646331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Местные крестьянские союзы</a:t>
            </a:r>
            <a:endParaRPr lang="de-DE" altLang="de-DE" dirty="0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160116" y="5863181"/>
            <a:ext cx="2595563" cy="37941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Члены</a:t>
            </a:r>
            <a:endParaRPr lang="de-DE" altLang="de-DE" dirty="0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4520924" y="5680294"/>
            <a:ext cx="794" cy="170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4478338" y="2276872"/>
            <a:ext cx="13690" cy="1801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4500563" y="3142872"/>
            <a:ext cx="0" cy="214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70982" y="834786"/>
            <a:ext cx="3459162" cy="646331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Всемирная фермерская организация </a:t>
            </a:r>
            <a:r>
              <a:rPr lang="de-DE" altLang="de-DE" dirty="0" smtClean="0"/>
              <a:t>(WFO)</a:t>
            </a:r>
            <a:endParaRPr lang="de-DE" altLang="de-DE" dirty="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509297" y="1481117"/>
            <a:ext cx="0" cy="1801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6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78" y="188640"/>
            <a:ext cx="5880397" cy="6015512"/>
          </a:xfrm>
        </p:spPr>
      </p:pic>
      <p:sp>
        <p:nvSpPr>
          <p:cNvPr id="2" name="TextBox 1"/>
          <p:cNvSpPr txBox="1"/>
          <p:nvPr/>
        </p:nvSpPr>
        <p:spPr>
          <a:xfrm>
            <a:off x="2627784" y="225514"/>
            <a:ext cx="36270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и органы </a:t>
            </a:r>
          </a:p>
          <a:p>
            <a:r>
              <a:rPr lang="ru-RU" dirty="0" smtClean="0"/>
              <a:t>Немецкого крестьянского союза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520497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Общее собрание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93741" y="2087270"/>
            <a:ext cx="110844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Президиум</a:t>
            </a:r>
          </a:p>
          <a:p>
            <a:r>
              <a:rPr lang="ru-RU" sz="1400" dirty="0" smtClean="0"/>
              <a:t>Президент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432375"/>
            <a:ext cx="430887" cy="99508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ru-RU" sz="1600" dirty="0" smtClean="0"/>
              <a:t>Делегаты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63018" y="2375692"/>
            <a:ext cx="430887" cy="995081"/>
          </a:xfrm>
          <a:prstGeom prst="rect">
            <a:avLst/>
          </a:prstGeom>
          <a:solidFill>
            <a:schemeClr val="bg1"/>
          </a:solidFill>
        </p:spPr>
        <p:txBody>
          <a:bodyPr vert="vert" wrap="none" rtlCol="0">
            <a:spAutoFit/>
          </a:bodyPr>
          <a:lstStyle/>
          <a:p>
            <a:r>
              <a:rPr lang="ru-RU" sz="1600" dirty="0" smtClean="0"/>
              <a:t>Делегаты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03747" y="5770294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300 000 фермеров и их семьи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64134" y="2900969"/>
            <a:ext cx="16729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Отделение </a:t>
            </a:r>
          </a:p>
          <a:p>
            <a:r>
              <a:rPr lang="ru-RU" sz="1400" dirty="0" smtClean="0"/>
              <a:t>Берлин/Брюссель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7988" y="2873232"/>
            <a:ext cx="12374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Экспертные </a:t>
            </a:r>
          </a:p>
          <a:p>
            <a:r>
              <a:rPr lang="ru-RU" sz="1400" dirty="0" smtClean="0"/>
              <a:t>комитеты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72915" y="3563143"/>
            <a:ext cx="9889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Эксперты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47083" y="3870920"/>
            <a:ext cx="1965603" cy="160043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Члены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18 земельных </a:t>
            </a:r>
          </a:p>
          <a:p>
            <a:r>
              <a:rPr lang="ru-RU" sz="1400" dirty="0" smtClean="0"/>
              <a:t>крестьянских союзов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ок. 300 районных </a:t>
            </a:r>
          </a:p>
          <a:p>
            <a:r>
              <a:rPr lang="ru-RU" sz="1400" dirty="0" smtClean="0"/>
              <a:t>крестьянских союзов</a:t>
            </a:r>
          </a:p>
          <a:p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41324" y="3870920"/>
            <a:ext cx="3901389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Прочие члены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Немецкий союз Райффайзена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Федеральный союз </a:t>
            </a:r>
          </a:p>
          <a:p>
            <a:r>
              <a:rPr lang="ru-RU" sz="1400" dirty="0" smtClean="0"/>
              <a:t>сельскохозяйственного профессионального </a:t>
            </a:r>
          </a:p>
          <a:p>
            <a:r>
              <a:rPr lang="ru-RU" sz="1400" dirty="0" smtClean="0"/>
              <a:t>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46 ассоциированных членов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645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 smtClean="0">
                <a:solidFill>
                  <a:schemeClr val="folHlink"/>
                </a:solidFill>
              </a:rPr>
              <a:t>Отраслевые комитеты Немецкого крестьянского союза</a:t>
            </a:r>
            <a:endParaRPr lang="de-DE" sz="2200" b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Аграрное право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Структура сельского хозяйства и региональная политика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Профессиональное образование/образовательная политика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Организация предприятия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Федеральный комитет по вопросам производства овощей и фруктов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Птица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Злаки и другая качественная продукция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Картофель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Молоко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Возобновляемые источники энергии/возобновляемое сырье</a:t>
            </a:r>
          </a:p>
          <a:p>
            <a:pPr marL="108000" indent="0">
              <a:spcAft>
                <a:spcPts val="600"/>
              </a:spcAft>
              <a:buNone/>
            </a:pPr>
            <a:endParaRPr lang="ru-RU" sz="1400" b="1" dirty="0"/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Сельское хозяйство как побочный источник дохода и комбинированный доход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Работа с общественностью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Экологичное земледелие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Говядина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Семенной материал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Свинина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Социальная политика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Вопросы налоговой политики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1400" b="1" dirty="0" smtClean="0"/>
              <a:t>Защита окружающей среды</a:t>
            </a:r>
          </a:p>
          <a:p>
            <a:pPr marL="108000">
              <a:spcAft>
                <a:spcPts val="600"/>
              </a:spcAft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379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Органы Крестьянского союза земли Гессен</a:t>
            </a:r>
            <a:r>
              <a:rPr lang="de-DE" altLang="de-DE" sz="2800" b="1" dirty="0">
                <a:solidFill>
                  <a:schemeClr val="folHlink"/>
                </a:solidFill>
              </a:rPr>
              <a:t/>
            </a:r>
            <a:br>
              <a:rPr lang="de-DE" altLang="de-DE" sz="2800" b="1" dirty="0">
                <a:solidFill>
                  <a:schemeClr val="folHlink"/>
                </a:solidFill>
              </a:rPr>
            </a:br>
            <a:r>
              <a:rPr lang="ru-RU" altLang="de-DE" sz="2800" b="1" dirty="0" smtClean="0">
                <a:solidFill>
                  <a:schemeClr val="folHlink"/>
                </a:solidFill>
              </a:rPr>
              <a:t>Состав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563938" y="2349500"/>
            <a:ext cx="1728787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Правление</a:t>
            </a:r>
            <a:endParaRPr lang="de-DE" altLang="de-DE" dirty="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99592" y="2539206"/>
            <a:ext cx="180074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На добровольных началах</a:t>
            </a:r>
            <a:endParaRPr lang="de-DE" altLang="de-DE" dirty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41338" y="3573463"/>
            <a:ext cx="34559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de-DE" dirty="0" smtClean="0"/>
              <a:t>Президент Карстен Шмаль</a:t>
            </a:r>
            <a:endParaRPr lang="de-DE" altLang="de-DE" dirty="0"/>
          </a:p>
          <a:p>
            <a:pPr eaLnBrk="1" hangingPunct="1">
              <a:spcBef>
                <a:spcPct val="50000"/>
              </a:spcBef>
            </a:pPr>
            <a:r>
              <a:rPr lang="ru-RU" altLang="de-DE" dirty="0" smtClean="0"/>
              <a:t>Вице-президент Армин Мюллер</a:t>
            </a:r>
            <a:endParaRPr lang="de-DE" altLang="de-DE" dirty="0"/>
          </a:p>
          <a:p>
            <a:pPr eaLnBrk="1" hangingPunct="1">
              <a:spcBef>
                <a:spcPct val="50000"/>
              </a:spcBef>
            </a:pPr>
            <a:r>
              <a:rPr lang="ru-RU" altLang="de-DE" dirty="0" smtClean="0"/>
              <a:t>Вице-президент Томас Кунц</a:t>
            </a:r>
            <a:endParaRPr lang="de-DE" altLang="de-DE" dirty="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005388" y="3573463"/>
            <a:ext cx="3671887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de-DE" dirty="0" smtClean="0"/>
              <a:t>Генеральный секретарь Петер Фосс-Фельс</a:t>
            </a:r>
            <a:endParaRPr lang="de-DE" altLang="de-DE" dirty="0"/>
          </a:p>
          <a:p>
            <a:pPr eaLnBrk="1" hangingPunct="1">
              <a:spcBef>
                <a:spcPct val="50000"/>
              </a:spcBef>
            </a:pPr>
            <a:r>
              <a:rPr lang="ru-RU" altLang="de-DE" dirty="0" smtClean="0"/>
              <a:t>Зам. Генерального секретаря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de-DE" dirty="0" smtClean="0"/>
              <a:t>д-р</a:t>
            </a:r>
            <a:r>
              <a:rPr lang="de-DE" altLang="de-DE" dirty="0" smtClean="0"/>
              <a:t> </a:t>
            </a:r>
            <a:r>
              <a:rPr lang="ru-RU" altLang="de-DE" dirty="0" smtClean="0"/>
              <a:t>Х.Х. Харпайн</a:t>
            </a:r>
            <a:endParaRPr lang="de-DE" altLang="de-DE" dirty="0"/>
          </a:p>
          <a:p>
            <a:pPr>
              <a:spcBef>
                <a:spcPct val="50000"/>
              </a:spcBef>
            </a:pPr>
            <a:r>
              <a:rPr lang="ru-RU" altLang="de-DE" dirty="0"/>
              <a:t>Зам. Генерального секретаря </a:t>
            </a:r>
            <a:r>
              <a:rPr lang="ru-RU" altLang="de-DE" dirty="0" smtClean="0"/>
              <a:t>Бьорн Шебель</a:t>
            </a:r>
            <a:endParaRPr lang="de-DE" altLang="de-DE" dirty="0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2700338" y="2781300"/>
            <a:ext cx="17272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427538" y="2781300"/>
            <a:ext cx="17287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156325" y="3052763"/>
            <a:ext cx="12969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В штате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030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Совет</a:t>
            </a:r>
            <a:r>
              <a:rPr lang="de-DE" altLang="de-DE" sz="2800" b="1" dirty="0" smtClean="0">
                <a:solidFill>
                  <a:schemeClr val="folHlink"/>
                </a:solidFill>
              </a:rPr>
              <a:t>/</a:t>
            </a:r>
            <a:r>
              <a:rPr lang="ru-RU" altLang="de-DE" sz="2800" b="1" dirty="0" smtClean="0">
                <a:solidFill>
                  <a:schemeClr val="folHlink"/>
                </a:solidFill>
              </a:rPr>
              <a:t>Расширенный Совет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2987824" y="1341438"/>
            <a:ext cx="1368276" cy="11514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4643439" y="1341438"/>
            <a:ext cx="1368722" cy="13674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017408" y="2361208"/>
            <a:ext cx="195458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На добровольных началах</a:t>
            </a:r>
            <a:endParaRPr lang="de-DE" altLang="de-DE" dirty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012161" y="2708920"/>
            <a:ext cx="12969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de-DE" dirty="0" smtClean="0"/>
              <a:t>В штате</a:t>
            </a:r>
            <a:endParaRPr lang="de-DE" altLang="de-DE" dirty="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9552" y="3428999"/>
            <a:ext cx="36006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de-DE" dirty="0" smtClean="0"/>
              <a:t>Председатели </a:t>
            </a:r>
            <a:r>
              <a:rPr lang="de-DE" altLang="de-DE" dirty="0" smtClean="0"/>
              <a:t>18 </a:t>
            </a:r>
            <a:r>
              <a:rPr lang="ru-RU" altLang="de-DE" dirty="0" smtClean="0"/>
              <a:t>районных и окружных крестьянских союзов</a:t>
            </a:r>
            <a:endParaRPr lang="de-DE" altLang="de-DE" dirty="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476375" y="4581525"/>
            <a:ext cx="60483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dirty="0"/>
              <a:t> </a:t>
            </a:r>
            <a:r>
              <a:rPr lang="ru-RU" altLang="de-DE" dirty="0" smtClean="0"/>
              <a:t>Члены правления</a:t>
            </a:r>
            <a:endParaRPr lang="de-DE" altLang="de-DE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dirty="0"/>
              <a:t> </a:t>
            </a:r>
            <a:r>
              <a:rPr lang="ru-RU" altLang="de-DE" dirty="0" smtClean="0"/>
              <a:t>Представители политических кругов с совещательным голосом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de-DE" dirty="0"/>
              <a:t> </a:t>
            </a:r>
            <a:r>
              <a:rPr lang="ru-RU" altLang="de-DE" dirty="0" smtClean="0"/>
              <a:t>Почетный президент с совещательным голосом</a:t>
            </a:r>
            <a:endParaRPr lang="de-DE" altLang="de-DE" dirty="0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076825" y="3429000"/>
            <a:ext cx="32400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de-DE" dirty="0" smtClean="0"/>
              <a:t>Исполнительные директора </a:t>
            </a:r>
            <a:r>
              <a:rPr lang="de-DE" altLang="de-DE" dirty="0" smtClean="0"/>
              <a:t> </a:t>
            </a:r>
            <a:r>
              <a:rPr lang="de-DE" altLang="de-DE" dirty="0"/>
              <a:t>18 </a:t>
            </a:r>
            <a:r>
              <a:rPr lang="ru-RU" altLang="de-DE" dirty="0" smtClean="0"/>
              <a:t>районных и окружных крестьянских союзов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927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800" b="1" dirty="0" smtClean="0">
                <a:solidFill>
                  <a:schemeClr val="folHlink"/>
                </a:solidFill>
              </a:rPr>
              <a:t>Президиум</a:t>
            </a:r>
            <a:endParaRPr lang="de-DE" altLang="de-DE" sz="2800" b="1" dirty="0">
              <a:solidFill>
                <a:schemeClr val="folHlink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496746" cy="62372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ð"/>
            </a:pPr>
            <a:r>
              <a:rPr lang="ru-RU" altLang="de-DE" sz="2000" b="1" dirty="0" smtClean="0"/>
              <a:t>Состоит из членов правления и совета</a:t>
            </a:r>
            <a:endParaRPr lang="de-DE" altLang="de-DE" sz="2000" b="1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endParaRPr lang="de-DE" altLang="de-DE" sz="1000" b="1" dirty="0"/>
          </a:p>
          <a:p>
            <a:pPr>
              <a:lnSpc>
                <a:spcPct val="80000"/>
              </a:lnSpc>
              <a:buFont typeface="Wingdings" pitchFamily="2" charset="2"/>
              <a:buChar char="ð"/>
            </a:pPr>
            <a:r>
              <a:rPr lang="ru-RU" altLang="de-DE" sz="2000" b="1" dirty="0" smtClean="0"/>
              <a:t>Прочие избираемые члены, обладающие правом голоса</a:t>
            </a:r>
            <a:r>
              <a:rPr lang="de-DE" altLang="de-DE" sz="2000" b="1" dirty="0" smtClean="0"/>
              <a:t>:</a:t>
            </a:r>
            <a:endParaRPr lang="de-DE" altLang="de-DE" sz="2000" b="1" dirty="0"/>
          </a:p>
          <a:p>
            <a:pPr>
              <a:lnSpc>
                <a:spcPct val="80000"/>
              </a:lnSpc>
              <a:buFontTx/>
              <a:buNone/>
            </a:pPr>
            <a:endParaRPr lang="de-DE" altLang="de-DE" sz="1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2400" dirty="0"/>
              <a:t>   </a:t>
            </a:r>
            <a:r>
              <a:rPr lang="de-DE" altLang="de-DE" sz="2000" dirty="0" smtClean="0">
                <a:latin typeface="+mj-lt"/>
              </a:rPr>
              <a:t>- </a:t>
            </a:r>
            <a:r>
              <a:rPr lang="ru-RU" altLang="de-DE" sz="1400" dirty="0" smtClean="0">
                <a:latin typeface="+mj-lt"/>
              </a:rPr>
              <a:t>Председатель Союза сельской молодежи земли Гессен</a:t>
            </a:r>
            <a:endParaRPr lang="de-DE" altLang="de-DE" sz="1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de-DE" sz="1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1400" dirty="0" smtClean="0">
                <a:latin typeface="+mj-lt"/>
              </a:rPr>
              <a:t>     - </a:t>
            </a:r>
            <a:r>
              <a:rPr lang="ru-RU" altLang="de-DE" sz="1400" dirty="0" smtClean="0">
                <a:latin typeface="+mj-lt"/>
              </a:rPr>
              <a:t>Президент Союза сельских женщин</a:t>
            </a:r>
            <a:r>
              <a:rPr lang="de-DE" altLang="de-DE" sz="1400" dirty="0" smtClean="0">
                <a:latin typeface="+mj-lt"/>
              </a:rPr>
              <a:t> </a:t>
            </a:r>
            <a:r>
              <a:rPr lang="ru-RU" altLang="de-DE" sz="1400" dirty="0"/>
              <a:t>земли Гессен</a:t>
            </a:r>
            <a:endParaRPr lang="de-DE" altLang="de-DE" sz="1400" dirty="0"/>
          </a:p>
          <a:p>
            <a:pPr>
              <a:lnSpc>
                <a:spcPct val="80000"/>
              </a:lnSpc>
              <a:buFontTx/>
              <a:buNone/>
            </a:pPr>
            <a:endParaRPr lang="de-DE" altLang="de-DE" sz="1800" dirty="0" smtClean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1400" dirty="0" smtClean="0">
                <a:latin typeface="+mj-lt"/>
              </a:rPr>
              <a:t>     </a:t>
            </a:r>
            <a:r>
              <a:rPr lang="de-DE" altLang="de-DE" sz="1400" dirty="0">
                <a:latin typeface="+mj-lt"/>
              </a:rPr>
              <a:t>- </a:t>
            </a:r>
            <a:r>
              <a:rPr lang="ru-RU" altLang="de-DE" sz="1400" dirty="0" smtClean="0">
                <a:latin typeface="+mj-lt"/>
              </a:rPr>
              <a:t>Председатель Союза сельско- и лесохозяйственных предприятий земли Гессен</a:t>
            </a:r>
            <a:endParaRPr lang="de-DE" altLang="de-DE" sz="1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de-DE" sz="1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1400" dirty="0">
                <a:latin typeface="+mj-lt"/>
              </a:rPr>
              <a:t>     - </a:t>
            </a:r>
            <a:r>
              <a:rPr lang="ru-RU" altLang="de-DE" sz="1400" dirty="0" smtClean="0">
                <a:latin typeface="+mj-lt"/>
              </a:rPr>
              <a:t>Член правления Союза кооперативных организаций</a:t>
            </a:r>
            <a:endParaRPr lang="de-DE" altLang="de-DE" sz="1400" dirty="0" smtClean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de-DE" sz="1400" dirty="0" smtClean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1400" dirty="0" smtClean="0">
                <a:latin typeface="+mj-lt"/>
              </a:rPr>
              <a:t>     - </a:t>
            </a:r>
            <a:r>
              <a:rPr lang="ru-RU" altLang="de-DE" sz="1400" dirty="0"/>
              <a:t>Председатель </a:t>
            </a:r>
            <a:r>
              <a:rPr lang="ru-RU" altLang="de-DE" sz="1400" dirty="0" smtClean="0"/>
              <a:t>Союза лесовладельцев земли Гессен</a:t>
            </a:r>
            <a:endParaRPr lang="de-DE" altLang="de-DE" sz="1400" dirty="0" smtClean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de-DE" sz="1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1400" dirty="0">
                <a:latin typeface="+mj-lt"/>
              </a:rPr>
              <a:t>     - </a:t>
            </a:r>
            <a:r>
              <a:rPr lang="ru-RU" altLang="de-DE" sz="1400" dirty="0"/>
              <a:t>Председатель </a:t>
            </a:r>
            <a:r>
              <a:rPr lang="ru-RU" altLang="de-DE" sz="1400" dirty="0" smtClean="0"/>
              <a:t>Союза </a:t>
            </a:r>
            <a:r>
              <a:rPr lang="ru-RU" altLang="de-DE" sz="1400" dirty="0" smtClean="0">
                <a:latin typeface="+mj-lt"/>
              </a:rPr>
              <a:t>охотничих хозяйств и владельцев охотничьих угодий земли Гессен</a:t>
            </a:r>
            <a:endParaRPr lang="de-DE" altLang="de-DE" sz="1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de-DE" sz="1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1400" dirty="0">
                <a:latin typeface="+mj-lt"/>
              </a:rPr>
              <a:t>     - </a:t>
            </a:r>
            <a:r>
              <a:rPr lang="ru-RU" altLang="de-DE" sz="1400" dirty="0"/>
              <a:t>Председатель </a:t>
            </a:r>
            <a:r>
              <a:rPr lang="ru-RU" altLang="de-DE" sz="1400" dirty="0" smtClean="0"/>
              <a:t>Союза выпускников сельскохозяйственных средних учебных заведений</a:t>
            </a:r>
            <a:endParaRPr lang="de-DE" altLang="de-DE" sz="1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de-DE" sz="1400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1400" dirty="0">
                <a:latin typeface="+mj-lt"/>
              </a:rPr>
              <a:t>     - </a:t>
            </a:r>
            <a:r>
              <a:rPr lang="ru-RU" altLang="de-DE" sz="1400" dirty="0"/>
              <a:t>Председатель </a:t>
            </a:r>
            <a:r>
              <a:rPr lang="ru-RU" altLang="de-DE" sz="1400" dirty="0" smtClean="0">
                <a:latin typeface="+mj-lt"/>
              </a:rPr>
              <a:t>земельного аграрного комитета</a:t>
            </a:r>
            <a:endParaRPr lang="de-DE" altLang="de-D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73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BV 2010 Vorlage für Präsentationen">
  <a:themeElements>
    <a:clrScheme name="HBV 2010 Vorlage für Präsentation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BV 2010 Vorlage für Präsentatio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BV 2010 Vorlage für Präsentation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V 2010 Vorlage für Präsentation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V 2010 Vorlage für Präsentation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V 2010 Vorlage für Präsentation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V 2010 Vorlage für Präsentation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V 2010 Vorlage für Präsentation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V 2010 Vorlage für Präsentation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V 2010 Vorlage für Präsentation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V 2010 Vorlage für Präsentation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V 2010 Vorlage für Präsentation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V 2010 Vorlage für Präsentation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V 2010 Vorlage für Präsentation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Presse- und Öffentlichkeitsarbeit des Hessischen Bauernverbandes</Template>
  <TotalTime>0</TotalTime>
  <Words>1466</Words>
  <Application>Microsoft Office PowerPoint</Application>
  <PresentationFormat>Bildschirmpräsentation (4:3)</PresentationFormat>
  <Paragraphs>551</Paragraphs>
  <Slides>33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HBV 2010 Vorlage für Präsentationen</vt:lpstr>
      <vt:lpstr>Представительство интересов сельского хозяйства на примере Крестьянского союза  земли Гессен</vt:lpstr>
      <vt:lpstr>Крестьянский союз  земли Гессен</vt:lpstr>
      <vt:lpstr>Крестьянский союз земли Гессен  и его задачи</vt:lpstr>
      <vt:lpstr>PowerPoint-Präsentation</vt:lpstr>
      <vt:lpstr>PowerPoint-Präsentation</vt:lpstr>
      <vt:lpstr>Отраслевые комитеты Немецкого крестьянского союза</vt:lpstr>
      <vt:lpstr>Органы Крестьянского союза земли Гессен Состав</vt:lpstr>
      <vt:lpstr>Совет/Расширенный Совет</vt:lpstr>
      <vt:lpstr>Президиум</vt:lpstr>
      <vt:lpstr>Расширенный президиум</vt:lpstr>
      <vt:lpstr>Расширенный президиум</vt:lpstr>
      <vt:lpstr>Собрание представителей</vt:lpstr>
      <vt:lpstr>Органы Крестьянского союза  земли Гессен</vt:lpstr>
      <vt:lpstr>Распределение обязанностей в центральном отделении Крестьянского союза земли Гессен </vt:lpstr>
      <vt:lpstr>Финансовые комитеты Крестьянского союза  земли Гессен</vt:lpstr>
      <vt:lpstr>PowerPoint-Präsentation</vt:lpstr>
      <vt:lpstr>PowerPoint-Präsentation</vt:lpstr>
      <vt:lpstr>Консультационные услуги Крестьянского союза земли Гессен и его региональных и районных союзов от A до Z  (стр.1)</vt:lpstr>
      <vt:lpstr>Консультационные услуги Крестьянского союза земли Гессен и его региональных и районных союзов от A до Z  (стр.2)</vt:lpstr>
      <vt:lpstr>Союзы, располагающиеся в  Доме гессенской экономики</vt:lpstr>
      <vt:lpstr>PowerPoint-Präsentation</vt:lpstr>
      <vt:lpstr>PowerPoint-Präsentation</vt:lpstr>
      <vt:lpstr>Система «Связных» (Bündler):</vt:lpstr>
      <vt:lpstr>Система контроля QS</vt:lpstr>
      <vt:lpstr>Инициатива Благополучие животных</vt:lpstr>
      <vt:lpstr>Инициатива Благополучие животных</vt:lpstr>
      <vt:lpstr>Как мы решаем эти задачи?</vt:lpstr>
      <vt:lpstr>PowerPoint-Präsentation</vt:lpstr>
      <vt:lpstr>PowerPoint-Präsentation</vt:lpstr>
      <vt:lpstr>PowerPoint-Präsentation</vt:lpstr>
      <vt:lpstr>PowerPoint-Präsentation</vt:lpstr>
      <vt:lpstr>Предприятия сферы услуг Крестьянского союза земли Гессен</vt:lpstr>
      <vt:lpstr>Спасибо  за внимание!</vt:lpstr>
    </vt:vector>
  </TitlesOfParts>
  <Company>HBV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Landwirtschaftliche Interessenvertretung  am Beispiel des Hessischen Bauernverbandes</dc:title>
  <dc:creator>Andrea Sheets</dc:creator>
  <cp:lastModifiedBy>Pranko</cp:lastModifiedBy>
  <cp:revision>116</cp:revision>
  <cp:lastPrinted>2017-10-12T08:46:39Z</cp:lastPrinted>
  <dcterms:created xsi:type="dcterms:W3CDTF">2014-04-30T13:55:58Z</dcterms:created>
  <dcterms:modified xsi:type="dcterms:W3CDTF">2017-10-12T08:47:29Z</dcterms:modified>
</cp:coreProperties>
</file>