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5871C00-E35F-47FD-AC6C-3770A03E05C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-1848" y="-13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1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9E7B125D-6528-4BED-95F8-C340A81E98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5564C879-E54C-4959-8814-557E5F3CCB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BE70A05-37C8-409D-974A-A250F9B5040D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3EE37641-45CC-488C-8C7D-394ACFCF13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A2D08F3A-3562-485C-B8C2-3AACA84C36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183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C77C189-FCA2-4AEC-87AF-C17803420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925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BC8408C-9F3F-479A-BEF4-EE929B66F058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85597"/>
            <a:ext cx="5444490" cy="391549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793A4A7D-9788-4526-B1D6-B870F8A4CD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7318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70C4-E723-47AB-99DC-B796BBB87655}" type="datetime1">
              <a:rPr lang="de-DE" smtClean="0"/>
              <a:t>09.10.2017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1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5722-0FAA-4522-98C2-08935EA73CF3}" type="datetime1">
              <a:rPr lang="de-DE" smtClean="0"/>
              <a:t>09.10.2017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38440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5722-0FAA-4522-98C2-08935EA73CF3}" type="datetime1">
              <a:rPr lang="de-DE" smtClean="0"/>
              <a:t>09.10.2017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00032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5722-0FAA-4522-98C2-08935EA73CF3}" type="datetime1">
              <a:rPr lang="de-DE" smtClean="0"/>
              <a:t>09.10.2017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1588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5722-0FAA-4522-98C2-08935EA73CF3}" type="datetime1">
              <a:rPr lang="de-DE" smtClean="0"/>
              <a:t>09.10.2017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92181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5722-0FAA-4522-98C2-08935EA73CF3}" type="datetime1">
              <a:rPr lang="de-DE" smtClean="0"/>
              <a:t>09.10.2017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44661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81E4-B642-4139-9CF5-64065D0F61C0}" type="datetime1">
              <a:rPr lang="de-DE" smtClean="0"/>
              <a:t>09.10.2017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639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5FBF-E6D9-486C-B89E-FA05683E4637}" type="datetime1">
              <a:rPr lang="de-DE" smtClean="0"/>
              <a:t>09.10.2017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32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ADDA-499E-427F-9F58-0EC667588F14}" type="datetime1">
              <a:rPr lang="de-DE" smtClean="0"/>
              <a:t>09.10.2017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52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AE02-30E7-4EAC-910C-DF90322B8F78}" type="datetime1">
              <a:rPr lang="de-DE" smtClean="0"/>
              <a:t>09.10.2017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85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FA99-6FBB-4323-920D-BD03ED9E9D4A}" type="datetime1">
              <a:rPr lang="de-DE" smtClean="0"/>
              <a:t>09.10.2017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43438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F494-B6C7-4FDB-BD01-AB7910127632}" type="datetime1">
              <a:rPr lang="de-DE" smtClean="0"/>
              <a:t>09.10.2017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83245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4FF3-CEE2-411B-B406-B5EF0F09ECDA}" type="datetime1">
              <a:rPr lang="de-DE" smtClean="0"/>
              <a:t>09.10.2017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61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8746-8205-43F5-B557-182F18009CFD}" type="datetime1">
              <a:rPr lang="de-DE" smtClean="0"/>
              <a:t>09.10.2017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98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BA5F4-820D-482D-A7B0-28D1091DDF12}" type="datetime1">
              <a:rPr lang="de-DE" smtClean="0"/>
              <a:t>09.10.2017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69353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305C-0512-4734-8946-CBE18998D1A1}" type="datetime1">
              <a:rPr lang="de-DE" smtClean="0"/>
              <a:t>09.10.2017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Kreisbauernverband Fulda-Hünfeld e.V.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20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25722-0FAA-4522-98C2-08935EA73CF3}" type="datetime1">
              <a:rPr lang="de-DE" smtClean="0"/>
              <a:t>09.10.2017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Kreisbauernverband Fulda-Hünfeld e.V.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406181F-99B8-409B-92A3-E72DA9A0D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78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D4B64A2-CDEF-44BC-BEBC-6A66B75E4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Monotype Corsiva" panose="03010101010201010101" pitchFamily="66" charset="0"/>
              </a:rPr>
              <a:t>Районный фермерский союз</a:t>
            </a:r>
            <a:br>
              <a:rPr lang="ru-RU" sz="4400" b="1" dirty="0" smtClean="0">
                <a:latin typeface="Monotype Corsiva" panose="03010101010201010101" pitchFamily="66" charset="0"/>
              </a:rPr>
            </a:br>
            <a:r>
              <a:rPr lang="ru-RU" sz="4400" b="1" dirty="0" smtClean="0">
                <a:latin typeface="Monotype Corsiva" panose="03010101010201010101" pitchFamily="66" charset="0"/>
              </a:rPr>
              <a:t>Фульда - Хюнфельд</a:t>
            </a:r>
            <a:endParaRPr lang="de-DE" sz="4400" b="1" dirty="0">
              <a:latin typeface="Monotype Corsiva" panose="03010101010201010101" pitchFamily="66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8655F352-B7C0-4A4E-885A-650C38FAB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7724" y="5089314"/>
            <a:ext cx="8373626" cy="1655762"/>
          </a:xfrm>
        </p:spPr>
        <p:txBody>
          <a:bodyPr/>
          <a:lstStyle/>
          <a:p>
            <a:endParaRPr lang="de-DE" dirty="0"/>
          </a:p>
          <a:p>
            <a:r>
              <a:rPr lang="ru-RU" dirty="0" smtClean="0">
                <a:latin typeface="Monotype Corsiva" panose="03010101010201010101" pitchFamily="66" charset="0"/>
              </a:rPr>
              <a:t>Сферы деятельности районной ассоциации фермерских хозяйств  Фульда-Хюнфельд</a:t>
            </a:r>
            <a:endParaRPr lang="de-DE" dirty="0">
              <a:latin typeface="Monotype Corsiva" panose="03010101010201010101" pitchFamily="66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AAE2FADC-11A3-445A-9EEC-021E4368F6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04" y="2483040"/>
            <a:ext cx="2171791" cy="260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</a:t>
            </a:r>
            <a:r>
              <a:rPr lang="de-DE" dirty="0"/>
              <a:t>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10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79373" y="486561"/>
            <a:ext cx="9321556" cy="29238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7. </a:t>
            </a:r>
            <a:r>
              <a:rPr lang="ru-RU" sz="3200" b="1" u="sng" dirty="0">
                <a:latin typeface="Monotype Corsiva" panose="03010101010201010101" pitchFamily="66" charset="0"/>
              </a:rPr>
              <a:t>Круг задач 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юридическое консультирование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800" b="1" u="sng" dirty="0">
              <a:latin typeface="Monotype Corsiva" panose="03010101010201010101" pitchFamily="66" charset="0"/>
            </a:endParaRPr>
          </a:p>
          <a:p>
            <a:r>
              <a:rPr lang="ru-RU" sz="2800" dirty="0" smtClean="0">
                <a:latin typeface="Monotype Corsiva" panose="03010101010201010101" pitchFamily="66" charset="0"/>
              </a:rPr>
              <a:t>Сотрудничество с</a:t>
            </a:r>
            <a:r>
              <a:rPr lang="de-DE" sz="2800" dirty="0" smtClean="0">
                <a:latin typeface="Monotype Corsiva" panose="03010101010201010101" pitchFamily="66" charset="0"/>
              </a:rPr>
              <a:t>:</a:t>
            </a:r>
            <a:endParaRPr lang="de-DE" sz="28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de-DE" sz="2400" dirty="0">
                <a:latin typeface="Monotype Corsiva" panose="03010101010201010101" pitchFamily="66" charset="0"/>
              </a:rPr>
              <a:t>2 </a:t>
            </a:r>
            <a:r>
              <a:rPr lang="ru-RU" sz="2400" dirty="0" smtClean="0">
                <a:latin typeface="Monotype Corsiva" panose="03010101010201010101" pitchFamily="66" charset="0"/>
              </a:rPr>
              <a:t>нотариусами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>
                <a:latin typeface="Monotype Corsiva" panose="03010101010201010101" pitchFamily="66" charset="0"/>
              </a:rPr>
              <a:t>р</a:t>
            </a:r>
            <a:r>
              <a:rPr lang="ru-RU" sz="2400" dirty="0" smtClean="0">
                <a:latin typeface="Monotype Corsiva" panose="03010101010201010101" pitchFamily="66" charset="0"/>
              </a:rPr>
              <a:t>азличными адвокатами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endParaRPr lang="de-DE" sz="2400" dirty="0">
              <a:latin typeface="BlacklightD" panose="03080702040302070203" pitchFamily="66" charset="0"/>
            </a:endParaRPr>
          </a:p>
          <a:p>
            <a:r>
              <a:rPr lang="de-DE" sz="2400" dirty="0">
                <a:latin typeface="BlacklightD" panose="03080702040302070203" pitchFamily="66" charset="0"/>
              </a:rPr>
              <a:t>            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D4C38C42-9723-405C-9C47-C3C47D2A260D}"/>
              </a:ext>
            </a:extLst>
          </p:cNvPr>
          <p:cNvSpPr txBox="1"/>
          <p:nvPr/>
        </p:nvSpPr>
        <p:spPr>
          <a:xfrm>
            <a:off x="1779372" y="3498398"/>
            <a:ext cx="34104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de-DE" sz="2400" dirty="0">
              <a:latin typeface="BlacklightD" panose="03080702040302070203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Арендное право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Передача хозяйства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Право наследования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Создание предприятия</a:t>
            </a:r>
            <a:endParaRPr lang="de-DE" sz="2400" dirty="0">
              <a:latin typeface="Monotype Corsiva" panose="03010101010201010101" pitchFamily="66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7222ADAE-91BF-4242-AD17-479E60FBB99D}"/>
              </a:ext>
            </a:extLst>
          </p:cNvPr>
          <p:cNvSpPr txBox="1"/>
          <p:nvPr/>
        </p:nvSpPr>
        <p:spPr>
          <a:xfrm>
            <a:off x="5585254" y="3498398"/>
            <a:ext cx="43104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de-DE" sz="2400" dirty="0">
              <a:latin typeface="BlacklightD" panose="03080702040302070203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Соседское право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Административное право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Коммунальное право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Семейное право</a:t>
            </a:r>
            <a:endParaRPr lang="de-DE" sz="2400" dirty="0">
              <a:latin typeface="Monotype Corsiva" panose="03010101010201010101" pitchFamily="66" charset="0"/>
            </a:endParaRP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="" id="{C1DD7EC7-99CC-456A-A939-EA1CB6E4C55B}"/>
              </a:ext>
            </a:extLst>
          </p:cNvPr>
          <p:cNvCxnSpPr>
            <a:cxnSpLocks/>
          </p:cNvCxnSpPr>
          <p:nvPr/>
        </p:nvCxnSpPr>
        <p:spPr>
          <a:xfrm flipV="1">
            <a:off x="1091071" y="3498398"/>
            <a:ext cx="1000985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xmlns="" id="{5367C1E7-A545-40A7-A15A-D68E32DB70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6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11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67017" y="486561"/>
            <a:ext cx="9333912" cy="310854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8.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Круг задач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природоохранное право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Охраняемые территории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Водное законодательство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Компенсирующие мероприятия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Охрана земель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Защита от паводков</a:t>
            </a:r>
            <a:endParaRPr lang="de-DE" sz="2400" dirty="0">
              <a:latin typeface="Monotype Corsiva" panose="03010101010201010101" pitchFamily="66" charset="0"/>
            </a:endParaRPr>
          </a:p>
          <a:p>
            <a:r>
              <a:rPr lang="de-DE" sz="2400" dirty="0">
                <a:latin typeface="BlacklightD" panose="03080702040302070203" pitchFamily="66" charset="0"/>
              </a:rPr>
              <a:t>            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A07CF3B9-2AEB-4853-9B2B-2560D5B77A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12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67015" y="486561"/>
            <a:ext cx="9333913" cy="37240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9. </a:t>
            </a:r>
            <a:r>
              <a:rPr lang="ru-RU" sz="3200" b="1" u="sng" dirty="0">
                <a:latin typeface="Monotype Corsiva" panose="03010101010201010101" pitchFamily="66" charset="0"/>
              </a:rPr>
              <a:t>Круг задач 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 государственные компенсации владельцам </a:t>
            </a:r>
          </a:p>
          <a:p>
            <a:pPr algn="ctr"/>
            <a:r>
              <a:rPr lang="ru-RU" sz="3200" b="1" u="sng" dirty="0" smtClean="0">
                <a:latin typeface="Monotype Corsiva" panose="03010101010201010101" pitchFamily="66" charset="0"/>
              </a:rPr>
              <a:t>в случае использования их земель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pPr algn="ctr"/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r>
              <a:rPr lang="ru-RU" sz="2400" dirty="0" smtClean="0">
                <a:latin typeface="Monotype Corsiva" panose="03010101010201010101" pitchFamily="66" charset="0"/>
              </a:rPr>
              <a:t>Компенсация в случае</a:t>
            </a:r>
            <a:r>
              <a:rPr lang="de-DE" sz="2400" dirty="0" smtClean="0">
                <a:latin typeface="Monotype Corsiva" panose="03010101010201010101" pitchFamily="66" charset="0"/>
              </a:rPr>
              <a:t>:  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Дорожного строительства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Строительства коммуникаций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Повреждений от диких животных</a:t>
            </a:r>
            <a:endParaRPr lang="de-DE" sz="2400" dirty="0">
              <a:latin typeface="Monotype Corsiva" panose="03010101010201010101" pitchFamily="66" charset="0"/>
            </a:endParaRPr>
          </a:p>
          <a:p>
            <a:r>
              <a:rPr lang="de-DE" sz="2400" dirty="0">
                <a:latin typeface="BlacklightD" panose="03080702040302070203" pitchFamily="66" charset="0"/>
              </a:rPr>
              <a:t>      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85F66890-16B5-4A0E-8426-22D6140ED71E}"/>
              </a:ext>
            </a:extLst>
          </p:cNvPr>
          <p:cNvSpPr txBox="1"/>
          <p:nvPr/>
        </p:nvSpPr>
        <p:spPr>
          <a:xfrm>
            <a:off x="1767015" y="4093750"/>
            <a:ext cx="89582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10. </a:t>
            </a:r>
            <a:r>
              <a:rPr lang="ru-RU" sz="3200" b="1" u="sng" dirty="0">
                <a:latin typeface="Monotype Corsiva" panose="03010101010201010101" pitchFamily="66" charset="0"/>
              </a:rPr>
              <a:t>Круг задач 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финансирование производства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pPr algn="ctr"/>
            <a:endParaRPr lang="de-DE" sz="3200" b="1" u="sng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Планирование финансов при строительных работах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Помощь при погашении задолженности</a:t>
            </a:r>
            <a:endParaRPr lang="de-DE" sz="2400" dirty="0">
              <a:latin typeface="Monotype Corsiva" panose="03010101010201010101" pitchFamily="66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DCBCA284-CEBE-42D2-93E3-61DC9E21EB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</a:t>
            </a:r>
            <a:r>
              <a:rPr lang="de-DE" dirty="0"/>
              <a:t>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13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91729" y="486561"/>
            <a:ext cx="9309199" cy="43396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11. </a:t>
            </a:r>
            <a:r>
              <a:rPr lang="ru-RU" sz="3200" b="1" u="sng" dirty="0">
                <a:latin typeface="Monotype Corsiva" panose="03010101010201010101" pitchFamily="66" charset="0"/>
              </a:rPr>
              <a:t>Круг задач 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 </a:t>
            </a:r>
            <a:endParaRPr lang="ru-RU" sz="3200" b="1" u="sng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3200" b="1" u="sng" dirty="0" smtClean="0">
                <a:latin typeface="Monotype Corsiva" panose="03010101010201010101" pitchFamily="66" charset="0"/>
              </a:rPr>
              <a:t>альтернативные источники энергии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Биогаз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Рапсовое масло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Солнечная энергия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Энергетическая древесина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Энергия ветра</a:t>
            </a:r>
            <a:endParaRPr lang="de-DE" sz="2400" dirty="0">
              <a:latin typeface="Monotype Corsiva" panose="03010101010201010101" pitchFamily="66" charset="0"/>
            </a:endParaRPr>
          </a:p>
          <a:p>
            <a:r>
              <a:rPr lang="de-DE" sz="2400" dirty="0">
                <a:latin typeface="BlacklightD" panose="03080702040302070203" pitchFamily="66" charset="0"/>
              </a:rPr>
              <a:t>            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CC563972-B6B7-4329-9097-105C4C0C5B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0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14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79373" y="486562"/>
            <a:ext cx="9321556" cy="310854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Monotype Corsiva" panose="03010101010201010101" pitchFamily="66" charset="0"/>
              </a:rPr>
              <a:t>Образование и повышение квалификации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Профессиональное училище </a:t>
            </a:r>
            <a:r>
              <a:rPr lang="de-DE" sz="2000" dirty="0" smtClean="0">
                <a:latin typeface="Monotype Corsiva" panose="03010101010201010101" pitchFamily="66" charset="0"/>
              </a:rPr>
              <a:t>(</a:t>
            </a:r>
            <a:r>
              <a:rPr lang="ru-RU" sz="2000" dirty="0" smtClean="0">
                <a:latin typeface="Monotype Corsiva" panose="03010101010201010101" pitchFamily="66" charset="0"/>
              </a:rPr>
              <a:t>дуальная система подготовки</a:t>
            </a:r>
            <a:r>
              <a:rPr lang="de-DE" sz="2000" dirty="0" smtClean="0">
                <a:latin typeface="Monotype Corsiva" panose="03010101010201010101" pitchFamily="66" charset="0"/>
              </a:rPr>
              <a:t>) </a:t>
            </a:r>
            <a:r>
              <a:rPr lang="de-DE" sz="2000" dirty="0">
                <a:latin typeface="Monotype Corsiva" panose="03010101010201010101" pitchFamily="66" charset="0"/>
              </a:rPr>
              <a:t>50-60 </a:t>
            </a:r>
            <a:r>
              <a:rPr lang="ru-RU" sz="2000" dirty="0" smtClean="0">
                <a:latin typeface="Monotype Corsiva" panose="03010101010201010101" pitchFamily="66" charset="0"/>
              </a:rPr>
              <a:t>учащихся</a:t>
            </a:r>
            <a:endParaRPr lang="de-DE" sz="20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Техникум </a:t>
            </a:r>
            <a:r>
              <a:rPr lang="de-DE" sz="2400" dirty="0" smtClean="0">
                <a:latin typeface="Monotype Corsiva" panose="03010101010201010101" pitchFamily="66" charset="0"/>
              </a:rPr>
              <a:t>(4</a:t>
            </a:r>
            <a:r>
              <a:rPr lang="ru-RU" sz="2400" dirty="0" smtClean="0">
                <a:latin typeface="Monotype Corsiva" panose="03010101010201010101" pitchFamily="66" charset="0"/>
              </a:rPr>
              <a:t> семестра</a:t>
            </a:r>
            <a:r>
              <a:rPr lang="de-DE" sz="2400" dirty="0" smtClean="0">
                <a:latin typeface="Monotype Corsiva" panose="03010101010201010101" pitchFamily="66" charset="0"/>
              </a:rPr>
              <a:t>)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Повышение квалификации</a:t>
            </a:r>
            <a:endParaRPr lang="de-DE" sz="2400" dirty="0">
              <a:latin typeface="Monotype Corsiva" panose="03010101010201010101" pitchFamily="66" charset="0"/>
            </a:endParaRPr>
          </a:p>
          <a:p>
            <a:r>
              <a:rPr lang="de-DE" sz="2400" dirty="0">
                <a:latin typeface="BlacklightD" panose="03080702040302070203" pitchFamily="66" charset="0"/>
              </a:rPr>
              <a:t>            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15CA610B-CFF5-455E-B582-3067DD7E6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7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15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79373" y="486561"/>
            <a:ext cx="9321556" cy="273921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Monotype Corsiva" panose="03010101010201010101" pitchFamily="66" charset="0"/>
              </a:rPr>
              <a:t>Прочие сферы деятельности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Поддержка владельцев лесных угодий</a:t>
            </a:r>
            <a:endParaRPr lang="de-DE" sz="20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Поддержка охотничьих обществ</a:t>
            </a:r>
            <a:endParaRPr lang="de-DE" sz="2400" dirty="0">
              <a:latin typeface="Monotype Corsiva" panose="03010101010201010101" pitchFamily="66" charset="0"/>
            </a:endParaRPr>
          </a:p>
          <a:p>
            <a:r>
              <a:rPr lang="de-DE" sz="2400" dirty="0">
                <a:latin typeface="BlacklightD" panose="03080702040302070203" pitchFamily="66" charset="0"/>
              </a:rPr>
              <a:t>            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031385A3-28F3-4FBC-8BC9-2DC0B148AD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0"/>
                <a:lumOff val="10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176211"/>
            <a:ext cx="7619999" cy="324722"/>
          </a:xfrm>
        </p:spPr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xmlns="" id="{F877EE03-EFCF-4D3F-8513-B59F14163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2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2589214" y="509110"/>
            <a:ext cx="58257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Monotype Corsiva" panose="03010101010201010101" pitchFamily="66" charset="0"/>
                <a:ea typeface="Adobe Gothic Std B" pitchFamily="34" charset="-128"/>
              </a:rPr>
              <a:t>Районный фермерский союз</a:t>
            </a:r>
            <a:r>
              <a:rPr lang="ru-RU" sz="3200" b="1" u="sng" dirty="0">
                <a:latin typeface="Monotype Corsiva" panose="03010101010201010101" pitchFamily="66" charset="0"/>
                <a:ea typeface="Adobe Gothic Std B" pitchFamily="34" charset="-128"/>
              </a:rPr>
              <a:t/>
            </a:r>
            <a:br>
              <a:rPr lang="ru-RU" sz="3200" b="1" u="sng" dirty="0">
                <a:latin typeface="Monotype Corsiva" panose="03010101010201010101" pitchFamily="66" charset="0"/>
                <a:ea typeface="Adobe Gothic Std B" pitchFamily="34" charset="-128"/>
              </a:rPr>
            </a:br>
            <a:r>
              <a:rPr lang="ru-RU" sz="3200" b="1" u="sng" dirty="0">
                <a:latin typeface="Monotype Corsiva" panose="03010101010201010101" pitchFamily="66" charset="0"/>
                <a:ea typeface="Adobe Gothic Std B" pitchFamily="34" charset="-128"/>
              </a:rPr>
              <a:t>Фульда - Хюнфельд</a:t>
            </a:r>
            <a:endParaRPr lang="de-DE" sz="3200" b="1" u="sng" dirty="0">
              <a:latin typeface="Monotype Corsiva" panose="03010101010201010101" pitchFamily="66" charset="0"/>
              <a:ea typeface="Adobe Gothic Std B" pitchFamily="34" charset="-128"/>
            </a:endParaRPr>
          </a:p>
          <a:p>
            <a:endParaRPr lang="de-DE" sz="2000" b="1" u="sng" dirty="0">
              <a:latin typeface="BlacklightD" panose="03080702040302070203" pitchFamily="66" charset="0"/>
            </a:endParaRPr>
          </a:p>
          <a:p>
            <a:r>
              <a:rPr lang="ru-RU" sz="2000" dirty="0" smtClean="0">
                <a:latin typeface="Monotype Corsiva" panose="03010101010201010101" pitchFamily="66" charset="0"/>
              </a:rPr>
              <a:t>Основан в </a:t>
            </a:r>
            <a:r>
              <a:rPr lang="de-DE" sz="2000" dirty="0" smtClean="0">
                <a:latin typeface="Monotype Corsiva" panose="03010101010201010101" pitchFamily="66" charset="0"/>
              </a:rPr>
              <a:t>1947</a:t>
            </a:r>
            <a:endParaRPr lang="de-DE" sz="2000" dirty="0">
              <a:latin typeface="Monotype Corsiva" panose="03010101010201010101" pitchFamily="66" charset="0"/>
            </a:endParaRPr>
          </a:p>
          <a:p>
            <a:endParaRPr lang="de-DE" sz="2000" dirty="0">
              <a:latin typeface="Monotype Corsiva" panose="03010101010201010101" pitchFamily="66" charset="0"/>
            </a:endParaRPr>
          </a:p>
          <a:p>
            <a:r>
              <a:rPr lang="de-DE" sz="2000" dirty="0">
                <a:latin typeface="Monotype Corsiva" panose="03010101010201010101" pitchFamily="66" charset="0"/>
              </a:rPr>
              <a:t>2.424 </a:t>
            </a:r>
            <a:r>
              <a:rPr lang="ru-RU" sz="2000" dirty="0" smtClean="0">
                <a:latin typeface="Monotype Corsiva" panose="03010101010201010101" pitchFamily="66" charset="0"/>
              </a:rPr>
              <a:t>членов 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из них  		</a:t>
            </a:r>
            <a:r>
              <a:rPr lang="de-DE" sz="2000" dirty="0" smtClean="0">
                <a:latin typeface="Monotype Corsiva" panose="03010101010201010101" pitchFamily="66" charset="0"/>
              </a:rPr>
              <a:t>→</a:t>
            </a:r>
            <a:r>
              <a:rPr lang="de-DE" sz="2000" dirty="0">
                <a:latin typeface="Monotype Corsiva" panose="03010101010201010101" pitchFamily="66" charset="0"/>
              </a:rPr>
              <a:t>	30% </a:t>
            </a:r>
            <a:r>
              <a:rPr lang="ru-RU" sz="2000" dirty="0" smtClean="0">
                <a:latin typeface="Monotype Corsiva" panose="03010101010201010101" pitchFamily="66" charset="0"/>
              </a:rPr>
              <a:t>хозяйств, дающих основной доход</a:t>
            </a:r>
            <a:endParaRPr lang="de-DE" sz="2000" dirty="0">
              <a:latin typeface="Monotype Corsiva" panose="03010101010201010101" pitchFamily="66" charset="0"/>
            </a:endParaRPr>
          </a:p>
          <a:p>
            <a:r>
              <a:rPr lang="de-DE" sz="2000" dirty="0">
                <a:latin typeface="Monotype Corsiva" panose="03010101010201010101" pitchFamily="66" charset="0"/>
              </a:rPr>
              <a:t>			</a:t>
            </a:r>
            <a:r>
              <a:rPr lang="de-DE" sz="2000" dirty="0" smtClean="0">
                <a:latin typeface="Monotype Corsiva" panose="03010101010201010101" pitchFamily="66" charset="0"/>
              </a:rPr>
              <a:t>→</a:t>
            </a:r>
            <a:r>
              <a:rPr lang="de-DE" sz="2000" dirty="0">
                <a:latin typeface="Monotype Corsiva" panose="03010101010201010101" pitchFamily="66" charset="0"/>
              </a:rPr>
              <a:t>	70% </a:t>
            </a:r>
            <a:r>
              <a:rPr lang="ru-RU" sz="2000" dirty="0" smtClean="0">
                <a:latin typeface="Monotype Corsiva" panose="03010101010201010101" pitchFamily="66" charset="0"/>
              </a:rPr>
              <a:t>хозяйств, дающих побочный доход</a:t>
            </a:r>
            <a:endParaRPr lang="de-DE" sz="2000" dirty="0">
              <a:latin typeface="Monotype Corsiva" panose="03010101010201010101" pitchFamily="66" charset="0"/>
            </a:endParaRPr>
          </a:p>
          <a:p>
            <a:endParaRPr lang="de-DE" sz="2000" dirty="0">
              <a:latin typeface="Monotype Corsiva" panose="03010101010201010101" pitchFamily="66" charset="0"/>
            </a:endParaRPr>
          </a:p>
          <a:p>
            <a:r>
              <a:rPr lang="de-DE" sz="2000" dirty="0">
                <a:latin typeface="Monotype Corsiva" panose="03010101010201010101" pitchFamily="66" charset="0"/>
              </a:rPr>
              <a:t>23 </a:t>
            </a:r>
            <a:r>
              <a:rPr lang="ru-RU" sz="2000" dirty="0" smtClean="0">
                <a:latin typeface="Monotype Corsiva" panose="03010101010201010101" pitchFamily="66" charset="0"/>
              </a:rPr>
              <a:t>округа		</a:t>
            </a:r>
            <a:r>
              <a:rPr lang="de-DE" sz="2000" dirty="0" smtClean="0">
                <a:latin typeface="Monotype Corsiva" panose="03010101010201010101" pitchFamily="66" charset="0"/>
              </a:rPr>
              <a:t>→</a:t>
            </a:r>
            <a:r>
              <a:rPr lang="de-DE" sz="2000" dirty="0">
                <a:latin typeface="Monotype Corsiva" panose="03010101010201010101" pitchFamily="66" charset="0"/>
              </a:rPr>
              <a:t>	170 </a:t>
            </a:r>
            <a:r>
              <a:rPr lang="ru-RU" sz="2000" dirty="0" smtClean="0">
                <a:latin typeface="Monotype Corsiva" panose="03010101010201010101" pitchFamily="66" charset="0"/>
              </a:rPr>
              <a:t>окружных представителей</a:t>
            </a:r>
            <a:endParaRPr lang="de-DE" sz="2000" dirty="0">
              <a:latin typeface="Monotype Corsiva" panose="03010101010201010101" pitchFamily="66" charset="0"/>
            </a:endParaRPr>
          </a:p>
          <a:p>
            <a:r>
              <a:rPr lang="de-DE" sz="2000" dirty="0">
                <a:latin typeface="Monotype Corsiva" panose="03010101010201010101" pitchFamily="66" charset="0"/>
              </a:rPr>
              <a:t>		(15 </a:t>
            </a:r>
            <a:r>
              <a:rPr lang="ru-RU" sz="2000" dirty="0" smtClean="0">
                <a:latin typeface="Monotype Corsiva" panose="03010101010201010101" pitchFamily="66" charset="0"/>
              </a:rPr>
              <a:t>членов </a:t>
            </a:r>
            <a:r>
              <a:rPr lang="de-DE" sz="2000" dirty="0" smtClean="0">
                <a:latin typeface="Monotype Corsiva" panose="03010101010201010101" pitchFamily="66" charset="0"/>
              </a:rPr>
              <a:t>= </a:t>
            </a:r>
            <a:r>
              <a:rPr lang="de-DE" sz="2000" dirty="0">
                <a:latin typeface="Monotype Corsiva" panose="03010101010201010101" pitchFamily="66" charset="0"/>
              </a:rPr>
              <a:t>1 </a:t>
            </a:r>
            <a:r>
              <a:rPr lang="ru-RU" sz="2000" dirty="0" smtClean="0">
                <a:latin typeface="Monotype Corsiva" panose="03010101010201010101" pitchFamily="66" charset="0"/>
              </a:rPr>
              <a:t>представитель</a:t>
            </a:r>
            <a:r>
              <a:rPr lang="de-DE" sz="2000" dirty="0" smtClean="0">
                <a:latin typeface="Monotype Corsiva" panose="03010101010201010101" pitchFamily="66" charset="0"/>
              </a:rPr>
              <a:t>)</a:t>
            </a:r>
            <a:endParaRPr lang="de-DE" sz="2000" dirty="0">
              <a:latin typeface="Monotype Corsiva" panose="03010101010201010101" pitchFamily="66" charset="0"/>
            </a:endParaRPr>
          </a:p>
          <a:p>
            <a:endParaRPr lang="de-DE" sz="2000" dirty="0">
              <a:latin typeface="Monotype Corsiva" panose="03010101010201010101" pitchFamily="66" charset="0"/>
            </a:endParaRPr>
          </a:p>
          <a:p>
            <a:r>
              <a:rPr lang="de-DE" sz="2000" dirty="0">
                <a:latin typeface="Monotype Corsiva" panose="03010101010201010101" pitchFamily="66" charset="0"/>
              </a:rPr>
              <a:t>2 </a:t>
            </a:r>
            <a:r>
              <a:rPr lang="ru-RU" sz="2000" dirty="0" smtClean="0">
                <a:latin typeface="Monotype Corsiva" panose="03010101010201010101" pitchFamily="66" charset="0"/>
              </a:rPr>
              <a:t>отделения </a:t>
            </a:r>
            <a:r>
              <a:rPr lang="de-DE" sz="2000" dirty="0" smtClean="0">
                <a:latin typeface="Monotype Corsiva" panose="03010101010201010101" pitchFamily="66" charset="0"/>
              </a:rPr>
              <a:t>(</a:t>
            </a:r>
            <a:r>
              <a:rPr lang="ru-RU" sz="2000" dirty="0" smtClean="0">
                <a:latin typeface="Monotype Corsiva" panose="03010101010201010101" pitchFamily="66" charset="0"/>
              </a:rPr>
              <a:t>Петерсберг</a:t>
            </a:r>
            <a:r>
              <a:rPr lang="de-DE" sz="2000" dirty="0" smtClean="0">
                <a:latin typeface="Monotype Corsiva" panose="03010101010201010101" pitchFamily="66" charset="0"/>
              </a:rPr>
              <a:t> </a:t>
            </a:r>
            <a:r>
              <a:rPr lang="de-DE" sz="2000" dirty="0">
                <a:latin typeface="Monotype Corsiva" panose="03010101010201010101" pitchFamily="66" charset="0"/>
              </a:rPr>
              <a:t>+ </a:t>
            </a:r>
            <a:r>
              <a:rPr lang="ru-RU" sz="2000" dirty="0" smtClean="0">
                <a:latin typeface="Monotype Corsiva" panose="03010101010201010101" pitchFamily="66" charset="0"/>
              </a:rPr>
              <a:t>Хюнфельд</a:t>
            </a:r>
            <a:r>
              <a:rPr lang="de-DE" sz="2000" dirty="0" smtClean="0">
                <a:latin typeface="Monotype Corsiva" panose="03010101010201010101" pitchFamily="66" charset="0"/>
              </a:rPr>
              <a:t>)</a:t>
            </a:r>
            <a:endParaRPr lang="de-DE" sz="2000" dirty="0">
              <a:latin typeface="Monotype Corsiva" panose="03010101010201010101" pitchFamily="66" charset="0"/>
            </a:endParaRPr>
          </a:p>
          <a:p>
            <a:r>
              <a:rPr lang="ru-RU" sz="2000" dirty="0" smtClean="0">
                <a:latin typeface="Monotype Corsiva" panose="03010101010201010101" pitchFamily="66" charset="0"/>
              </a:rPr>
              <a:t>Районная ассоциация</a:t>
            </a:r>
            <a:r>
              <a:rPr lang="de-DE" sz="2000" dirty="0" smtClean="0">
                <a:latin typeface="Monotype Corsiva" panose="03010101010201010101" pitchFamily="66" charset="0"/>
              </a:rPr>
              <a:t>: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de-DE" sz="2000" dirty="0" smtClean="0">
                <a:latin typeface="Monotype Corsiva" panose="03010101010201010101" pitchFamily="66" charset="0"/>
              </a:rPr>
              <a:t>12 </a:t>
            </a:r>
            <a:r>
              <a:rPr lang="ru-RU" sz="2000" dirty="0" smtClean="0">
                <a:latin typeface="Monotype Corsiva" panose="03010101010201010101" pitchFamily="66" charset="0"/>
              </a:rPr>
              <a:t>сотрудников</a:t>
            </a:r>
            <a:endParaRPr lang="de-DE" sz="2000" dirty="0">
              <a:latin typeface="Monotype Corsiva" panose="03010101010201010101" pitchFamily="66" charset="0"/>
            </a:endParaRPr>
          </a:p>
          <a:p>
            <a:r>
              <a:rPr lang="ru-RU" sz="2000" dirty="0" smtClean="0">
                <a:latin typeface="Monotype Corsiva" panose="03010101010201010101" pitchFamily="66" charset="0"/>
              </a:rPr>
              <a:t>Земельная ассоциация</a:t>
            </a:r>
            <a:r>
              <a:rPr lang="de-DE" sz="2000" dirty="0" smtClean="0">
                <a:latin typeface="Monotype Corsiva" panose="03010101010201010101" pitchFamily="66" charset="0"/>
              </a:rPr>
              <a:t>:</a:t>
            </a:r>
            <a:r>
              <a:rPr lang="de-DE" sz="2000" dirty="0">
                <a:latin typeface="Monotype Corsiva" panose="03010101010201010101" pitchFamily="66" charset="0"/>
              </a:rPr>
              <a:t>	25 </a:t>
            </a:r>
            <a:r>
              <a:rPr lang="ru-RU" sz="2000" dirty="0" smtClean="0">
                <a:latin typeface="Monotype Corsiva" panose="03010101010201010101" pitchFamily="66" charset="0"/>
              </a:rPr>
              <a:t>сотрудников</a:t>
            </a:r>
            <a:endParaRPr lang="de-DE" sz="2000" dirty="0">
              <a:latin typeface="Monotype Corsiva" panose="03010101010201010101" pitchFamily="66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CAFB63B2-7768-4FC6-9405-DF72B64C36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9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3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79373" y="543697"/>
            <a:ext cx="93215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Monotype Corsiva" panose="03010101010201010101" pitchFamily="66" charset="0"/>
              </a:rPr>
              <a:t>Организации фермерского союза</a:t>
            </a: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Monotype Corsiva" panose="03010101010201010101" pitchFamily="66" charset="0"/>
              </a:rPr>
              <a:t>Районные крестьянские союзы</a:t>
            </a:r>
            <a:r>
              <a:rPr lang="de-DE" sz="2400" b="1" dirty="0" smtClean="0">
                <a:latin typeface="Monotype Corsiva" panose="03010101010201010101" pitchFamily="66" charset="0"/>
              </a:rPr>
              <a:t> </a:t>
            </a:r>
            <a:r>
              <a:rPr lang="de-DE" sz="2400" b="1" dirty="0">
                <a:latin typeface="Monotype Corsiva" panose="03010101010201010101" pitchFamily="66" charset="0"/>
              </a:rPr>
              <a:t>(KBV)</a:t>
            </a:r>
          </a:p>
          <a:p>
            <a:pPr marL="342900" indent="-342900">
              <a:buFontTx/>
              <a:buChar char="-"/>
            </a:pPr>
            <a:endParaRPr lang="de-DE" sz="2400" b="1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Monotype Corsiva" panose="03010101010201010101" pitchFamily="66" charset="0"/>
              </a:rPr>
              <a:t>Крестьянский союз земли Гессен</a:t>
            </a:r>
            <a:r>
              <a:rPr lang="de-DE" sz="2400" b="1" dirty="0" smtClean="0">
                <a:latin typeface="Monotype Corsiva" panose="03010101010201010101" pitchFamily="66" charset="0"/>
              </a:rPr>
              <a:t> </a:t>
            </a:r>
            <a:r>
              <a:rPr lang="de-DE" sz="2400" b="1" dirty="0">
                <a:latin typeface="Monotype Corsiva" panose="03010101010201010101" pitchFamily="66" charset="0"/>
              </a:rPr>
              <a:t>(HBV)</a:t>
            </a:r>
          </a:p>
          <a:p>
            <a:pPr marL="342900" indent="-342900">
              <a:buFontTx/>
              <a:buChar char="-"/>
            </a:pPr>
            <a:endParaRPr lang="de-DE" sz="2400" b="1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Monotype Corsiva" panose="03010101010201010101" pitchFamily="66" charset="0"/>
              </a:rPr>
              <a:t>Немецкий крестьянский союз</a:t>
            </a:r>
            <a:r>
              <a:rPr lang="de-DE" sz="2400" b="1" dirty="0" smtClean="0">
                <a:latin typeface="Monotype Corsiva" panose="03010101010201010101" pitchFamily="66" charset="0"/>
              </a:rPr>
              <a:t> </a:t>
            </a:r>
            <a:r>
              <a:rPr lang="de-DE" sz="2400" b="1" dirty="0">
                <a:latin typeface="Monotype Corsiva" panose="03010101010201010101" pitchFamily="66" charset="0"/>
              </a:rPr>
              <a:t>(DBV)</a:t>
            </a:r>
          </a:p>
          <a:p>
            <a:pPr marL="342900" indent="-342900">
              <a:buFontTx/>
              <a:buChar char="-"/>
            </a:pPr>
            <a:endParaRPr lang="de-DE" sz="2400" b="1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Monotype Corsiva" panose="03010101010201010101" pitchFamily="66" charset="0"/>
              </a:rPr>
              <a:t>Европейский крестьянский союз</a:t>
            </a:r>
            <a:r>
              <a:rPr lang="de-DE" sz="2400" b="1" dirty="0" smtClean="0">
                <a:latin typeface="Monotype Corsiva" panose="03010101010201010101" pitchFamily="66" charset="0"/>
              </a:rPr>
              <a:t> </a:t>
            </a:r>
            <a:r>
              <a:rPr lang="de-DE" sz="2400" b="1" dirty="0">
                <a:latin typeface="Monotype Corsiva" panose="03010101010201010101" pitchFamily="66" charset="0"/>
              </a:rPr>
              <a:t>(COPA)</a:t>
            </a:r>
          </a:p>
          <a:p>
            <a:pPr marL="342900" indent="-342900">
              <a:buFontTx/>
              <a:buChar char="-"/>
            </a:pPr>
            <a:endParaRPr lang="de-DE" sz="2400" b="1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Monotype Corsiva" panose="03010101010201010101" pitchFamily="66" charset="0"/>
              </a:rPr>
              <a:t>Всемирная фермерская организация</a:t>
            </a:r>
            <a:r>
              <a:rPr lang="de-DE" sz="2400" b="1" dirty="0" smtClean="0">
                <a:latin typeface="Monotype Corsiva" panose="03010101010201010101" pitchFamily="66" charset="0"/>
              </a:rPr>
              <a:t> </a:t>
            </a:r>
            <a:r>
              <a:rPr lang="de-DE" sz="2400" b="1" dirty="0">
                <a:latin typeface="Monotype Corsiva" panose="03010101010201010101" pitchFamily="66" charset="0"/>
              </a:rPr>
              <a:t>(World Farmers Organisation, WFO)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20D04866-1116-4D2C-878F-0A2B4084C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4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816443" y="556055"/>
            <a:ext cx="9284485" cy="31209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1.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Круг задач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аграрная политика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Политика на уровне местного самоуправления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Районная политика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Земельная политика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Федеральная политика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Политика на уровне Евросоюза</a:t>
            </a:r>
            <a:endParaRPr lang="de-DE" sz="2400" dirty="0">
              <a:latin typeface="Monotype Corsiva" panose="03010101010201010101" pitchFamily="66" charset="0"/>
            </a:endParaRPr>
          </a:p>
          <a:p>
            <a:r>
              <a:rPr lang="de-DE" sz="2400" dirty="0">
                <a:latin typeface="BlacklightD" panose="03080702040302070203" pitchFamily="66" charset="0"/>
              </a:rPr>
              <a:t>            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D4C38C42-9723-405C-9C47-C3C47D2A260D}"/>
              </a:ext>
            </a:extLst>
          </p:cNvPr>
          <p:cNvSpPr txBox="1"/>
          <p:nvPr/>
        </p:nvSpPr>
        <p:spPr>
          <a:xfrm>
            <a:off x="1816442" y="3501189"/>
            <a:ext cx="9537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Беседы с политиками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Письменные заявления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Митинги</a:t>
            </a:r>
            <a:r>
              <a:rPr lang="de-DE" sz="2400" dirty="0" smtClean="0">
                <a:latin typeface="Monotype Corsiva" panose="03010101010201010101" pitchFamily="66" charset="0"/>
              </a:rPr>
              <a:t>/</a:t>
            </a:r>
            <a:r>
              <a:rPr lang="ru-RU" sz="2400" dirty="0" smtClean="0">
                <a:latin typeface="Monotype Corsiva" panose="03010101010201010101" pitchFamily="66" charset="0"/>
              </a:rPr>
              <a:t>Протестные мероприятия</a:t>
            </a:r>
            <a:endParaRPr lang="de-DE" sz="2400" dirty="0">
              <a:latin typeface="Monotype Corsiva" panose="03010101010201010101" pitchFamily="66" charset="0"/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31E3BB90-8C58-469C-A9C3-98279BBCBB68}"/>
              </a:ext>
            </a:extLst>
          </p:cNvPr>
          <p:cNvCxnSpPr>
            <a:cxnSpLocks/>
          </p:cNvCxnSpPr>
          <p:nvPr/>
        </p:nvCxnSpPr>
        <p:spPr>
          <a:xfrm>
            <a:off x="1091071" y="3501189"/>
            <a:ext cx="10009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BF45272B-1511-44DE-93CC-F75551DA06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5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91730" y="543697"/>
            <a:ext cx="8612658" cy="273921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2.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Круг задач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поддержка сельского хозяйства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Помощь фермерам при составлении заявок на субсидии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Информирование о программах поддержки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Оказание влияния в политической сфере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endParaRPr lang="de-DE" sz="2400" dirty="0">
              <a:latin typeface="BlacklightD" panose="03080702040302070203" pitchFamily="66" charset="0"/>
            </a:endParaRPr>
          </a:p>
          <a:p>
            <a:r>
              <a:rPr lang="de-DE" sz="2400" dirty="0">
                <a:latin typeface="BlacklightD" panose="03080702040302070203" pitchFamily="66" charset="0"/>
              </a:rPr>
              <a:t>            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D4C38C42-9723-405C-9C47-C3C47D2A260D}"/>
              </a:ext>
            </a:extLst>
          </p:cNvPr>
          <p:cNvSpPr txBox="1"/>
          <p:nvPr/>
        </p:nvSpPr>
        <p:spPr>
          <a:xfrm>
            <a:off x="1791729" y="3498398"/>
            <a:ext cx="94499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Погектарная поддержка в ЕС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Программы по защите окружающей среды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Сельскохозяйственный дизель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Поддержка строительства</a:t>
            </a:r>
            <a:endParaRPr lang="de-DE" sz="2400" dirty="0">
              <a:latin typeface="Monotype Corsiva" panose="03010101010201010101" pitchFamily="66" charset="0"/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ACE2CAB0-71D1-4AFE-86DB-A18BEDAF52F7}"/>
              </a:ext>
            </a:extLst>
          </p:cNvPr>
          <p:cNvCxnSpPr>
            <a:cxnSpLocks/>
          </p:cNvCxnSpPr>
          <p:nvPr/>
        </p:nvCxnSpPr>
        <p:spPr>
          <a:xfrm>
            <a:off x="1091071" y="3498398"/>
            <a:ext cx="10150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>
            <a:extLst>
              <a:ext uri="{FF2B5EF4-FFF2-40B4-BE49-F238E27FC236}">
                <a16:creationId xmlns:a16="http://schemas.microsoft.com/office/drawing/2014/main" xmlns="" id="{8DF92542-3754-4CBA-B54F-3C1259C0F1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6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91729" y="486561"/>
            <a:ext cx="9309199" cy="273921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3.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Круг задач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инфраструктура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Строительство автомобильных и железных дорог</a:t>
            </a:r>
            <a:r>
              <a:rPr lang="de-DE" sz="2400" dirty="0" smtClean="0">
                <a:latin typeface="Monotype Corsiva" panose="03010101010201010101" pitchFamily="66" charset="0"/>
              </a:rPr>
              <a:t> 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Поселения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Прокладка коммуникаций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Линии электропередач</a:t>
            </a:r>
            <a:r>
              <a:rPr lang="de-DE" sz="2400" dirty="0" smtClean="0">
                <a:latin typeface="Monotype Corsiva" panose="03010101010201010101" pitchFamily="66" charset="0"/>
              </a:rPr>
              <a:t>, </a:t>
            </a:r>
            <a:r>
              <a:rPr lang="ru-RU" sz="2400" dirty="0" smtClean="0">
                <a:latin typeface="Monotype Corsiva" panose="03010101010201010101" pitchFamily="66" charset="0"/>
              </a:rPr>
              <a:t>энергия ветра</a:t>
            </a:r>
            <a:endParaRPr lang="de-DE" sz="2400" dirty="0">
              <a:latin typeface="Monotype Corsiva" panose="03010101010201010101" pitchFamily="66" charset="0"/>
            </a:endParaRPr>
          </a:p>
          <a:p>
            <a:r>
              <a:rPr lang="de-DE" sz="2400" dirty="0">
                <a:latin typeface="BlacklightD" panose="03080702040302070203" pitchFamily="66" charset="0"/>
              </a:rPr>
              <a:t>            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D4C38C42-9723-405C-9C47-C3C47D2A260D}"/>
              </a:ext>
            </a:extLst>
          </p:cNvPr>
          <p:cNvSpPr txBox="1"/>
          <p:nvPr/>
        </p:nvSpPr>
        <p:spPr>
          <a:xfrm>
            <a:off x="1791729" y="3498398"/>
            <a:ext cx="9449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de-DE" sz="2400" dirty="0">
              <a:latin typeface="BlacklightD" panose="03080702040302070203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Оценка строительных планов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Поддержка затронутых фермеров</a:t>
            </a:r>
            <a:endParaRPr lang="de-DE" sz="2400" dirty="0">
              <a:latin typeface="Monotype Corsiva" panose="03010101010201010101" pitchFamily="66" charset="0"/>
            </a:endParaRPr>
          </a:p>
          <a:p>
            <a:endParaRPr lang="de-DE" sz="2400" dirty="0">
              <a:latin typeface="BlacklightD" panose="03080702040302070203"/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37BD38A2-2D0B-4D87-9B86-F612037A606E}"/>
              </a:ext>
            </a:extLst>
          </p:cNvPr>
          <p:cNvCxnSpPr>
            <a:cxnSpLocks/>
          </p:cNvCxnSpPr>
          <p:nvPr/>
        </p:nvCxnSpPr>
        <p:spPr>
          <a:xfrm>
            <a:off x="1091071" y="3398108"/>
            <a:ext cx="10150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xmlns="" id="{CF47FA45-087B-4E6B-BC75-C98C161AF7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86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7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91730" y="486561"/>
            <a:ext cx="9247788" cy="200054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4.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Круг задач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строительное право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000" b="1" u="sng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Сельскохозяйственное строительство на прилегающих территориях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Выбросы вредных веществ при сельскохозяйственной деятельности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Сеть дорог в сельской местности</a:t>
            </a:r>
            <a:r>
              <a:rPr lang="de-DE" sz="2400" dirty="0" smtClean="0">
                <a:latin typeface="Monotype Corsiva" panose="03010101010201010101" pitchFamily="66" charset="0"/>
              </a:rPr>
              <a:t>             </a:t>
            </a:r>
            <a:endParaRPr lang="de-DE" sz="2400" dirty="0">
              <a:latin typeface="Monotype Corsiva" panose="03010101010201010101" pitchFamily="66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A5EFFE5D-125A-43F5-808B-1F6B4FD507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1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8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1767015" y="486560"/>
            <a:ext cx="9333913" cy="39087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5.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Круг задач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социальное страхование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400" dirty="0">
              <a:latin typeface="Monotype Corsiva" panose="03010101010201010101" pitchFamily="66" charset="0"/>
            </a:endParaRPr>
          </a:p>
          <a:p>
            <a:r>
              <a:rPr lang="ru-RU" sz="2400" dirty="0" smtClean="0">
                <a:latin typeface="Monotype Corsiva" panose="03010101010201010101" pitchFamily="66" charset="0"/>
              </a:rPr>
              <a:t>Районный фермерский союз является представительством</a:t>
            </a:r>
            <a:r>
              <a:rPr lang="de-DE" sz="2400" dirty="0" smtClean="0">
                <a:latin typeface="Monotype Corsiva" panose="03010101010201010101" pitchFamily="66" charset="0"/>
              </a:rPr>
              <a:t>: 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с/х</a:t>
            </a:r>
            <a:r>
              <a:rPr lang="de-DE" sz="2400" dirty="0" smtClean="0">
                <a:latin typeface="Monotype Corsiva" panose="03010101010201010101" pitchFamily="66" charset="0"/>
              </a:rPr>
              <a:t> </a:t>
            </a:r>
            <a:r>
              <a:rPr lang="ru-RU" sz="2400" dirty="0" smtClean="0">
                <a:latin typeface="Monotype Corsiva" panose="03010101010201010101" pitchFamily="66" charset="0"/>
              </a:rPr>
              <a:t>пенсионного фонда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с/х</a:t>
            </a:r>
            <a:r>
              <a:rPr lang="de-DE" sz="2400" dirty="0" smtClean="0">
                <a:latin typeface="Monotype Corsiva" panose="03010101010201010101" pitchFamily="66" charset="0"/>
              </a:rPr>
              <a:t> </a:t>
            </a:r>
            <a:r>
              <a:rPr lang="ru-RU" sz="2400" dirty="0">
                <a:latin typeface="Monotype Corsiva" panose="03010101010201010101" pitchFamily="66" charset="0"/>
              </a:rPr>
              <a:t>ф</a:t>
            </a:r>
            <a:r>
              <a:rPr lang="ru-RU" sz="2400" dirty="0" smtClean="0">
                <a:latin typeface="Monotype Corsiva" panose="03010101010201010101" pitchFamily="66" charset="0"/>
              </a:rPr>
              <a:t>онда медицинского страхования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с/х</a:t>
            </a:r>
            <a:r>
              <a:rPr lang="de-DE" sz="2400" dirty="0" smtClean="0">
                <a:latin typeface="Monotype Corsiva" panose="03010101010201010101" pitchFamily="66" charset="0"/>
              </a:rPr>
              <a:t> </a:t>
            </a:r>
            <a:r>
              <a:rPr lang="ru-RU" sz="2400" dirty="0">
                <a:latin typeface="Monotype Corsiva" panose="03010101010201010101" pitchFamily="66" charset="0"/>
              </a:rPr>
              <a:t>п</a:t>
            </a:r>
            <a:r>
              <a:rPr lang="ru-RU" sz="2400" dirty="0" smtClean="0">
                <a:latin typeface="Monotype Corsiva" panose="03010101010201010101" pitchFamily="66" charset="0"/>
              </a:rPr>
              <a:t>рофессионального страхового товарищества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с/х</a:t>
            </a:r>
            <a:r>
              <a:rPr lang="de-DE" sz="2400" dirty="0" smtClean="0">
                <a:latin typeface="Monotype Corsiva" panose="03010101010201010101" pitchFamily="66" charset="0"/>
              </a:rPr>
              <a:t> </a:t>
            </a:r>
            <a:r>
              <a:rPr lang="ru-RU" sz="2400" dirty="0">
                <a:latin typeface="Monotype Corsiva" panose="03010101010201010101" pitchFamily="66" charset="0"/>
              </a:rPr>
              <a:t>к</a:t>
            </a:r>
            <a:r>
              <a:rPr lang="ru-RU" sz="2400" dirty="0" smtClean="0">
                <a:latin typeface="Monotype Corsiva" panose="03010101010201010101" pitchFamily="66" charset="0"/>
              </a:rPr>
              <a:t>ассы по уходу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 typeface="Symbol" panose="05050102010706020507" pitchFamily="18" charset="2"/>
              <a:buChar char="-"/>
            </a:pPr>
            <a:endParaRPr lang="de-DE" sz="2400" dirty="0">
              <a:latin typeface="BlacklightD" panose="03080702040302070203" pitchFamily="66" charset="0"/>
            </a:endParaRPr>
          </a:p>
          <a:p>
            <a:pPr marL="342900" indent="-342900">
              <a:buFont typeface="Symbol" panose="05050102010706020507" pitchFamily="18" charset="2"/>
              <a:buChar char="-"/>
            </a:pPr>
            <a:endParaRPr lang="de-DE" sz="2400" dirty="0">
              <a:latin typeface="BlacklightD" panose="03080702040302070203" pitchFamily="66" charset="0"/>
            </a:endParaRPr>
          </a:p>
          <a:p>
            <a:r>
              <a:rPr lang="de-DE" sz="2400" dirty="0">
                <a:latin typeface="BlacklightD" panose="03080702040302070203" pitchFamily="66" charset="0"/>
              </a:rPr>
              <a:t>            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D4C38C42-9723-405C-9C47-C3C47D2A260D}"/>
              </a:ext>
            </a:extLst>
          </p:cNvPr>
          <p:cNvSpPr txBox="1"/>
          <p:nvPr/>
        </p:nvSpPr>
        <p:spPr>
          <a:xfrm>
            <a:off x="1091071" y="3498398"/>
            <a:ext cx="10150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de-DE" sz="2400" dirty="0">
              <a:latin typeface="BlacklightD" panose="03080702040302070203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2400" dirty="0">
              <a:latin typeface="BlacklightD" panose="03080702040302070203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Monotype Corsiva" panose="03010101010201010101" pitchFamily="66" charset="0"/>
              </a:rPr>
              <a:t>Консультирование по вопросам страхования во всех перечисленных сферах</a:t>
            </a:r>
            <a:endParaRPr lang="de-DE" sz="2400" dirty="0">
              <a:latin typeface="Monotype Corsiva" panose="03010101010201010101" pitchFamily="66" charset="0"/>
            </a:endParaRPr>
          </a:p>
          <a:p>
            <a:endParaRPr lang="de-DE" sz="2400" dirty="0">
              <a:latin typeface="BlacklightD" panose="03080702040302070203"/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1039DEF1-9BF2-4365-879E-A555C481C6A9}"/>
              </a:ext>
            </a:extLst>
          </p:cNvPr>
          <p:cNvCxnSpPr>
            <a:cxnSpLocks/>
          </p:cNvCxnSpPr>
          <p:nvPr/>
        </p:nvCxnSpPr>
        <p:spPr>
          <a:xfrm>
            <a:off x="1091071" y="3498398"/>
            <a:ext cx="10009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xmlns="" id="{1B067675-5B55-49F3-ACE3-7789EDA85D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1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9A0711A-8292-4D8B-A2DF-8B0A5D4E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sz="1400" dirty="0"/>
              <a:t>Kreisbauernverband Fulda-Hünfeld e.V.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8E3A011-497F-4FD8-805D-E076D904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406181F-99B8-409B-92A3-E72DA9A0DDB3}" type="slidenum">
              <a:rPr lang="de-DE" smtClean="0"/>
              <a:t>9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B52A62DC-10F5-4238-B935-518D3159BE5F}"/>
              </a:ext>
            </a:extLst>
          </p:cNvPr>
          <p:cNvSpPr txBox="1"/>
          <p:nvPr/>
        </p:nvSpPr>
        <p:spPr>
          <a:xfrm>
            <a:off x="2203296" y="486561"/>
            <a:ext cx="7756249" cy="520142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latin typeface="Monotype Corsiva" panose="03010101010201010101" pitchFamily="66" charset="0"/>
              </a:rPr>
              <a:t>6.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Круг задач</a:t>
            </a:r>
            <a:r>
              <a:rPr lang="de-DE" sz="3200" b="1" u="sng" dirty="0" smtClean="0">
                <a:latin typeface="Monotype Corsiva" panose="03010101010201010101" pitchFamily="66" charset="0"/>
              </a:rPr>
              <a:t>: </a:t>
            </a:r>
            <a:r>
              <a:rPr lang="ru-RU" sz="3200" b="1" u="sng" dirty="0" smtClean="0">
                <a:latin typeface="Monotype Corsiva" panose="03010101010201010101" pitchFamily="66" charset="0"/>
              </a:rPr>
              <a:t>налоговое консультирование</a:t>
            </a:r>
            <a:endParaRPr lang="de-DE" sz="3200" b="1" u="sng" dirty="0">
              <a:latin typeface="Monotype Corsiva" panose="03010101010201010101" pitchFamily="66" charset="0"/>
            </a:endParaRPr>
          </a:p>
          <a:p>
            <a:endParaRPr lang="de-DE" sz="2800" dirty="0">
              <a:latin typeface="Monotype Corsiva" panose="03010101010201010101" pitchFamily="66" charset="0"/>
            </a:endParaRPr>
          </a:p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Районный крестьянский союз совместно с Земельным крестьянским союзом</a:t>
            </a:r>
            <a:endParaRPr lang="de-DE" sz="2800" dirty="0">
              <a:latin typeface="Monotype Corsiva" panose="03010101010201010101" pitchFamily="66" charset="0"/>
            </a:endParaRPr>
          </a:p>
          <a:p>
            <a:r>
              <a:rPr lang="de-DE" sz="2400" dirty="0">
                <a:latin typeface="Monotype Corsiva" panose="03010101010201010101" pitchFamily="66" charset="0"/>
              </a:rPr>
              <a:t>     </a:t>
            </a:r>
            <a:r>
              <a:rPr lang="ru-RU" sz="2400" u="sng" dirty="0" smtClean="0">
                <a:latin typeface="Monotype Corsiva" panose="03010101010201010101" pitchFamily="66" charset="0"/>
              </a:rPr>
              <a:t>Подоходный налог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Паушальное налогообложение </a:t>
            </a:r>
            <a:r>
              <a:rPr lang="de-DE" sz="2400" dirty="0" smtClean="0">
                <a:latin typeface="Monotype Corsiva" panose="03010101010201010101" pitchFamily="66" charset="0"/>
              </a:rPr>
              <a:t>(</a:t>
            </a:r>
            <a:r>
              <a:rPr lang="ru-RU" sz="2400" dirty="0" smtClean="0">
                <a:latin typeface="Monotype Corsiva" panose="03010101010201010101" pitchFamily="66" charset="0"/>
              </a:rPr>
              <a:t>до</a:t>
            </a:r>
            <a:r>
              <a:rPr lang="de-DE" sz="2400" dirty="0" smtClean="0">
                <a:latin typeface="Monotype Corsiva" panose="03010101010201010101" pitchFamily="66" charset="0"/>
              </a:rPr>
              <a:t> 20</a:t>
            </a:r>
            <a:r>
              <a:rPr lang="ru-RU" sz="2400" dirty="0" smtClean="0">
                <a:latin typeface="Monotype Corsiva" panose="03010101010201010101" pitchFamily="66" charset="0"/>
              </a:rPr>
              <a:t> га</a:t>
            </a:r>
            <a:r>
              <a:rPr lang="de-DE" sz="2400" dirty="0" smtClean="0">
                <a:latin typeface="Monotype Corsiva" panose="03010101010201010101" pitchFamily="66" charset="0"/>
              </a:rPr>
              <a:t>)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Упрощенная система ведения бухгалтерии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ru-RU" sz="2400" dirty="0" smtClean="0">
                <a:latin typeface="Monotype Corsiva" panose="03010101010201010101" pitchFamily="66" charset="0"/>
              </a:rPr>
              <a:t>Бухгалтерский учет с балансовой отчетностью</a:t>
            </a:r>
            <a:endParaRPr lang="de-DE" sz="2400" dirty="0">
              <a:latin typeface="Monotype Corsiva" panose="03010101010201010101" pitchFamily="66" charset="0"/>
            </a:endParaRPr>
          </a:p>
          <a:p>
            <a:pPr>
              <a:tabLst>
                <a:tab pos="358775" algn="l"/>
              </a:tabLst>
            </a:pPr>
            <a:r>
              <a:rPr lang="de-DE" sz="2400" dirty="0">
                <a:latin typeface="Monotype Corsiva" panose="03010101010201010101" pitchFamily="66" charset="0"/>
              </a:rPr>
              <a:t>     </a:t>
            </a:r>
            <a:r>
              <a:rPr lang="ru-RU" sz="2400" u="sng" dirty="0" smtClean="0">
                <a:latin typeface="Monotype Corsiva" panose="03010101010201010101" pitchFamily="66" charset="0"/>
              </a:rPr>
              <a:t>Прочие налоги</a:t>
            </a:r>
            <a:endParaRPr lang="de-DE" sz="2400" u="sng" dirty="0">
              <a:latin typeface="Monotype Corsiva" panose="03010101010201010101" pitchFamily="66" charset="0"/>
            </a:endParaRPr>
          </a:p>
          <a:p>
            <a:pPr marL="342900" indent="-342900">
              <a:buFont typeface="Symbol" panose="05050102010706020507" pitchFamily="18" charset="2"/>
              <a:buChar char="-"/>
              <a:tabLst>
                <a:tab pos="358775" algn="l"/>
              </a:tabLst>
            </a:pPr>
            <a:r>
              <a:rPr lang="ru-RU" sz="2400" dirty="0" smtClean="0">
                <a:latin typeface="Monotype Corsiva" panose="03010101010201010101" pitchFamily="66" charset="0"/>
              </a:rPr>
              <a:t>Налог с оборота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 typeface="Symbol" panose="05050102010706020507" pitchFamily="18" charset="2"/>
              <a:buChar char="-"/>
              <a:tabLst>
                <a:tab pos="358775" algn="l"/>
              </a:tabLst>
            </a:pPr>
            <a:r>
              <a:rPr lang="ru-RU" sz="2400" dirty="0" smtClean="0">
                <a:latin typeface="Monotype Corsiva" panose="03010101010201010101" pitchFamily="66" charset="0"/>
              </a:rPr>
              <a:t>Налог на покупку земельного участка</a:t>
            </a:r>
            <a:endParaRPr lang="de-DE" sz="2400" dirty="0">
              <a:latin typeface="Monotype Corsiva" panose="03010101010201010101" pitchFamily="66" charset="0"/>
            </a:endParaRPr>
          </a:p>
          <a:p>
            <a:pPr marL="342900" indent="-342900">
              <a:buFont typeface="Symbol" panose="05050102010706020507" pitchFamily="18" charset="2"/>
              <a:buChar char="-"/>
              <a:tabLst>
                <a:tab pos="358775" algn="l"/>
              </a:tabLst>
            </a:pPr>
            <a:r>
              <a:rPr lang="ru-RU" sz="2400" dirty="0" smtClean="0">
                <a:latin typeface="Monotype Corsiva" panose="03010101010201010101" pitchFamily="66" charset="0"/>
              </a:rPr>
              <a:t>Налоги с дарения и наследства</a:t>
            </a:r>
            <a:endParaRPr lang="de-DE" sz="2400" dirty="0">
              <a:latin typeface="Monotype Corsiva" panose="03010101010201010101" pitchFamily="66" charset="0"/>
            </a:endParaRPr>
          </a:p>
          <a:p>
            <a:r>
              <a:rPr lang="de-DE" sz="2400" dirty="0">
                <a:latin typeface="Monotype Corsiva" panose="03010101010201010101" pitchFamily="66" charset="0"/>
              </a:rPr>
              <a:t>            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7F94537A-D61F-453F-8279-AC5A08806A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9" y="5321199"/>
            <a:ext cx="983980" cy="1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470</Words>
  <Application>Microsoft Office PowerPoint</Application>
  <PresentationFormat>Benutzerdefiniert</PresentationFormat>
  <Paragraphs>184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Fetzen</vt:lpstr>
      <vt:lpstr>Районный фермерский союз Фульда - Хюнфельд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Kreisbauernverband Fulda-Hünfeld e.V.</dc:title>
  <dc:creator>Hartmut Romstadt</dc:creator>
  <cp:lastModifiedBy>Pranko</cp:lastModifiedBy>
  <cp:revision>56</cp:revision>
  <cp:lastPrinted>2017-10-09T08:13:21Z</cp:lastPrinted>
  <dcterms:created xsi:type="dcterms:W3CDTF">2017-09-18T08:41:14Z</dcterms:created>
  <dcterms:modified xsi:type="dcterms:W3CDTF">2017-10-09T10:30:52Z</dcterms:modified>
</cp:coreProperties>
</file>