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4" r:id="rId4"/>
    <p:sldId id="281" r:id="rId5"/>
    <p:sldId id="273" r:id="rId6"/>
    <p:sldId id="279" r:id="rId7"/>
    <p:sldId id="280" r:id="rId8"/>
    <p:sldId id="263" r:id="rId9"/>
    <p:sldId id="282" r:id="rId10"/>
    <p:sldId id="283" r:id="rId11"/>
    <p:sldId id="284" r:id="rId12"/>
  </p:sldIdLst>
  <p:sldSz cx="9144000" cy="6858000" type="screen4x3"/>
  <p:notesSz cx="678180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57F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24E15-5F44-4975-A4CF-9F033DDB587F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D059784-4805-4CDE-A430-18CDFFE572AE}">
      <dgm:prSet phldrT="[Текст]" phldr="1"/>
      <dgm:spPr/>
      <dgm:t>
        <a:bodyPr/>
        <a:lstStyle/>
        <a:p>
          <a:endParaRPr lang="ru-RU" dirty="0"/>
        </a:p>
      </dgm:t>
    </dgm:pt>
    <dgm:pt modelId="{2E392305-746B-4D0B-8767-043A64D394DB}" type="sibTrans" cxnId="{9A1B0A2A-989A-4CFC-A48E-E3B8CCA37CB9}">
      <dgm:prSet/>
      <dgm:spPr/>
      <dgm:t>
        <a:bodyPr/>
        <a:lstStyle/>
        <a:p>
          <a:endParaRPr lang="ru-RU"/>
        </a:p>
      </dgm:t>
    </dgm:pt>
    <dgm:pt modelId="{CA98250E-5365-4C60-87CA-2C6DC30D7A53}" type="parTrans" cxnId="{9A1B0A2A-989A-4CFC-A48E-E3B8CCA37CB9}">
      <dgm:prSet/>
      <dgm:spPr/>
      <dgm:t>
        <a:bodyPr/>
        <a:lstStyle/>
        <a:p>
          <a:endParaRPr lang="ru-RU"/>
        </a:p>
      </dgm:t>
    </dgm:pt>
    <dgm:pt modelId="{EEA6EE06-A273-4559-A050-6F37149F0FAD}" type="pres">
      <dgm:prSet presAssocID="{7B224E15-5F44-4975-A4CF-9F033DDB587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013A3F-3F39-4392-A810-052F7E76AEF2}" type="pres">
      <dgm:prSet presAssocID="{7B224E15-5F44-4975-A4CF-9F033DDB587F}" presName="arrow" presStyleLbl="bgShp" presStyleIdx="0" presStyleCnt="1" custScaleX="130447" custScaleY="100000" custLinFactNeighborX="-12385" custLinFactNeighborY="-22853"/>
      <dgm:spPr>
        <a:solidFill>
          <a:srgbClr val="FF0000"/>
        </a:solidFill>
      </dgm:spPr>
    </dgm:pt>
    <dgm:pt modelId="{DC400DCB-D09B-4F3D-A35A-3D3FD71583F0}" type="pres">
      <dgm:prSet presAssocID="{7B224E15-5F44-4975-A4CF-9F033DDB587F}" presName="arrowDiagram1" presStyleCnt="0">
        <dgm:presLayoutVars>
          <dgm:bulletEnabled val="1"/>
        </dgm:presLayoutVars>
      </dgm:prSet>
      <dgm:spPr/>
    </dgm:pt>
    <dgm:pt modelId="{EB8731CE-7D8F-4D7B-8938-737D3BD83A1B}" type="pres">
      <dgm:prSet presAssocID="{FD059784-4805-4CDE-A430-18CDFFE572AE}" presName="bullet1" presStyleLbl="node1" presStyleIdx="0" presStyleCnt="1" custFlipHor="1" custScaleX="78657" custScaleY="13369" custLinFactX="-400000" custLinFactY="277612" custLinFactNeighborX="-475399" custLinFactNeighborY="300000"/>
      <dgm:spPr/>
      <dgm:t>
        <a:bodyPr/>
        <a:lstStyle/>
        <a:p>
          <a:endParaRPr lang="ru-RU"/>
        </a:p>
      </dgm:t>
    </dgm:pt>
    <dgm:pt modelId="{18A91B21-507E-4C68-8CB4-5FD322261261}" type="pres">
      <dgm:prSet presAssocID="{FD059784-4805-4CDE-A430-18CDFFE572AE}" presName="textBox1" presStyleLbl="revTx" presStyleIdx="0" presStyleCnt="1" custAng="0" custFlipVert="1" custFlipHor="1" custScaleX="5919" custScaleY="8830" custLinFactNeighborX="27016" custLinFactNeighborY="42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72842-C6E3-44DA-8020-76B5AA8E3E5D}" type="presOf" srcId="{7B224E15-5F44-4975-A4CF-9F033DDB587F}" destId="{EEA6EE06-A273-4559-A050-6F37149F0FAD}" srcOrd="0" destOrd="0" presId="urn:microsoft.com/office/officeart/2005/8/layout/arrow2"/>
    <dgm:cxn modelId="{386D669F-D11A-4425-AE39-59EEC9E43425}" type="presOf" srcId="{FD059784-4805-4CDE-A430-18CDFFE572AE}" destId="{18A91B21-507E-4C68-8CB4-5FD322261261}" srcOrd="0" destOrd="0" presId="urn:microsoft.com/office/officeart/2005/8/layout/arrow2"/>
    <dgm:cxn modelId="{9A1B0A2A-989A-4CFC-A48E-E3B8CCA37CB9}" srcId="{7B224E15-5F44-4975-A4CF-9F033DDB587F}" destId="{FD059784-4805-4CDE-A430-18CDFFE572AE}" srcOrd="0" destOrd="0" parTransId="{CA98250E-5365-4C60-87CA-2C6DC30D7A53}" sibTransId="{2E392305-746B-4D0B-8767-043A64D394DB}"/>
    <dgm:cxn modelId="{B0FE4D3D-A89E-490E-8DF0-A63B4A593D1C}" type="presParOf" srcId="{EEA6EE06-A273-4559-A050-6F37149F0FAD}" destId="{D7013A3F-3F39-4392-A810-052F7E76AEF2}" srcOrd="0" destOrd="0" presId="urn:microsoft.com/office/officeart/2005/8/layout/arrow2"/>
    <dgm:cxn modelId="{947F68F8-3A1E-497C-8F37-AB207ABF491E}" type="presParOf" srcId="{EEA6EE06-A273-4559-A050-6F37149F0FAD}" destId="{DC400DCB-D09B-4F3D-A35A-3D3FD71583F0}" srcOrd="1" destOrd="0" presId="urn:microsoft.com/office/officeart/2005/8/layout/arrow2"/>
    <dgm:cxn modelId="{E272A0E7-56C3-4308-8FA9-1282C2E0A2AF}" type="presParOf" srcId="{DC400DCB-D09B-4F3D-A35A-3D3FD71583F0}" destId="{EB8731CE-7D8F-4D7B-8938-737D3BD83A1B}" srcOrd="0" destOrd="0" presId="urn:microsoft.com/office/officeart/2005/8/layout/arrow2"/>
    <dgm:cxn modelId="{4606C80D-8FC5-43AE-8967-9E92E735CA79}" type="presParOf" srcId="{DC400DCB-D09B-4F3D-A35A-3D3FD71583F0}" destId="{18A91B21-507E-4C68-8CB4-5FD322261261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FCDD7-961C-4908-8B77-53E47F6CE19F}" type="doc">
      <dgm:prSet loTypeId="urn:microsoft.com/office/officeart/2005/8/layout/radial6" loCatId="cycle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37DBC0D-6982-47FD-BADA-7BFC7740B306}">
      <dgm:prSet phldrT="[Текст]" custT="1"/>
      <dgm:spPr>
        <a:solidFill>
          <a:schemeClr val="accent4">
            <a:lumMod val="10000"/>
            <a:lumOff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ru-RU" sz="2000" b="1" baseline="0" dirty="0" smtClean="0">
              <a:solidFill>
                <a:srgbClr val="000000"/>
              </a:solidFill>
              <a:latin typeface="Times New Roman"/>
              <a:cs typeface="Times New Roman"/>
            </a:rPr>
            <a:t>СССПОК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ru-RU" sz="2000" b="1" baseline="0" dirty="0" smtClean="0">
              <a:solidFill>
                <a:srgbClr val="000000"/>
              </a:solidFill>
              <a:latin typeface="Times New Roman"/>
              <a:cs typeface="Times New Roman"/>
            </a:rPr>
            <a:t>«АЛЬЯНС ФЕРМЕРВЕСТ»</a:t>
          </a:r>
          <a:endParaRPr lang="ru-RU" sz="2000" b="1" baseline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99C9CA-53FD-42C0-8445-3FB679DEE5AF}" type="parTrans" cxnId="{C9FACB66-945B-4479-A8C2-1C1F79C25F9A}">
      <dgm:prSet/>
      <dgm:spPr/>
      <dgm:t>
        <a:bodyPr/>
        <a:lstStyle/>
        <a:p>
          <a:endParaRPr lang="ru-RU"/>
        </a:p>
      </dgm:t>
    </dgm:pt>
    <dgm:pt modelId="{48AE4EAC-5E59-4456-8CF6-7C02AC59C2DE}" type="sibTrans" cxnId="{C9FACB66-945B-4479-A8C2-1C1F79C25F9A}">
      <dgm:prSet/>
      <dgm:spPr/>
      <dgm:t>
        <a:bodyPr/>
        <a:lstStyle/>
        <a:p>
          <a:endParaRPr lang="ru-RU"/>
        </a:p>
      </dgm:t>
    </dgm:pt>
    <dgm:pt modelId="{9B7DA55E-4ECE-46E2-A711-36EBA9BB6148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400" b="0" dirty="0" smtClean="0">
              <a:solidFill>
                <a:srgbClr val="000000"/>
              </a:solidFill>
              <a:latin typeface="Times New Roman"/>
              <a:cs typeface="Times New Roman"/>
            </a:rPr>
            <a:t>Административный центр (помощь в составлении, сбора и подачи документов для субсидий, Грантов, в налоговые и </a:t>
          </a:r>
          <a:r>
            <a:rPr lang="ru-RU" sz="1400" b="0" dirty="0" err="1" smtClean="0">
              <a:solidFill>
                <a:srgbClr val="000000"/>
              </a:solidFill>
              <a:latin typeface="Times New Roman"/>
              <a:cs typeface="Times New Roman"/>
            </a:rPr>
            <a:t>др</a:t>
          </a:r>
          <a:r>
            <a:rPr lang="ru-RU" sz="1400" b="0" dirty="0" smtClean="0">
              <a:solidFill>
                <a:srgbClr val="000000"/>
              </a:solidFill>
              <a:latin typeface="Times New Roman"/>
              <a:cs typeface="Times New Roman"/>
            </a:rPr>
            <a:t> контролирующие органы)</a:t>
          </a:r>
        </a:p>
        <a:p>
          <a:endParaRPr lang="ru-RU" sz="1400" b="0" dirty="0" smtClean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C044A93-338A-47CF-9154-C47169BE5E20}" type="parTrans" cxnId="{7A22C1BB-0795-4B60-8580-3EA134B33A19}">
      <dgm:prSet/>
      <dgm:spPr/>
      <dgm:t>
        <a:bodyPr/>
        <a:lstStyle/>
        <a:p>
          <a:endParaRPr lang="ru-RU"/>
        </a:p>
      </dgm:t>
    </dgm:pt>
    <dgm:pt modelId="{7A4EEF64-EBEF-4E60-AC88-6A8C307EE22B}" type="sibTrans" cxnId="{7A22C1BB-0795-4B60-8580-3EA134B33A19}">
      <dgm:prSet/>
      <dgm:spPr/>
      <dgm:t>
        <a:bodyPr/>
        <a:lstStyle/>
        <a:p>
          <a:endParaRPr lang="ru-RU"/>
        </a:p>
      </dgm:t>
    </dgm:pt>
    <dgm:pt modelId="{0A7FBF5E-8551-4B84-A82A-10816A1E8AE5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400" b="0" dirty="0" smtClean="0">
              <a:solidFill>
                <a:srgbClr val="000000"/>
              </a:solidFill>
              <a:latin typeface="Times New Roman"/>
              <a:cs typeface="Times New Roman"/>
            </a:rPr>
            <a:t>Зоотехния, ветеринария, бухгалтерия, отдел кадров, подбор оборудования, обучение фермеров. </a:t>
          </a:r>
          <a:endParaRPr lang="ru-RU" sz="1400" b="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17C13C8-5CBB-40DF-8EAD-B1838ECE5E79}" type="parTrans" cxnId="{CB3A3A7F-70D2-4D6E-857D-308C607C21F5}">
      <dgm:prSet/>
      <dgm:spPr/>
      <dgm:t>
        <a:bodyPr/>
        <a:lstStyle/>
        <a:p>
          <a:endParaRPr lang="ru-RU"/>
        </a:p>
      </dgm:t>
    </dgm:pt>
    <dgm:pt modelId="{47E459CF-44CB-462F-8440-15C7613C5A92}" type="sibTrans" cxnId="{CB3A3A7F-70D2-4D6E-857D-308C607C21F5}">
      <dgm:prSet/>
      <dgm:spPr/>
      <dgm:t>
        <a:bodyPr/>
        <a:lstStyle/>
        <a:p>
          <a:endParaRPr lang="ru-RU"/>
        </a:p>
      </dgm:t>
    </dgm:pt>
    <dgm:pt modelId="{59DDD3B4-CB73-479F-BDC2-A25E8C125613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Разработаны единые требования к ведению хозяйства и производству молока</a:t>
          </a:r>
          <a:endParaRPr lang="ru-RU" sz="1600" b="1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6FB0B7-8553-426F-839C-5DFE6C924767}" type="parTrans" cxnId="{97EB93AC-4F2E-4DF8-B49E-9DA7657EDFBA}">
      <dgm:prSet/>
      <dgm:spPr/>
      <dgm:t>
        <a:bodyPr/>
        <a:lstStyle/>
        <a:p>
          <a:endParaRPr lang="ru-RU"/>
        </a:p>
      </dgm:t>
    </dgm:pt>
    <dgm:pt modelId="{FD5BBA01-AF3D-488F-864D-801CBB4D1B13}" type="sibTrans" cxnId="{97EB93AC-4F2E-4DF8-B49E-9DA7657EDFBA}">
      <dgm:prSet/>
      <dgm:spPr/>
      <dgm:t>
        <a:bodyPr/>
        <a:lstStyle/>
        <a:p>
          <a:endParaRPr lang="ru-RU"/>
        </a:p>
      </dgm:t>
    </dgm:pt>
    <dgm:pt modelId="{CE09D3C3-D381-4A1C-AA76-0C3CF62429B5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Реализация крупных партий качественного молока конечному покупателю силами объединения без посредников</a:t>
          </a:r>
          <a:endParaRPr lang="ru-RU" sz="1600" b="1" baseline="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421A000-B005-4191-99C0-D0510697787F}" type="parTrans" cxnId="{E3AC8F47-493D-4FBE-BDEB-950BD447BDFA}">
      <dgm:prSet/>
      <dgm:spPr/>
      <dgm:t>
        <a:bodyPr/>
        <a:lstStyle/>
        <a:p>
          <a:endParaRPr lang="ru-RU"/>
        </a:p>
      </dgm:t>
    </dgm:pt>
    <dgm:pt modelId="{92FC2AEA-EA25-439A-A820-1578CD6D8F16}" type="sibTrans" cxnId="{E3AC8F47-493D-4FBE-BDEB-950BD447BDFA}">
      <dgm:prSet/>
      <dgm:spPr/>
      <dgm:t>
        <a:bodyPr/>
        <a:lstStyle/>
        <a:p>
          <a:endParaRPr lang="ru-RU"/>
        </a:p>
      </dgm:t>
    </dgm:pt>
    <dgm:pt modelId="{73924044-2BD0-4443-9332-666D335A05E2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700" b="1" dirty="0" smtClean="0">
              <a:solidFill>
                <a:srgbClr val="000000"/>
              </a:solidFill>
              <a:latin typeface="Times New Roman"/>
              <a:cs typeface="Times New Roman"/>
            </a:rPr>
            <a:t>Переработка части произведенного молока на собственном производстве (мини-сыроварня) 12 новых рабочих мест</a:t>
          </a:r>
          <a:endParaRPr lang="ru-RU" sz="1700" b="1" baseline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FCF45A-136F-419C-8F47-6F6165B14FD4}" type="parTrans" cxnId="{F781FACE-68AD-491A-A2E2-DEAE8E979FEB}">
      <dgm:prSet/>
      <dgm:spPr/>
      <dgm:t>
        <a:bodyPr/>
        <a:lstStyle/>
        <a:p>
          <a:endParaRPr lang="ru-RU"/>
        </a:p>
      </dgm:t>
    </dgm:pt>
    <dgm:pt modelId="{89FA1B47-D3CB-4339-8E30-44AB49957A03}" type="sibTrans" cxnId="{F781FACE-68AD-491A-A2E2-DEAE8E979FEB}">
      <dgm:prSet/>
      <dgm:spPr/>
      <dgm:t>
        <a:bodyPr/>
        <a:lstStyle/>
        <a:p>
          <a:endParaRPr lang="ru-RU"/>
        </a:p>
      </dgm:t>
    </dgm:pt>
    <dgm:pt modelId="{761B3A90-23C9-4BF3-AA75-AFF6A39D0C58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400" b="0" dirty="0" smtClean="0">
              <a:solidFill>
                <a:srgbClr val="000000"/>
              </a:solidFill>
              <a:latin typeface="Times New Roman"/>
              <a:cs typeface="Times New Roman"/>
            </a:rPr>
            <a:t>Участие в международных пилотных проектах. Обмен опытом в рамках программ дистанционного обучения (РИАМА)</a:t>
          </a:r>
          <a:endParaRPr lang="ru-RU" sz="1400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48EF95-2ED0-4820-9159-08A6841FE768}" type="parTrans" cxnId="{096EF79F-9F47-4981-A138-45C8DF0C9188}">
      <dgm:prSet/>
      <dgm:spPr/>
      <dgm:t>
        <a:bodyPr/>
        <a:lstStyle/>
        <a:p>
          <a:endParaRPr lang="ru-RU"/>
        </a:p>
      </dgm:t>
    </dgm:pt>
    <dgm:pt modelId="{47A8493C-1FD7-432F-87FB-4E5776093FBD}" type="sibTrans" cxnId="{096EF79F-9F47-4981-A138-45C8DF0C9188}">
      <dgm:prSet/>
      <dgm:spPr/>
      <dgm:t>
        <a:bodyPr/>
        <a:lstStyle/>
        <a:p>
          <a:endParaRPr lang="ru-RU"/>
        </a:p>
      </dgm:t>
    </dgm:pt>
    <dgm:pt modelId="{65D53DF1-DF6D-4289-A795-F5A68451F0FF}" type="pres">
      <dgm:prSet presAssocID="{6F7FCDD7-961C-4908-8B77-53E47F6CE1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E7949-4C7B-4711-AB47-481CD17673BC}" type="pres">
      <dgm:prSet presAssocID="{D37DBC0D-6982-47FD-BADA-7BFC7740B306}" presName="centerShape" presStyleLbl="node0" presStyleIdx="0" presStyleCnt="1" custScaleX="210933" custScaleY="87430" custLinFactNeighborX="7953" custLinFactNeighborY="-11821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F88086D-105A-4BC6-A1C9-A98E8E0E329B}" type="pres">
      <dgm:prSet presAssocID="{9B7DA55E-4ECE-46E2-A711-36EBA9BB6148}" presName="node" presStyleLbl="node1" presStyleIdx="0" presStyleCnt="6" custScaleX="192427" custScaleY="144823" custRadScaleRad="88105" custRadScaleInc="19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BD84D-F230-43B5-80C7-E15611FA82F0}" type="pres">
      <dgm:prSet presAssocID="{9B7DA55E-4ECE-46E2-A711-36EBA9BB6148}" presName="dummy" presStyleCnt="0"/>
      <dgm:spPr/>
    </dgm:pt>
    <dgm:pt modelId="{998C8662-84F7-400D-A533-00E1348E7206}" type="pres">
      <dgm:prSet presAssocID="{7A4EEF64-EBEF-4E60-AC88-6A8C307EE22B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F69F2F0-429B-4227-B317-A5FE49E4025F}" type="pres">
      <dgm:prSet presAssocID="{0A7FBF5E-8551-4B84-A82A-10816A1E8AE5}" presName="node" presStyleLbl="node1" presStyleIdx="1" presStyleCnt="6" custScaleX="167550" custScaleY="139418" custRadScaleRad="134673" custRadScaleInc="-29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3B860-1995-442E-B88A-BA6E81267BE5}" type="pres">
      <dgm:prSet presAssocID="{0A7FBF5E-8551-4B84-A82A-10816A1E8AE5}" presName="dummy" presStyleCnt="0"/>
      <dgm:spPr/>
    </dgm:pt>
    <dgm:pt modelId="{CBA8E169-766C-49F9-8370-433CAC9AF524}" type="pres">
      <dgm:prSet presAssocID="{47E459CF-44CB-462F-8440-15C7613C5A92}" presName="sibTrans" presStyleLbl="sibTrans2D1" presStyleIdx="1" presStyleCnt="6" custScaleX="127291" custScaleY="97470"/>
      <dgm:spPr/>
      <dgm:t>
        <a:bodyPr/>
        <a:lstStyle/>
        <a:p>
          <a:endParaRPr lang="ru-RU"/>
        </a:p>
      </dgm:t>
    </dgm:pt>
    <dgm:pt modelId="{78B96EDF-A5A4-4173-8722-BDC641FC93C2}" type="pres">
      <dgm:prSet presAssocID="{59DDD3B4-CB73-479F-BDC2-A25E8C125613}" presName="node" presStyleLbl="node1" presStyleIdx="2" presStyleCnt="6" custScaleX="204214" custScaleY="218973" custRadScaleRad="143641" custRadScaleInc="-6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B0E5B-5D79-4981-842E-B55A685A0FE7}" type="pres">
      <dgm:prSet presAssocID="{59DDD3B4-CB73-479F-BDC2-A25E8C125613}" presName="dummy" presStyleCnt="0"/>
      <dgm:spPr/>
    </dgm:pt>
    <dgm:pt modelId="{5B2E2ED5-CDA4-41C4-B3AB-FF8E9D755443}" type="pres">
      <dgm:prSet presAssocID="{FD5BBA01-AF3D-488F-864D-801CBB4D1B13}" presName="sibTrans" presStyleLbl="sibTrans2D1" presStyleIdx="2" presStyleCnt="6"/>
      <dgm:spPr/>
      <dgm:t>
        <a:bodyPr/>
        <a:lstStyle/>
        <a:p>
          <a:endParaRPr lang="ru-RU"/>
        </a:p>
      </dgm:t>
    </dgm:pt>
    <dgm:pt modelId="{9C426AD0-1B01-4E05-B558-71CD182928F3}" type="pres">
      <dgm:prSet presAssocID="{CE09D3C3-D381-4A1C-AA76-0C3CF62429B5}" presName="node" presStyleLbl="node1" presStyleIdx="3" presStyleCnt="6" custScaleX="256205" custScaleY="185911" custRadScaleRad="95329" custRadScaleInc="26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81049-F9D1-4089-BA0E-DA72DC687F9F}" type="pres">
      <dgm:prSet presAssocID="{CE09D3C3-D381-4A1C-AA76-0C3CF62429B5}" presName="dummy" presStyleCnt="0"/>
      <dgm:spPr/>
    </dgm:pt>
    <dgm:pt modelId="{2E833A16-BDD5-46C4-9213-B8899B0F23FE}" type="pres">
      <dgm:prSet presAssocID="{92FC2AEA-EA25-439A-A820-1578CD6D8F16}" presName="sibTrans" presStyleLbl="sibTrans2D1" presStyleIdx="3" presStyleCnt="6"/>
      <dgm:spPr/>
      <dgm:t>
        <a:bodyPr/>
        <a:lstStyle/>
        <a:p>
          <a:endParaRPr lang="ru-RU"/>
        </a:p>
      </dgm:t>
    </dgm:pt>
    <dgm:pt modelId="{3CF66B51-CB2D-4310-8D0E-9DFA4F59F373}" type="pres">
      <dgm:prSet presAssocID="{73924044-2BD0-4443-9332-666D335A05E2}" presName="node" presStyleLbl="node1" presStyleIdx="4" presStyleCnt="6" custScaleX="213806" custScaleY="194488" custRadScaleRad="131614" custRadScaleInc="94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A5615-643B-49C5-BFA2-22A9D95436F6}" type="pres">
      <dgm:prSet presAssocID="{73924044-2BD0-4443-9332-666D335A05E2}" presName="dummy" presStyleCnt="0"/>
      <dgm:spPr/>
    </dgm:pt>
    <dgm:pt modelId="{49CA05E1-7852-4370-B180-A9D965AC53A5}" type="pres">
      <dgm:prSet presAssocID="{89FA1B47-D3CB-4339-8E30-44AB49957A03}" presName="sibTrans" presStyleLbl="sibTrans2D1" presStyleIdx="4" presStyleCnt="6" custScaleX="127291" custScaleY="97470"/>
      <dgm:spPr/>
      <dgm:t>
        <a:bodyPr/>
        <a:lstStyle/>
        <a:p>
          <a:endParaRPr lang="ru-RU"/>
        </a:p>
      </dgm:t>
    </dgm:pt>
    <dgm:pt modelId="{5FFB0378-3A8D-4CF7-81C4-DC09BDD0C708}" type="pres">
      <dgm:prSet presAssocID="{761B3A90-23C9-4BF3-AA75-AFF6A39D0C58}" presName="node" presStyleLbl="node1" presStyleIdx="5" presStyleCnt="6" custScaleX="151482" custScaleY="138956" custRadScaleRad="111437" custRadScaleInc="61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4715-4E5B-4FCE-8AEE-EC50C0DAB744}" type="pres">
      <dgm:prSet presAssocID="{761B3A90-23C9-4BF3-AA75-AFF6A39D0C58}" presName="dummy" presStyleCnt="0"/>
      <dgm:spPr/>
    </dgm:pt>
    <dgm:pt modelId="{2077809D-A898-445E-B581-87B49D80A3AC}" type="pres">
      <dgm:prSet presAssocID="{47A8493C-1FD7-432F-87FB-4E5776093FBD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AFF73BE-27DF-164D-8552-F661046A999C}" type="presOf" srcId="{7A4EEF64-EBEF-4E60-AC88-6A8C307EE22B}" destId="{998C8662-84F7-400D-A533-00E1348E7206}" srcOrd="0" destOrd="0" presId="urn:microsoft.com/office/officeart/2005/8/layout/radial6"/>
    <dgm:cxn modelId="{F781FACE-68AD-491A-A2E2-DEAE8E979FEB}" srcId="{D37DBC0D-6982-47FD-BADA-7BFC7740B306}" destId="{73924044-2BD0-4443-9332-666D335A05E2}" srcOrd="4" destOrd="0" parTransId="{46FCF45A-136F-419C-8F47-6F6165B14FD4}" sibTransId="{89FA1B47-D3CB-4339-8E30-44AB49957A03}"/>
    <dgm:cxn modelId="{97EB93AC-4F2E-4DF8-B49E-9DA7657EDFBA}" srcId="{D37DBC0D-6982-47FD-BADA-7BFC7740B306}" destId="{59DDD3B4-CB73-479F-BDC2-A25E8C125613}" srcOrd="2" destOrd="0" parTransId="{B96FB0B7-8553-426F-839C-5DFE6C924767}" sibTransId="{FD5BBA01-AF3D-488F-864D-801CBB4D1B13}"/>
    <dgm:cxn modelId="{9C3278D0-C0A9-4547-83DE-0A070CDE61BC}" type="presOf" srcId="{0A7FBF5E-8551-4B84-A82A-10816A1E8AE5}" destId="{7F69F2F0-429B-4227-B317-A5FE49E4025F}" srcOrd="0" destOrd="0" presId="urn:microsoft.com/office/officeart/2005/8/layout/radial6"/>
    <dgm:cxn modelId="{7A22C1BB-0795-4B60-8580-3EA134B33A19}" srcId="{D37DBC0D-6982-47FD-BADA-7BFC7740B306}" destId="{9B7DA55E-4ECE-46E2-A711-36EBA9BB6148}" srcOrd="0" destOrd="0" parTransId="{5C044A93-338A-47CF-9154-C47169BE5E20}" sibTransId="{7A4EEF64-EBEF-4E60-AC88-6A8C307EE22B}"/>
    <dgm:cxn modelId="{C9FACB66-945B-4479-A8C2-1C1F79C25F9A}" srcId="{6F7FCDD7-961C-4908-8B77-53E47F6CE19F}" destId="{D37DBC0D-6982-47FD-BADA-7BFC7740B306}" srcOrd="0" destOrd="0" parTransId="{6B99C9CA-53FD-42C0-8445-3FB679DEE5AF}" sibTransId="{48AE4EAC-5E59-4456-8CF6-7C02AC59C2DE}"/>
    <dgm:cxn modelId="{9AA98CF2-724B-E446-861F-2832E519DD7D}" type="presOf" srcId="{73924044-2BD0-4443-9332-666D335A05E2}" destId="{3CF66B51-CB2D-4310-8D0E-9DFA4F59F373}" srcOrd="0" destOrd="0" presId="urn:microsoft.com/office/officeart/2005/8/layout/radial6"/>
    <dgm:cxn modelId="{5BCF10D1-8655-6549-ABD5-C49C96568D5B}" type="presOf" srcId="{6F7FCDD7-961C-4908-8B77-53E47F6CE19F}" destId="{65D53DF1-DF6D-4289-A795-F5A68451F0FF}" srcOrd="0" destOrd="0" presId="urn:microsoft.com/office/officeart/2005/8/layout/radial6"/>
    <dgm:cxn modelId="{61097FEB-F73C-DC46-89ED-90C40D203373}" type="presOf" srcId="{761B3A90-23C9-4BF3-AA75-AFF6A39D0C58}" destId="{5FFB0378-3A8D-4CF7-81C4-DC09BDD0C708}" srcOrd="0" destOrd="0" presId="urn:microsoft.com/office/officeart/2005/8/layout/radial6"/>
    <dgm:cxn modelId="{14F3D010-6AAC-1940-A855-022A96A8E40E}" type="presOf" srcId="{FD5BBA01-AF3D-488F-864D-801CBB4D1B13}" destId="{5B2E2ED5-CDA4-41C4-B3AB-FF8E9D755443}" srcOrd="0" destOrd="0" presId="urn:microsoft.com/office/officeart/2005/8/layout/radial6"/>
    <dgm:cxn modelId="{CF182A05-E278-1D41-B7D1-B25D85663157}" type="presOf" srcId="{CE09D3C3-D381-4A1C-AA76-0C3CF62429B5}" destId="{9C426AD0-1B01-4E05-B558-71CD182928F3}" srcOrd="0" destOrd="0" presId="urn:microsoft.com/office/officeart/2005/8/layout/radial6"/>
    <dgm:cxn modelId="{E3AC8F47-493D-4FBE-BDEB-950BD447BDFA}" srcId="{D37DBC0D-6982-47FD-BADA-7BFC7740B306}" destId="{CE09D3C3-D381-4A1C-AA76-0C3CF62429B5}" srcOrd="3" destOrd="0" parTransId="{2421A000-B005-4191-99C0-D0510697787F}" sibTransId="{92FC2AEA-EA25-439A-A820-1578CD6D8F16}"/>
    <dgm:cxn modelId="{4DFCDD81-307E-7447-9684-8DF96CA7DD5A}" type="presOf" srcId="{D37DBC0D-6982-47FD-BADA-7BFC7740B306}" destId="{261E7949-4C7B-4711-AB47-481CD17673BC}" srcOrd="0" destOrd="0" presId="urn:microsoft.com/office/officeart/2005/8/layout/radial6"/>
    <dgm:cxn modelId="{6D801CD9-E8FC-894D-B6E4-B041DF2252F5}" type="presOf" srcId="{47E459CF-44CB-462F-8440-15C7613C5A92}" destId="{CBA8E169-766C-49F9-8370-433CAC9AF524}" srcOrd="0" destOrd="0" presId="urn:microsoft.com/office/officeart/2005/8/layout/radial6"/>
    <dgm:cxn modelId="{FB860523-39CA-9A49-99CF-677999F4D6CF}" type="presOf" srcId="{89FA1B47-D3CB-4339-8E30-44AB49957A03}" destId="{49CA05E1-7852-4370-B180-A9D965AC53A5}" srcOrd="0" destOrd="0" presId="urn:microsoft.com/office/officeart/2005/8/layout/radial6"/>
    <dgm:cxn modelId="{8AD9FDA7-823D-E44E-A2C7-CC59BCC2C56E}" type="presOf" srcId="{92FC2AEA-EA25-439A-A820-1578CD6D8F16}" destId="{2E833A16-BDD5-46C4-9213-B8899B0F23FE}" srcOrd="0" destOrd="0" presId="urn:microsoft.com/office/officeart/2005/8/layout/radial6"/>
    <dgm:cxn modelId="{9C70AD44-6952-734B-BBF1-293E3F576DA0}" type="presOf" srcId="{9B7DA55E-4ECE-46E2-A711-36EBA9BB6148}" destId="{9F88086D-105A-4BC6-A1C9-A98E8E0E329B}" srcOrd="0" destOrd="0" presId="urn:microsoft.com/office/officeart/2005/8/layout/radial6"/>
    <dgm:cxn modelId="{CB3A3A7F-70D2-4D6E-857D-308C607C21F5}" srcId="{D37DBC0D-6982-47FD-BADA-7BFC7740B306}" destId="{0A7FBF5E-8551-4B84-A82A-10816A1E8AE5}" srcOrd="1" destOrd="0" parTransId="{517C13C8-5CBB-40DF-8EAD-B1838ECE5E79}" sibTransId="{47E459CF-44CB-462F-8440-15C7613C5A92}"/>
    <dgm:cxn modelId="{0DA6AB34-2BB9-9345-A82D-5E9F9A3A7547}" type="presOf" srcId="{47A8493C-1FD7-432F-87FB-4E5776093FBD}" destId="{2077809D-A898-445E-B581-87B49D80A3AC}" srcOrd="0" destOrd="0" presId="urn:microsoft.com/office/officeart/2005/8/layout/radial6"/>
    <dgm:cxn modelId="{096EF79F-9F47-4981-A138-45C8DF0C9188}" srcId="{D37DBC0D-6982-47FD-BADA-7BFC7740B306}" destId="{761B3A90-23C9-4BF3-AA75-AFF6A39D0C58}" srcOrd="5" destOrd="0" parTransId="{2A48EF95-2ED0-4820-9159-08A6841FE768}" sibTransId="{47A8493C-1FD7-432F-87FB-4E5776093FBD}"/>
    <dgm:cxn modelId="{74467912-E2BD-D04B-974F-288F8468046C}" type="presOf" srcId="{59DDD3B4-CB73-479F-BDC2-A25E8C125613}" destId="{78B96EDF-A5A4-4173-8722-BDC641FC93C2}" srcOrd="0" destOrd="0" presId="urn:microsoft.com/office/officeart/2005/8/layout/radial6"/>
    <dgm:cxn modelId="{DE211BB4-C17B-AC47-AEAC-819F252CD50C}" type="presParOf" srcId="{65D53DF1-DF6D-4289-A795-F5A68451F0FF}" destId="{261E7949-4C7B-4711-AB47-481CD17673BC}" srcOrd="0" destOrd="0" presId="urn:microsoft.com/office/officeart/2005/8/layout/radial6"/>
    <dgm:cxn modelId="{FFEFCA2E-8AAB-404D-9D6D-9CA02DD45FC5}" type="presParOf" srcId="{65D53DF1-DF6D-4289-A795-F5A68451F0FF}" destId="{9F88086D-105A-4BC6-A1C9-A98E8E0E329B}" srcOrd="1" destOrd="0" presId="urn:microsoft.com/office/officeart/2005/8/layout/radial6"/>
    <dgm:cxn modelId="{27DBBE50-59D2-474F-8110-5832B9975C11}" type="presParOf" srcId="{65D53DF1-DF6D-4289-A795-F5A68451F0FF}" destId="{E04BD84D-F230-43B5-80C7-E15611FA82F0}" srcOrd="2" destOrd="0" presId="urn:microsoft.com/office/officeart/2005/8/layout/radial6"/>
    <dgm:cxn modelId="{91BE0EBC-A80C-4649-8AC8-074542AB952F}" type="presParOf" srcId="{65D53DF1-DF6D-4289-A795-F5A68451F0FF}" destId="{998C8662-84F7-400D-A533-00E1348E7206}" srcOrd="3" destOrd="0" presId="urn:microsoft.com/office/officeart/2005/8/layout/radial6"/>
    <dgm:cxn modelId="{8906CE89-2A42-EA4D-9238-39A22F443ACF}" type="presParOf" srcId="{65D53DF1-DF6D-4289-A795-F5A68451F0FF}" destId="{7F69F2F0-429B-4227-B317-A5FE49E4025F}" srcOrd="4" destOrd="0" presId="urn:microsoft.com/office/officeart/2005/8/layout/radial6"/>
    <dgm:cxn modelId="{BEC75C14-56EE-AF43-BB1A-C52508670C1D}" type="presParOf" srcId="{65D53DF1-DF6D-4289-A795-F5A68451F0FF}" destId="{0BE3B860-1995-442E-B88A-BA6E81267BE5}" srcOrd="5" destOrd="0" presId="urn:microsoft.com/office/officeart/2005/8/layout/radial6"/>
    <dgm:cxn modelId="{65CEA3E7-6F17-2043-A7F7-D3B238C23190}" type="presParOf" srcId="{65D53DF1-DF6D-4289-A795-F5A68451F0FF}" destId="{CBA8E169-766C-49F9-8370-433CAC9AF524}" srcOrd="6" destOrd="0" presId="urn:microsoft.com/office/officeart/2005/8/layout/radial6"/>
    <dgm:cxn modelId="{3DF1D820-A25C-C044-8D5F-53A724A7F7DC}" type="presParOf" srcId="{65D53DF1-DF6D-4289-A795-F5A68451F0FF}" destId="{78B96EDF-A5A4-4173-8722-BDC641FC93C2}" srcOrd="7" destOrd="0" presId="urn:microsoft.com/office/officeart/2005/8/layout/radial6"/>
    <dgm:cxn modelId="{DB0CE2AA-FD34-FA46-88B6-500E742C21FC}" type="presParOf" srcId="{65D53DF1-DF6D-4289-A795-F5A68451F0FF}" destId="{B8DB0E5B-5D79-4981-842E-B55A685A0FE7}" srcOrd="8" destOrd="0" presId="urn:microsoft.com/office/officeart/2005/8/layout/radial6"/>
    <dgm:cxn modelId="{2E18A051-5A21-A545-A19E-9096C8C23F83}" type="presParOf" srcId="{65D53DF1-DF6D-4289-A795-F5A68451F0FF}" destId="{5B2E2ED5-CDA4-41C4-B3AB-FF8E9D755443}" srcOrd="9" destOrd="0" presId="urn:microsoft.com/office/officeart/2005/8/layout/radial6"/>
    <dgm:cxn modelId="{1D0810D9-18CD-7947-92AA-208AE56D23EB}" type="presParOf" srcId="{65D53DF1-DF6D-4289-A795-F5A68451F0FF}" destId="{9C426AD0-1B01-4E05-B558-71CD182928F3}" srcOrd="10" destOrd="0" presId="urn:microsoft.com/office/officeart/2005/8/layout/radial6"/>
    <dgm:cxn modelId="{B0285960-2BC4-C84A-9DAE-6A6DFEF34DF9}" type="presParOf" srcId="{65D53DF1-DF6D-4289-A795-F5A68451F0FF}" destId="{83B81049-F9D1-4089-BA0E-DA72DC687F9F}" srcOrd="11" destOrd="0" presId="urn:microsoft.com/office/officeart/2005/8/layout/radial6"/>
    <dgm:cxn modelId="{D4162042-5D50-CB41-9C79-090F6365C03E}" type="presParOf" srcId="{65D53DF1-DF6D-4289-A795-F5A68451F0FF}" destId="{2E833A16-BDD5-46C4-9213-B8899B0F23FE}" srcOrd="12" destOrd="0" presId="urn:microsoft.com/office/officeart/2005/8/layout/radial6"/>
    <dgm:cxn modelId="{EC9A4F92-D9D2-4340-AE5E-A4F9D50A2107}" type="presParOf" srcId="{65D53DF1-DF6D-4289-A795-F5A68451F0FF}" destId="{3CF66B51-CB2D-4310-8D0E-9DFA4F59F373}" srcOrd="13" destOrd="0" presId="urn:microsoft.com/office/officeart/2005/8/layout/radial6"/>
    <dgm:cxn modelId="{83838265-A9A9-C640-A511-FAA97B478BA2}" type="presParOf" srcId="{65D53DF1-DF6D-4289-A795-F5A68451F0FF}" destId="{8DEA5615-643B-49C5-BFA2-22A9D95436F6}" srcOrd="14" destOrd="0" presId="urn:microsoft.com/office/officeart/2005/8/layout/radial6"/>
    <dgm:cxn modelId="{382660A4-84D3-504E-BBC0-C425C18E3B58}" type="presParOf" srcId="{65D53DF1-DF6D-4289-A795-F5A68451F0FF}" destId="{49CA05E1-7852-4370-B180-A9D965AC53A5}" srcOrd="15" destOrd="0" presId="urn:microsoft.com/office/officeart/2005/8/layout/radial6"/>
    <dgm:cxn modelId="{D4445886-185F-8141-ACD7-8C5DC064F6E7}" type="presParOf" srcId="{65D53DF1-DF6D-4289-A795-F5A68451F0FF}" destId="{5FFB0378-3A8D-4CF7-81C4-DC09BDD0C708}" srcOrd="16" destOrd="0" presId="urn:microsoft.com/office/officeart/2005/8/layout/radial6"/>
    <dgm:cxn modelId="{E422AAB9-079D-BB4F-9A38-FD613225F8DB}" type="presParOf" srcId="{65D53DF1-DF6D-4289-A795-F5A68451F0FF}" destId="{FB524715-4E5B-4FCE-8AEE-EC50C0DAB744}" srcOrd="17" destOrd="0" presId="urn:microsoft.com/office/officeart/2005/8/layout/radial6"/>
    <dgm:cxn modelId="{BA5B9807-8767-A042-B2B3-3D2BB577C249}" type="presParOf" srcId="{65D53DF1-DF6D-4289-A795-F5A68451F0FF}" destId="{2077809D-A898-445E-B581-87B49D80A3A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1C1C4A-01E2-4143-81A5-ADDF15363F54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750" y="937895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B983C5-79BF-4BCC-B2B0-4E6033D06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EB3771-227E-4494-89C0-3CC26A6A41D7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691063"/>
            <a:ext cx="54260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37895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2367EA-BC2E-4194-AF70-4DC85CAB1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39775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CA824B-9D5C-4C5F-A499-F9D945EA4D08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9D922-4C4C-4F0F-BB99-3667354884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43338" y="9378950"/>
            <a:ext cx="293370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0578B17-364F-4E7D-8CF7-7483BEAB6ABC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3843338" y="9378950"/>
            <a:ext cx="29368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4A543EC-D78D-4885-9657-88E7C388B412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914400" y="741363"/>
            <a:ext cx="4954588" cy="3702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692650"/>
            <a:ext cx="5424487" cy="44370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1608AF-2FB5-4FF6-9602-B04270235C09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43338" y="9378950"/>
            <a:ext cx="293370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A278436-D7C8-4298-B66B-19A0CAB24BA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43338" y="9378950"/>
            <a:ext cx="29368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5C2C01-3BFF-4C78-AE98-AC18C0C63599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914400" y="741363"/>
            <a:ext cx="4954588" cy="3702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692650"/>
            <a:ext cx="5424487" cy="44370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B2502E0-097E-447C-9D8A-8E79FB64CE4E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43338" y="9378950"/>
            <a:ext cx="293370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65BC6F-07DA-47EE-98E6-7ED5BCBAD73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3843338" y="9378950"/>
            <a:ext cx="29368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AD3562-E8E2-40E7-B69C-EDBB77D6B0B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914400" y="741363"/>
            <a:ext cx="4954588" cy="3702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692650"/>
            <a:ext cx="5424487" cy="44370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4D4BC6-D8F9-45D0-BB3C-593232C02623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43338" y="9378950"/>
            <a:ext cx="293370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1CC883D-A961-48D5-8A2B-51738FDFE190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843338" y="9378950"/>
            <a:ext cx="29368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9CB2A9-3F04-4DB3-B986-2FAB47031BCC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914400" y="741363"/>
            <a:ext cx="4954588" cy="37020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692650"/>
            <a:ext cx="5424487" cy="44370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3028-81AC-41FC-A148-E0C9FC018004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CB1D-AA95-4665-B88F-0023EDCC5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1282-74FE-407E-91E7-4DC3ED4EBB52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0531-C0EC-4D5C-B34C-12838CF28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1FE8-E897-4C23-B7F4-4AE73FC22208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4FED-1011-4E40-9096-8FC71A9AB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B91D-9AE4-4BB5-8B88-EE3E9A2DF5FD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BCC5-CFB6-4793-B15C-40473420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4FE08F1-7815-4C19-8685-3586DF747EDE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D45ADC4F-A671-4358-929F-B8815C64D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BCB3EC74-D650-4C2F-9575-861C6FAB61A4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1715D61F-FA49-46D3-BC17-6FBDADDBE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B69EB745-4A9B-4C04-BB9C-1AF91C037987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CA4DF845-A588-43E2-BB8A-C449BACFA4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5F35EB26-195C-4FA7-AC47-3694403076F8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4CAADC4F-B103-4EDB-9862-D1DC14DE4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DE6D0136-FA99-4F6A-A6F9-538F0C5FD759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BE5A164A-DC1A-409A-ACB8-015A4EFCB9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D7C65DE2-AA02-4424-8A9A-28A2D983EE4F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0707A09B-0D80-43FA-BC02-C82050E517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4F3B360-D829-4381-BC71-396B88273825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DE269601-7EE4-441B-9A59-396F73A8A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F1D4-59E7-4735-8C40-CB33DEE390EB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C72F-318C-49EF-B673-4DCC8C824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4DCBCB67-229F-418F-B26C-828582B2B130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99BDC991-66B1-4850-AE92-56E6995AE7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22ADA2C2-3E3B-4C0A-85E5-F4508851DEA3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D1329CB9-88E2-4D35-8D9E-731244C1B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8751AC64-C80B-4374-A92A-B84308AA7F3D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69D7538C-A1C9-4146-849B-2371244D25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7" y="274643"/>
            <a:ext cx="1777471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915F0DFC-88CD-4AED-85D2-7213A4192EED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2AD8736C-F5D1-43DB-B213-31938601E3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0524-DA18-4458-BDA7-9FA9B7FF99E2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067B-838A-4B16-A00C-7DD44F87C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79A7-BAF9-46E2-B730-19C966E6034B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EA21-8534-4359-BE5F-56DBFEF0B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526C-3609-463C-9BE9-29A93BF33E45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510F-D2E8-498D-B164-026203598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C27DC-C9A9-40E0-9D6B-0E7431071705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B8F3-A1C7-4C32-B2B1-45689CF6D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FB99-DCB0-44B4-B1DB-C52EE07953C1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F393-9702-4C56-B524-C75B13105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B876-C953-45A3-9673-42F6872EDD9E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FC4A-455D-4A56-BA0D-873943517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34DE-EA5F-47AE-8447-C84A45AA8BC5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8918-2F5C-40F2-9CF9-3C02C5A9F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B30A49-D651-4C1E-B376-3B9F9B24D0FD}" type="datetimeFigureOut">
              <a:rPr lang="en-US"/>
              <a:pPr>
                <a:defRPr/>
              </a:pPr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1F0CAF-CED2-4588-920B-8A2767C7C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8BFDF"/>
            </a:gs>
            <a:gs pos="20000">
              <a:srgbClr val="D4DFEF"/>
            </a:gs>
            <a:gs pos="46001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051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4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fld id="{952805EF-5B59-485B-B30D-478FAE0AC9DA}" type="datetime1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fld id="{451802EB-CA3B-4C21-BC96-9691AFCF5C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jpe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jpeg"/><Relationship Id="rId47" Type="http://schemas.openxmlformats.org/officeDocument/2006/relationships/image" Target="../media/image50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jpeg"/><Relationship Id="rId46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36" Type="http://schemas.openxmlformats.org/officeDocument/2006/relationships/image" Target="../media/image39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4" Type="http://schemas.openxmlformats.org/officeDocument/2006/relationships/image" Target="../media/image47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5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11" Type="http://schemas.openxmlformats.org/officeDocument/2006/relationships/image" Target="../media/image63.jpeg"/><Relationship Id="rId5" Type="http://schemas.openxmlformats.org/officeDocument/2006/relationships/image" Target="../media/image58.jpeg"/><Relationship Id="rId10" Type="http://schemas.openxmlformats.org/officeDocument/2006/relationships/image" Target="../media/image62.jpeg"/><Relationship Id="rId4" Type="http://schemas.openxmlformats.org/officeDocument/2006/relationships/image" Target="../media/image57.jpeg"/><Relationship Id="rId9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Изображение 4" descr="logo_f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61925"/>
            <a:ext cx="16779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489325" y="6330950"/>
            <a:ext cx="233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БЕЛГОРОД 2017</a:t>
            </a:r>
          </a:p>
        </p:txBody>
      </p:sp>
      <p:pic>
        <p:nvPicPr>
          <p:cNvPr id="2867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47650"/>
            <a:ext cx="1214437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285750"/>
            <a:ext cx="11763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22388" y="1741488"/>
            <a:ext cx="6499225" cy="270351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СЕЛЬСКОХОЗЯЙСТВЕННЫЙ СНАБЖЕНЧЕСКО-СБЫТОВОЙ ПОТРЕБИТЕЛЬСКИЙ КООПЕРАТИВ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«АЛЬЯНС ФЕРМЕРВЕСТ»</a:t>
            </a:r>
          </a:p>
          <a:p>
            <a:pPr fontAlgn="auto">
              <a:spcAft>
                <a:spcPts val="0"/>
              </a:spcAft>
              <a:defRPr/>
            </a:pPr>
            <a:endParaRPr lang="ru-RU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ИСТОРИЯ СОЗДАНИЯ И ОПЫТ РАБОТЫ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69875" y="2509838"/>
            <a:ext cx="8686800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464646"/>
              </a:solidFill>
              <a:latin typeface="News Gothic MT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643938" y="6500813"/>
            <a:ext cx="347662" cy="285750"/>
          </a:xfrm>
          <a:prstGeom prst="rect">
            <a:avLst/>
          </a:prstGeom>
          <a:solidFill>
            <a:srgbClr val="1FAECD"/>
          </a:solidFill>
          <a:ln w="9360" cap="sq">
            <a:solidFill>
              <a:srgbClr val="0623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34025F2-DBE0-431B-B7F4-771E8DF21429}" type="slidenum">
              <a:rPr lang="ru-RU" sz="1400" b="1">
                <a:solidFill>
                  <a:srgbClr val="FFFFFF"/>
                </a:solidFill>
                <a:latin typeface="Franklin Gothic Book" pitchFamily="34" charset="0"/>
              </a:rPr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400" b="1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41987" name="Изображение 7" descr="logo_fv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358775"/>
            <a:ext cx="299243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74825" y="2741613"/>
            <a:ext cx="5514975" cy="12414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algn="l">
              <a:defRPr/>
            </a:pPr>
            <a:r>
              <a:rPr lang="ru-RU" sz="2800" b="1" cap="all" dirty="0" smtClean="0">
                <a:solidFill>
                  <a:prstClr val="black"/>
                </a:solidFill>
                <a:latin typeface="Franklin Gothic Medium"/>
              </a:rPr>
              <a:t>Благодарю за внимание!</a:t>
            </a:r>
            <a:endParaRPr lang="ru-RU" sz="2800" b="1" cap="all" dirty="0">
              <a:solidFill>
                <a:prstClr val="black"/>
              </a:solidFill>
              <a:latin typeface="Franklin Gothic Mediu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288" y="225425"/>
            <a:ext cx="8280400" cy="395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698" name="Группа 8"/>
          <p:cNvGrpSpPr>
            <a:grpSpLocks/>
          </p:cNvGrpSpPr>
          <p:nvPr/>
        </p:nvGrpSpPr>
        <p:grpSpPr bwMode="auto">
          <a:xfrm>
            <a:off x="1265238" y="603250"/>
            <a:ext cx="7737475" cy="4743450"/>
            <a:chOff x="971600" y="512676"/>
            <a:chExt cx="8077637" cy="4583358"/>
          </a:xfrm>
        </p:grpSpPr>
        <p:pic>
          <p:nvPicPr>
            <p:cNvPr id="30064" name="Picture 2" descr="D:\Кренева\Прочее\_Фотообработка\PNG\карта без районов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20197" y="512676"/>
              <a:ext cx="7929040" cy="4583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971600" y="2115625"/>
              <a:ext cx="972829" cy="2883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КРАСНОЯРУЖСКИЙ РАЙОН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87048" y="2804355"/>
              <a:ext cx="972829" cy="2883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ГРАЙВОРОНСКИЙ РАЙОН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231141" y="2585005"/>
              <a:ext cx="972829" cy="3574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БОРИСОВСКИЙ РАЙОН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05187" y="2193854"/>
              <a:ext cx="823673" cy="3666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РАКИТЯНСКИЙ РАЙОН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691868" y="1745949"/>
              <a:ext cx="851848" cy="3911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ИВНЯНСКИЙ РАЙОН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643806" y="2299695"/>
              <a:ext cx="903224" cy="4141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ЯКОВЛЕВСКИЙ РАЙОН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649782" y="1745949"/>
              <a:ext cx="971173" cy="397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ПРОХОРОВСКИЙ РАЙОН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70262" y="2744533"/>
              <a:ext cx="971173" cy="446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БЕЛГОРОДСКИЙ РАЙОН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330929" y="2798219"/>
              <a:ext cx="1009291" cy="4709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ШЕБЕКИНСКИЙ РАЙОН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491686" y="1999047"/>
              <a:ext cx="971173" cy="4049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КОРОЧАНСКИЙ РАЙОН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730336" y="1328722"/>
              <a:ext cx="962886" cy="2883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ГУБКИНСКИЙ ГОРОДСКОЙ ОКРУГ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53980" y="1170729"/>
              <a:ext cx="1126958" cy="2883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СТАРООСКОЛЬСКИЙ ГОРОДСКОЙ ОКРУГ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4178" y="1745949"/>
              <a:ext cx="972830" cy="2883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ЧЕРНЯНСКИЙ РАЙОН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38942" y="1999047"/>
              <a:ext cx="851848" cy="366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КРАСНЕНСКИЙ РАЙОН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04823" y="2048132"/>
              <a:ext cx="991060" cy="566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НОВООСКОЛЬСКИЙ РАЙОН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430717" y="2554326"/>
              <a:ext cx="1098784" cy="319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КРАСНОГВАРДЕЙСКИЙ РАЙОН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562296" y="2924001"/>
              <a:ext cx="972829" cy="477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ВОЛОКОНОВСКИЙ РАЙОН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145663" y="3500755"/>
              <a:ext cx="876706" cy="4448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ВАЛУЙСКИЙ РАЙОН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60488" y="3628071"/>
              <a:ext cx="971173" cy="354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ВЕЙДЕЛЕВСКИЙ РАЙОН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817869" y="4086714"/>
              <a:ext cx="971173" cy="2883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РОВЕНЬСКИЙ РАЙОН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378688" y="2646362"/>
              <a:ext cx="865106" cy="3712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600" b="1" i="1">
                  <a:solidFill>
                    <a:srgbClr val="336600"/>
                  </a:solidFill>
                  <a:latin typeface="Arial" charset="0"/>
                  <a:cs typeface="Arial" charset="0"/>
                </a:rPr>
                <a:t>АЛЕКСЕЕВСКИЙ РАЙОН</a:t>
              </a:r>
            </a:p>
          </p:txBody>
        </p:sp>
      </p:grp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2327275" y="2133600"/>
          <a:ext cx="471488" cy="2174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5810"/>
                <a:gridCol w="255678"/>
              </a:tblGrid>
              <a:tr h="217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64" marR="35964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64" marR="35964" marT="0" marB="0" anchor="ctr"/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4075113" y="1638300"/>
          <a:ext cx="554037" cy="2762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921"/>
                <a:gridCol w="371116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2" marR="36022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2" marR="36022" marT="0" marB="0" anchor="ctr"/>
                </a:tc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6140450" y="4079875"/>
          <a:ext cx="536575" cy="6492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471"/>
                <a:gridCol w="293104"/>
              </a:tblGrid>
              <a:tr h="19860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3600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36001" marT="0" marB="0" anchor="ctr"/>
                </a:tc>
              </a:tr>
              <a:tr h="19860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3600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36001" marT="0" marB="0" anchor="ctr"/>
                </a:tc>
              </a:tr>
              <a:tr h="25208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3600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36001" marT="0" marB="0" anchor="ctr"/>
                </a:tc>
              </a:tr>
            </a:tbl>
          </a:graphicData>
        </a:graphic>
      </p:graphicFrame>
      <p:graphicFrame>
        <p:nvGraphicFramePr>
          <p:cNvPr id="93" name="Таблица 92"/>
          <p:cNvGraphicFramePr>
            <a:graphicFrameLocks noGrp="1"/>
          </p:cNvGraphicFramePr>
          <p:nvPr/>
        </p:nvGraphicFramePr>
        <p:xfrm>
          <a:off x="6529388" y="3095625"/>
          <a:ext cx="546100" cy="2651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4788"/>
                <a:gridCol w="341312"/>
              </a:tblGrid>
              <a:tr h="26511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23" marR="35923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23" marR="35923" marT="0" marB="0" anchor="ctr"/>
                </a:tc>
              </a:tr>
            </a:tbl>
          </a:graphicData>
        </a:graphic>
      </p:graphicFrame>
      <p:graphicFrame>
        <p:nvGraphicFramePr>
          <p:cNvPr id="98" name="Таблица 97"/>
          <p:cNvGraphicFramePr>
            <a:graphicFrameLocks noGrp="1"/>
          </p:cNvGraphicFramePr>
          <p:nvPr/>
        </p:nvGraphicFramePr>
        <p:xfrm>
          <a:off x="6438900" y="1757363"/>
          <a:ext cx="473075" cy="4587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163"/>
                <a:gridCol w="267912"/>
              </a:tblGrid>
              <a:tr h="22939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27" marR="35927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27" marR="35927" marT="0" marB="0" anchor="ctr"/>
                </a:tc>
              </a:tr>
              <a:tr h="22939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27" marR="35927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27" marR="35927" marT="0" marB="0" anchor="ctr"/>
                </a:tc>
              </a:tr>
            </a:tbl>
          </a:graphicData>
        </a:graphic>
      </p:graphicFrame>
      <p:pic>
        <p:nvPicPr>
          <p:cNvPr id="29748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2113" y="30638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9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2438" y="1563688"/>
            <a:ext cx="3762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9" name="Таблица 138"/>
          <p:cNvGraphicFramePr>
            <a:graphicFrameLocks noGrp="1"/>
          </p:cNvGraphicFramePr>
          <p:nvPr/>
        </p:nvGraphicFramePr>
        <p:xfrm>
          <a:off x="1862138" y="2578100"/>
          <a:ext cx="465137" cy="2428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5841"/>
                <a:gridCol w="249296"/>
              </a:tblGrid>
              <a:tr h="2428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3" marR="35973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3" marR="35973" marT="0" marB="0" anchor="ctr"/>
                </a:tc>
              </a:tr>
            </a:tbl>
          </a:graphicData>
        </a:graphic>
      </p:graphicFrame>
      <p:graphicFrame>
        <p:nvGraphicFramePr>
          <p:cNvPr id="152" name="Таблица 151"/>
          <p:cNvGraphicFramePr>
            <a:graphicFrameLocks noGrp="1"/>
          </p:cNvGraphicFramePr>
          <p:nvPr/>
        </p:nvGraphicFramePr>
        <p:xfrm>
          <a:off x="3251200" y="3178175"/>
          <a:ext cx="498475" cy="6969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6928"/>
                <a:gridCol w="311547"/>
              </a:tblGrid>
              <a:tr h="17422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9" marR="35939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9" marR="35939" marT="0" marB="0" anchor="ctr"/>
                </a:tc>
              </a:tr>
              <a:tr h="17422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9" marR="35939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9" marR="35939" marT="0" marB="0" anchor="ctr"/>
                </a:tc>
              </a:tr>
              <a:tr h="17422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9" marR="35939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9" marR="35939" marT="0" marB="0" anchor="ctr"/>
                </a:tc>
              </a:tr>
              <a:tr h="17422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9" marR="35939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9" marR="35939" marT="0" marB="0" anchor="ctr"/>
                </a:tc>
              </a:tr>
            </a:tbl>
          </a:graphicData>
        </a:graphic>
      </p:graphicFrame>
      <p:graphicFrame>
        <p:nvGraphicFramePr>
          <p:cNvPr id="157" name="Таблица 156"/>
          <p:cNvGraphicFramePr>
            <a:graphicFrameLocks noGrp="1"/>
          </p:cNvGraphicFramePr>
          <p:nvPr/>
        </p:nvGraphicFramePr>
        <p:xfrm>
          <a:off x="2489200" y="3065463"/>
          <a:ext cx="576263" cy="4841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845"/>
                <a:gridCol w="372418"/>
              </a:tblGrid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6" marR="36016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6" marR="36016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6" marR="36016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6" marR="36016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6" marR="36016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6" marR="36016" marT="0" marB="0" anchor="ctr"/>
                </a:tc>
              </a:tr>
            </a:tbl>
          </a:graphicData>
        </a:graphic>
      </p:graphicFrame>
      <p:graphicFrame>
        <p:nvGraphicFramePr>
          <p:cNvPr id="160" name="Таблица 159"/>
          <p:cNvGraphicFramePr>
            <a:graphicFrameLocks noGrp="1"/>
          </p:cNvGraphicFramePr>
          <p:nvPr/>
        </p:nvGraphicFramePr>
        <p:xfrm>
          <a:off x="1876425" y="3244850"/>
          <a:ext cx="460375" cy="2270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5888"/>
                <a:gridCol w="244487"/>
              </a:tblGrid>
              <a:tr h="22701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8" marR="36028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8" marR="36028" marT="0" marB="0" anchor="ctr"/>
                </a:tc>
              </a:tr>
            </a:tbl>
          </a:graphicData>
        </a:graphic>
      </p:graphicFrame>
      <p:graphicFrame>
        <p:nvGraphicFramePr>
          <p:cNvPr id="169" name="Таблица 168"/>
          <p:cNvGraphicFramePr>
            <a:graphicFrameLocks noGrp="1"/>
          </p:cNvGraphicFramePr>
          <p:nvPr/>
        </p:nvGraphicFramePr>
        <p:xfrm>
          <a:off x="271463" y="4086225"/>
          <a:ext cx="5002212" cy="2713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595"/>
                <a:gridCol w="1527335"/>
                <a:gridCol w="502115"/>
                <a:gridCol w="385090"/>
                <a:gridCol w="1455251"/>
                <a:gridCol w="536826"/>
              </a:tblGrid>
              <a:tr h="205888">
                <a:tc gridSpan="6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ДЕЙСТВУЮЩИЕ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ПОТРЕБИТЕЛЬСКИЕ КООПЕРАТИВЫ 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36019" marB="36019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CDE0E8"/>
                    </a:solidFill>
                  </a:tcPr>
                </a:tc>
              </a:tr>
              <a:tr h="2382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деятельности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36019" marB="36019" anchor="ctr">
                    <a:solidFill>
                      <a:srgbClr val="CDE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36019" marB="36019" anchor="ctr">
                    <a:solidFill>
                      <a:srgbClr val="CDE0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деятельности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36019" marB="36019" anchor="ctr">
                    <a:solidFill>
                      <a:srgbClr val="CDE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36019" marB="36019" anchor="ctr">
                    <a:solidFill>
                      <a:srgbClr val="CDE0E8"/>
                    </a:solidFill>
                  </a:tcPr>
                </a:tc>
              </a:tr>
              <a:tr h="2706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Кооперативы,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36019" marB="360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кооперативов  по 13 направлениям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36019" marB="36019" anchor="ctr">
                    <a:solidFill>
                      <a:srgbClr val="CDE0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CDE0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CDE0E8"/>
                    </a:solidFill>
                  </a:tcPr>
                </a:tc>
              </a:tr>
              <a:tr h="177987">
                <a:tc gridSpan="2">
                  <a:txBody>
                    <a:bodyPr/>
                    <a:lstStyle/>
                    <a:p>
                      <a:pPr marL="93663" indent="0"/>
                      <a:r>
                        <a:rPr lang="ru-RU" sz="1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по направлениям:</a:t>
                      </a:r>
                      <a:endParaRPr lang="ru-RU" sz="1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козоводству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2620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закупу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переработке молока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производству сухофруктов</a:t>
                      </a: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2620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производству мяса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производству земляники садовой</a:t>
                      </a: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6965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овощеводству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производству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сыра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4167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садоводству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растениеводству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6965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птицеводству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пчеловодству</a:t>
                      </a: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6965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рыбоводству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кредитованию</a:t>
                      </a: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6" marR="3599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866" name="Picture 20" descr="https://thumbs.dreamstime.com/t/%D0%BA%D1%80%D0%BE%D0%BB%D0%B8%D0%BA-34986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5491163"/>
            <a:ext cx="3603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67" name="Picture 61" descr="http://images.all-free-download.com/images/graphiclarge/chestnut_vector_2876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75" y="6081713"/>
            <a:ext cx="2143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68" name="Picture 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513" y="6242050"/>
            <a:ext cx="1651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69" name="Picture 41" descr="http://www.supercoloring.com/sites/default/files/styles/coloring_medium/public/cif/2009/01/turkey-5-coloring-page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850" y="6342063"/>
            <a:ext cx="2492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70" name="Picture 4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388" y="6215063"/>
            <a:ext cx="2159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71" name="Picture 5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9725" y="6507163"/>
            <a:ext cx="2857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72" name="Picture 10" descr="http://media.eol.org/content/2013/12/01/12/52337_260_19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6738" y="6540500"/>
            <a:ext cx="2651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73" name="Picture 8" descr="http://dvd.mk.ua/products/140x140/img_01461303847_16077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46400" y="4852988"/>
            <a:ext cx="3254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74" name="Picture 22" descr="http://www.food-dehydrators.com.ua/upload/images-cache/2058/5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11475" y="5116513"/>
            <a:ext cx="3667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75" name="Picture 14" descr="http://omastopatii.ru/wp-content/uploads/2013/11/klubnika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21000" y="5454650"/>
            <a:ext cx="371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76" name="Picture 51" descr="https://s3.amazonaws.com/gs.apps.misc/sYaXIJ3SEeSjaiIACyygwg/800px-Cheese.svg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49575" y="5794375"/>
            <a:ext cx="322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77" name="Picture 39" descr="http://sr.photos2.fotosearch.com/bthumb/CSP/CSP648/k20863456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13063" y="6035675"/>
            <a:ext cx="3794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78" name="Picture 49" descr="http://clipart-work.net/data_gallery/honey-bee-clip-art-images-pictures-becuo-yfJmbT-clipar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54338" y="6242050"/>
            <a:ext cx="3127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2" name="Таблица 191"/>
          <p:cNvGraphicFramePr>
            <a:graphicFrameLocks noGrp="1"/>
          </p:cNvGraphicFramePr>
          <p:nvPr/>
        </p:nvGraphicFramePr>
        <p:xfrm>
          <a:off x="7529513" y="3138488"/>
          <a:ext cx="509587" cy="5175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096"/>
                <a:gridCol w="318491"/>
              </a:tblGrid>
              <a:tr h="2587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4" marR="36024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4" marR="36024" marT="0" marB="0" anchor="ctr"/>
                </a:tc>
              </a:tr>
              <a:tr h="2587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4" marR="36024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4" marR="36024" marT="0" marB="0" anchor="ctr"/>
                </a:tc>
              </a:tr>
            </a:tbl>
          </a:graphicData>
        </a:graphic>
      </p:graphicFrame>
      <p:pic>
        <p:nvPicPr>
          <p:cNvPr id="29890" name="Picture 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42238" y="3422650"/>
            <a:ext cx="2571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91" name="Picture 5" descr="C:\Users\apk\Desktop\free-vector-sheep-5_099045_Sheep_5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7388" y="5500688"/>
            <a:ext cx="2428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92" name="Picture 5" descr="C:\Users\apk\Desktop\free-vector-sheep-5_099045_Sheep_5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468688" y="3379788"/>
            <a:ext cx="2428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93" name="Picture 49" descr="http://clipart-work.net/data_gallery/honey-bee-clip-art-images-pictures-becuo-yfJmbT-clipar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78213" y="3548063"/>
            <a:ext cx="26511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94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478213" y="3738563"/>
            <a:ext cx="276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95" name="Picture 51" descr="https://s3.amazonaws.com/gs.apps.misc/sYaXIJ3SEeSjaiIACyygwg/800px-Cheese.svg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738438" y="3027363"/>
            <a:ext cx="2714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96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38438" y="3209925"/>
            <a:ext cx="2857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97" name="Picture 14" descr="http://omastopatii.ru/wp-content/uploads/2013/11/klubnika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87638" y="3363913"/>
            <a:ext cx="3111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98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380163" y="4303713"/>
            <a:ext cx="1730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99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400800" y="4516438"/>
            <a:ext cx="3127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7" name="Таблица 206"/>
          <p:cNvGraphicFramePr>
            <a:graphicFrameLocks noGrp="1"/>
          </p:cNvGraphicFramePr>
          <p:nvPr/>
        </p:nvGraphicFramePr>
        <p:xfrm>
          <a:off x="7192963" y="4202113"/>
          <a:ext cx="474662" cy="4206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998"/>
                <a:gridCol w="296664"/>
              </a:tblGrid>
              <a:tr h="2103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</a:tr>
              <a:tr h="2103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2" marR="35992" marT="0" marB="0" anchor="ctr"/>
                </a:tc>
              </a:tr>
            </a:tbl>
          </a:graphicData>
        </a:graphic>
      </p:graphicFrame>
      <p:pic>
        <p:nvPicPr>
          <p:cNvPr id="29911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77113" y="4391025"/>
            <a:ext cx="29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1" name="Таблица 210"/>
          <p:cNvGraphicFramePr>
            <a:graphicFrameLocks noGrp="1"/>
          </p:cNvGraphicFramePr>
          <p:nvPr/>
        </p:nvGraphicFramePr>
        <p:xfrm>
          <a:off x="5387975" y="3389313"/>
          <a:ext cx="523875" cy="8048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6453"/>
                <a:gridCol w="327422"/>
              </a:tblGrid>
              <a:tr h="26828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8" marR="36048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8" marR="36048" marT="0" marB="0" anchor="ctr"/>
                </a:tc>
              </a:tr>
              <a:tr h="26828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8" marR="36048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8" marR="36048" marT="0" marB="0" anchor="ctr"/>
                </a:tc>
              </a:tr>
              <a:tr h="26828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8" marR="36048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48" marR="36048" marT="0" marB="0" anchor="ctr"/>
                </a:tc>
              </a:tr>
            </a:tbl>
          </a:graphicData>
        </a:graphic>
      </p:graphicFrame>
      <p:pic>
        <p:nvPicPr>
          <p:cNvPr id="29926" name="Picture 41" descr="http://www.supercoloring.com/sites/default/files/styles/coloring_medium/public/cif/2009/01/turkey-5-coloring-page.gi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603875" y="3643313"/>
            <a:ext cx="247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27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589588" y="3971925"/>
            <a:ext cx="3159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" name="Таблица 214"/>
          <p:cNvGraphicFramePr>
            <a:graphicFrameLocks noGrp="1"/>
          </p:cNvGraphicFramePr>
          <p:nvPr/>
        </p:nvGraphicFramePr>
        <p:xfrm>
          <a:off x="2840038" y="1057275"/>
          <a:ext cx="544512" cy="8016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695"/>
                <a:gridCol w="304817"/>
              </a:tblGrid>
              <a:tr h="20042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1" marR="3608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1" marR="36081" marT="0" marB="0" anchor="ctr"/>
                </a:tc>
              </a:tr>
              <a:tr h="20042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1" marR="3608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1" marR="36081" marT="0" marB="0" anchor="ctr"/>
                </a:tc>
              </a:tr>
              <a:tr h="20042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1" marR="3608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1" marR="36081" marT="0" marB="0" anchor="ctr"/>
                </a:tc>
              </a:tr>
              <a:tr h="20042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1" marR="3608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81" marR="36081" marT="0" marB="0" anchor="ctr"/>
                </a:tc>
              </a:tr>
            </a:tbl>
          </a:graphicData>
        </a:graphic>
      </p:graphicFrame>
      <p:pic>
        <p:nvPicPr>
          <p:cNvPr id="29945" name="Picture 44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171825" y="1281113"/>
            <a:ext cx="1285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46" name="Picture 49" descr="http://clipart-work.net/data_gallery/honey-bee-clip-art-images-pictures-becuo-yfJmbT-clipar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17850" y="1503363"/>
            <a:ext cx="2381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47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060700" y="1663700"/>
            <a:ext cx="3397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" name="Таблица 245"/>
          <p:cNvGraphicFramePr>
            <a:graphicFrameLocks noGrp="1"/>
          </p:cNvGraphicFramePr>
          <p:nvPr/>
        </p:nvGraphicFramePr>
        <p:xfrm>
          <a:off x="4535488" y="2519363"/>
          <a:ext cx="439737" cy="2016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702"/>
                <a:gridCol w="215035"/>
              </a:tblGrid>
              <a:tr h="2016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96" marR="36096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96" marR="36096" marT="0" marB="0" anchor="ctr"/>
                </a:tc>
              </a:tr>
            </a:tbl>
          </a:graphicData>
        </a:graphic>
      </p:graphicFrame>
      <p:pic>
        <p:nvPicPr>
          <p:cNvPr id="29956" name="Picture 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724400" y="2425700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" name="Таблица 144"/>
          <p:cNvGraphicFramePr>
            <a:graphicFrameLocks noGrp="1"/>
          </p:cNvGraphicFramePr>
          <p:nvPr/>
        </p:nvGraphicFramePr>
        <p:xfrm>
          <a:off x="7234238" y="1757363"/>
          <a:ext cx="419100" cy="3984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7334"/>
                <a:gridCol w="221766"/>
              </a:tblGrid>
              <a:tr h="19923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1" marR="3597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1" marR="35971" marT="0" marB="0" anchor="ctr"/>
                </a:tc>
              </a:tr>
              <a:tr h="19923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1" marR="3597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71" marR="35971" marT="0" marB="0" anchor="ctr"/>
                </a:tc>
              </a:tr>
            </a:tbl>
          </a:graphicData>
        </a:graphic>
      </p:graphicFrame>
      <p:pic>
        <p:nvPicPr>
          <p:cNvPr id="29968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2988" y="1624013"/>
            <a:ext cx="3492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69" name="Picture 14" descr="http://omastopatii.ru/wp-content/uploads/2013/11/klubnika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427913" y="1965325"/>
            <a:ext cx="2397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9" name="Таблица 158"/>
          <p:cNvGraphicFramePr>
            <a:graphicFrameLocks noGrp="1"/>
          </p:cNvGraphicFramePr>
          <p:nvPr/>
        </p:nvGraphicFramePr>
        <p:xfrm>
          <a:off x="5597525" y="2616200"/>
          <a:ext cx="541338" cy="5413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4705"/>
                <a:gridCol w="306633"/>
              </a:tblGrid>
              <a:tr h="2009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01" marR="3590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01" marR="35901" marT="0" marB="0" anchor="ctr"/>
                </a:tc>
              </a:tr>
              <a:tr h="1701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01" marR="3590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01" marR="35901" marT="0" marB="0" anchor="ctr"/>
                </a:tc>
              </a:tr>
              <a:tr h="1701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01" marR="35901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01" marR="35901" marT="0" marB="0" anchor="ctr"/>
                </a:tc>
              </a:tr>
            </a:tbl>
          </a:graphicData>
        </a:graphic>
      </p:graphicFrame>
      <p:pic>
        <p:nvPicPr>
          <p:cNvPr id="29984" name="Picture 2" descr="D:\Кренева\Прочее\_Фотообработка\PNG\Продукты питания\Безимени-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5407025"/>
            <a:ext cx="390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85" name="Picture 8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784850" y="2538413"/>
            <a:ext cx="365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86" name="Picture 9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848350" y="2820988"/>
            <a:ext cx="2524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87" name="Picture 10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834063" y="2989263"/>
            <a:ext cx="29051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88" name="Picture 12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77850" y="6083300"/>
            <a:ext cx="219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89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624638" y="1773238"/>
            <a:ext cx="2809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3" name="Таблица 242"/>
          <p:cNvGraphicFramePr>
            <a:graphicFrameLocks noGrp="1"/>
          </p:cNvGraphicFramePr>
          <p:nvPr/>
        </p:nvGraphicFramePr>
        <p:xfrm>
          <a:off x="7778750" y="4629150"/>
          <a:ext cx="576263" cy="2397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099"/>
                <a:gridCol w="360164"/>
              </a:tblGrid>
              <a:tr h="23971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6" marR="36016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16" marR="36016" marT="0" marB="0" anchor="ctr"/>
                </a:tc>
              </a:tr>
            </a:tbl>
          </a:graphicData>
        </a:graphic>
      </p:graphicFrame>
      <p:pic>
        <p:nvPicPr>
          <p:cNvPr id="29998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999413" y="4641850"/>
            <a:ext cx="352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8" name="Таблица 247"/>
          <p:cNvGraphicFramePr>
            <a:graphicFrameLocks noGrp="1"/>
          </p:cNvGraphicFramePr>
          <p:nvPr/>
        </p:nvGraphicFramePr>
        <p:xfrm>
          <a:off x="4259263" y="3244850"/>
          <a:ext cx="492125" cy="7493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094"/>
                <a:gridCol w="248031"/>
              </a:tblGrid>
              <a:tr h="19005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2" marR="35932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2" marR="35932" marT="0" marB="0" anchor="ctr"/>
                </a:tc>
              </a:tr>
              <a:tr h="19005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2" marR="35932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2" marR="35932" marT="0" marB="0" anchor="ctr"/>
                </a:tc>
              </a:tr>
              <a:tr h="19005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2" marR="35932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2" marR="35932" marT="0" marB="0" anchor="ctr"/>
                </a:tc>
              </a:tr>
              <a:tr h="17912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2" marR="35932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32" marR="35932" marT="0" marB="0" anchor="ctr"/>
                </a:tc>
              </a:tr>
            </a:tbl>
          </a:graphicData>
        </a:graphic>
      </p:graphicFrame>
      <p:pic>
        <p:nvPicPr>
          <p:cNvPr id="30016" name="Picture 20" descr="https://thumbs.dreamstime.com/t/%D0%BA%D1%80%D0%BE%D0%BB%D0%B8%D0%BA-3498668.jpg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4478338" y="3500438"/>
            <a:ext cx="2555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17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33375" y="5835650"/>
            <a:ext cx="34131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18" name="Picture 16" descr="http://i.siteapi.org/fTwmyBdiXQwRRojmBxUIBPwzZoM=/fit-in/330x/top/1c380247a701c90.ru.s.siteapi.org/img/9f26516274b3ce5607bcc589fc20593bd05d89e8.jp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478338" y="3695700"/>
            <a:ext cx="26352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19" name="Picture 22" descr="http://www.food-dehydrators.com.ua/upload/images-cache/2058/500.jp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478338" y="3833813"/>
            <a:ext cx="2460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5" name="Таблица 254"/>
          <p:cNvGraphicFramePr>
            <a:graphicFrameLocks noGrp="1"/>
          </p:cNvGraphicFramePr>
          <p:nvPr/>
        </p:nvGraphicFramePr>
        <p:xfrm>
          <a:off x="3575050" y="2135188"/>
          <a:ext cx="546100" cy="8715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047"/>
                <a:gridCol w="290053"/>
              </a:tblGrid>
              <a:tr h="16685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7" marR="36027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7" marR="36027" marT="0" marB="0" anchor="ctr"/>
                </a:tc>
              </a:tr>
              <a:tr h="16685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7" marR="36027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7" marR="36027" marT="0" marB="0" anchor="ctr"/>
                </a:tc>
              </a:tr>
              <a:tr h="16685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7" marR="36027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7" marR="36027" marT="0" marB="0" anchor="ctr"/>
                </a:tc>
              </a:tr>
              <a:tr h="16685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7" marR="36027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7" marR="36027" marT="0" marB="0" anchor="ctr"/>
                </a:tc>
              </a:tr>
              <a:tr h="20411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7" marR="36027" marT="0" marB="0" anchor="ctr">
                    <a:solidFill>
                      <a:srgbClr val="93D30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27" marR="36027" marT="0" marB="0" anchor="ctr"/>
                </a:tc>
              </a:tr>
            </a:tbl>
          </a:graphicData>
        </a:graphic>
      </p:graphicFrame>
      <p:pic>
        <p:nvPicPr>
          <p:cNvPr id="30040" name="Picture 51" descr="https://s3.amazonaws.com/gs.apps.misc/sYaXIJ3SEeSjaiIACyygwg/800px-Cheese.svg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16350" y="2359025"/>
            <a:ext cx="3016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41" name="Picture 8" descr="http://dvd.mk.ua/products/140x140/img_01461303847_16077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24288" y="2538413"/>
            <a:ext cx="296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42" name="Picture 10" descr="http://media.eol.org/content/2013/12/01/12/52337_260_190.jpg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3819525" y="2698750"/>
            <a:ext cx="2651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43" name="Picture 49" descr="http://clipart-work.net/data_gallery/honey-bee-clip-art-images-pictures-becuo-yfJmbT-clipart.pn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3848100" y="2832100"/>
            <a:ext cx="2667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44" name="Picture 61" descr="http://images.all-free-download.com/images/graphiclarge/chestnut_vector_287663.jpg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6564313" y="4311650"/>
            <a:ext cx="1714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45" name="Picture 2" descr="C:\Users\apk\Desktop\134510_html_md4cde94.png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2925763" y="6524625"/>
            <a:ext cx="3063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46" name="Picture 2" descr="C:\Users\apk\Desktop\134510_html_md4cde94.png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602413" y="1971675"/>
            <a:ext cx="3079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47" name="Picture 2" descr="C:\Users\Елена\Downloads\i.jpg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01625" y="5003800"/>
            <a:ext cx="55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48" name="Picture 3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6350000" y="4071938"/>
            <a:ext cx="3492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49" name="Picture 4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7742238" y="3152775"/>
            <a:ext cx="3444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50" name="Picture 6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2078038" y="3232150"/>
            <a:ext cx="3476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51" name="Picture 7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3416300" y="3154363"/>
            <a:ext cx="347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52" name="Picture 8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4514850" y="3227388"/>
            <a:ext cx="347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53" name="Picture 9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5583238" y="3411538"/>
            <a:ext cx="3476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54" name="Picture 10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7388225" y="4194175"/>
            <a:ext cx="347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55" name="Picture 11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2560638" y="2162175"/>
            <a:ext cx="3476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56" name="Picture 12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2055813" y="2592388"/>
            <a:ext cx="3476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57" name="Picture 13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3833813" y="2125663"/>
            <a:ext cx="3476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58" name="Picture 14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3060700" y="1055688"/>
            <a:ext cx="347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Заголовок 1"/>
          <p:cNvSpPr txBox="1">
            <a:spLocks/>
          </p:cNvSpPr>
          <p:nvPr/>
        </p:nvSpPr>
        <p:spPr>
          <a:xfrm>
            <a:off x="1497013" y="61913"/>
            <a:ext cx="7905750" cy="7207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Franklin Gothic Medium"/>
              </a:rPr>
              <a:t>Мы - одни из 47 действующих в белгородской области сельскохозяйственных потребительских кооперативов</a:t>
            </a:r>
            <a:endParaRPr lang="ru-RU" sz="1600" b="1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44488" y="836613"/>
            <a:ext cx="2144712" cy="10318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/>
              <a:t>СССПоК</a:t>
            </a:r>
            <a:r>
              <a:rPr lang="ru-RU" sz="1400" dirty="0"/>
              <a:t> «Альянс </a:t>
            </a:r>
            <a:r>
              <a:rPr lang="ru-RU" sz="1400" dirty="0" err="1"/>
              <a:t>Фермервест</a:t>
            </a:r>
            <a:r>
              <a:rPr lang="ru-RU" sz="1400" dirty="0"/>
              <a:t>»</a:t>
            </a:r>
            <a:endParaRPr lang="ru-RU" sz="1400" dirty="0"/>
          </a:p>
        </p:txBody>
      </p:sp>
      <p:sp>
        <p:nvSpPr>
          <p:cNvPr id="4" name="Стрелка вправо 3"/>
          <p:cNvSpPr/>
          <p:nvPr/>
        </p:nvSpPr>
        <p:spPr>
          <a:xfrm rot="2932514">
            <a:off x="1370013" y="2422525"/>
            <a:ext cx="1481138" cy="103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062" name="Изображение 4" descr="logo_fv.png"/>
          <p:cNvPicPr>
            <a:picLocks noChangeAspect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-14288" y="-9525"/>
            <a:ext cx="11953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63" name="Text Box 2"/>
          <p:cNvSpPr txBox="1">
            <a:spLocks noChangeArrowheads="1"/>
          </p:cNvSpPr>
          <p:nvPr/>
        </p:nvSpPr>
        <p:spPr bwMode="auto">
          <a:xfrm>
            <a:off x="8643938" y="6500813"/>
            <a:ext cx="347662" cy="285750"/>
          </a:xfrm>
          <a:prstGeom prst="rect">
            <a:avLst/>
          </a:prstGeom>
          <a:solidFill>
            <a:srgbClr val="1FAECD"/>
          </a:solidFill>
          <a:ln w="9360" cap="sq">
            <a:solidFill>
              <a:srgbClr val="0623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151EB5-942B-42F2-A54F-D57A209D75A8}" type="slidenum">
              <a:rPr lang="ru-RU" sz="1400" b="1">
                <a:solidFill>
                  <a:srgbClr val="FFFFFF"/>
                </a:solidFill>
                <a:latin typeface="Franklin Gothic Book" pitchFamily="34" charset="0"/>
              </a:rPr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400" b="1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4294967295"/>
          </p:nvPr>
        </p:nvSpPr>
        <p:spPr>
          <a:xfrm>
            <a:off x="549275" y="1239838"/>
            <a:ext cx="8042275" cy="4951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ru-RU" sz="2000" smtClean="0">
                <a:solidFill>
                  <a:srgbClr val="4F4A37"/>
                </a:solidFill>
                <a:latin typeface="Times New Roman" pitchFamily="18" charset="0"/>
                <a:cs typeface="Times New Roman" pitchFamily="18" charset="0"/>
              </a:rPr>
              <a:t>Повышение продуктивности и сортности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ru-RU" sz="2000" smtClean="0">
                <a:solidFill>
                  <a:srgbClr val="4F4A37"/>
                </a:solidFill>
                <a:latin typeface="Times New Roman" pitchFamily="18" charset="0"/>
                <a:cs typeface="Times New Roman" pitchFamily="18" charset="0"/>
              </a:rPr>
              <a:t>Организация обучения фермеров и персонала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ru-RU" sz="2000" smtClean="0">
                <a:solidFill>
                  <a:srgbClr val="4F4A37"/>
                </a:solidFill>
                <a:latin typeface="Times New Roman" pitchFamily="18" charset="0"/>
                <a:cs typeface="Times New Roman" pitchFamily="18" charset="0"/>
              </a:rPr>
              <a:t>Организация системы менеджмента качества в хозяйствах, основанной на принципах ХАССП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ru-RU" sz="2000" smtClean="0">
                <a:solidFill>
                  <a:srgbClr val="4F4A37"/>
                </a:solidFill>
                <a:latin typeface="Times New Roman" pitchFamily="18" charset="0"/>
                <a:cs typeface="Times New Roman" pitchFamily="18" charset="0"/>
              </a:rPr>
              <a:t>Информационная, бухгалтерская и правовая поддержка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ru-RU" sz="2000" smtClean="0">
                <a:solidFill>
                  <a:srgbClr val="4F4A37"/>
                </a:solidFill>
                <a:latin typeface="Times New Roman" pitchFamily="18" charset="0"/>
                <a:cs typeface="Times New Roman" pitchFamily="18" charset="0"/>
              </a:rPr>
              <a:t>Поиск и сравнительный анализ поставщиков с/х животных, с/х машин и оборудования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ru-RU" sz="2000" smtClean="0">
                <a:solidFill>
                  <a:srgbClr val="4F4A37"/>
                </a:solidFill>
                <a:latin typeface="Times New Roman" pitchFamily="18" charset="0"/>
                <a:cs typeface="Times New Roman" pitchFamily="18" charset="0"/>
              </a:rPr>
              <a:t>Подготовка бизнес-планов для кредитования и участия в программах поддержки сельхозтоваропроизводителей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ru-RU" sz="2000" smtClean="0">
                <a:solidFill>
                  <a:srgbClr val="4F4A37"/>
                </a:solidFill>
                <a:latin typeface="Times New Roman" pitchFamily="18" charset="0"/>
                <a:cs typeface="Times New Roman" pitchFamily="18" charset="0"/>
              </a:rPr>
              <a:t>И другое 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rgbClr val="4F4A37"/>
              </a:solidFill>
            </a:endParaRPr>
          </a:p>
        </p:txBody>
      </p:sp>
      <p:pic>
        <p:nvPicPr>
          <p:cNvPr id="31746" name="Изображение 4" descr="logo_f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9525"/>
            <a:ext cx="1127126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47788" y="406400"/>
            <a:ext cx="7243762" cy="323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algn="l">
              <a:defRPr/>
            </a:pPr>
            <a:r>
              <a:rPr lang="ru-RU" sz="2000" b="1" cap="all" dirty="0" smtClean="0">
                <a:solidFill>
                  <a:prstClr val="black"/>
                </a:solidFill>
                <a:latin typeface="Franklin Gothic Medium"/>
              </a:rPr>
              <a:t>наша  работа  до момента  организации  кооператива</a:t>
            </a:r>
            <a:endParaRPr lang="ru-RU" sz="2000" b="1" cap="all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8643938" y="6500813"/>
            <a:ext cx="347662" cy="285750"/>
          </a:xfrm>
          <a:prstGeom prst="rect">
            <a:avLst/>
          </a:prstGeom>
          <a:solidFill>
            <a:srgbClr val="1FAECD"/>
          </a:solidFill>
          <a:ln w="9360" cap="sq">
            <a:solidFill>
              <a:srgbClr val="0623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C1D4032-68F3-4C87-91AD-CC6ABFE84445}" type="slidenum">
              <a:rPr lang="ru-RU" sz="1400" b="1">
                <a:solidFill>
                  <a:srgbClr val="FFFFFF"/>
                </a:solidFill>
                <a:latin typeface="Franklin Gothic Book" pitchFamily="34" charset="0"/>
              </a:rPr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400" b="1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Изображение 9" descr="photo 2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0" y="1076919"/>
            <a:ext cx="3564523" cy="267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536575"/>
            <a:ext cx="32607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2913" y="536575"/>
            <a:ext cx="3621087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788" y="92075"/>
            <a:ext cx="7796212" cy="323850"/>
          </a:xfrm>
        </p:spPr>
        <p:txBody>
          <a:bodyPr/>
          <a:lstStyle/>
          <a:p>
            <a:pPr algn="l">
              <a:defRPr/>
            </a:pPr>
            <a:r>
              <a:rPr lang="ru-RU" sz="1600" b="1" cap="all" dirty="0">
                <a:solidFill>
                  <a:prstClr val="black"/>
                </a:solidFill>
                <a:latin typeface="Franklin Gothic Medium"/>
              </a:rPr>
              <a:t/>
            </a:r>
            <a:br>
              <a:rPr lang="ru-RU" sz="1600" b="1" cap="all" dirty="0">
                <a:solidFill>
                  <a:prstClr val="black"/>
                </a:solidFill>
                <a:latin typeface="Franklin Gothic Medium"/>
              </a:rPr>
            </a:br>
            <a:r>
              <a:rPr lang="ru-RU" sz="2000" b="1" cap="all" dirty="0" smtClean="0">
                <a:solidFill>
                  <a:prstClr val="black"/>
                </a:solidFill>
                <a:latin typeface="Franklin Gothic Medium"/>
              </a:rPr>
              <a:t>Кооперативные </a:t>
            </a:r>
            <a:r>
              <a:rPr lang="ru-RU" sz="2000" b="1" cap="all" dirty="0">
                <a:solidFill>
                  <a:prstClr val="black"/>
                </a:solidFill>
                <a:latin typeface="Franklin Gothic Medium"/>
              </a:rPr>
              <a:t>отношения мы формировали постепенно</a:t>
            </a:r>
          </a:p>
        </p:txBody>
      </p:sp>
      <p:pic>
        <p:nvPicPr>
          <p:cNvPr id="32773" name="Изображение 4" descr="logo_fv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8" y="0"/>
            <a:ext cx="1127126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193963" y="3888509"/>
            <a:ext cx="2678546" cy="2299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Franklin Gothic Medium" pitchFamily="34" charset="0"/>
              </a:rPr>
              <a:t>2010 год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Единомышленников – 3  СФ,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Количество коров – 20 голов,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Производство молока  за год– 52  тонны.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Удой  на 1 корову – 2600 </a:t>
            </a:r>
            <a:r>
              <a:rPr lang="ru-RU" sz="1000" b="1" dirty="0">
                <a:solidFill>
                  <a:schemeClr val="tx1"/>
                </a:solidFill>
                <a:latin typeface="Franklin Gothic Medium" pitchFamily="34" charset="0"/>
              </a:rPr>
              <a:t>кг/год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% высшего и 1 сорта – 50%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Средства гос. поддержки –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300 тыс. руб.</a:t>
            </a:r>
          </a:p>
          <a:p>
            <a:pPr>
              <a:defRPr/>
            </a:pPr>
            <a:endParaRPr lang="ru-RU" sz="14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32" name="Объект 31"/>
          <p:cNvSpPr>
            <a:spLocks noGrp="1"/>
          </p:cNvSpPr>
          <p:nvPr>
            <p:ph idx="1"/>
          </p:nvPr>
        </p:nvSpPr>
        <p:spPr>
          <a:xfrm>
            <a:off x="5911273" y="2124364"/>
            <a:ext cx="3057236" cy="40639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Franklin Gothic Medium" pitchFamily="34" charset="0"/>
              </a:rPr>
              <a:t>2016 – 2017  год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1800" b="1" dirty="0" err="1" smtClean="0">
                <a:solidFill>
                  <a:prstClr val="black"/>
                </a:solidFill>
                <a:latin typeface="Franklin Gothic Medium" pitchFamily="34" charset="0"/>
              </a:rPr>
              <a:t>СССПоК</a:t>
            </a:r>
            <a:r>
              <a:rPr lang="ru-RU" sz="1800" b="1" dirty="0" smtClean="0">
                <a:solidFill>
                  <a:prstClr val="black"/>
                </a:solidFill>
                <a:latin typeface="Franklin Gothic Medium" pitchFamily="34" charset="0"/>
              </a:rPr>
              <a:t> «Альянс </a:t>
            </a:r>
            <a:r>
              <a:rPr lang="ru-RU" sz="1800" b="1" dirty="0" err="1" smtClean="0">
                <a:solidFill>
                  <a:prstClr val="black"/>
                </a:solidFill>
                <a:latin typeface="Franklin Gothic Medium" pitchFamily="34" charset="0"/>
              </a:rPr>
              <a:t>Фермервест</a:t>
            </a:r>
            <a:r>
              <a:rPr lang="ru-RU" sz="1800" b="1" dirty="0" smtClean="0">
                <a:solidFill>
                  <a:prstClr val="black"/>
                </a:solidFill>
                <a:latin typeface="Franklin Gothic Medium" pitchFamily="34" charset="0"/>
              </a:rPr>
              <a:t>»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1800" b="1" dirty="0">
              <a:solidFill>
                <a:prstClr val="black"/>
              </a:solidFill>
              <a:latin typeface="Franklin Gothic Medium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Franklin Gothic Medium" pitchFamily="34" charset="0"/>
              </a:rPr>
              <a:t>Членов кооператива– 11  </a:t>
            </a: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семейных ферм,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Количество коров – </a:t>
            </a:r>
            <a:r>
              <a:rPr lang="ru-RU" sz="1400" b="1" dirty="0" smtClean="0">
                <a:solidFill>
                  <a:prstClr val="black"/>
                </a:solidFill>
                <a:latin typeface="Franklin Gothic Medium" pitchFamily="34" charset="0"/>
              </a:rPr>
              <a:t>129 голов, </a:t>
            </a:r>
            <a:endParaRPr lang="ru-RU" sz="1400" b="1" dirty="0">
              <a:solidFill>
                <a:prstClr val="black"/>
              </a:solidFill>
              <a:latin typeface="Franklin Gothic Medium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Производство молока  за год– </a:t>
            </a:r>
            <a:r>
              <a:rPr lang="ru-RU" sz="1400" b="1" dirty="0" smtClean="0">
                <a:solidFill>
                  <a:prstClr val="black"/>
                </a:solidFill>
                <a:latin typeface="Franklin Gothic Medium" pitchFamily="34" charset="0"/>
              </a:rPr>
              <a:t>864 тонны</a:t>
            </a: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Удой  на 1 корову – </a:t>
            </a:r>
            <a:r>
              <a:rPr lang="ru-RU" sz="1400" b="1" dirty="0" smtClean="0">
                <a:solidFill>
                  <a:prstClr val="black"/>
                </a:solidFill>
                <a:latin typeface="Franklin Gothic Medium" pitchFamily="34" charset="0"/>
              </a:rPr>
              <a:t>6700 </a:t>
            </a:r>
            <a:r>
              <a:rPr lang="ru-RU" sz="1000" b="1" dirty="0">
                <a:solidFill>
                  <a:prstClr val="black"/>
                </a:solidFill>
                <a:latin typeface="Franklin Gothic Medium" pitchFamily="34" charset="0"/>
              </a:rPr>
              <a:t>кг/год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% высшего и 1 сорта – 90%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1400" b="1" dirty="0" smtClean="0">
              <a:solidFill>
                <a:prstClr val="black"/>
              </a:solidFill>
              <a:latin typeface="Franklin Gothic Medium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Franklin Gothic Medium" pitchFamily="34" charset="0"/>
              </a:rPr>
              <a:t>Грант кооперативу: 12 114 тыс. руб.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Franklin Gothic Medium" pitchFamily="34" charset="0"/>
              </a:rPr>
              <a:t>Гранты членам кооператива: 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Franklin Gothic Medium" pitchFamily="34" charset="0"/>
              </a:rPr>
              <a:t>3 000 тыс. руб.</a:t>
            </a:r>
            <a:endParaRPr lang="ru-RU" sz="1400" b="1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38761" y="3112655"/>
            <a:ext cx="2613891" cy="30757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Franklin Gothic Medium" pitchFamily="34" charset="0"/>
              </a:rPr>
              <a:t>2015  </a:t>
            </a:r>
            <a:r>
              <a:rPr lang="ru-RU" b="1" dirty="0">
                <a:solidFill>
                  <a:prstClr val="black"/>
                </a:solidFill>
                <a:latin typeface="Franklin Gothic Medium" pitchFamily="34" charset="0"/>
              </a:rPr>
              <a:t>год</a:t>
            </a:r>
          </a:p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Единомышленников </a:t>
            </a: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– </a:t>
            </a: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10  семейных ферм,</a:t>
            </a:r>
            <a:endParaRPr lang="ru-RU" sz="1400" b="1" dirty="0">
              <a:solidFill>
                <a:prstClr val="black"/>
              </a:solidFill>
              <a:latin typeface="Franklin Gothic Medium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Количество коров – </a:t>
            </a: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62 головы, </a:t>
            </a:r>
            <a:endParaRPr lang="ru-RU" sz="1400" b="1" dirty="0">
              <a:solidFill>
                <a:prstClr val="black"/>
              </a:solidFill>
              <a:latin typeface="Franklin Gothic Medium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Производство молока  за год– </a:t>
            </a: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403 </a:t>
            </a: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тонны.</a:t>
            </a:r>
          </a:p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Удой  на 1 корову – </a:t>
            </a: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6500 </a:t>
            </a:r>
            <a:r>
              <a:rPr lang="ru-RU" sz="1000" b="1" dirty="0">
                <a:solidFill>
                  <a:prstClr val="black"/>
                </a:solidFill>
                <a:latin typeface="Franklin Gothic Medium" pitchFamily="34" charset="0"/>
              </a:rPr>
              <a:t>кг/год</a:t>
            </a:r>
            <a:endParaRPr lang="ru-RU" sz="1000" b="1" dirty="0">
              <a:solidFill>
                <a:prstClr val="black"/>
              </a:solidFill>
              <a:latin typeface="Franklin Gothic Medium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% высшего и 1 сорта – </a:t>
            </a:r>
            <a:r>
              <a:rPr lang="ru-RU" sz="1400" b="1" dirty="0">
                <a:solidFill>
                  <a:prstClr val="black"/>
                </a:solidFill>
                <a:latin typeface="Franklin Gothic Medium" pitchFamily="34" charset="0"/>
              </a:rPr>
              <a:t>90%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Средства </a:t>
            </a:r>
            <a:r>
              <a:rPr lang="ru-RU" sz="1400" b="1" dirty="0" err="1">
                <a:solidFill>
                  <a:schemeClr val="tx1"/>
                </a:solidFill>
                <a:latin typeface="Franklin Gothic Medium" pitchFamily="34" charset="0"/>
              </a:rPr>
              <a:t>гос.поддержки</a:t>
            </a: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– </a:t>
            </a: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                   2 800 </a:t>
            </a: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тыс. </a:t>
            </a:r>
            <a:r>
              <a:rPr lang="ru-RU" sz="1400" b="1" dirty="0">
                <a:solidFill>
                  <a:schemeClr val="tx1"/>
                </a:solidFill>
                <a:latin typeface="Franklin Gothic Medium" pitchFamily="34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Franklin Gothic Medium" pitchFamily="34" charset="0"/>
            </a:endParaRPr>
          </a:p>
          <a:p>
            <a:pPr>
              <a:defRPr/>
            </a:pPr>
            <a:endParaRPr lang="ru-RU" sz="1400" b="1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166254" y="415492"/>
          <a:ext cx="8977746" cy="349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2784" name="Text Box 2"/>
          <p:cNvSpPr txBox="1">
            <a:spLocks noChangeArrowheads="1"/>
          </p:cNvSpPr>
          <p:nvPr/>
        </p:nvSpPr>
        <p:spPr bwMode="auto">
          <a:xfrm>
            <a:off x="8643938" y="6500813"/>
            <a:ext cx="347662" cy="285750"/>
          </a:xfrm>
          <a:prstGeom prst="rect">
            <a:avLst/>
          </a:prstGeom>
          <a:solidFill>
            <a:srgbClr val="1FAECD"/>
          </a:solidFill>
          <a:ln w="9360" cap="sq">
            <a:solidFill>
              <a:srgbClr val="0623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DD68DA6-7511-4DC2-A2F5-E88FE92579D3}" type="slidenum">
              <a:rPr lang="ru-RU" sz="1400" b="1">
                <a:solidFill>
                  <a:srgbClr val="FFFFFF"/>
                </a:solidFill>
                <a:latin typeface="Franklin Gothic Book" pitchFamily="34" charset="0"/>
              </a:rPr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400" b="1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877888" y="406400"/>
            <a:ext cx="8042275" cy="698500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tx1"/>
                </a:solidFill>
                <a:cs typeface="Arial" charset="0"/>
              </a:rPr>
              <a:t>Все проекты с использованием государственной поддержки в области реализуются в рамках проектного управления</a:t>
            </a:r>
            <a:endParaRPr lang="ru-RU" sz="2000" b="1" smtClean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50825" y="1525588"/>
          <a:ext cx="8794750" cy="4884737"/>
        </p:xfrm>
        <a:graphic>
          <a:graphicData uri="http://schemas.openxmlformats.org/drawingml/2006/table">
            <a:tbl>
              <a:tblPr/>
              <a:tblGrid>
                <a:gridCol w="2016125"/>
                <a:gridCol w="6778625"/>
              </a:tblGrid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проекта: </a:t>
                      </a:r>
                    </a:p>
                  </a:txBody>
                  <a:tcPr marL="91450" marR="9145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силами СССПоК «Альянс Фермервест» круглогодичное производство и переработку 1 500 тонн высококачественного молока в год на территории Борисовского района к концу 2017 года. </a:t>
                      </a:r>
                    </a:p>
                  </a:txBody>
                  <a:tcPr marL="91450" marR="9145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достижения цели:</a:t>
                      </a:r>
                    </a:p>
                  </a:txBody>
                  <a:tcPr marL="91450" marR="9145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Создание и организация эффективной работы сельскохозяйственного снабженческо-сбытового потребительского кооператива фермеров - производителей молока;</a:t>
                      </a:r>
                    </a:p>
                  </a:txBody>
                  <a:tcPr marL="91450" marR="9145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проекта:</a:t>
                      </a:r>
                    </a:p>
                  </a:txBody>
                  <a:tcPr marL="91450" marR="9145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снабженческо-сбытовой потребительский кооператив, способный производить и перерабатывать 1500 тонн высококачественного  молока ежегодно на территории Борисовского района </a:t>
                      </a:r>
                    </a:p>
                  </a:txBody>
                  <a:tcPr marL="91450" marR="9145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к результату: </a:t>
                      </a:r>
                    </a:p>
                  </a:txBody>
                  <a:tcPr marL="91450" marR="9145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ü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и переработка более 1500 тонн молока в год ВЫСШЕГО СОРТА (согласно Техническим Регламентам Таможенного Союза по принципам ХАССП);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ü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/>
                          <a:cs typeface="Times New Roman" pitchFamily="18" charset="0"/>
                        </a:rPr>
                        <a:t> наличие лаборатории с комплектом необходимого оборудования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ü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/>
                          <a:cs typeface="MS Gothic"/>
                        </a:rPr>
                        <a:t> наличие специализированного транспорта по перевозке молока;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ü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/>
                          <a:cs typeface="MS Gothic"/>
                        </a:rPr>
                        <a:t> введен в эксплуатацию мини-завод  по переработке молока до 5 тонн молока в сутки;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ü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/>
                          <a:cs typeface="MS Gothic"/>
                        </a:rPr>
                        <a:t> наличие машины с термобудкой для перевозки готовой продукции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ü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создано не менее 12 рабочих мест;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ü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средней заработной платы не менее 20 тыс. руб.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ü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на проектную мощность к концу 2017 года</a:t>
                      </a:r>
                    </a:p>
                  </a:txBody>
                  <a:tcPr marL="91450" marR="9145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Пользователи результата проекта: </a:t>
                      </a:r>
                    </a:p>
                  </a:txBody>
                  <a:tcPr marL="91450" marR="9145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Члены кооператива, население Белгородской области.</a:t>
                      </a:r>
                    </a:p>
                  </a:txBody>
                  <a:tcPr marL="91450" marR="91450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14" name="Изображение 4" descr="logo_f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9525"/>
            <a:ext cx="1127126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5" name="Text Box 2"/>
          <p:cNvSpPr txBox="1">
            <a:spLocks noChangeArrowheads="1"/>
          </p:cNvSpPr>
          <p:nvPr/>
        </p:nvSpPr>
        <p:spPr bwMode="auto">
          <a:xfrm>
            <a:off x="8643938" y="6500813"/>
            <a:ext cx="347662" cy="285750"/>
          </a:xfrm>
          <a:prstGeom prst="rect">
            <a:avLst/>
          </a:prstGeom>
          <a:solidFill>
            <a:srgbClr val="1FAECD"/>
          </a:solidFill>
          <a:ln w="9360" cap="sq">
            <a:solidFill>
              <a:srgbClr val="0623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19D03F-5E1F-4BA9-94C0-3964506682C0}" type="slidenum">
              <a:rPr lang="ru-RU" sz="1400" b="1">
                <a:solidFill>
                  <a:srgbClr val="FFFFFF"/>
                </a:solidFill>
                <a:latin typeface="Franklin Gothic Book" pitchFamily="34" charset="0"/>
              </a:rPr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400" b="1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открыт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98" y="4808194"/>
            <a:ext cx="3000652" cy="204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Изображение 6" descr="IMG_1996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3160451" y="4808194"/>
            <a:ext cx="2733074" cy="204980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Содержимое 4" descr="СЫРОИЗГ.pn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871572" y="4818452"/>
            <a:ext cx="2946197" cy="20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4820" name="Заголовок 1"/>
          <p:cNvSpPr>
            <a:spLocks noGrp="1"/>
          </p:cNvSpPr>
          <p:nvPr>
            <p:ph type="title"/>
          </p:nvPr>
        </p:nvSpPr>
        <p:spPr>
          <a:xfrm>
            <a:off x="549275" y="25400"/>
            <a:ext cx="8042275" cy="690563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tx1"/>
                </a:solidFill>
                <a:cs typeface="Arial" charset="0"/>
              </a:rPr>
              <a:t>Бюджет проекта</a:t>
            </a:r>
            <a:endParaRPr lang="ru-RU" sz="2000" b="1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</p:nvPr>
        </p:nvGraphicFramePr>
        <p:xfrm>
          <a:off x="433388" y="854075"/>
          <a:ext cx="8186737" cy="4032250"/>
        </p:xfrm>
        <a:graphic>
          <a:graphicData uri="http://schemas.openxmlformats.org/drawingml/2006/table">
            <a:tbl>
              <a:tblPr/>
              <a:tblGrid>
                <a:gridCol w="456237"/>
                <a:gridCol w="2718206"/>
                <a:gridCol w="1085994"/>
                <a:gridCol w="1085994"/>
                <a:gridCol w="1085994"/>
                <a:gridCol w="1002075"/>
                <a:gridCol w="751852"/>
              </a:tblGrid>
              <a:tr h="431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36001" marR="36001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</a:t>
                      </a:r>
                    </a:p>
                  </a:txBody>
                  <a:tcPr marL="36001" marR="36001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проекта,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36001" marR="36001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источники, </a:t>
                      </a:r>
                    </a:p>
                  </a:txBody>
                  <a:tcPr marL="36001" marR="36001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источники, тыс.руб.</a:t>
                      </a:r>
                    </a:p>
                  </a:txBody>
                  <a:tcPr marL="36001" marR="36001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гранта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001" marR="36001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хоз. субъекта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заемные средства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0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инвестиций:</a:t>
                      </a:r>
                    </a:p>
                  </a:txBody>
                  <a:tcPr marL="91422" marR="91422" marT="44014" marB="440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2" marR="91422" marT="44025" marB="44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20190,0</a:t>
                      </a:r>
                    </a:p>
                  </a:txBody>
                  <a:tcPr marL="36001" marR="71994" marT="91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12114,0</a:t>
                      </a:r>
                    </a:p>
                  </a:txBody>
                  <a:tcPr marL="36001" marR="71994" marT="919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2076,0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6000,0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9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22" marR="91422" marT="44014" marB="440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Приобретение молоковоза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1 726,0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1 035,6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22" marR="91422" marT="44014" marB="440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Приобретение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комплекта лабораторного оборудования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22" marR="91422" marT="44014" marB="440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Приобретение машины с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термобудкой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34" marR="91434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1143,5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686,1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342,4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22" marR="91422" marT="44014" marB="440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Реконструкция помещения (капитальный ремонт) и оборудование мини-цеха по переработке молока /сыроварни</a:t>
                      </a:r>
                    </a:p>
                  </a:txBody>
                  <a:tcPr marL="96765" marR="96765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16990,0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10194,0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1699,0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5097,0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001" marR="71994" marT="44133" marB="44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82" name="Изображение 4" descr="logo_fv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8" y="-9525"/>
            <a:ext cx="1127126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83" name="Text Box 2"/>
          <p:cNvSpPr txBox="1">
            <a:spLocks noChangeArrowheads="1"/>
          </p:cNvSpPr>
          <p:nvPr/>
        </p:nvSpPr>
        <p:spPr bwMode="auto">
          <a:xfrm>
            <a:off x="8643938" y="6500813"/>
            <a:ext cx="347662" cy="285750"/>
          </a:xfrm>
          <a:prstGeom prst="rect">
            <a:avLst/>
          </a:prstGeom>
          <a:solidFill>
            <a:srgbClr val="1FAECD"/>
          </a:solidFill>
          <a:ln w="9360" cap="sq">
            <a:solidFill>
              <a:srgbClr val="0623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006D79-FDB9-4143-B71E-8BCC5D2253E4}" type="slidenum">
              <a:rPr lang="ru-RU" sz="1400" b="1">
                <a:solidFill>
                  <a:srgbClr val="FFFFFF"/>
                </a:solidFill>
                <a:latin typeface="Franklin Gothic Book" pitchFamily="34" charset="0"/>
              </a:rPr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400" b="1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85750" y="142875"/>
            <a:ext cx="868680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dirty="0">
              <a:solidFill>
                <a:srgbClr val="46464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643938" y="6500813"/>
            <a:ext cx="347662" cy="285750"/>
          </a:xfrm>
          <a:prstGeom prst="rect">
            <a:avLst/>
          </a:prstGeom>
          <a:solidFill>
            <a:srgbClr val="1FAECD"/>
          </a:solidFill>
          <a:ln w="9360" cap="sq">
            <a:solidFill>
              <a:srgbClr val="0623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AEFDD07-3ADB-4B39-9B7F-C43F324BE066}" type="slidenum">
              <a:rPr lang="ru-RU" sz="1400" b="1">
                <a:solidFill>
                  <a:srgbClr val="FFFFFF"/>
                </a:solidFill>
                <a:latin typeface="Franklin Gothic Book" pitchFamily="34" charset="0"/>
              </a:rPr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400" b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0" y="1714500"/>
            <a:ext cx="8686800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464646"/>
              </a:solidFill>
              <a:latin typeface="Franklin Gothic Medium" pitchFamily="34" charset="0"/>
            </a:endParaRPr>
          </a:p>
        </p:txBody>
      </p:sp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179388" y="765175"/>
            <a:ext cx="868680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just"/>
            <a:endParaRPr lang="ru-RU" sz="2000">
              <a:solidFill>
                <a:srgbClr val="000000"/>
              </a:solidFill>
              <a:latin typeface="News Gothic MT"/>
            </a:endParaRPr>
          </a:p>
        </p:txBody>
      </p:sp>
      <p:graphicFrame>
        <p:nvGraphicFramePr>
          <p:cNvPr id="11" name="Содержимое 2"/>
          <p:cNvGraphicFramePr>
            <a:graphicFrameLocks/>
          </p:cNvGraphicFramePr>
          <p:nvPr/>
        </p:nvGraphicFramePr>
        <p:xfrm>
          <a:off x="179389" y="683581"/>
          <a:ext cx="8793162" cy="555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846" name="Изображение 7" descr="logo_fv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888" y="0"/>
            <a:ext cx="1573212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89100" y="212725"/>
            <a:ext cx="6902450" cy="323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algn="l">
              <a:defRPr/>
            </a:pPr>
            <a:r>
              <a:rPr lang="ru-RU" sz="2000" b="1" cap="all" dirty="0" smtClean="0">
                <a:solidFill>
                  <a:prstClr val="black"/>
                </a:solidFill>
                <a:latin typeface="Franklin Gothic Medium"/>
              </a:rPr>
              <a:t>ОСНОВНЫЕ  НАПРАВЛЕНИЯ РАБОТЫ КООПЕРАТИВА</a:t>
            </a:r>
            <a:br>
              <a:rPr lang="ru-RU" sz="2000" b="1" cap="all" dirty="0" smtClean="0">
                <a:solidFill>
                  <a:prstClr val="black"/>
                </a:solidFill>
                <a:latin typeface="Franklin Gothic Medium"/>
              </a:rPr>
            </a:br>
            <a:endParaRPr lang="ru-RU" sz="2000" b="1" cap="all" dirty="0">
              <a:solidFill>
                <a:prstClr val="black"/>
              </a:solidFill>
              <a:latin typeface="Franklin Gothic Mediu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85750" y="142875"/>
            <a:ext cx="868680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464646"/>
              </a:solidFill>
              <a:latin typeface="News Gothic MT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643938" y="6500813"/>
            <a:ext cx="347662" cy="285750"/>
          </a:xfrm>
          <a:prstGeom prst="rect">
            <a:avLst/>
          </a:prstGeom>
          <a:solidFill>
            <a:srgbClr val="1FAECD"/>
          </a:solidFill>
          <a:ln w="9360" cap="sq">
            <a:solidFill>
              <a:srgbClr val="0623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4EEB676-CD18-487B-84F3-D72B53081318}" type="slidenum">
              <a:rPr lang="ru-RU" sz="1400" b="1">
                <a:solidFill>
                  <a:srgbClr val="FFFFFF"/>
                </a:solidFill>
                <a:latin typeface="Franklin Gothic Book" pitchFamily="34" charset="0"/>
              </a:rPr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400" b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1714500"/>
            <a:ext cx="8686800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>
              <a:solidFill>
                <a:srgbClr val="464646"/>
              </a:solidFill>
              <a:latin typeface="Franklin Gothic Medium" pitchFamily="34" charset="0"/>
            </a:endParaRPr>
          </a:p>
        </p:txBody>
      </p:sp>
      <p:sp>
        <p:nvSpPr>
          <p:cNvPr id="37892" name="Text Box 1"/>
          <p:cNvSpPr txBox="1">
            <a:spLocks noChangeArrowheads="1"/>
          </p:cNvSpPr>
          <p:nvPr/>
        </p:nvSpPr>
        <p:spPr bwMode="auto">
          <a:xfrm>
            <a:off x="115888" y="1492250"/>
            <a:ext cx="5778500" cy="379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342900" indent="-342900" algn="just">
              <a:buFont typeface="Arial" charset="0"/>
              <a:buChar char="•"/>
              <a:tabLst>
                <a:tab pos="-449263" algn="l"/>
              </a:tabLst>
            </a:pP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 и запущен мини цех по переработке молока (мощностью 5 тонн в сутки);</a:t>
            </a:r>
          </a:p>
          <a:p>
            <a:pPr marL="342900" indent="-342900" algn="just">
              <a:buFont typeface="Arial" charset="0"/>
              <a:buChar char="•"/>
              <a:tabLst>
                <a:tab pos="-449263" algn="l"/>
              </a:tabLst>
            </a:pP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 специализированный транспорт (молоковоз и рефрижератор</a:t>
            </a:r>
            <a:r>
              <a:rPr lang="ru-RU" sz="13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перевозки готовой продукции), цех оснащен лабораторным оборудованием</a:t>
            </a:r>
          </a:p>
          <a:p>
            <a:pPr marL="342900" indent="-342900" algn="just">
              <a:buFont typeface="Arial" charset="0"/>
              <a:buChar char="•"/>
              <a:tabLst>
                <a:tab pos="-449263" algn="l"/>
              </a:tabLst>
            </a:pP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Создано 12 рабочих мест с уровнем заработной платы более 20 тысяч рублей в месяц</a:t>
            </a:r>
          </a:p>
          <a:p>
            <a:pPr marL="342900" indent="-342900" algn="just">
              <a:buFont typeface="Arial" charset="0"/>
              <a:buChar char="•"/>
              <a:tabLst>
                <a:tab pos="-449263" algn="l"/>
              </a:tabLst>
            </a:pP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Разработаны и внедрены методики работы с молочными хозяйствами  </a:t>
            </a:r>
          </a:p>
          <a:p>
            <a:pPr marL="342900" indent="-342900" algn="just">
              <a:buFont typeface="Arial" charset="0"/>
              <a:buChar char="•"/>
              <a:tabLst>
                <a:tab pos="-449263" algn="l"/>
              </a:tabLst>
            </a:pP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разработан и ведется сайт</a:t>
            </a:r>
          </a:p>
          <a:p>
            <a:pPr marL="342900" indent="-342900" algn="just">
              <a:buFont typeface="Arial" charset="0"/>
              <a:buChar char="•"/>
              <a:tabLst>
                <a:tab pos="-449263" algn="l"/>
              </a:tabLst>
            </a:pP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ведется работа с Российской инженерной академией менеджмента и агробизнеса (РИАМА), где наши специалисты периодически приглашаются для проведения вебинаров </a:t>
            </a:r>
          </a:p>
          <a:p>
            <a:pPr marL="342900" indent="-342900" algn="just">
              <a:buFont typeface="Arial" charset="0"/>
              <a:buChar char="•"/>
              <a:tabLst>
                <a:tab pos="-449263" algn="l"/>
              </a:tabLst>
            </a:pP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Поддерживаются контакты с европейскими кооперативами - производителями сыров и молочной продукции</a:t>
            </a:r>
          </a:p>
          <a:p>
            <a:pPr marL="342900" indent="-342900" algn="just">
              <a:buFont typeface="Arial" charset="0"/>
              <a:buChar char="•"/>
              <a:tabLst>
                <a:tab pos="-449263" algn="l"/>
              </a:tabLst>
            </a:pP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году Кооператив вступил в Ассоциация крестьянских /фермерских/ хозяйств и сельхозкооперативов Белгородской области (БелАККОР)</a:t>
            </a:r>
          </a:p>
          <a:p>
            <a:pPr marL="342900" indent="-342900" algn="just">
              <a:buFont typeface="Arial" charset="0"/>
              <a:buChar char="•"/>
              <a:tabLst>
                <a:tab pos="-449263" algn="l"/>
              </a:tabLst>
            </a:pP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Участие в пилотном международном проекте по тестированию системы </a:t>
            </a:r>
            <a:r>
              <a:rPr lang="en-US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SmaXtec animal care </a:t>
            </a:r>
            <a:endParaRPr lang="ru-RU" sz="13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3" name="Изображение 7" descr="logo_fv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0"/>
            <a:ext cx="1573212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89100" y="212725"/>
            <a:ext cx="3930650" cy="323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algn="l">
              <a:defRPr/>
            </a:pPr>
            <a:r>
              <a:rPr lang="ru-RU" sz="2000" b="1" cap="all" dirty="0" smtClean="0">
                <a:solidFill>
                  <a:prstClr val="black"/>
                </a:solidFill>
                <a:latin typeface="Franklin Gothic Medium"/>
              </a:rPr>
              <a:t>Итоги</a:t>
            </a:r>
            <a:br>
              <a:rPr lang="ru-RU" sz="2000" b="1" cap="all" dirty="0" smtClean="0">
                <a:solidFill>
                  <a:prstClr val="black"/>
                </a:solidFill>
                <a:latin typeface="Franklin Gothic Medium"/>
              </a:rPr>
            </a:br>
            <a:endParaRPr lang="ru-RU" sz="2000" b="1" cap="all" dirty="0">
              <a:solidFill>
                <a:prstClr val="black"/>
              </a:solidFill>
              <a:latin typeface="Franklin Gothic Medium"/>
            </a:endParaRPr>
          </a:p>
        </p:txBody>
      </p:sp>
      <p:pic>
        <p:nvPicPr>
          <p:cNvPr id="37895" name="Picture 6" descr="kjsa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0063" y="2384425"/>
            <a:ext cx="2286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Изображение 8" descr="IMG_199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4388" y="1217613"/>
            <a:ext cx="19113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 Box 1"/>
          <p:cNvSpPr txBox="1">
            <a:spLocks noChangeArrowheads="1"/>
          </p:cNvSpPr>
          <p:nvPr/>
        </p:nvSpPr>
        <p:spPr bwMode="auto">
          <a:xfrm>
            <a:off x="1198563" y="1112838"/>
            <a:ext cx="3746500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tabLst>
                <a:tab pos="-449263" algn="l"/>
              </a:tabLst>
            </a:pP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Достижения кооператива:</a:t>
            </a:r>
          </a:p>
        </p:txBody>
      </p:sp>
      <p:pic>
        <p:nvPicPr>
          <p:cNvPr id="3789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3563" y="0"/>
            <a:ext cx="22574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92738"/>
            <a:ext cx="308451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7" descr="image-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94388" y="3457575"/>
            <a:ext cx="20859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4" descr="IMG-20170731-WA0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5138" y="5121275"/>
            <a:ext cx="20288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5" descr="IMG-20170731-WA00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1675" y="4606925"/>
            <a:ext cx="2092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6" descr="FB_IMG_150340940077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45063" y="5440363"/>
            <a:ext cx="22320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04800" y="142875"/>
            <a:ext cx="868680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464646"/>
              </a:solidFill>
              <a:latin typeface="News Gothic MT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643938" y="6500813"/>
            <a:ext cx="347662" cy="285750"/>
          </a:xfrm>
          <a:prstGeom prst="rect">
            <a:avLst/>
          </a:prstGeom>
          <a:solidFill>
            <a:srgbClr val="1FAECD"/>
          </a:solidFill>
          <a:ln w="9360" cap="sq">
            <a:solidFill>
              <a:srgbClr val="0623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3E3503-E7B2-45A8-BBDE-E330C6EE9363}" type="slidenum">
              <a:rPr lang="ru-RU" sz="1400" b="1">
                <a:solidFill>
                  <a:srgbClr val="FFFFFF"/>
                </a:solidFill>
                <a:latin typeface="Franklin Gothic Book" pitchFamily="34" charset="0"/>
              </a:rPr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400" b="1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574675" y="4367213"/>
            <a:ext cx="8069263" cy="204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системы формирования у населения культуры потребления качественных продуктов питания.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дифференцированных тарифов на оплату энергоресурсов, налогов и иных расходов, связанных с контролирующими организациями для сельскохозяйственных кооперативов.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Двойное налогообложение доходов кооператива и члена кооператива, если он является ИП или К(Ф)Х</a:t>
            </a:r>
          </a:p>
        </p:txBody>
      </p:sp>
      <p:pic>
        <p:nvPicPr>
          <p:cNvPr id="39940" name="Изображение 7" descr="logo_fv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0"/>
            <a:ext cx="1573212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4675" y="4006850"/>
            <a:ext cx="6900863" cy="323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algn="l">
              <a:defRPr/>
            </a:pPr>
            <a:r>
              <a:rPr lang="ru-RU" sz="2000" b="1" cap="all" dirty="0" smtClean="0">
                <a:solidFill>
                  <a:prstClr val="black"/>
                </a:solidFill>
                <a:latin typeface="Franklin Gothic Medium"/>
              </a:rPr>
              <a:t>проблемы</a:t>
            </a:r>
            <a:br>
              <a:rPr lang="ru-RU" sz="2000" b="1" cap="all" dirty="0" smtClean="0">
                <a:solidFill>
                  <a:prstClr val="black"/>
                </a:solidFill>
                <a:latin typeface="Franklin Gothic Medium"/>
              </a:rPr>
            </a:br>
            <a:endParaRPr lang="ru-RU" sz="2000" b="1" cap="all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9942" name="Text Box 1"/>
          <p:cNvSpPr txBox="1">
            <a:spLocks noChangeArrowheads="1"/>
          </p:cNvSpPr>
          <p:nvPr/>
        </p:nvSpPr>
        <p:spPr bwMode="auto">
          <a:xfrm>
            <a:off x="1689100" y="1019175"/>
            <a:ext cx="3746500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tabLst>
                <a:tab pos="-449263" algn="l"/>
              </a:tabLst>
            </a:pP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Перспективы кооператива: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47863" y="266700"/>
            <a:ext cx="3929062" cy="323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algn="l">
              <a:defRPr/>
            </a:pPr>
            <a:r>
              <a:rPr lang="ru-RU" sz="2000" b="1" cap="all" dirty="0" smtClean="0">
                <a:solidFill>
                  <a:prstClr val="black"/>
                </a:solidFill>
                <a:latin typeface="Franklin Gothic Medium"/>
              </a:rPr>
              <a:t>Перспективы</a:t>
            </a:r>
            <a:br>
              <a:rPr lang="ru-RU" sz="2000" b="1" cap="all" dirty="0" smtClean="0">
                <a:solidFill>
                  <a:prstClr val="black"/>
                </a:solidFill>
                <a:latin typeface="Franklin Gothic Medium"/>
              </a:rPr>
            </a:br>
            <a:endParaRPr lang="ru-RU" sz="2000" b="1" cap="all" dirty="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74675" y="1433513"/>
            <a:ext cx="8069263" cy="2144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  <a:tab pos="457200" algn="l"/>
              </a:tabLst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Расширить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рынки сбыта готовой продукции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just">
              <a:spcAft>
                <a:spcPts val="0"/>
              </a:spcAft>
              <a:tabLst>
                <a:tab pos="180340" algn="l"/>
                <a:tab pos="457200" algn="l"/>
              </a:tabLst>
              <a:defRPr/>
            </a:pPr>
            <a:endParaRPr lang="ru-RU" sz="1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  <a:tab pos="457200" algn="l"/>
              </a:tabLst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Провести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обучение специалистов технологиям производства сыра в Швейцарии и во Франции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just">
              <a:spcAft>
                <a:spcPts val="0"/>
              </a:spcAft>
              <a:tabLst>
                <a:tab pos="180340" algn="l"/>
                <a:tab pos="457200" algn="l"/>
              </a:tabLst>
              <a:defRPr/>
            </a:pPr>
            <a:endParaRPr lang="ru-RU" sz="1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  <a:tab pos="457200" algn="l"/>
              </a:tabLst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Нарастить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объем производства и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переработку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молока за счет привлечения новых членов кооператива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just">
              <a:spcAft>
                <a:spcPts val="0"/>
              </a:spcAft>
              <a:tabLst>
                <a:tab pos="180340" algn="l"/>
                <a:tab pos="457200" algn="l"/>
              </a:tabLst>
              <a:defRPr/>
            </a:pPr>
            <a:endParaRPr lang="ru-RU" sz="1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  <a:tabLst>
                <a:tab pos="180340" algn="l"/>
                <a:tab pos="457200" algn="l"/>
              </a:tabLst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Расширить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ассортимент выпускаемой продукции за счет приобретения дополнительного оборудования и внедрения новых технологий.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риз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2418</TotalTime>
  <Words>793</Words>
  <Application>Microsoft Office PowerPoint</Application>
  <PresentationFormat>Экран (4:3)</PresentationFormat>
  <Paragraphs>255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10</vt:i4>
      </vt:variant>
    </vt:vector>
  </HeadingPairs>
  <TitlesOfParts>
    <vt:vector size="36" baseType="lpstr">
      <vt:lpstr>Arial</vt:lpstr>
      <vt:lpstr>News Gothic MT</vt:lpstr>
      <vt:lpstr>Wingdings 2</vt:lpstr>
      <vt:lpstr>Calibri</vt:lpstr>
      <vt:lpstr>Lucida Sans Unicode</vt:lpstr>
      <vt:lpstr>Wingdings 3</vt:lpstr>
      <vt:lpstr>Verdana</vt:lpstr>
      <vt:lpstr>Times New Roman</vt:lpstr>
      <vt:lpstr>Franklin Gothic Medium</vt:lpstr>
      <vt:lpstr>Franklin Gothic Book</vt:lpstr>
      <vt:lpstr>Wingdings</vt:lpstr>
      <vt:lpstr>MS Gothic</vt:lpstr>
      <vt:lpstr>Бриз</vt:lpstr>
      <vt:lpstr>1_Открытая</vt:lpstr>
      <vt:lpstr>Бриз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1_Открытая</vt:lpstr>
      <vt:lpstr>Слайд 1</vt:lpstr>
      <vt:lpstr>Слайд 2</vt:lpstr>
      <vt:lpstr>Слайд 3</vt:lpstr>
      <vt:lpstr> КООПЕРАТИВНЫЕ ОТНОШЕНИЯ МЫ ФОРМИРОВАЛИ ПОСТЕПЕННО</vt:lpstr>
      <vt:lpstr>Все проекты с использованием государственной поддержки в области реализуются в рамках проектного управления</vt:lpstr>
      <vt:lpstr>Бюджет проекта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bashmachnikova</cp:lastModifiedBy>
  <cp:revision>72</cp:revision>
  <cp:lastPrinted>2017-11-15T12:04:57Z</cp:lastPrinted>
  <dcterms:created xsi:type="dcterms:W3CDTF">2017-04-13T06:47:13Z</dcterms:created>
  <dcterms:modified xsi:type="dcterms:W3CDTF">2017-11-16T05:43:16Z</dcterms:modified>
</cp:coreProperties>
</file>