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9" r:id="rId3"/>
    <p:sldMasterId id="2147483676" r:id="rId4"/>
  </p:sldMasterIdLst>
  <p:notesMasterIdLst>
    <p:notesMasterId r:id="rId20"/>
  </p:notesMasterIdLst>
  <p:sldIdLst>
    <p:sldId id="3611" r:id="rId5"/>
    <p:sldId id="3586" r:id="rId6"/>
    <p:sldId id="3607" r:id="rId7"/>
    <p:sldId id="3604" r:id="rId8"/>
    <p:sldId id="3587" r:id="rId9"/>
    <p:sldId id="3605" r:id="rId10"/>
    <p:sldId id="3608" r:id="rId11"/>
    <p:sldId id="3585" r:id="rId12"/>
    <p:sldId id="3580" r:id="rId13"/>
    <p:sldId id="3582" r:id="rId14"/>
    <p:sldId id="3584" r:id="rId15"/>
    <p:sldId id="3599" r:id="rId16"/>
    <p:sldId id="3601" r:id="rId17"/>
    <p:sldId id="3591" r:id="rId18"/>
    <p:sldId id="258" r:id="rId19"/>
  </p:sldIdLst>
  <p:sldSz cx="12192000" cy="6858000"/>
  <p:notesSz cx="6858000" cy="9144000"/>
  <p:embeddedFontLst>
    <p:embeddedFont>
      <p:font typeface="Montserrat ExtraBold" panose="020B0604020202020204" charset="-52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Montserrat" panose="020B0604020202020204" charset="-52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61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197" userDrawn="1">
          <p15:clr>
            <a:srgbClr val="A4A3A4"/>
          </p15:clr>
        </p15:guide>
        <p15:guide id="5" orient="horz" pos="612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есова Екатерина Сергеевна" initials="ЧЕС" lastIdx="1" clrIdx="0">
    <p:extLst>
      <p:ext uri="{19B8F6BF-5375-455C-9EA6-DF929625EA0E}">
        <p15:presenceInfo xmlns:p15="http://schemas.microsoft.com/office/powerpoint/2012/main" userId="Черкесова Екатерина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12F"/>
    <a:srgbClr val="258442"/>
    <a:srgbClr val="779B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8" y="108"/>
      </p:cViewPr>
      <p:guideLst>
        <p:guide pos="5661"/>
        <p:guide pos="325"/>
        <p:guide pos="7355"/>
        <p:guide orient="horz" pos="197"/>
        <p:guide orient="horz" pos="612"/>
        <p:guide orient="horz" pos="958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59D22-AA34-404C-966A-3DAF8DB35A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A0CF94-9360-46B8-B9F6-21833A426DF2}">
      <dgm:prSet phldrT="[Текст]" custT="1"/>
      <dgm:spPr>
        <a:solidFill>
          <a:schemeClr val="accent1">
            <a:lumMod val="20000"/>
            <a:lumOff val="8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всех, кто связан с сельским хозяйством</a:t>
          </a:r>
          <a:endParaRPr lang="ru-RU" sz="1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946B5A-A2AB-4C2A-9850-8D2C67689166}" type="parTrans" cxnId="{5853B2FE-99AF-4E42-8EEC-C905D88C743F}">
      <dgm:prSet/>
      <dgm:spPr/>
      <dgm:t>
        <a:bodyPr/>
        <a:lstStyle/>
        <a:p>
          <a:endParaRPr lang="ru-RU"/>
        </a:p>
      </dgm:t>
    </dgm:pt>
    <dgm:pt modelId="{1BBD2543-843E-46D1-8E4D-041DDDC6E14F}" type="sibTrans" cxnId="{5853B2FE-99AF-4E42-8EEC-C905D88C743F}">
      <dgm:prSet/>
      <dgm:spPr/>
      <dgm:t>
        <a:bodyPr/>
        <a:lstStyle/>
        <a:p>
          <a:endParaRPr lang="ru-RU"/>
        </a:p>
      </dgm:t>
    </dgm:pt>
    <dgm:pt modelId="{99688087-41E4-4735-A432-FED891C4C3F7}">
      <dgm:prSet phldrT="[Текст]" custT="1"/>
      <dgm:spPr>
        <a:noFill/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фермерских хозяйств</a:t>
          </a:r>
          <a:endParaRPr lang="ru-RU" sz="1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4BA87F-3989-4C7D-9AAC-2014F7B7A5BB}" type="parTrans" cxnId="{395BDE3F-880F-453D-83B7-731FC3EB2A89}">
      <dgm:prSet/>
      <dgm:spPr/>
      <dgm:t>
        <a:bodyPr/>
        <a:lstStyle/>
        <a:p>
          <a:endParaRPr lang="ru-RU"/>
        </a:p>
      </dgm:t>
    </dgm:pt>
    <dgm:pt modelId="{AC1407C2-4AD2-4D5E-BFA6-93CC2BF73D18}" type="sibTrans" cxnId="{395BDE3F-880F-453D-83B7-731FC3EB2A89}">
      <dgm:prSet/>
      <dgm:spPr/>
      <dgm:t>
        <a:bodyPr/>
        <a:lstStyle/>
        <a:p>
          <a:endParaRPr lang="ru-RU"/>
        </a:p>
      </dgm:t>
    </dgm:pt>
    <dgm:pt modelId="{845F113E-C303-44D3-B6BD-787E4E5EFA7D}">
      <dgm:prSet phldrT="[Текст]" custT="1"/>
      <dgm:spPr>
        <a:noFill/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производителей и поставщиков товаров для сельского хозяйства</a:t>
          </a:r>
          <a:endParaRPr lang="ru-RU" sz="1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F7301C-2CF4-4CDE-949B-79AD3CF0E6C3}" type="parTrans" cxnId="{6BA0867C-D134-4DAB-8801-43CE0884390A}">
      <dgm:prSet/>
      <dgm:spPr/>
      <dgm:t>
        <a:bodyPr/>
        <a:lstStyle/>
        <a:p>
          <a:endParaRPr lang="ru-RU"/>
        </a:p>
      </dgm:t>
    </dgm:pt>
    <dgm:pt modelId="{FDA87EB2-4121-4159-9A2D-4B69290EDCBF}" type="sibTrans" cxnId="{6BA0867C-D134-4DAB-8801-43CE0884390A}">
      <dgm:prSet/>
      <dgm:spPr/>
      <dgm:t>
        <a:bodyPr/>
        <a:lstStyle/>
        <a:p>
          <a:endParaRPr lang="ru-RU"/>
        </a:p>
      </dgm:t>
    </dgm:pt>
    <dgm:pt modelId="{CEBA6E7A-A84B-49C1-A5DD-730CD221CE31}">
      <dgm:prSet phldrT="[Текст]" custT="1"/>
      <dgm:spPr>
        <a:noFill/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</a:t>
          </a:r>
          <a:b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агропредприятий</a:t>
          </a:r>
          <a:endParaRPr lang="ru-RU" sz="1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011BA0-C996-41E7-9117-7BD3426DE3C0}" type="parTrans" cxnId="{50CB7B5E-7411-404F-AAE9-83E01DD20372}">
      <dgm:prSet/>
      <dgm:spPr/>
      <dgm:t>
        <a:bodyPr/>
        <a:lstStyle/>
        <a:p>
          <a:endParaRPr lang="ru-RU"/>
        </a:p>
      </dgm:t>
    </dgm:pt>
    <dgm:pt modelId="{AB6B4DC3-81B2-4A67-8076-C81F2F69BFDE}" type="sibTrans" cxnId="{50CB7B5E-7411-404F-AAE9-83E01DD20372}">
      <dgm:prSet/>
      <dgm:spPr/>
      <dgm:t>
        <a:bodyPr/>
        <a:lstStyle/>
        <a:p>
          <a:endParaRPr lang="ru-RU"/>
        </a:p>
      </dgm:t>
    </dgm:pt>
    <dgm:pt modelId="{66A3E36A-D56A-4FA8-8458-F8303726FD6B}" type="pres">
      <dgm:prSet presAssocID="{28559D22-AA34-404C-966A-3DAF8DB35A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D35D5-B41B-4C33-B93D-C07A58C3003D}" type="pres">
      <dgm:prSet presAssocID="{E6A0CF94-9360-46B8-B9F6-21833A426DF2}" presName="centerShape" presStyleLbl="node0" presStyleIdx="0" presStyleCnt="1"/>
      <dgm:spPr/>
      <dgm:t>
        <a:bodyPr/>
        <a:lstStyle/>
        <a:p>
          <a:endParaRPr lang="ru-RU"/>
        </a:p>
      </dgm:t>
    </dgm:pt>
    <dgm:pt modelId="{7EEA087F-35F3-4757-86D0-6B803D389053}" type="pres">
      <dgm:prSet presAssocID="{4E4BA87F-3989-4C7D-9AAC-2014F7B7A5BB}" presName="parTrans" presStyleLbl="bgSibTrans2D1" presStyleIdx="0" presStyleCnt="3" custScaleX="32361" custLinFactNeighborX="31943" custLinFactNeighborY="57800"/>
      <dgm:spPr/>
      <dgm:t>
        <a:bodyPr/>
        <a:lstStyle/>
        <a:p>
          <a:endParaRPr lang="ru-RU"/>
        </a:p>
      </dgm:t>
    </dgm:pt>
    <dgm:pt modelId="{64CE4FEC-8F0E-48D5-9148-99A37F0483B4}" type="pres">
      <dgm:prSet presAssocID="{99688087-41E4-4735-A432-FED891C4C3F7}" presName="node" presStyleLbl="node1" presStyleIdx="0" presStyleCnt="3" custScaleX="143606" custScaleY="58183" custRadScaleRad="110869" custRadScaleInc="-8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8B60-CA2B-4BB7-B9BA-9E717B013501}" type="pres">
      <dgm:prSet presAssocID="{BCF7301C-2CF4-4CDE-949B-79AD3CF0E6C3}" presName="parTrans" presStyleLbl="bgSibTrans2D1" presStyleIdx="1" presStyleCnt="3" custScaleX="64370" custLinFactNeighborX="-1921" custLinFactNeighborY="51754"/>
      <dgm:spPr/>
      <dgm:t>
        <a:bodyPr/>
        <a:lstStyle/>
        <a:p>
          <a:endParaRPr lang="ru-RU"/>
        </a:p>
      </dgm:t>
    </dgm:pt>
    <dgm:pt modelId="{D0D76057-F7B2-41E1-BBFA-3D445B7DE374}" type="pres">
      <dgm:prSet presAssocID="{845F113E-C303-44D3-B6BD-787E4E5EFA7D}" presName="node" presStyleLbl="node1" presStyleIdx="1" presStyleCnt="3" custScaleX="198553" custScaleY="59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1F521-2CE5-462D-830B-91073AE35B29}" type="pres">
      <dgm:prSet presAssocID="{15011BA0-C996-41E7-9117-7BD3426DE3C0}" presName="parTrans" presStyleLbl="bgSibTrans2D1" presStyleIdx="2" presStyleCnt="3" custScaleX="35117" custLinFactNeighborX="-30702" custLinFactNeighborY="63987"/>
      <dgm:spPr/>
      <dgm:t>
        <a:bodyPr/>
        <a:lstStyle/>
        <a:p>
          <a:endParaRPr lang="ru-RU"/>
        </a:p>
      </dgm:t>
    </dgm:pt>
    <dgm:pt modelId="{58C4D0A4-3048-487C-8ABB-2C78A3E89EF0}" type="pres">
      <dgm:prSet presAssocID="{CEBA6E7A-A84B-49C1-A5DD-730CD221CE31}" presName="node" presStyleLbl="node1" presStyleIdx="2" presStyleCnt="3" custScaleX="163508" custScaleY="59834" custRadScaleRad="109713" custRadScaleInc="6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80DEB-DDCE-474D-B15A-F8DBDBFC93BD}" type="presOf" srcId="{15011BA0-C996-41E7-9117-7BD3426DE3C0}" destId="{6F71F521-2CE5-462D-830B-91073AE35B29}" srcOrd="0" destOrd="0" presId="urn:microsoft.com/office/officeart/2005/8/layout/radial4"/>
    <dgm:cxn modelId="{50CB7B5E-7411-404F-AAE9-83E01DD20372}" srcId="{E6A0CF94-9360-46B8-B9F6-21833A426DF2}" destId="{CEBA6E7A-A84B-49C1-A5DD-730CD221CE31}" srcOrd="2" destOrd="0" parTransId="{15011BA0-C996-41E7-9117-7BD3426DE3C0}" sibTransId="{AB6B4DC3-81B2-4A67-8076-C81F2F69BFDE}"/>
    <dgm:cxn modelId="{5853B2FE-99AF-4E42-8EEC-C905D88C743F}" srcId="{28559D22-AA34-404C-966A-3DAF8DB35A2D}" destId="{E6A0CF94-9360-46B8-B9F6-21833A426DF2}" srcOrd="0" destOrd="0" parTransId="{74946B5A-A2AB-4C2A-9850-8D2C67689166}" sibTransId="{1BBD2543-843E-46D1-8E4D-041DDDC6E14F}"/>
    <dgm:cxn modelId="{88E614DF-34B2-4055-B4BD-A1007763A471}" type="presOf" srcId="{28559D22-AA34-404C-966A-3DAF8DB35A2D}" destId="{66A3E36A-D56A-4FA8-8458-F8303726FD6B}" srcOrd="0" destOrd="0" presId="urn:microsoft.com/office/officeart/2005/8/layout/radial4"/>
    <dgm:cxn modelId="{BCCA36C7-466E-48AD-BD28-F026DDDF9FD2}" type="presOf" srcId="{4E4BA87F-3989-4C7D-9AAC-2014F7B7A5BB}" destId="{7EEA087F-35F3-4757-86D0-6B803D389053}" srcOrd="0" destOrd="0" presId="urn:microsoft.com/office/officeart/2005/8/layout/radial4"/>
    <dgm:cxn modelId="{DE0B9B0F-8041-4903-850F-7B4EC6DD6752}" type="presOf" srcId="{845F113E-C303-44D3-B6BD-787E4E5EFA7D}" destId="{D0D76057-F7B2-41E1-BBFA-3D445B7DE374}" srcOrd="0" destOrd="0" presId="urn:microsoft.com/office/officeart/2005/8/layout/radial4"/>
    <dgm:cxn modelId="{7DF7BD54-2EB6-4413-ADA9-7E663AE366B3}" type="presOf" srcId="{CEBA6E7A-A84B-49C1-A5DD-730CD221CE31}" destId="{58C4D0A4-3048-487C-8ABB-2C78A3E89EF0}" srcOrd="0" destOrd="0" presId="urn:microsoft.com/office/officeart/2005/8/layout/radial4"/>
    <dgm:cxn modelId="{438DB3FC-12CF-46F2-AE02-4C789C258192}" type="presOf" srcId="{E6A0CF94-9360-46B8-B9F6-21833A426DF2}" destId="{BF8D35D5-B41B-4C33-B93D-C07A58C3003D}" srcOrd="0" destOrd="0" presId="urn:microsoft.com/office/officeart/2005/8/layout/radial4"/>
    <dgm:cxn modelId="{395BDE3F-880F-453D-83B7-731FC3EB2A89}" srcId="{E6A0CF94-9360-46B8-B9F6-21833A426DF2}" destId="{99688087-41E4-4735-A432-FED891C4C3F7}" srcOrd="0" destOrd="0" parTransId="{4E4BA87F-3989-4C7D-9AAC-2014F7B7A5BB}" sibTransId="{AC1407C2-4AD2-4D5E-BFA6-93CC2BF73D18}"/>
    <dgm:cxn modelId="{95E75B48-650B-4204-8464-136E564991BF}" type="presOf" srcId="{BCF7301C-2CF4-4CDE-949B-79AD3CF0E6C3}" destId="{A6258B60-CA2B-4BB7-B9BA-9E717B013501}" srcOrd="0" destOrd="0" presId="urn:microsoft.com/office/officeart/2005/8/layout/radial4"/>
    <dgm:cxn modelId="{6F1EBAF6-BCBA-4584-8EED-3DAF4E2C0001}" type="presOf" srcId="{99688087-41E4-4735-A432-FED891C4C3F7}" destId="{64CE4FEC-8F0E-48D5-9148-99A37F0483B4}" srcOrd="0" destOrd="0" presId="urn:microsoft.com/office/officeart/2005/8/layout/radial4"/>
    <dgm:cxn modelId="{6BA0867C-D134-4DAB-8801-43CE0884390A}" srcId="{E6A0CF94-9360-46B8-B9F6-21833A426DF2}" destId="{845F113E-C303-44D3-B6BD-787E4E5EFA7D}" srcOrd="1" destOrd="0" parTransId="{BCF7301C-2CF4-4CDE-949B-79AD3CF0E6C3}" sibTransId="{FDA87EB2-4121-4159-9A2D-4B69290EDCBF}"/>
    <dgm:cxn modelId="{F949503E-E37A-484A-ACA2-FB307118503F}" type="presParOf" srcId="{66A3E36A-D56A-4FA8-8458-F8303726FD6B}" destId="{BF8D35D5-B41B-4C33-B93D-C07A58C3003D}" srcOrd="0" destOrd="0" presId="urn:microsoft.com/office/officeart/2005/8/layout/radial4"/>
    <dgm:cxn modelId="{6C504A98-D1BA-4404-894B-736F1A590415}" type="presParOf" srcId="{66A3E36A-D56A-4FA8-8458-F8303726FD6B}" destId="{7EEA087F-35F3-4757-86D0-6B803D389053}" srcOrd="1" destOrd="0" presId="urn:microsoft.com/office/officeart/2005/8/layout/radial4"/>
    <dgm:cxn modelId="{19C26948-9543-4F1F-A7E3-F3DE3E71C89C}" type="presParOf" srcId="{66A3E36A-D56A-4FA8-8458-F8303726FD6B}" destId="{64CE4FEC-8F0E-48D5-9148-99A37F0483B4}" srcOrd="2" destOrd="0" presId="urn:microsoft.com/office/officeart/2005/8/layout/radial4"/>
    <dgm:cxn modelId="{21E1B141-A273-4CDA-8A88-10AA2CF73915}" type="presParOf" srcId="{66A3E36A-D56A-4FA8-8458-F8303726FD6B}" destId="{A6258B60-CA2B-4BB7-B9BA-9E717B013501}" srcOrd="3" destOrd="0" presId="urn:microsoft.com/office/officeart/2005/8/layout/radial4"/>
    <dgm:cxn modelId="{057891B0-8A3F-4F47-BE51-66EF1CEC8C39}" type="presParOf" srcId="{66A3E36A-D56A-4FA8-8458-F8303726FD6B}" destId="{D0D76057-F7B2-41E1-BBFA-3D445B7DE374}" srcOrd="4" destOrd="0" presId="urn:microsoft.com/office/officeart/2005/8/layout/radial4"/>
    <dgm:cxn modelId="{258E76C7-5357-416D-BA5A-AA230D6861E5}" type="presParOf" srcId="{66A3E36A-D56A-4FA8-8458-F8303726FD6B}" destId="{6F71F521-2CE5-462D-830B-91073AE35B29}" srcOrd="5" destOrd="0" presId="urn:microsoft.com/office/officeart/2005/8/layout/radial4"/>
    <dgm:cxn modelId="{D2224A0B-45D7-4EEB-8E04-07F2A8260980}" type="presParOf" srcId="{66A3E36A-D56A-4FA8-8458-F8303726FD6B}" destId="{58C4D0A4-3048-487C-8ABB-2C78A3E89EF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D35D5-B41B-4C33-B93D-C07A58C3003D}">
      <dsp:nvSpPr>
        <dsp:cNvPr id="0" name=""/>
        <dsp:cNvSpPr/>
      </dsp:nvSpPr>
      <dsp:spPr>
        <a:xfrm>
          <a:off x="2864837" y="2129170"/>
          <a:ext cx="1909167" cy="190916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всех, кто связан с сельским хозяйством</a:t>
          </a:r>
          <a:endParaRPr lang="ru-RU" sz="1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4428" y="2408761"/>
        <a:ext cx="1349985" cy="1349985"/>
      </dsp:txXfrm>
    </dsp:sp>
    <dsp:sp modelId="{7EEA087F-35F3-4757-86D0-6B803D389053}">
      <dsp:nvSpPr>
        <dsp:cNvPr id="0" name=""/>
        <dsp:cNvSpPr/>
      </dsp:nvSpPr>
      <dsp:spPr>
        <a:xfrm rot="12586404">
          <a:off x="2427510" y="2174496"/>
          <a:ext cx="557681" cy="5441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E4FEC-8F0E-48D5-9148-99A37F0483B4}">
      <dsp:nvSpPr>
        <dsp:cNvPr id="0" name=""/>
        <dsp:cNvSpPr/>
      </dsp:nvSpPr>
      <dsp:spPr>
        <a:xfrm>
          <a:off x="105659" y="1282073"/>
          <a:ext cx="2604595" cy="844216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фермерских хозяйств</a:t>
          </a:r>
          <a:endParaRPr lang="ru-RU" sz="1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0385" y="1306799"/>
        <a:ext cx="2555143" cy="794764"/>
      </dsp:txXfrm>
    </dsp:sp>
    <dsp:sp modelId="{A6258B60-CA2B-4BB7-B9BA-9E717B013501}">
      <dsp:nvSpPr>
        <dsp:cNvPr id="0" name=""/>
        <dsp:cNvSpPr/>
      </dsp:nvSpPr>
      <dsp:spPr>
        <a:xfrm rot="16200000">
          <a:off x="3319449" y="1320427"/>
          <a:ext cx="943622" cy="5441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6057-F7B2-41E1-BBFA-3D445B7DE374}">
      <dsp:nvSpPr>
        <dsp:cNvPr id="0" name=""/>
        <dsp:cNvSpPr/>
      </dsp:nvSpPr>
      <dsp:spPr>
        <a:xfrm>
          <a:off x="2018834" y="147580"/>
          <a:ext cx="3601174" cy="8606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производителей и поставщиков товаров для сельского хозяйства</a:t>
          </a:r>
          <a:endParaRPr lang="ru-RU" sz="1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4042" y="172788"/>
        <a:ext cx="3550758" cy="810254"/>
      </dsp:txXfrm>
    </dsp:sp>
    <dsp:sp modelId="{6F71F521-2CE5-462D-830B-91073AE35B29}">
      <dsp:nvSpPr>
        <dsp:cNvPr id="0" name=""/>
        <dsp:cNvSpPr/>
      </dsp:nvSpPr>
      <dsp:spPr>
        <a:xfrm rot="19742244">
          <a:off x="4631289" y="2181702"/>
          <a:ext cx="595563" cy="5441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4D0A4-3048-487C-8ABB-2C78A3E89EF0}">
      <dsp:nvSpPr>
        <dsp:cNvPr id="0" name=""/>
        <dsp:cNvSpPr/>
      </dsp:nvSpPr>
      <dsp:spPr>
        <a:xfrm>
          <a:off x="4694115" y="1235248"/>
          <a:ext cx="2965560" cy="86817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Для </a:t>
          </a:r>
          <a:b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8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агропредприятий</a:t>
          </a:r>
          <a:endParaRPr lang="ru-RU" sz="1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19543" y="1260676"/>
        <a:ext cx="2914704" cy="81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B5AFE-CCE9-0545-A378-B482AF9A93C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5A036-6749-EB4E-BC88-1E08FE1BD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6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cfffecc2_2_75:notes"/>
          <p:cNvSpPr txBox="1">
            <a:spLocks noGrp="1"/>
          </p:cNvSpPr>
          <p:nvPr>
            <p:ph type="body" idx="1"/>
          </p:nvPr>
        </p:nvSpPr>
        <p:spPr>
          <a:xfrm>
            <a:off x="685480" y="4343369"/>
            <a:ext cx="5487041" cy="4115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dcfffecc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17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8F2B1-34B8-45B6-8A67-8C7ECC6629D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4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61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0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3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1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4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текст и рисунок_ДАР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070406-4C3E-F249-A773-9907FE4D9222}"/>
              </a:ext>
            </a:extLst>
          </p:cNvPr>
          <p:cNvSpPr/>
          <p:nvPr userDrawn="1"/>
        </p:nvSpPr>
        <p:spPr>
          <a:xfrm>
            <a:off x="9671050" y="0"/>
            <a:ext cx="2520950" cy="69215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A67334-811A-C241-8052-BB199764240D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9C35A6-9676-464A-A1C4-25469358B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7885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EDD8496-BE01-EC46-9D21-02EA9DEB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1100" y="893763"/>
            <a:ext cx="5930900" cy="52165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C849BEE-B8C5-6746-B682-7E7906B05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893763"/>
            <a:ext cx="5581650" cy="5216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12470-87ED-BF45-92C2-5921022677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49371" y="196742"/>
            <a:ext cx="2007860" cy="3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9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48">
          <p15:clr>
            <a:srgbClr val="FBAE40"/>
          </p15:clr>
        </p15:guide>
        <p15:guide id="2" orient="horz" pos="563">
          <p15:clr>
            <a:srgbClr val="FBAE40"/>
          </p15:clr>
        </p15:guide>
        <p15:guide id="3" pos="3727">
          <p15:clr>
            <a:srgbClr val="FBAE40"/>
          </p15:clr>
        </p15:guide>
        <p15:guide id="4" pos="3944">
          <p15:clr>
            <a:srgbClr val="FBAE40"/>
          </p15:clr>
        </p15:guide>
        <p15:guide id="5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0973F-F7B9-4917-B5A8-1DCAE8714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9506646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4E42F9-9743-A04D-BD19-970E56DC9676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8C02DE-3035-C444-9A19-73019230A0C0}"/>
              </a:ext>
            </a:extLst>
          </p:cNvPr>
          <p:cNvSpPr/>
          <p:nvPr userDrawn="1"/>
        </p:nvSpPr>
        <p:spPr>
          <a:xfrm>
            <a:off x="9671050" y="0"/>
            <a:ext cx="2520950" cy="692150"/>
          </a:xfrm>
          <a:prstGeom prst="rect">
            <a:avLst/>
          </a:prstGeom>
          <a:solidFill>
            <a:srgbClr val="55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E7AB84-DE8A-F546-B86C-484E02FF1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49371" y="196742"/>
            <a:ext cx="2007860" cy="3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62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3">
          <p15:clr>
            <a:srgbClr val="FBAE40"/>
          </p15:clr>
        </p15:guide>
        <p15:guide id="3" orient="horz" pos="556">
          <p15:clr>
            <a:srgbClr val="FBAE40"/>
          </p15:clr>
        </p15:guide>
        <p15:guide id="4" orient="horz" pos="38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27CD-D4AA-5842-A5CC-C69CF4BAD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BCB81F-BC81-9246-8CCB-4560A8201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6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9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971675"/>
            <a:ext cx="11039475" cy="435133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6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4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26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25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873125"/>
            <a:ext cx="11522075" cy="52339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013B2F0-4E57-6747-A402-F9D56BF6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9004980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F13B23-76EF-4F4B-B856-11B2490532F3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295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A67334-811A-C241-8052-BB199764240D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9C35A6-9676-464A-A1C4-25469358B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7885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EDD8496-BE01-EC46-9D21-02EA9DEB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1100" y="893763"/>
            <a:ext cx="5930900" cy="52165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C849BEE-B8C5-6746-B682-7E7906B05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893763"/>
            <a:ext cx="5581650" cy="5216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23271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48">
          <p15:clr>
            <a:srgbClr val="FBAE40"/>
          </p15:clr>
        </p15:guide>
        <p15:guide id="2" orient="horz" pos="563">
          <p15:clr>
            <a:srgbClr val="FBAE40"/>
          </p15:clr>
        </p15:guide>
        <p15:guide id="3" pos="3727">
          <p15:clr>
            <a:srgbClr val="FBAE40"/>
          </p15:clr>
        </p15:guide>
        <p15:guide id="4" pos="3944">
          <p15:clr>
            <a:srgbClr val="FBAE40"/>
          </p15:clr>
        </p15:guide>
        <p15:guide id="5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D7ACB2EC-7CDD-7F45-A7B4-39B2C6DA3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8489" y="6321777"/>
            <a:ext cx="2498549" cy="24235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3FB95-BB2C-A94D-B3D8-90E04039D290}"/>
              </a:ext>
            </a:extLst>
          </p:cNvPr>
          <p:cNvSpPr txBox="1"/>
          <p:nvPr/>
        </p:nvSpPr>
        <p:spPr>
          <a:xfrm>
            <a:off x="237067" y="6284966"/>
            <a:ext cx="407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ЦЕНТР РАЗВИТИЯ ФИНАНСОВХ ТЕХНОЛОГИЙ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B0DA755-F8D2-4D47-981F-80EF782C9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5412260"/>
            <a:ext cx="11619970" cy="668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0026B43-04FB-9D4A-91E6-97322703D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81063"/>
            <a:ext cx="12192000" cy="42897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096229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xmlns:p14="http://schemas.microsoft.com/office/powerpoint/2010/main" advTm="2000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885825"/>
            <a:ext cx="11522075" cy="5221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013B2F0-4E57-6747-A402-F9D56BF6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1809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000">
                <a:solidFill>
                  <a:srgbClr val="6CC067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F13B23-76EF-4F4B-B856-11B2490532F3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9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A67334-811A-C241-8052-BB199764240D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EDD8496-BE01-EC46-9D21-02EA9DEB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1100" y="893763"/>
            <a:ext cx="5930900" cy="52165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C849BEE-B8C5-6746-B682-7E7906B05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884239"/>
            <a:ext cx="5581650" cy="5226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6761294-7F83-E64F-A483-748D9FE4A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1809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000">
                <a:solidFill>
                  <a:srgbClr val="6CC067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4421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48">
          <p15:clr>
            <a:srgbClr val="FBAE40"/>
          </p15:clr>
        </p15:guide>
        <p15:guide id="2" orient="horz" pos="558">
          <p15:clr>
            <a:srgbClr val="FBAE40"/>
          </p15:clr>
        </p15:guide>
        <p15:guide id="3" pos="3727">
          <p15:clr>
            <a:srgbClr val="FBAE40"/>
          </p15:clr>
        </p15:guide>
        <p15:guide id="4" pos="3944">
          <p15:clr>
            <a:srgbClr val="FBAE40"/>
          </p15:clr>
        </p15:guide>
        <p15:guide id="5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A67334-811A-C241-8052-BB199764240D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B4AD98-D89A-A04F-B6C9-526B187A3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1809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000">
                <a:solidFill>
                  <a:srgbClr val="6CC067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798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48">
          <p15:clr>
            <a:srgbClr val="FBAE40"/>
          </p15:clr>
        </p15:guide>
        <p15:guide id="2" orient="horz" pos="558">
          <p15:clr>
            <a:srgbClr val="FBAE40"/>
          </p15:clr>
        </p15:guide>
        <p15:guide id="3" pos="3727">
          <p15:clr>
            <a:srgbClr val="FBAE40"/>
          </p15:clr>
        </p15:guide>
        <p15:guide id="4" pos="3944">
          <p15:clr>
            <a:srgbClr val="FBAE40"/>
          </p15:clr>
        </p15:guide>
        <p15:guide id="5" orient="horz" pos="40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D7ACB2EC-7CDD-7F45-A7B4-39B2C6DA3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8489" y="6355230"/>
            <a:ext cx="2498549" cy="24235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3FB95-BB2C-A94D-B3D8-90E04039D290}"/>
              </a:ext>
            </a:extLst>
          </p:cNvPr>
          <p:cNvSpPr txBox="1"/>
          <p:nvPr/>
        </p:nvSpPr>
        <p:spPr>
          <a:xfrm>
            <a:off x="237067" y="6344079"/>
            <a:ext cx="373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ЦЕНТР РАЗВИТИЯ ФИНАНСОВЫХ ТЕХНОЛОГИЙ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B0DA755-F8D2-4D47-981F-80EF782C9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5412260"/>
            <a:ext cx="11619970" cy="668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0026B43-04FB-9D4A-91E6-97322703D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32514"/>
            <a:ext cx="12192000" cy="40383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6DF3F1-DA97-DD43-BE69-48C525E72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48054"/>
            <a:ext cx="1670655" cy="3915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C7EEC-2FB4-554F-B57A-38D97ACAB4F2}"/>
              </a:ext>
            </a:extLst>
          </p:cNvPr>
          <p:cNvSpPr/>
          <p:nvPr/>
        </p:nvSpPr>
        <p:spPr>
          <a:xfrm>
            <a:off x="10368793" y="0"/>
            <a:ext cx="1823207" cy="77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0D075-ADCC-DD42-95D0-A31E22953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167" y="180523"/>
            <a:ext cx="2774871" cy="7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CA0980A-2153-F740-89C4-BB7E927D1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9506646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296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5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1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D972-55E4-4429-A772-0EC453A89BB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51299-FE2A-5D41-B961-DF2582F9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6711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5BB2E-90BD-2C42-A8ED-FAEA3B2B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5" y="1835149"/>
            <a:ext cx="11039475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B8F2C-432F-5544-AE9C-5246E357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559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ontserrat ExtraBold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F0F90A80-6D4E-CB44-8AE0-86503E70A2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179387"/>
            <a:ext cx="2039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4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pos="21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23">
          <p15:clr>
            <a:srgbClr val="F26B43"/>
          </p15:clr>
        </p15:guide>
        <p15:guide id="9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E4311-8DBF-214D-ADDE-CC7E96FADB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794" y="180524"/>
            <a:ext cx="1337244" cy="3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/>
          <a:stretch/>
        </p:blipFill>
        <p:spPr>
          <a:xfrm>
            <a:off x="0" y="1296784"/>
            <a:ext cx="12192000" cy="556121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Сентябрь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2021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44887" y="1824367"/>
            <a:ext cx="11619970" cy="38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ЦИФРОВАЯ ЭКОСИСТЕМА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ПРЕДПРИЯТИЙ АПК</a:t>
            </a:r>
          </a:p>
          <a:p>
            <a:r>
              <a:rPr lang="ru-RU" dirty="0">
                <a:solidFill>
                  <a:schemeClr val="bg1"/>
                </a:solidFill>
              </a:rPr>
              <a:t>СВОЁ.ФЕРМЕРСТВО и СВОЁ РОДНОЕ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693" y="5707529"/>
            <a:ext cx="4747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АВТОР ИДЕИ И КОНЦЕПТУАЛЬНОГО ПРОЕКТА АО «РОССЕЛЬХОЗБАНК»</a:t>
            </a:r>
          </a:p>
        </p:txBody>
      </p:sp>
    </p:spTree>
    <p:extLst>
      <p:ext uri="{BB962C8B-B14F-4D97-AF65-F5344CB8AC3E}">
        <p14:creationId xmlns:p14="http://schemas.microsoft.com/office/powerpoint/2010/main" val="3046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4283"/>
            <a:ext cx="10515600" cy="144355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58442"/>
                </a:solidFill>
              </a:rPr>
              <a:t>Телеветеринария:</a:t>
            </a:r>
            <a:r>
              <a:rPr lang="ru-RU" sz="3600" dirty="0">
                <a:solidFill>
                  <a:srgbClr val="258442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Онлайн консультация ветеринара и зоотехника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3100"/>
            <a:ext cx="10515600" cy="1318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Первый в России сервис дистанционной круглосуточной поддержки, </a:t>
            </a:r>
            <a:br>
              <a:rPr lang="ru-RU" sz="2400" dirty="0"/>
            </a:br>
            <a:r>
              <a:rPr lang="ru-RU" sz="2400" dirty="0"/>
              <a:t>разработанный совместно с командой "</a:t>
            </a:r>
            <a:r>
              <a:rPr lang="ru-RU" sz="2400" dirty="0" err="1"/>
              <a:t>ВетЭксперт</a:t>
            </a:r>
            <a:r>
              <a:rPr lang="ru-RU" sz="2400" dirty="0"/>
              <a:t>", для сельского хозяйства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34131" y="3287984"/>
            <a:ext cx="6337663" cy="301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800" b="1" dirty="0"/>
              <a:t>Профессиональные ветеринары: </a:t>
            </a:r>
            <a:r>
              <a:rPr lang="ru-RU" sz="1800" dirty="0"/>
              <a:t>Консультации от врачей с международным опытом, а также специалистов узкой направленности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  <a:p>
            <a:pPr marL="0" indent="0">
              <a:spcAft>
                <a:spcPts val="600"/>
              </a:spcAft>
              <a:buNone/>
            </a:pPr>
            <a:r>
              <a:rPr lang="ru-RU" sz="1800" b="1" dirty="0"/>
              <a:t>По всему миру: </a:t>
            </a:r>
            <a:r>
              <a:rPr lang="ru-RU" sz="1800" dirty="0"/>
              <a:t>Вы получите консультацию специалиста везде, где есть интернет, в любое время. Сервис доступен 24/7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Экономия времени и денег: </a:t>
            </a:r>
            <a:r>
              <a:rPr lang="ru-RU" sz="1800" dirty="0" smtClean="0"/>
              <a:t>Нет нужды тратить время </a:t>
            </a:r>
            <a:r>
              <a:rPr lang="ru-RU" sz="1800" dirty="0"/>
              <a:t>на дорогу к ветеринару и ожидание приезда врача. Годовой абонемент стоит дешевле, чем одно обращение.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75" y="2882536"/>
            <a:ext cx="1796205" cy="3975463"/>
          </a:xfrm>
          <a:prstGeom prst="rect">
            <a:avLst/>
          </a:prstGeom>
        </p:spPr>
      </p:pic>
      <p:pic>
        <p:nvPicPr>
          <p:cNvPr id="10" name="Рисунок 9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1" y="3465533"/>
            <a:ext cx="566532" cy="566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2" y="4504451"/>
            <a:ext cx="578284" cy="578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1" y="5460975"/>
            <a:ext cx="633409" cy="6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606771" y="2672080"/>
            <a:ext cx="3832167" cy="490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A51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0611" y="2682240"/>
            <a:ext cx="3832167" cy="490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A51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05" y="611995"/>
            <a:ext cx="10515600" cy="6022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58442"/>
                </a:solidFill>
              </a:rPr>
              <a:t>Агроном </a:t>
            </a:r>
            <a:r>
              <a:rPr lang="ru-RU" sz="3200" dirty="0">
                <a:solidFill>
                  <a:srgbClr val="258442"/>
                </a:solidFill>
              </a:rPr>
              <a:t>Онлайн</a:t>
            </a:r>
            <a:endParaRPr lang="ru-RU" sz="3200" dirty="0">
              <a:solidFill>
                <a:srgbClr val="25844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13" y="1495645"/>
            <a:ext cx="10515600" cy="1318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SkyScout - это единая система управления агрономической службой предприятий сельского хозяйства от компании </a:t>
            </a:r>
            <a:r>
              <a:rPr lang="ru-RU" sz="2400" dirty="0" err="1"/>
              <a:t>ИнтТерра</a:t>
            </a:r>
            <a:r>
              <a:rPr lang="ru-RU" sz="2400" dirty="0"/>
              <a:t>, которая доступна онлайн и оффлайн из любой точки мира.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72689" y="3469959"/>
            <a:ext cx="6050280" cy="301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Система создана агрономами для агрономов с применением новейших технологий, и учитывает весь опыт и проблематику управления растениеводческим предприятием.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Также она обеспечивает полноту картины состояния культур в течение всего сезона на основе достоверных данных, обеспечивает доступ к экспертизе и экономит время на принятии агрономических решений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Рисунок 9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/>
          <a:stretch/>
        </p:blipFill>
        <p:spPr>
          <a:xfrm>
            <a:off x="6737655" y="3747687"/>
            <a:ext cx="5454345" cy="3110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" y="3681740"/>
            <a:ext cx="663907" cy="663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7" y="4968577"/>
            <a:ext cx="698856" cy="698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6029" y="2746895"/>
            <a:ext cx="362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Увеличение урожайности до 25-30%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6152" y="2749667"/>
            <a:ext cx="3119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Сокращение расходов до 30</a:t>
            </a:r>
            <a:r>
              <a:rPr lang="ru-RU" sz="16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3013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67866" y="2745161"/>
            <a:ext cx="4064000" cy="6773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779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0B28909-258C-DE4D-82B9-8EA6113BD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6165" y="801415"/>
            <a:ext cx="10050915" cy="42540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58442"/>
                </a:solidFill>
              </a:rPr>
              <a:t>Фермерский маркетплейс </a:t>
            </a:r>
            <a:br>
              <a:rPr lang="ru-RU" sz="3200" dirty="0" smtClean="0">
                <a:solidFill>
                  <a:srgbClr val="258442"/>
                </a:solidFill>
              </a:rPr>
            </a:br>
            <a:r>
              <a:rPr lang="ru-RU" sz="3200" dirty="0" smtClean="0">
                <a:solidFill>
                  <a:srgbClr val="258442"/>
                </a:solidFill>
              </a:rPr>
              <a:t>Своё Родное</a:t>
            </a:r>
            <a:endParaRPr lang="ru-RU" sz="3200" dirty="0">
              <a:solidFill>
                <a:srgbClr val="258442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103D2DC-3CD8-B340-8E92-4852AD3B1B43}"/>
              </a:ext>
            </a:extLst>
          </p:cNvPr>
          <p:cNvGrpSpPr/>
          <p:nvPr/>
        </p:nvGrpSpPr>
        <p:grpSpPr>
          <a:xfrm>
            <a:off x="8145112" y="1223699"/>
            <a:ext cx="3378467" cy="5775298"/>
            <a:chOff x="9159005" y="1773968"/>
            <a:chExt cx="2556666" cy="437047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71EFFA-D647-4248-A94B-F237BCE6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005" y="1773968"/>
              <a:ext cx="2556666" cy="437047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44FEF1F-646C-C844-82F9-63BD2BE1A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5" t="28783" r="18258" b="12430"/>
            <a:stretch/>
          </p:blipFill>
          <p:spPr>
            <a:xfrm>
              <a:off x="9651277" y="2179260"/>
              <a:ext cx="1573357" cy="3140122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47" y="506184"/>
            <a:ext cx="2361905" cy="507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216" y="1728488"/>
            <a:ext cx="7282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58442"/>
                </a:solidFill>
              </a:rPr>
              <a:t>Своё Родное</a:t>
            </a:r>
            <a:r>
              <a:rPr lang="ru-RU" sz="2400" dirty="0" smtClean="0"/>
              <a:t> – это площадка В2С, которая объединяет </a:t>
            </a:r>
            <a:br>
              <a:rPr lang="ru-RU" sz="2400" dirty="0" smtClean="0"/>
            </a:br>
            <a:r>
              <a:rPr lang="ru-RU" sz="2400" dirty="0" smtClean="0"/>
              <a:t>фермеров и покупателей фермерской продукции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6784" y="2900681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Маркетплейс фермерских товаров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12991" y="371123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Фермерские продукты питания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12991" y="435641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Агротуры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73878" y="49454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Ремесленные товары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995680" y="3863496"/>
            <a:ext cx="131104" cy="121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95680" y="4515350"/>
            <a:ext cx="131104" cy="129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95680" y="5085676"/>
            <a:ext cx="131104" cy="126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18" y="2981481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4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"/>
          <p:cNvSpPr txBox="1">
            <a:spLocks noGrp="1"/>
          </p:cNvSpPr>
          <p:nvPr>
            <p:ph type="title"/>
          </p:nvPr>
        </p:nvSpPr>
        <p:spPr>
          <a:xfrm>
            <a:off x="513512" y="246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4000"/>
              <a:buFont typeface="Montserrat"/>
              <a:buNone/>
            </a:pPr>
            <a:r>
              <a:rPr lang="ru-RU" sz="3200" dirty="0" smtClean="0">
                <a:solidFill>
                  <a:srgbClr val="258442"/>
                </a:solidFill>
              </a:rPr>
              <a:t>Преимущества экосистемы :</a:t>
            </a:r>
            <a:endParaRPr sz="3200" dirty="0">
              <a:solidFill>
                <a:srgbClr val="258442"/>
              </a:solidFill>
            </a:endParaRPr>
          </a:p>
        </p:txBody>
      </p:sp>
      <p:grpSp>
        <p:nvGrpSpPr>
          <p:cNvPr id="475" name="Google Shape;475;p10"/>
          <p:cNvGrpSpPr/>
          <p:nvPr/>
        </p:nvGrpSpPr>
        <p:grpSpPr>
          <a:xfrm>
            <a:off x="757198" y="1627481"/>
            <a:ext cx="10934898" cy="3988744"/>
            <a:chOff x="684149" y="1583558"/>
            <a:chExt cx="10934898" cy="3988744"/>
          </a:xfrm>
        </p:grpSpPr>
        <p:cxnSp>
          <p:nvCxnSpPr>
            <p:cNvPr id="476" name="Google Shape;476;p10"/>
            <p:cNvCxnSpPr>
              <a:stCxn id="477" idx="0"/>
              <a:endCxn id="485" idx="4"/>
            </p:cNvCxnSpPr>
            <p:nvPr/>
          </p:nvCxnSpPr>
          <p:spPr>
            <a:xfrm>
              <a:off x="825500" y="1933025"/>
              <a:ext cx="0" cy="3528454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9" name="Google Shape;479;p10"/>
            <p:cNvSpPr txBox="1"/>
            <p:nvPr/>
          </p:nvSpPr>
          <p:spPr>
            <a:xfrm>
              <a:off x="1152012" y="1583558"/>
              <a:ext cx="10467035" cy="3988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indent="0" algn="l" rtl="0">
                <a:lnSpc>
                  <a:spcPct val="111111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cs typeface="Calibri"/>
                  <a:sym typeface="Calibri"/>
                </a:rPr>
                <a:t>Крупнейший маркетплейс товаров для с/х бизнеса – более 500 000 товаров</a:t>
              </a:r>
              <a:endParaRPr sz="2000" dirty="0"/>
            </a:p>
            <a:p>
              <a:pPr marR="0" lvl="0" indent="0" algn="l" rtl="0">
                <a:lnSpc>
                  <a:spcPct val="111111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ea typeface="Calibri"/>
                  <a:cs typeface="Calibri"/>
                  <a:sym typeface="Calibri"/>
                </a:rPr>
                <a:t>Крупнейшая база вакансий и резюме агросектора – более 10 000 вакансий</a:t>
              </a:r>
              <a:endParaRPr sz="2000" dirty="0"/>
            </a:p>
            <a:p>
              <a:pPr lvl="0">
                <a:lnSpc>
                  <a:spcPct val="111111"/>
                </a:lnSpc>
                <a:spcBef>
                  <a:spcPts val="2400"/>
                </a:spcBef>
              </a:pPr>
              <a:r>
                <a:rPr lang="ru-RU" sz="2000" dirty="0" smtClean="0">
                  <a:ea typeface="Calibri"/>
                  <a:cs typeface="Calibri"/>
                  <a:sym typeface="Calibri"/>
                </a:rPr>
                <a:t>Более 30 сервисов для повышения эффективности агробизнеса</a:t>
              </a:r>
              <a:endParaRPr lang="ru-RU" sz="2000" dirty="0"/>
            </a:p>
            <a:p>
              <a:pPr marR="0" lvl="0" indent="0" algn="l" rtl="0">
                <a:lnSpc>
                  <a:spcPct val="111111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ea typeface="Calibri"/>
                  <a:cs typeface="Calibri"/>
                  <a:sym typeface="Calibri"/>
                </a:rPr>
                <a:t>Удобный цифровой формат предоставления сервисов и услуг</a:t>
              </a:r>
              <a:endParaRPr sz="2000" dirty="0"/>
            </a:p>
            <a:p>
              <a:pPr marR="0" lvl="0" indent="0" algn="l" rtl="0">
                <a:lnSpc>
                  <a:spcPct val="111111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ea typeface="Calibri"/>
                  <a:cs typeface="Calibri"/>
                  <a:sym typeface="Calibri"/>
                </a:rPr>
                <a:t>Бесплатная регистрация и техподдержка</a:t>
              </a:r>
            </a:p>
            <a:p>
              <a:pPr marR="0" lvl="0" indent="0" algn="l" rtl="0">
                <a:lnSpc>
                  <a:spcPct val="111111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ea typeface="Calibri"/>
                  <a:cs typeface="Calibri"/>
                  <a:sym typeface="Calibri"/>
                </a:rPr>
                <a:t>Дополнительный канал сбыта фермерской продукции</a:t>
              </a:r>
              <a:endParaRPr sz="2000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684149" y="193302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684149" y="263762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684149" y="327530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684149" y="389042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685735" y="4542526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dirty="0"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684149" y="5178777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</p:grpSp>
      <p:pic>
        <p:nvPicPr>
          <p:cNvPr id="488" name="Google Shape;488;p10" descr="Вырезка экран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7736" y="311444"/>
            <a:ext cx="2824264" cy="609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22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8860057-F3A8-534C-8A0B-72BC88EE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4173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58442"/>
                </a:solidFill>
              </a:rPr>
              <a:t>Экосистема сегодня:</a:t>
            </a:r>
            <a:endParaRPr lang="ru-RU" sz="3200" dirty="0">
              <a:solidFill>
                <a:srgbClr val="25844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D8B96BB-7EE5-134D-ABB8-8EB426AE27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52075" y="2236788"/>
            <a:ext cx="1939925" cy="11922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+mn-lt"/>
              </a:rPr>
              <a:t>+100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Партнеров</a:t>
            </a:r>
            <a:b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поставщиков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B0DA1E6-DB98-7E46-AB07-F7464CD2756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5627"/>
          <a:stretch/>
        </p:blipFill>
        <p:spPr>
          <a:xfrm>
            <a:off x="-10160" y="1229360"/>
            <a:ext cx="12222480" cy="5628640"/>
          </a:xfrm>
        </p:spPr>
      </p:pic>
      <p:sp>
        <p:nvSpPr>
          <p:cNvPr id="11" name="Текст 6">
            <a:extLst>
              <a:ext uri="{FF2B5EF4-FFF2-40B4-BE49-F238E27FC236}">
                <a16:creationId xmlns:a16="http://schemas.microsoft.com/office/drawing/2014/main" id="{C4976158-EF35-984C-AAB6-66C56A94493B}"/>
              </a:ext>
            </a:extLst>
          </p:cNvPr>
          <p:cNvSpPr txBox="1">
            <a:spLocks/>
          </p:cNvSpPr>
          <p:nvPr/>
        </p:nvSpPr>
        <p:spPr>
          <a:xfrm>
            <a:off x="5126500" y="2237184"/>
            <a:ext cx="1939001" cy="11918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smtClean="0">
                <a:latin typeface="+mn-lt"/>
              </a:rPr>
              <a:t>+40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НИИ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ВУЗов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3A5D585D-F30A-6448-B210-E6F0FFD5F347}"/>
              </a:ext>
            </a:extLst>
          </p:cNvPr>
          <p:cNvSpPr txBox="1">
            <a:spLocks/>
          </p:cNvSpPr>
          <p:nvPr/>
        </p:nvSpPr>
        <p:spPr>
          <a:xfrm>
            <a:off x="1710431" y="3977560"/>
            <a:ext cx="1939001" cy="8853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smtClean="0">
                <a:latin typeface="+mn-lt"/>
              </a:rPr>
              <a:t>+10 </a:t>
            </a:r>
            <a:r>
              <a:rPr lang="ru-RU" sz="2800" b="1" dirty="0">
                <a:latin typeface="+mn-lt"/>
              </a:rPr>
              <a:t>000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вакансий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E27AF33-3453-EA41-8093-87358CD82AEF}"/>
              </a:ext>
            </a:extLst>
          </p:cNvPr>
          <p:cNvSpPr/>
          <p:nvPr/>
        </p:nvSpPr>
        <p:spPr>
          <a:xfrm>
            <a:off x="1710431" y="2261870"/>
            <a:ext cx="2181196" cy="11918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12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российских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агростартапов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EA357DB-4705-F749-85F7-9AAB9723D8C8}"/>
              </a:ext>
            </a:extLst>
          </p:cNvPr>
          <p:cNvSpPr/>
          <p:nvPr/>
        </p:nvSpPr>
        <p:spPr>
          <a:xfrm>
            <a:off x="5126500" y="3977560"/>
            <a:ext cx="1939001" cy="8853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+30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сервисов</a:t>
            </a:r>
          </a:p>
        </p:txBody>
      </p:sp>
      <p:cxnSp>
        <p:nvCxnSpPr>
          <p:cNvPr id="39" name="Скругленная соединительная линия 38">
            <a:extLst>
              <a:ext uri="{FF2B5EF4-FFF2-40B4-BE49-F238E27FC236}">
                <a16:creationId xmlns:a16="http://schemas.microsoft.com/office/drawing/2014/main" id="{BABF69E8-BBD9-F547-9FA7-A66199F04F18}"/>
              </a:ext>
            </a:extLst>
          </p:cNvPr>
          <p:cNvCxnSpPr>
            <a:stCxn id="13" idx="1"/>
            <a:endCxn id="12" idx="1"/>
          </p:cNvCxnSpPr>
          <p:nvPr/>
        </p:nvCxnSpPr>
        <p:spPr>
          <a:xfrm rot="10800000" flipV="1">
            <a:off x="1710431" y="2857777"/>
            <a:ext cx="12700" cy="1562457"/>
          </a:xfrm>
          <a:prstGeom prst="curvedConnector3">
            <a:avLst>
              <a:gd name="adj1" fmla="val 180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>
            <a:extLst>
              <a:ext uri="{FF2B5EF4-FFF2-40B4-BE49-F238E27FC236}">
                <a16:creationId xmlns:a16="http://schemas.microsoft.com/office/drawing/2014/main" id="{2EE31C01-4753-194D-BE64-4B2362B40EE8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3649432" y="2833092"/>
            <a:ext cx="1477068" cy="1587143"/>
          </a:xfrm>
          <a:prstGeom prst="curvedConnector3">
            <a:avLst/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>
            <a:extLst>
              <a:ext uri="{FF2B5EF4-FFF2-40B4-BE49-F238E27FC236}">
                <a16:creationId xmlns:a16="http://schemas.microsoft.com/office/drawing/2014/main" id="{F583765B-583A-6347-A6E4-A990E5593952}"/>
              </a:ext>
            </a:extLst>
          </p:cNvPr>
          <p:cNvCxnSpPr>
            <a:cxnSpLocks/>
            <a:stCxn id="11" idx="3"/>
            <a:endCxn id="15" idx="3"/>
          </p:cNvCxnSpPr>
          <p:nvPr/>
        </p:nvCxnSpPr>
        <p:spPr>
          <a:xfrm>
            <a:off x="7065501" y="2833092"/>
            <a:ext cx="12700" cy="1587143"/>
          </a:xfrm>
          <a:prstGeom prst="curvedConnector3">
            <a:avLst>
              <a:gd name="adj1" fmla="val 180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>
            <a:extLst>
              <a:ext uri="{FF2B5EF4-FFF2-40B4-BE49-F238E27FC236}">
                <a16:creationId xmlns:a16="http://schemas.microsoft.com/office/drawing/2014/main" id="{E3075EC0-9DBC-1148-85C1-74418071CCD4}"/>
              </a:ext>
            </a:extLst>
          </p:cNvPr>
          <p:cNvCxnSpPr>
            <a:stCxn id="15" idx="2"/>
            <a:endCxn id="14" idx="2"/>
          </p:cNvCxnSpPr>
          <p:nvPr/>
        </p:nvCxnSpPr>
        <p:spPr>
          <a:xfrm rot="16200000" flipH="1">
            <a:off x="7804035" y="3154874"/>
            <a:ext cx="12700" cy="3416069"/>
          </a:xfrm>
          <a:prstGeom prst="curvedConnector3">
            <a:avLst>
              <a:gd name="adj1" fmla="val 2983575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>
            <a:extLst>
              <a:ext uri="{FF2B5EF4-FFF2-40B4-BE49-F238E27FC236}">
                <a16:creationId xmlns:a16="http://schemas.microsoft.com/office/drawing/2014/main" id="{3ECAE55D-52BB-BA43-80A5-6FC1D52D4C57}"/>
              </a:ext>
            </a:extLst>
          </p:cNvPr>
          <p:cNvCxnSpPr>
            <a:stCxn id="14" idx="3"/>
            <a:endCxn id="7" idx="3"/>
          </p:cNvCxnSpPr>
          <p:nvPr/>
        </p:nvCxnSpPr>
        <p:spPr>
          <a:xfrm flipH="1" flipV="1">
            <a:off x="10481569" y="2833092"/>
            <a:ext cx="1" cy="1587143"/>
          </a:xfrm>
          <a:prstGeom prst="curvedConnector3">
            <a:avLst>
              <a:gd name="adj1" fmla="val -2286000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>
            <a:extLst>
              <a:ext uri="{FF2B5EF4-FFF2-40B4-BE49-F238E27FC236}">
                <a16:creationId xmlns:a16="http://schemas.microsoft.com/office/drawing/2014/main" id="{070FF11D-CD8B-DD43-B7E7-BC0AB439C4EE}"/>
              </a:ext>
            </a:extLst>
          </p:cNvPr>
          <p:cNvCxnSpPr>
            <a:stCxn id="7" idx="0"/>
            <a:endCxn id="13" idx="0"/>
          </p:cNvCxnSpPr>
          <p:nvPr/>
        </p:nvCxnSpPr>
        <p:spPr>
          <a:xfrm rot="16200000" flipH="1" flipV="1">
            <a:off x="6083658" y="-1166542"/>
            <a:ext cx="24686" cy="6832137"/>
          </a:xfrm>
          <a:prstGeom prst="curvedConnector3">
            <a:avLst>
              <a:gd name="adj1" fmla="val -2245313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6">
            <a:extLst>
              <a:ext uri="{FF2B5EF4-FFF2-40B4-BE49-F238E27FC236}">
                <a16:creationId xmlns:a16="http://schemas.microsoft.com/office/drawing/2014/main" id="{9D8B96BB-7EE5-134D-ABB8-8EB426AE2753}"/>
              </a:ext>
            </a:extLst>
          </p:cNvPr>
          <p:cNvSpPr txBox="1">
            <a:spLocks/>
          </p:cNvSpPr>
          <p:nvPr/>
        </p:nvSpPr>
        <p:spPr>
          <a:xfrm>
            <a:off x="8644168" y="2154655"/>
            <a:ext cx="1939001" cy="11237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r>
              <a:rPr lang="ru-RU" sz="2800" b="1" dirty="0">
                <a:solidFill>
                  <a:schemeClr val="tx1"/>
                </a:solidFill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</a:rPr>
              <a:t>00</a:t>
            </a:r>
            <a:r>
              <a:rPr lang="en-US" sz="2800" b="1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артнеров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поставщиков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3286020-9839-D24B-B885-C90CC88EB4A0}"/>
              </a:ext>
            </a:extLst>
          </p:cNvPr>
          <p:cNvSpPr/>
          <p:nvPr/>
        </p:nvSpPr>
        <p:spPr>
          <a:xfrm>
            <a:off x="8659250" y="4310361"/>
            <a:ext cx="1939001" cy="8853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88900" dist="38100" dir="5400000" algn="ctr" rotWithShape="0">
              <a:srgbClr val="000000">
                <a:alpha val="1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+500 </a:t>
            </a:r>
            <a:r>
              <a:rPr lang="ru-RU" sz="2800" b="1" dirty="0"/>
              <a:t>000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товаров</a:t>
            </a:r>
          </a:p>
        </p:txBody>
      </p:sp>
      <p:pic>
        <p:nvPicPr>
          <p:cNvPr id="19" name="Рисунок 18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B085AE-B16F-4DB0-8DA1-2CB6D719D4BA}"/>
              </a:ext>
            </a:extLst>
          </p:cNvPr>
          <p:cNvSpPr/>
          <p:nvPr/>
        </p:nvSpPr>
        <p:spPr>
          <a:xfrm>
            <a:off x="1304448" y="2165744"/>
            <a:ext cx="5306128" cy="419007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>
              <a:lnSpc>
                <a:spcPts val="2000"/>
              </a:lnSpc>
              <a:spcAft>
                <a:spcPts val="1800"/>
              </a:spcAft>
              <a:buClr>
                <a:schemeClr val="accent2"/>
              </a:buClr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Svoehelp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rshb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intech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ru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A55AF368-F37D-6A43-8593-F88F34A87298}"/>
              </a:ext>
            </a:extLst>
          </p:cNvPr>
          <p:cNvSpPr txBox="1">
            <a:spLocks/>
          </p:cNvSpPr>
          <p:nvPr/>
        </p:nvSpPr>
        <p:spPr>
          <a:xfrm>
            <a:off x="377190" y="429881"/>
            <a:ext cx="7815834" cy="11007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Если у вас остались вопросы, </a:t>
            </a:r>
            <a:br>
              <a:rPr lang="ru-RU" sz="3200" dirty="0" smtClean="0">
                <a:solidFill>
                  <a:schemeClr val="accent1"/>
                </a:solidFill>
                <a:latin typeface="Montserrat" panose="00000500000000000000" pitchFamily="2" charset="-52"/>
              </a:rPr>
            </a:br>
            <a:r>
              <a:rPr lang="ru-RU" sz="3200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мы с радостью на них ответим</a:t>
            </a:r>
            <a:endParaRPr lang="ru-RU" sz="3200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1496"/>
          <a:stretch/>
        </p:blipFill>
        <p:spPr>
          <a:xfrm>
            <a:off x="5936322" y="2250301"/>
            <a:ext cx="5480645" cy="3793694"/>
          </a:xfrm>
          <a:prstGeom prst="roundRect">
            <a:avLst>
              <a:gd name="adj" fmla="val 381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66" y="2931021"/>
            <a:ext cx="2238225" cy="22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8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FEAC1D-57DF-4050-8161-6B2A15F01C4E}"/>
              </a:ext>
            </a:extLst>
          </p:cNvPr>
          <p:cNvSpPr/>
          <p:nvPr/>
        </p:nvSpPr>
        <p:spPr>
          <a:xfrm>
            <a:off x="0" y="682385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1060514" y="1609696"/>
            <a:ext cx="105828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258442"/>
                </a:solidFill>
              </a:rPr>
              <a:t>Это цифровая платформа, разработанная </a:t>
            </a:r>
            <a:r>
              <a:rPr lang="ru-RU" sz="2000" b="1" dirty="0">
                <a:solidFill>
                  <a:srgbClr val="258442"/>
                </a:solidFill>
              </a:rPr>
              <a:t>Россельхозбанком.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Здесь </a:t>
            </a:r>
            <a:r>
              <a:rPr lang="ru-RU" dirty="0"/>
              <a:t>собраны </a:t>
            </a:r>
            <a:r>
              <a:rPr lang="ru-RU" dirty="0" smtClean="0"/>
              <a:t>все товары, услуги и сервисы агросектора, которые </a:t>
            </a:r>
            <a:r>
              <a:rPr lang="ru-RU" dirty="0"/>
              <a:t>позволят </a:t>
            </a:r>
            <a:r>
              <a:rPr lang="ru-RU" dirty="0" smtClean="0"/>
              <a:t> </a:t>
            </a:r>
            <a:r>
              <a:rPr lang="ru-RU" dirty="0"/>
              <a:t>автоматизировать сельскохозяйственные </a:t>
            </a:r>
            <a:r>
              <a:rPr lang="ru-RU" dirty="0" smtClean="0"/>
              <a:t>процессы,  сэкономить </a:t>
            </a:r>
            <a:r>
              <a:rPr lang="ru-RU" dirty="0"/>
              <a:t>время, ресурсы и вывести </a:t>
            </a:r>
            <a:r>
              <a:rPr lang="ru-RU" dirty="0" smtClean="0"/>
              <a:t>агробизнес </a:t>
            </a:r>
            <a:r>
              <a:rPr lang="ru-RU" dirty="0"/>
              <a:t>на новый уровень.</a:t>
            </a:r>
            <a:br>
              <a:rPr lang="ru-RU" dirty="0"/>
            </a:br>
            <a:endParaRPr lang="ru-RU" b="1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7" y="483918"/>
            <a:ext cx="11298873" cy="47655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  <a:t>Что такое экосистема </a:t>
            </a:r>
            <a:b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</a:br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  <a:t>для предприятий АПК?</a:t>
            </a:r>
            <a:endParaRPr lang="ru-RU" sz="3200" dirty="0">
              <a:solidFill>
                <a:srgbClr val="258442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877EDA2-8682-4E57-B36F-0BFEF3A81BCE}"/>
              </a:ext>
            </a:extLst>
          </p:cNvPr>
          <p:cNvSpPr/>
          <p:nvPr/>
        </p:nvSpPr>
        <p:spPr>
          <a:xfrm>
            <a:off x="877635" y="1468243"/>
            <a:ext cx="10643805" cy="1299104"/>
          </a:xfrm>
          <a:prstGeom prst="round2DiagRect">
            <a:avLst>
              <a:gd name="adj1" fmla="val 0"/>
              <a:gd name="adj2" fmla="val 2180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 txBox="1">
            <a:spLocks/>
          </p:cNvSpPr>
          <p:nvPr/>
        </p:nvSpPr>
        <p:spPr>
          <a:xfrm>
            <a:off x="810867" y="3127505"/>
            <a:ext cx="11298873" cy="47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58442"/>
                </a:solidFill>
                <a:latin typeface="Montserrat" panose="00000500000000000000" pitchFamily="2" charset="-52"/>
              </a:rPr>
              <a:t>Задачи, которые решает экосистема: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1060514" y="3859511"/>
            <a:ext cx="1031868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216">
              <a:buFont typeface="+mj-lt"/>
              <a:buAutoNum type="arabicPeriod"/>
            </a:pPr>
            <a:r>
              <a:rPr lang="ru-RU" dirty="0">
                <a:ea typeface="Montserrat Semi" charset="0"/>
                <a:cs typeface="Segoe UI" panose="020B0502040204020203" pitchFamily="34" charset="0"/>
              </a:rPr>
              <a:t>Повышение уровня цифровизации сельского хозяйства путем предоставления доступа к цифровым сервисам и услугам для ведения </a:t>
            </a:r>
            <a:r>
              <a:rPr lang="ru-RU" dirty="0" smtClean="0">
                <a:ea typeface="Montserrat Semi" charset="0"/>
                <a:cs typeface="Segoe UI" panose="020B0502040204020203" pitchFamily="34" charset="0"/>
              </a:rPr>
              <a:t>агробизнеса</a:t>
            </a:r>
            <a:r>
              <a:rPr lang="ru-RU" dirty="0">
                <a:ea typeface="Montserrat Semi" charset="0"/>
                <a:cs typeface="Segoe UI" panose="020B0502040204020203" pitchFamily="34" charset="0"/>
              </a:rPr>
              <a:t/>
            </a:r>
            <a:br>
              <a:rPr lang="ru-RU" dirty="0">
                <a:ea typeface="Montserrat Semi" charset="0"/>
                <a:cs typeface="Segoe UI" panose="020B0502040204020203" pitchFamily="34" charset="0"/>
              </a:rPr>
            </a:br>
            <a:endParaRPr lang="ru-RU" dirty="0">
              <a:ea typeface="Montserrat Semi" charset="0"/>
              <a:cs typeface="Segoe UI" panose="020B0502040204020203" pitchFamily="34" charset="0"/>
            </a:endParaRPr>
          </a:p>
          <a:p>
            <a:pPr marL="342900" indent="-342900" defTabSz="914216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ea typeface="Montserrat Semi" charset="0"/>
                <a:cs typeface="Segoe UI" panose="020B0502040204020203" pitchFamily="34" charset="0"/>
              </a:rPr>
              <a:t>Формирование эффективных онлайн каналов сбыта сельскохозяйственной продукции</a:t>
            </a:r>
          </a:p>
          <a:p>
            <a:pPr marL="342900" indent="-342900" defTabSz="914216">
              <a:lnSpc>
                <a:spcPct val="120000"/>
              </a:lnSpc>
              <a:buFont typeface="+mj-lt"/>
              <a:buAutoNum type="arabicPeriod"/>
            </a:pPr>
            <a:endParaRPr lang="ru-RU" dirty="0">
              <a:ea typeface="Montserrat Semi" charset="0"/>
              <a:cs typeface="Segoe UI" panose="020B0502040204020203" pitchFamily="34" charset="0"/>
            </a:endParaRPr>
          </a:p>
          <a:p>
            <a:pPr marL="342900" indent="-342900" defTabSz="914216">
              <a:buFont typeface="+mj-lt"/>
              <a:buAutoNum type="arabicPeriod"/>
            </a:pPr>
            <a:r>
              <a:rPr lang="ru-RU" dirty="0">
                <a:ea typeface="Montserrat Semi" charset="0"/>
                <a:cs typeface="Segoe UI" panose="020B0502040204020203" pitchFamily="34" charset="0"/>
              </a:rPr>
              <a:t>Повышение уровня информированности  о новых передовых технологиях в сельском хозяйстве и  уровня внедрения технологических решений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13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877EDA2-8682-4E57-B36F-0BFEF3A81BCE}"/>
              </a:ext>
            </a:extLst>
          </p:cNvPr>
          <p:cNvSpPr/>
          <p:nvPr/>
        </p:nvSpPr>
        <p:spPr>
          <a:xfrm>
            <a:off x="897955" y="3743217"/>
            <a:ext cx="10623485" cy="2526952"/>
          </a:xfrm>
          <a:prstGeom prst="round2DiagRect">
            <a:avLst>
              <a:gd name="adj1" fmla="val 0"/>
              <a:gd name="adj2" fmla="val 2180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5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6352903" y="2199869"/>
            <a:ext cx="4615543" cy="3478120"/>
          </a:xfrm>
          <a:prstGeom prst="roundRect">
            <a:avLst/>
          </a:prstGeom>
          <a:solidFill>
            <a:schemeClr val="bg2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7494" y="2199869"/>
            <a:ext cx="4615543" cy="347812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FEAC1D-57DF-4050-8161-6B2A15F01C4E}"/>
              </a:ext>
            </a:extLst>
          </p:cNvPr>
          <p:cNvSpPr/>
          <p:nvPr/>
        </p:nvSpPr>
        <p:spPr>
          <a:xfrm>
            <a:off x="0" y="682385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42" y="380922"/>
            <a:ext cx="6566262" cy="9331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  <a:t>Структура экосистемы для предприятий АПК:</a:t>
            </a:r>
            <a:endParaRPr lang="ru-RU" sz="3200" dirty="0">
              <a:solidFill>
                <a:srgbClr val="258442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657" y="3848873"/>
            <a:ext cx="397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интернет-площадка В2В, где в удобном цифровом формате собраны все товары, услуги и сервисы для эффективного ведения агробизнеса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789" y="4161057"/>
            <a:ext cx="397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интернет-площадка В2С, которая </a:t>
            </a:r>
            <a:r>
              <a:rPr lang="ru-RU" dirty="0" smtClean="0"/>
              <a:t>предназначена для сбыта фермерской продукции и продвижения услуг агротуризма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rot="2919005">
            <a:off x="4525047" y="1338562"/>
            <a:ext cx="322217" cy="72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548311" flipH="1">
            <a:off x="6791312" y="1290824"/>
            <a:ext cx="303077" cy="763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06" y="2256821"/>
            <a:ext cx="2286117" cy="1352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04" y="2365517"/>
            <a:ext cx="1663786" cy="13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8839B076-BAF4-D84A-8DB8-D7C78AD175B7}"/>
              </a:ext>
            </a:extLst>
          </p:cNvPr>
          <p:cNvCxnSpPr>
            <a:cxnSpLocks/>
          </p:cNvCxnSpPr>
          <p:nvPr/>
        </p:nvCxnSpPr>
        <p:spPr>
          <a:xfrm>
            <a:off x="2538099" y="3754568"/>
            <a:ext cx="3606410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A2555B9-D2AB-6D43-9927-26DC836C60F5}"/>
              </a:ext>
            </a:extLst>
          </p:cNvPr>
          <p:cNvGrpSpPr/>
          <p:nvPr/>
        </p:nvGrpSpPr>
        <p:grpSpPr>
          <a:xfrm>
            <a:off x="3264815" y="2625605"/>
            <a:ext cx="1708620" cy="2257926"/>
            <a:chOff x="2388101" y="2242410"/>
            <a:chExt cx="2236982" cy="2257926"/>
          </a:xfrm>
        </p:grpSpPr>
        <p:cxnSp>
          <p:nvCxnSpPr>
            <p:cNvPr id="171" name="Прямая соединительная линия 170">
              <a:extLst>
                <a:ext uri="{FF2B5EF4-FFF2-40B4-BE49-F238E27FC236}">
                  <a16:creationId xmlns:a16="http://schemas.microsoft.com/office/drawing/2014/main" id="{B73926A1-F158-6041-86D1-A9B7FA4A0E56}"/>
                </a:ext>
              </a:extLst>
            </p:cNvPr>
            <p:cNvCxnSpPr>
              <a:cxnSpLocks/>
            </p:cNvCxnSpPr>
            <p:nvPr/>
          </p:nvCxnSpPr>
          <p:spPr>
            <a:xfrm>
              <a:off x="2388101" y="2242410"/>
              <a:ext cx="2236982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>
              <a:extLst>
                <a:ext uri="{FF2B5EF4-FFF2-40B4-BE49-F238E27FC236}">
                  <a16:creationId xmlns:a16="http://schemas.microsoft.com/office/drawing/2014/main" id="{31468F5A-CA1B-A143-A96B-5243C51F504A}"/>
                </a:ext>
              </a:extLst>
            </p:cNvPr>
            <p:cNvCxnSpPr>
              <a:cxnSpLocks/>
            </p:cNvCxnSpPr>
            <p:nvPr/>
          </p:nvCxnSpPr>
          <p:spPr>
            <a:xfrm>
              <a:off x="2388101" y="4500336"/>
              <a:ext cx="2236982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398DE5C-9E87-1447-B3DB-3976528FDAF7}"/>
              </a:ext>
            </a:extLst>
          </p:cNvPr>
          <p:cNvCxnSpPr/>
          <p:nvPr/>
        </p:nvCxnSpPr>
        <p:spPr>
          <a:xfrm flipH="1">
            <a:off x="2700980" y="2625605"/>
            <a:ext cx="563835" cy="563835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54FB307-56A6-094E-B1F1-538D0FA27949}"/>
              </a:ext>
            </a:extLst>
          </p:cNvPr>
          <p:cNvCxnSpPr/>
          <p:nvPr/>
        </p:nvCxnSpPr>
        <p:spPr>
          <a:xfrm flipH="1" flipV="1">
            <a:off x="2705534" y="4324250"/>
            <a:ext cx="559281" cy="559281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D0FAA3CB-0B6C-B84D-A92C-49EB2CD5BA1A}"/>
              </a:ext>
            </a:extLst>
          </p:cNvPr>
          <p:cNvCxnSpPr>
            <a:cxnSpLocks/>
          </p:cNvCxnSpPr>
          <p:nvPr/>
        </p:nvCxnSpPr>
        <p:spPr>
          <a:xfrm flipV="1">
            <a:off x="1932110" y="4954026"/>
            <a:ext cx="0" cy="1064372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3845AD4A-67E6-4046-A6F9-2CB9C33CCCFC}"/>
              </a:ext>
            </a:extLst>
          </p:cNvPr>
          <p:cNvCxnSpPr>
            <a:cxnSpLocks/>
          </p:cNvCxnSpPr>
          <p:nvPr/>
        </p:nvCxnSpPr>
        <p:spPr>
          <a:xfrm>
            <a:off x="1926327" y="6012494"/>
            <a:ext cx="2236982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049527-324B-0E43-82A4-6723E0E7B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105" y="479173"/>
            <a:ext cx="8978900" cy="3603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58442"/>
                </a:solidFill>
                <a:latin typeface="Montserrat" panose="00000500000000000000" pitchFamily="2" charset="-52"/>
              </a:rPr>
              <a:t>Принципы построения </a:t>
            </a:r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  <a:t>экосистемы:</a:t>
            </a:r>
            <a:endParaRPr lang="ru-RU" sz="3200" dirty="0">
              <a:solidFill>
                <a:srgbClr val="25844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CB2D008-1187-974B-B58D-1B4B8A392976}"/>
              </a:ext>
            </a:extLst>
          </p:cNvPr>
          <p:cNvGrpSpPr/>
          <p:nvPr/>
        </p:nvGrpSpPr>
        <p:grpSpPr>
          <a:xfrm>
            <a:off x="4297846" y="1072365"/>
            <a:ext cx="4515228" cy="1081524"/>
            <a:chOff x="3949494" y="689170"/>
            <a:chExt cx="4515228" cy="1081524"/>
          </a:xfrm>
        </p:grpSpPr>
        <p:sp>
          <p:nvSpPr>
            <p:cNvPr id="149" name="Полилиния 26"/>
            <p:cNvSpPr/>
            <p:nvPr/>
          </p:nvSpPr>
          <p:spPr>
            <a:xfrm>
              <a:off x="4546152" y="689170"/>
              <a:ext cx="3918570" cy="1081524"/>
            </a:xfrm>
            <a:prstGeom prst="rect">
              <a:avLst/>
            </a:prstGeom>
            <a:noFill/>
            <a:ln w="25400" cap="flat" cmpd="sng" algn="ctr">
              <a:noFill/>
              <a:prstDash val="dash"/>
            </a:ln>
            <a:effectLst/>
          </p:spPr>
          <p:txBody>
            <a:bodyPr spcFirstLastPara="0" vert="horz" wrap="square" lIns="76046" tIns="76046" rIns="76046" bIns="76046" numCol="1" spcCol="1270" anchor="ctr" anchorCtr="0">
              <a:spAutoFit/>
            </a:bodyPr>
            <a:lstStyle/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Лучший клиентский опыт.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8442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Фокус на потребностях клиента, проектирование лучшего взаимодействия при любых контактах клиента с Экосистемой </a:t>
              </a: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223F7576-4FCA-B547-9376-B96623915F84}"/>
                </a:ext>
              </a:extLst>
            </p:cNvPr>
            <p:cNvGrpSpPr/>
            <p:nvPr/>
          </p:nvGrpSpPr>
          <p:grpSpPr>
            <a:xfrm>
              <a:off x="3949494" y="890361"/>
              <a:ext cx="496888" cy="496887"/>
              <a:chOff x="2709863" y="2768601"/>
              <a:chExt cx="496888" cy="496887"/>
            </a:xfrm>
            <a:solidFill>
              <a:schemeClr val="accent2"/>
            </a:solidFill>
          </p:grpSpPr>
          <p:sp>
            <p:nvSpPr>
              <p:cNvPr id="72" name="Rectangle 256">
                <a:extLst>
                  <a:ext uri="{FF2B5EF4-FFF2-40B4-BE49-F238E27FC236}">
                    <a16:creationId xmlns:a16="http://schemas.microsoft.com/office/drawing/2014/main" id="{27271977-26A1-3C4C-BA2C-8AF86787C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538" y="3063876"/>
                <a:ext cx="158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57">
                <a:extLst>
                  <a:ext uri="{FF2B5EF4-FFF2-40B4-BE49-F238E27FC236}">
                    <a16:creationId xmlns:a16="http://schemas.microsoft.com/office/drawing/2014/main" id="{822AA1E2-3DBF-144B-89A0-C5907B439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1" y="3063876"/>
                <a:ext cx="158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258">
                <a:extLst>
                  <a:ext uri="{FF2B5EF4-FFF2-40B4-BE49-F238E27FC236}">
                    <a16:creationId xmlns:a16="http://schemas.microsoft.com/office/drawing/2014/main" id="{1E6BDEBA-E813-D04E-897E-7FED9F2CA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3" y="2881313"/>
                <a:ext cx="161925" cy="80963"/>
              </a:xfrm>
              <a:custGeom>
                <a:avLst/>
                <a:gdLst>
                  <a:gd name="T0" fmla="*/ 84 w 84"/>
                  <a:gd name="T1" fmla="*/ 42 h 42"/>
                  <a:gd name="T2" fmla="*/ 80 w 84"/>
                  <a:gd name="T3" fmla="*/ 42 h 42"/>
                  <a:gd name="T4" fmla="*/ 68 w 84"/>
                  <a:gd name="T5" fmla="*/ 30 h 42"/>
                  <a:gd name="T6" fmla="*/ 68 w 84"/>
                  <a:gd name="T7" fmla="*/ 22 h 42"/>
                  <a:gd name="T8" fmla="*/ 64 w 84"/>
                  <a:gd name="T9" fmla="*/ 18 h 42"/>
                  <a:gd name="T10" fmla="*/ 60 w 84"/>
                  <a:gd name="T11" fmla="*/ 18 h 42"/>
                  <a:gd name="T12" fmla="*/ 60 w 84"/>
                  <a:gd name="T13" fmla="*/ 13 h 42"/>
                  <a:gd name="T14" fmla="*/ 49 w 84"/>
                  <a:gd name="T15" fmla="*/ 18 h 42"/>
                  <a:gd name="T16" fmla="*/ 16 w 84"/>
                  <a:gd name="T17" fmla="*/ 18 h 42"/>
                  <a:gd name="T18" fmla="*/ 12 w 84"/>
                  <a:gd name="T19" fmla="*/ 22 h 42"/>
                  <a:gd name="T20" fmla="*/ 12 w 84"/>
                  <a:gd name="T21" fmla="*/ 30 h 42"/>
                  <a:gd name="T22" fmla="*/ 0 w 84"/>
                  <a:gd name="T23" fmla="*/ 42 h 42"/>
                  <a:gd name="T24" fmla="*/ 0 w 84"/>
                  <a:gd name="T25" fmla="*/ 34 h 42"/>
                  <a:gd name="T26" fmla="*/ 4 w 84"/>
                  <a:gd name="T27" fmla="*/ 30 h 42"/>
                  <a:gd name="T28" fmla="*/ 4 w 84"/>
                  <a:gd name="T29" fmla="*/ 22 h 42"/>
                  <a:gd name="T30" fmla="*/ 16 w 84"/>
                  <a:gd name="T31" fmla="*/ 10 h 42"/>
                  <a:gd name="T32" fmla="*/ 47 w 84"/>
                  <a:gd name="T33" fmla="*/ 10 h 42"/>
                  <a:gd name="T34" fmla="*/ 68 w 84"/>
                  <a:gd name="T35" fmla="*/ 0 h 42"/>
                  <a:gd name="T36" fmla="*/ 68 w 84"/>
                  <a:gd name="T37" fmla="*/ 11 h 42"/>
                  <a:gd name="T38" fmla="*/ 76 w 84"/>
                  <a:gd name="T39" fmla="*/ 22 h 42"/>
                  <a:gd name="T40" fmla="*/ 76 w 84"/>
                  <a:gd name="T41" fmla="*/ 30 h 42"/>
                  <a:gd name="T42" fmla="*/ 80 w 84"/>
                  <a:gd name="T43" fmla="*/ 34 h 42"/>
                  <a:gd name="T44" fmla="*/ 84 w 84"/>
                  <a:gd name="T45" fmla="*/ 34 h 42"/>
                  <a:gd name="T46" fmla="*/ 84 w 84"/>
                  <a:gd name="T4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cubicBezTo>
                      <a:pt x="80" y="42"/>
                      <a:pt x="80" y="42"/>
                      <a:pt x="80" y="42"/>
                    </a:cubicBezTo>
                    <a:cubicBezTo>
                      <a:pt x="73" y="42"/>
                      <a:pt x="68" y="37"/>
                      <a:pt x="68" y="30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0"/>
                      <a:pt x="66" y="18"/>
                      <a:pt x="6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12" y="20"/>
                      <a:pt x="12" y="2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7"/>
                      <a:pt x="7" y="42"/>
                      <a:pt x="0" y="4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4" y="33"/>
                      <a:pt x="4" y="3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6"/>
                      <a:pt x="9" y="10"/>
                      <a:pt x="1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73" y="13"/>
                      <a:pt x="76" y="17"/>
                      <a:pt x="76" y="2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3"/>
                      <a:pt x="78" y="34"/>
                      <a:pt x="80" y="34"/>
                    </a:cubicBezTo>
                    <a:cubicBezTo>
                      <a:pt x="84" y="34"/>
                      <a:pt x="84" y="34"/>
                      <a:pt x="84" y="34"/>
                    </a:cubicBezTo>
                    <a:lnTo>
                      <a:pt x="84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59">
                <a:extLst>
                  <a:ext uri="{FF2B5EF4-FFF2-40B4-BE49-F238E27FC236}">
                    <a16:creationId xmlns:a16="http://schemas.microsoft.com/office/drawing/2014/main" id="{ACC20A9A-2AB9-414C-B654-A75162499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376" y="2947988"/>
                <a:ext cx="793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260">
                <a:extLst>
                  <a:ext uri="{FF2B5EF4-FFF2-40B4-BE49-F238E27FC236}">
                    <a16:creationId xmlns:a16="http://schemas.microsoft.com/office/drawing/2014/main" id="{972D1F1B-8C48-EC44-8A35-4DFECB9885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5438" y="2838451"/>
                <a:ext cx="185738" cy="249238"/>
              </a:xfrm>
              <a:custGeom>
                <a:avLst/>
                <a:gdLst>
                  <a:gd name="T0" fmla="*/ 48 w 96"/>
                  <a:gd name="T1" fmla="*/ 128 h 128"/>
                  <a:gd name="T2" fmla="*/ 4 w 96"/>
                  <a:gd name="T3" fmla="*/ 78 h 128"/>
                  <a:gd name="T4" fmla="*/ 0 w 96"/>
                  <a:gd name="T5" fmla="*/ 74 h 128"/>
                  <a:gd name="T6" fmla="*/ 0 w 96"/>
                  <a:gd name="T7" fmla="*/ 28 h 128"/>
                  <a:gd name="T8" fmla="*/ 16 w 96"/>
                  <a:gd name="T9" fmla="*/ 12 h 128"/>
                  <a:gd name="T10" fmla="*/ 17 w 96"/>
                  <a:gd name="T11" fmla="*/ 12 h 128"/>
                  <a:gd name="T12" fmla="*/ 32 w 96"/>
                  <a:gd name="T13" fmla="*/ 0 h 128"/>
                  <a:gd name="T14" fmla="*/ 76 w 96"/>
                  <a:gd name="T15" fmla="*/ 0 h 128"/>
                  <a:gd name="T16" fmla="*/ 96 w 96"/>
                  <a:gd name="T17" fmla="*/ 20 h 128"/>
                  <a:gd name="T18" fmla="*/ 96 w 96"/>
                  <a:gd name="T19" fmla="*/ 74 h 128"/>
                  <a:gd name="T20" fmla="*/ 92 w 96"/>
                  <a:gd name="T21" fmla="*/ 78 h 128"/>
                  <a:gd name="T22" fmla="*/ 48 w 96"/>
                  <a:gd name="T23" fmla="*/ 128 h 128"/>
                  <a:gd name="T24" fmla="*/ 8 w 96"/>
                  <a:gd name="T25" fmla="*/ 71 h 128"/>
                  <a:gd name="T26" fmla="*/ 12 w 96"/>
                  <a:gd name="T27" fmla="*/ 75 h 128"/>
                  <a:gd name="T28" fmla="*/ 12 w 96"/>
                  <a:gd name="T29" fmla="*/ 76 h 128"/>
                  <a:gd name="T30" fmla="*/ 48 w 96"/>
                  <a:gd name="T31" fmla="*/ 120 h 128"/>
                  <a:gd name="T32" fmla="*/ 84 w 96"/>
                  <a:gd name="T33" fmla="*/ 76 h 128"/>
                  <a:gd name="T34" fmla="*/ 84 w 96"/>
                  <a:gd name="T35" fmla="*/ 75 h 128"/>
                  <a:gd name="T36" fmla="*/ 88 w 96"/>
                  <a:gd name="T37" fmla="*/ 71 h 128"/>
                  <a:gd name="T38" fmla="*/ 88 w 96"/>
                  <a:gd name="T39" fmla="*/ 20 h 128"/>
                  <a:gd name="T40" fmla="*/ 76 w 96"/>
                  <a:gd name="T41" fmla="*/ 8 h 128"/>
                  <a:gd name="T42" fmla="*/ 32 w 96"/>
                  <a:gd name="T43" fmla="*/ 8 h 128"/>
                  <a:gd name="T44" fmla="*/ 24 w 96"/>
                  <a:gd name="T45" fmla="*/ 16 h 128"/>
                  <a:gd name="T46" fmla="*/ 24 w 96"/>
                  <a:gd name="T47" fmla="*/ 20 h 128"/>
                  <a:gd name="T48" fmla="*/ 16 w 96"/>
                  <a:gd name="T49" fmla="*/ 20 h 128"/>
                  <a:gd name="T50" fmla="*/ 8 w 96"/>
                  <a:gd name="T51" fmla="*/ 28 h 128"/>
                  <a:gd name="T52" fmla="*/ 8 w 96"/>
                  <a:gd name="T53" fmla="*/ 7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6" h="128">
                    <a:moveTo>
                      <a:pt x="48" y="128"/>
                    </a:moveTo>
                    <a:cubicBezTo>
                      <a:pt x="17" y="128"/>
                      <a:pt x="5" y="98"/>
                      <a:pt x="4" y="78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0"/>
                      <a:pt x="7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6"/>
                      <a:pt x="25" y="0"/>
                      <a:pt x="3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7" y="0"/>
                      <a:pt x="96" y="9"/>
                      <a:pt x="96" y="20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1" y="98"/>
                      <a:pt x="79" y="128"/>
                      <a:pt x="48" y="128"/>
                    </a:cubicBezTo>
                    <a:close/>
                    <a:moveTo>
                      <a:pt x="8" y="71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93"/>
                      <a:pt x="22" y="120"/>
                      <a:pt x="48" y="120"/>
                    </a:cubicBezTo>
                    <a:cubicBezTo>
                      <a:pt x="74" y="120"/>
                      <a:pt x="84" y="93"/>
                      <a:pt x="84" y="76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4"/>
                      <a:pt x="83" y="8"/>
                      <a:pt x="7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8" y="8"/>
                      <a:pt x="24" y="12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0"/>
                      <a:pt x="8" y="24"/>
                      <a:pt x="8" y="28"/>
                    </a:cubicBezTo>
                    <a:lnTo>
                      <a:pt x="8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261">
                <a:extLst>
                  <a:ext uri="{FF2B5EF4-FFF2-40B4-BE49-F238E27FC236}">
                    <a16:creationId xmlns:a16="http://schemas.microsoft.com/office/drawing/2014/main" id="{C2B9B7C6-B897-4648-91CB-5AB17E058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1626" y="3101976"/>
                <a:ext cx="125413" cy="80963"/>
              </a:xfrm>
              <a:custGeom>
                <a:avLst/>
                <a:gdLst>
                  <a:gd name="T0" fmla="*/ 55 w 79"/>
                  <a:gd name="T1" fmla="*/ 51 h 51"/>
                  <a:gd name="T2" fmla="*/ 0 w 79"/>
                  <a:gd name="T3" fmla="*/ 26 h 51"/>
                  <a:gd name="T4" fmla="*/ 33 w 79"/>
                  <a:gd name="T5" fmla="*/ 0 h 51"/>
                  <a:gd name="T6" fmla="*/ 79 w 79"/>
                  <a:gd name="T7" fmla="*/ 12 h 51"/>
                  <a:gd name="T8" fmla="*/ 79 w 79"/>
                  <a:gd name="T9" fmla="*/ 27 h 51"/>
                  <a:gd name="T10" fmla="*/ 55 w 79"/>
                  <a:gd name="T11" fmla="*/ 51 h 51"/>
                  <a:gd name="T12" fmla="*/ 20 w 79"/>
                  <a:gd name="T13" fmla="*/ 24 h 51"/>
                  <a:gd name="T14" fmla="*/ 53 w 79"/>
                  <a:gd name="T15" fmla="*/ 40 h 51"/>
                  <a:gd name="T16" fmla="*/ 69 w 79"/>
                  <a:gd name="T17" fmla="*/ 24 h 51"/>
                  <a:gd name="T18" fmla="*/ 69 w 79"/>
                  <a:gd name="T19" fmla="*/ 20 h 51"/>
                  <a:gd name="T20" fmla="*/ 36 w 79"/>
                  <a:gd name="T21" fmla="*/ 12 h 51"/>
                  <a:gd name="T22" fmla="*/ 20 w 79"/>
                  <a:gd name="T2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1">
                    <a:moveTo>
                      <a:pt x="55" y="51"/>
                    </a:moveTo>
                    <a:lnTo>
                      <a:pt x="0" y="26"/>
                    </a:lnTo>
                    <a:lnTo>
                      <a:pt x="33" y="0"/>
                    </a:lnTo>
                    <a:lnTo>
                      <a:pt x="79" y="12"/>
                    </a:lnTo>
                    <a:lnTo>
                      <a:pt x="79" y="27"/>
                    </a:lnTo>
                    <a:lnTo>
                      <a:pt x="55" y="51"/>
                    </a:lnTo>
                    <a:close/>
                    <a:moveTo>
                      <a:pt x="20" y="24"/>
                    </a:moveTo>
                    <a:lnTo>
                      <a:pt x="53" y="40"/>
                    </a:lnTo>
                    <a:lnTo>
                      <a:pt x="69" y="24"/>
                    </a:lnTo>
                    <a:lnTo>
                      <a:pt x="69" y="20"/>
                    </a:lnTo>
                    <a:lnTo>
                      <a:pt x="36" y="12"/>
                    </a:lnTo>
                    <a:lnTo>
                      <a:pt x="2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262">
                <a:extLst>
                  <a:ext uri="{FF2B5EF4-FFF2-40B4-BE49-F238E27FC236}">
                    <a16:creationId xmlns:a16="http://schemas.microsoft.com/office/drawing/2014/main" id="{F76DCD82-0D2E-0A40-BCF0-23ABDD2DA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1163" y="3101976"/>
                <a:ext cx="123825" cy="80963"/>
              </a:xfrm>
              <a:custGeom>
                <a:avLst/>
                <a:gdLst>
                  <a:gd name="T0" fmla="*/ 23 w 78"/>
                  <a:gd name="T1" fmla="*/ 51 h 51"/>
                  <a:gd name="T2" fmla="*/ 0 w 78"/>
                  <a:gd name="T3" fmla="*/ 27 h 51"/>
                  <a:gd name="T4" fmla="*/ 0 w 78"/>
                  <a:gd name="T5" fmla="*/ 12 h 51"/>
                  <a:gd name="T6" fmla="*/ 45 w 78"/>
                  <a:gd name="T7" fmla="*/ 0 h 51"/>
                  <a:gd name="T8" fmla="*/ 78 w 78"/>
                  <a:gd name="T9" fmla="*/ 26 h 51"/>
                  <a:gd name="T10" fmla="*/ 23 w 78"/>
                  <a:gd name="T11" fmla="*/ 51 h 51"/>
                  <a:gd name="T12" fmla="*/ 10 w 78"/>
                  <a:gd name="T13" fmla="*/ 24 h 51"/>
                  <a:gd name="T14" fmla="*/ 25 w 78"/>
                  <a:gd name="T15" fmla="*/ 40 h 51"/>
                  <a:gd name="T16" fmla="*/ 58 w 78"/>
                  <a:gd name="T17" fmla="*/ 24 h 51"/>
                  <a:gd name="T18" fmla="*/ 43 w 78"/>
                  <a:gd name="T19" fmla="*/ 12 h 51"/>
                  <a:gd name="T20" fmla="*/ 10 w 78"/>
                  <a:gd name="T21" fmla="*/ 20 h 51"/>
                  <a:gd name="T22" fmla="*/ 10 w 78"/>
                  <a:gd name="T2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51">
                    <a:moveTo>
                      <a:pt x="23" y="51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5" y="0"/>
                    </a:lnTo>
                    <a:lnTo>
                      <a:pt x="78" y="26"/>
                    </a:lnTo>
                    <a:lnTo>
                      <a:pt x="23" y="51"/>
                    </a:lnTo>
                    <a:close/>
                    <a:moveTo>
                      <a:pt x="10" y="24"/>
                    </a:moveTo>
                    <a:lnTo>
                      <a:pt x="25" y="40"/>
                    </a:lnTo>
                    <a:lnTo>
                      <a:pt x="58" y="24"/>
                    </a:lnTo>
                    <a:lnTo>
                      <a:pt x="43" y="12"/>
                    </a:lnTo>
                    <a:lnTo>
                      <a:pt x="10" y="20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263">
                <a:extLst>
                  <a:ext uri="{FF2B5EF4-FFF2-40B4-BE49-F238E27FC236}">
                    <a16:creationId xmlns:a16="http://schemas.microsoft.com/office/drawing/2014/main" id="{952CA620-D87C-BF47-A5F8-C10A61802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163" y="3211513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264">
                <a:extLst>
                  <a:ext uri="{FF2B5EF4-FFF2-40B4-BE49-F238E27FC236}">
                    <a16:creationId xmlns:a16="http://schemas.microsoft.com/office/drawing/2014/main" id="{0E21D60A-3E56-C145-81E7-8C550DDA0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163" y="3179763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265">
                <a:extLst>
                  <a:ext uri="{FF2B5EF4-FFF2-40B4-BE49-F238E27FC236}">
                    <a16:creationId xmlns:a16="http://schemas.microsoft.com/office/drawing/2014/main" id="{48862D65-E9AD-DB48-8CE0-6B4B19A78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863" y="2768601"/>
                <a:ext cx="496888" cy="387350"/>
              </a:xfrm>
              <a:custGeom>
                <a:avLst/>
                <a:gdLst>
                  <a:gd name="T0" fmla="*/ 21 w 256"/>
                  <a:gd name="T1" fmla="*/ 199 h 199"/>
                  <a:gd name="T2" fmla="*/ 0 w 256"/>
                  <a:gd name="T3" fmla="*/ 128 h 199"/>
                  <a:gd name="T4" fmla="*/ 128 w 256"/>
                  <a:gd name="T5" fmla="*/ 0 h 199"/>
                  <a:gd name="T6" fmla="*/ 256 w 256"/>
                  <a:gd name="T7" fmla="*/ 128 h 199"/>
                  <a:gd name="T8" fmla="*/ 235 w 256"/>
                  <a:gd name="T9" fmla="*/ 199 h 199"/>
                  <a:gd name="T10" fmla="*/ 229 w 256"/>
                  <a:gd name="T11" fmla="*/ 194 h 199"/>
                  <a:gd name="T12" fmla="*/ 248 w 256"/>
                  <a:gd name="T13" fmla="*/ 128 h 199"/>
                  <a:gd name="T14" fmla="*/ 128 w 256"/>
                  <a:gd name="T15" fmla="*/ 8 h 199"/>
                  <a:gd name="T16" fmla="*/ 8 w 256"/>
                  <a:gd name="T17" fmla="*/ 128 h 199"/>
                  <a:gd name="T18" fmla="*/ 27 w 256"/>
                  <a:gd name="T19" fmla="*/ 194 h 199"/>
                  <a:gd name="T20" fmla="*/ 21 w 256"/>
                  <a:gd name="T21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199">
                    <a:moveTo>
                      <a:pt x="21" y="199"/>
                    </a:moveTo>
                    <a:cubicBezTo>
                      <a:pt x="7" y="178"/>
                      <a:pt x="0" y="154"/>
                      <a:pt x="0" y="128"/>
                    </a:cubicBezTo>
                    <a:cubicBezTo>
                      <a:pt x="0" y="58"/>
                      <a:pt x="57" y="0"/>
                      <a:pt x="128" y="0"/>
                    </a:cubicBezTo>
                    <a:cubicBezTo>
                      <a:pt x="199" y="0"/>
                      <a:pt x="256" y="58"/>
                      <a:pt x="256" y="128"/>
                    </a:cubicBezTo>
                    <a:cubicBezTo>
                      <a:pt x="256" y="154"/>
                      <a:pt x="249" y="178"/>
                      <a:pt x="235" y="199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41" y="175"/>
                      <a:pt x="248" y="152"/>
                      <a:pt x="248" y="128"/>
                    </a:cubicBezTo>
                    <a:cubicBezTo>
                      <a:pt x="248" y="62"/>
                      <a:pt x="194" y="8"/>
                      <a:pt x="128" y="8"/>
                    </a:cubicBezTo>
                    <a:cubicBezTo>
                      <a:pt x="62" y="8"/>
                      <a:pt x="8" y="62"/>
                      <a:pt x="8" y="128"/>
                    </a:cubicBezTo>
                    <a:cubicBezTo>
                      <a:pt x="8" y="152"/>
                      <a:pt x="15" y="175"/>
                      <a:pt x="27" y="194"/>
                    </a:cubicBezTo>
                    <a:lnTo>
                      <a:pt x="21" y="1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266">
                <a:extLst>
                  <a:ext uri="{FF2B5EF4-FFF2-40B4-BE49-F238E27FC236}">
                    <a16:creationId xmlns:a16="http://schemas.microsoft.com/office/drawing/2014/main" id="{D1F83A5E-CF55-7547-B5DD-928F1CF28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135313"/>
                <a:ext cx="357188" cy="130175"/>
              </a:xfrm>
              <a:custGeom>
                <a:avLst/>
                <a:gdLst>
                  <a:gd name="T0" fmla="*/ 92 w 184"/>
                  <a:gd name="T1" fmla="*/ 67 h 67"/>
                  <a:gd name="T2" fmla="*/ 1 w 184"/>
                  <a:gd name="T3" fmla="*/ 30 h 67"/>
                  <a:gd name="T4" fmla="*/ 0 w 184"/>
                  <a:gd name="T5" fmla="*/ 29 h 67"/>
                  <a:gd name="T6" fmla="*/ 0 w 184"/>
                  <a:gd name="T7" fmla="*/ 27 h 67"/>
                  <a:gd name="T8" fmla="*/ 27 w 184"/>
                  <a:gd name="T9" fmla="*/ 4 h 67"/>
                  <a:gd name="T10" fmla="*/ 39 w 184"/>
                  <a:gd name="T11" fmla="*/ 0 h 67"/>
                  <a:gd name="T12" fmla="*/ 41 w 184"/>
                  <a:gd name="T13" fmla="*/ 7 h 67"/>
                  <a:gd name="T14" fmla="*/ 29 w 184"/>
                  <a:gd name="T15" fmla="*/ 11 h 67"/>
                  <a:gd name="T16" fmla="*/ 8 w 184"/>
                  <a:gd name="T17" fmla="*/ 26 h 67"/>
                  <a:gd name="T18" fmla="*/ 92 w 184"/>
                  <a:gd name="T19" fmla="*/ 59 h 67"/>
                  <a:gd name="T20" fmla="*/ 176 w 184"/>
                  <a:gd name="T21" fmla="*/ 26 h 67"/>
                  <a:gd name="T22" fmla="*/ 155 w 184"/>
                  <a:gd name="T23" fmla="*/ 11 h 67"/>
                  <a:gd name="T24" fmla="*/ 143 w 184"/>
                  <a:gd name="T25" fmla="*/ 7 h 67"/>
                  <a:gd name="T26" fmla="*/ 145 w 184"/>
                  <a:gd name="T27" fmla="*/ 0 h 67"/>
                  <a:gd name="T28" fmla="*/ 157 w 184"/>
                  <a:gd name="T29" fmla="*/ 4 h 67"/>
                  <a:gd name="T30" fmla="*/ 184 w 184"/>
                  <a:gd name="T31" fmla="*/ 27 h 67"/>
                  <a:gd name="T32" fmla="*/ 184 w 184"/>
                  <a:gd name="T33" fmla="*/ 29 h 67"/>
                  <a:gd name="T34" fmla="*/ 183 w 184"/>
                  <a:gd name="T35" fmla="*/ 30 h 67"/>
                  <a:gd name="T36" fmla="*/ 92 w 184"/>
                  <a:gd name="T3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4" h="67">
                    <a:moveTo>
                      <a:pt x="92" y="67"/>
                    </a:moveTo>
                    <a:cubicBezTo>
                      <a:pt x="57" y="67"/>
                      <a:pt x="25" y="54"/>
                      <a:pt x="1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1" y="12"/>
                      <a:pt x="27" y="4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14" y="16"/>
                      <a:pt x="9" y="23"/>
                      <a:pt x="8" y="26"/>
                    </a:cubicBezTo>
                    <a:cubicBezTo>
                      <a:pt x="31" y="48"/>
                      <a:pt x="60" y="59"/>
                      <a:pt x="92" y="59"/>
                    </a:cubicBezTo>
                    <a:cubicBezTo>
                      <a:pt x="124" y="59"/>
                      <a:pt x="154" y="48"/>
                      <a:pt x="176" y="26"/>
                    </a:cubicBezTo>
                    <a:cubicBezTo>
                      <a:pt x="175" y="23"/>
                      <a:pt x="170" y="17"/>
                      <a:pt x="155" y="11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83" y="12"/>
                      <a:pt x="184" y="26"/>
                      <a:pt x="184" y="27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59" y="54"/>
                      <a:pt x="127" y="67"/>
                      <a:pt x="9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267">
                <a:extLst>
                  <a:ext uri="{FF2B5EF4-FFF2-40B4-BE49-F238E27FC236}">
                    <a16:creationId xmlns:a16="http://schemas.microsoft.com/office/drawing/2014/main" id="{6E914D95-2E1A-D947-8FC4-BCAA50234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3109913"/>
                <a:ext cx="55563" cy="47625"/>
              </a:xfrm>
              <a:custGeom>
                <a:avLst/>
                <a:gdLst>
                  <a:gd name="T0" fmla="*/ 21 w 29"/>
                  <a:gd name="T1" fmla="*/ 24 h 24"/>
                  <a:gd name="T2" fmla="*/ 20 w 29"/>
                  <a:gd name="T3" fmla="*/ 24 h 24"/>
                  <a:gd name="T4" fmla="*/ 0 w 29"/>
                  <a:gd name="T5" fmla="*/ 20 h 24"/>
                  <a:gd name="T6" fmla="*/ 2 w 29"/>
                  <a:gd name="T7" fmla="*/ 13 h 24"/>
                  <a:gd name="T8" fmla="*/ 18 w 29"/>
                  <a:gd name="T9" fmla="*/ 16 h 24"/>
                  <a:gd name="T10" fmla="*/ 21 w 29"/>
                  <a:gd name="T11" fmla="*/ 0 h 24"/>
                  <a:gd name="T12" fmla="*/ 29 w 29"/>
                  <a:gd name="T13" fmla="*/ 1 h 24"/>
                  <a:gd name="T14" fmla="*/ 25 w 29"/>
                  <a:gd name="T15" fmla="*/ 21 h 24"/>
                  <a:gd name="T16" fmla="*/ 21 w 29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4">
                    <a:moveTo>
                      <a:pt x="21" y="24"/>
                    </a:moveTo>
                    <a:cubicBezTo>
                      <a:pt x="21" y="24"/>
                      <a:pt x="20" y="24"/>
                      <a:pt x="2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3"/>
                      <a:pt x="23" y="24"/>
                      <a:pt x="21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268">
                <a:extLst>
                  <a:ext uri="{FF2B5EF4-FFF2-40B4-BE49-F238E27FC236}">
                    <a16:creationId xmlns:a16="http://schemas.microsoft.com/office/drawing/2014/main" id="{1C73FAD1-CC73-3342-BAC2-E121BDC8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838" y="3109913"/>
                <a:ext cx="55563" cy="47625"/>
              </a:xfrm>
              <a:custGeom>
                <a:avLst/>
                <a:gdLst>
                  <a:gd name="T0" fmla="*/ 8 w 29"/>
                  <a:gd name="T1" fmla="*/ 24 h 24"/>
                  <a:gd name="T2" fmla="*/ 4 w 29"/>
                  <a:gd name="T3" fmla="*/ 21 h 24"/>
                  <a:gd name="T4" fmla="*/ 0 w 29"/>
                  <a:gd name="T5" fmla="*/ 1 h 24"/>
                  <a:gd name="T6" fmla="*/ 8 w 29"/>
                  <a:gd name="T7" fmla="*/ 0 h 24"/>
                  <a:gd name="T8" fmla="*/ 11 w 29"/>
                  <a:gd name="T9" fmla="*/ 16 h 24"/>
                  <a:gd name="T10" fmla="*/ 27 w 29"/>
                  <a:gd name="T11" fmla="*/ 13 h 24"/>
                  <a:gd name="T12" fmla="*/ 29 w 29"/>
                  <a:gd name="T13" fmla="*/ 20 h 24"/>
                  <a:gd name="T14" fmla="*/ 9 w 29"/>
                  <a:gd name="T15" fmla="*/ 24 h 24"/>
                  <a:gd name="T16" fmla="*/ 8 w 29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4">
                    <a:moveTo>
                      <a:pt x="8" y="24"/>
                    </a:moveTo>
                    <a:cubicBezTo>
                      <a:pt x="6" y="24"/>
                      <a:pt x="4" y="23"/>
                      <a:pt x="4" y="2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8" y="24"/>
                      <a:pt x="8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3F286FD-AAA8-B344-8263-018C388E7336}"/>
              </a:ext>
            </a:extLst>
          </p:cNvPr>
          <p:cNvGrpSpPr/>
          <p:nvPr/>
        </p:nvGrpSpPr>
        <p:grpSpPr>
          <a:xfrm>
            <a:off x="5130411" y="2207174"/>
            <a:ext cx="5649858" cy="1081524"/>
            <a:chOff x="4782059" y="1918076"/>
            <a:chExt cx="5649858" cy="1081524"/>
          </a:xfrm>
        </p:grpSpPr>
        <p:sp>
          <p:nvSpPr>
            <p:cNvPr id="153" name="Полилиния 26"/>
            <p:cNvSpPr/>
            <p:nvPr/>
          </p:nvSpPr>
          <p:spPr>
            <a:xfrm>
              <a:off x="5428959" y="1918076"/>
              <a:ext cx="5002958" cy="1081524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dash"/>
            </a:ln>
            <a:effectLst/>
          </p:spPr>
          <p:txBody>
            <a:bodyPr spcFirstLastPara="0" vert="horz" wrap="square" lIns="76046" tIns="76046" rIns="76046" bIns="76046" numCol="1" spcCol="1270" anchor="ctr" anchorCtr="0">
              <a:spAutoFit/>
            </a:bodyPr>
            <a:lstStyle/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Современные технологии.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58442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Использование современных технологий, позволяющих построить доверительные отношения</a:t>
              </a:r>
              <a:b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</a:b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с клиентом и предоставлять услуги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right time and place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. </a:t>
              </a:r>
            </a:p>
          </p:txBody>
        </p: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635385A1-C10D-6C40-B0B0-EE485EAA1B30}"/>
                </a:ext>
              </a:extLst>
            </p:cNvPr>
            <p:cNvGrpSpPr/>
            <p:nvPr/>
          </p:nvGrpSpPr>
          <p:grpSpPr>
            <a:xfrm>
              <a:off x="4782059" y="2109380"/>
              <a:ext cx="495300" cy="496888"/>
              <a:chOff x="1879601" y="2770188"/>
              <a:chExt cx="495300" cy="496888"/>
            </a:xfrm>
            <a:solidFill>
              <a:schemeClr val="accent2"/>
            </a:solidFill>
          </p:grpSpPr>
          <p:sp>
            <p:nvSpPr>
              <p:cNvPr id="86" name="Freeform 198">
                <a:extLst>
                  <a:ext uri="{FF2B5EF4-FFF2-40B4-BE49-F238E27FC236}">
                    <a16:creationId xmlns:a16="http://schemas.microsoft.com/office/drawing/2014/main" id="{7614CC81-C6A8-044C-AE95-816C31DC2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9451" y="2770188"/>
                <a:ext cx="425450" cy="427038"/>
              </a:xfrm>
              <a:custGeom>
                <a:avLst/>
                <a:gdLst>
                  <a:gd name="T0" fmla="*/ 52 w 220"/>
                  <a:gd name="T1" fmla="*/ 220 h 220"/>
                  <a:gd name="T2" fmla="*/ 49 w 220"/>
                  <a:gd name="T3" fmla="*/ 219 h 220"/>
                  <a:gd name="T4" fmla="*/ 1 w 220"/>
                  <a:gd name="T5" fmla="*/ 171 h 220"/>
                  <a:gd name="T6" fmla="*/ 1 w 220"/>
                  <a:gd name="T7" fmla="*/ 166 h 220"/>
                  <a:gd name="T8" fmla="*/ 216 w 220"/>
                  <a:gd name="T9" fmla="*/ 0 h 220"/>
                  <a:gd name="T10" fmla="*/ 220 w 220"/>
                  <a:gd name="T11" fmla="*/ 4 h 220"/>
                  <a:gd name="T12" fmla="*/ 54 w 220"/>
                  <a:gd name="T13" fmla="*/ 220 h 220"/>
                  <a:gd name="T14" fmla="*/ 52 w 220"/>
                  <a:gd name="T15" fmla="*/ 220 h 220"/>
                  <a:gd name="T16" fmla="*/ 9 w 220"/>
                  <a:gd name="T17" fmla="*/ 168 h 220"/>
                  <a:gd name="T18" fmla="*/ 53 w 220"/>
                  <a:gd name="T19" fmla="*/ 211 h 220"/>
                  <a:gd name="T20" fmla="*/ 212 w 220"/>
                  <a:gd name="T21" fmla="*/ 8 h 220"/>
                  <a:gd name="T22" fmla="*/ 9 w 220"/>
                  <a:gd name="T23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0" h="220">
                    <a:moveTo>
                      <a:pt x="52" y="220"/>
                    </a:moveTo>
                    <a:cubicBezTo>
                      <a:pt x="51" y="220"/>
                      <a:pt x="50" y="220"/>
                      <a:pt x="49" y="219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70"/>
                      <a:pt x="0" y="168"/>
                      <a:pt x="1" y="166"/>
                    </a:cubicBezTo>
                    <a:cubicBezTo>
                      <a:pt x="5" y="160"/>
                      <a:pt x="103" y="0"/>
                      <a:pt x="216" y="0"/>
                    </a:cubicBezTo>
                    <a:cubicBezTo>
                      <a:pt x="218" y="0"/>
                      <a:pt x="220" y="2"/>
                      <a:pt x="220" y="4"/>
                    </a:cubicBezTo>
                    <a:cubicBezTo>
                      <a:pt x="220" y="117"/>
                      <a:pt x="61" y="216"/>
                      <a:pt x="54" y="220"/>
                    </a:cubicBezTo>
                    <a:cubicBezTo>
                      <a:pt x="53" y="220"/>
                      <a:pt x="53" y="220"/>
                      <a:pt x="52" y="220"/>
                    </a:cubicBezTo>
                    <a:close/>
                    <a:moveTo>
                      <a:pt x="9" y="168"/>
                    </a:moveTo>
                    <a:cubicBezTo>
                      <a:pt x="53" y="211"/>
                      <a:pt x="53" y="211"/>
                      <a:pt x="53" y="211"/>
                    </a:cubicBezTo>
                    <a:cubicBezTo>
                      <a:pt x="73" y="198"/>
                      <a:pt x="208" y="108"/>
                      <a:pt x="212" y="8"/>
                    </a:cubicBezTo>
                    <a:cubicBezTo>
                      <a:pt x="113" y="12"/>
                      <a:pt x="22" y="147"/>
                      <a:pt x="9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99">
                <a:extLst>
                  <a:ext uri="{FF2B5EF4-FFF2-40B4-BE49-F238E27FC236}">
                    <a16:creationId xmlns:a16="http://schemas.microsoft.com/office/drawing/2014/main" id="{3B19B0C9-B817-A84B-942B-F8C736623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3108326"/>
                <a:ext cx="98425" cy="96838"/>
              </a:xfrm>
              <a:custGeom>
                <a:avLst/>
                <a:gdLst>
                  <a:gd name="T0" fmla="*/ 36 w 51"/>
                  <a:gd name="T1" fmla="*/ 50 h 50"/>
                  <a:gd name="T2" fmla="*/ 33 w 51"/>
                  <a:gd name="T3" fmla="*/ 49 h 50"/>
                  <a:gd name="T4" fmla="*/ 1 w 51"/>
                  <a:gd name="T5" fmla="*/ 17 h 50"/>
                  <a:gd name="T6" fmla="*/ 1 w 51"/>
                  <a:gd name="T7" fmla="*/ 12 h 50"/>
                  <a:gd name="T8" fmla="*/ 13 w 51"/>
                  <a:gd name="T9" fmla="*/ 0 h 50"/>
                  <a:gd name="T10" fmla="*/ 19 w 51"/>
                  <a:gd name="T11" fmla="*/ 5 h 50"/>
                  <a:gd name="T12" fmla="*/ 10 w 51"/>
                  <a:gd name="T13" fmla="*/ 14 h 50"/>
                  <a:gd name="T14" fmla="*/ 36 w 51"/>
                  <a:gd name="T15" fmla="*/ 41 h 50"/>
                  <a:gd name="T16" fmla="*/ 45 w 51"/>
                  <a:gd name="T17" fmla="*/ 32 h 50"/>
                  <a:gd name="T18" fmla="*/ 51 w 51"/>
                  <a:gd name="T19" fmla="*/ 37 h 50"/>
                  <a:gd name="T20" fmla="*/ 39 w 51"/>
                  <a:gd name="T21" fmla="*/ 49 h 50"/>
                  <a:gd name="T22" fmla="*/ 36 w 51"/>
                  <a:gd name="T2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50">
                    <a:moveTo>
                      <a:pt x="36" y="50"/>
                    </a:moveTo>
                    <a:cubicBezTo>
                      <a:pt x="35" y="50"/>
                      <a:pt x="34" y="50"/>
                      <a:pt x="33" y="4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6"/>
                      <a:pt x="0" y="13"/>
                      <a:pt x="1" y="1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0"/>
                      <a:pt x="37" y="50"/>
                      <a:pt x="3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200">
                <a:extLst>
                  <a:ext uri="{FF2B5EF4-FFF2-40B4-BE49-F238E27FC236}">
                    <a16:creationId xmlns:a16="http://schemas.microsoft.com/office/drawing/2014/main" id="{5046F6B9-78C8-7547-AFF4-881137D0F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601" y="3154363"/>
                <a:ext cx="114300" cy="112713"/>
              </a:xfrm>
              <a:custGeom>
                <a:avLst/>
                <a:gdLst>
                  <a:gd name="T0" fmla="*/ 4 w 59"/>
                  <a:gd name="T1" fmla="*/ 58 h 58"/>
                  <a:gd name="T2" fmla="*/ 0 w 59"/>
                  <a:gd name="T3" fmla="*/ 54 h 58"/>
                  <a:gd name="T4" fmla="*/ 25 w 59"/>
                  <a:gd name="T5" fmla="*/ 0 h 58"/>
                  <a:gd name="T6" fmla="*/ 31 w 59"/>
                  <a:gd name="T7" fmla="*/ 5 h 58"/>
                  <a:gd name="T8" fmla="*/ 8 w 59"/>
                  <a:gd name="T9" fmla="*/ 50 h 58"/>
                  <a:gd name="T10" fmla="*/ 53 w 59"/>
                  <a:gd name="T11" fmla="*/ 28 h 58"/>
                  <a:gd name="T12" fmla="*/ 59 w 59"/>
                  <a:gd name="T13" fmla="*/ 33 h 58"/>
                  <a:gd name="T14" fmla="*/ 4 w 5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8">
                    <a:moveTo>
                      <a:pt x="4" y="58"/>
                    </a:moveTo>
                    <a:cubicBezTo>
                      <a:pt x="2" y="58"/>
                      <a:pt x="0" y="57"/>
                      <a:pt x="0" y="54"/>
                    </a:cubicBezTo>
                    <a:cubicBezTo>
                      <a:pt x="0" y="53"/>
                      <a:pt x="0" y="24"/>
                      <a:pt x="25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4" y="22"/>
                      <a:pt x="9" y="42"/>
                      <a:pt x="8" y="50"/>
                    </a:cubicBezTo>
                    <a:cubicBezTo>
                      <a:pt x="17" y="49"/>
                      <a:pt x="36" y="45"/>
                      <a:pt x="53" y="28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34" y="58"/>
                      <a:pt x="5" y="58"/>
                      <a:pt x="4" y="5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201">
                <a:extLst>
                  <a:ext uri="{FF2B5EF4-FFF2-40B4-BE49-F238E27FC236}">
                    <a16:creationId xmlns:a16="http://schemas.microsoft.com/office/drawing/2014/main" id="{C89443C4-466D-B448-A724-0A21F9337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7101" y="287178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4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4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202">
                <a:extLst>
                  <a:ext uri="{FF2B5EF4-FFF2-40B4-BE49-F238E27FC236}">
                    <a16:creationId xmlns:a16="http://schemas.microsoft.com/office/drawing/2014/main" id="{9BF36595-23D9-4B45-8CE5-70E122072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7251" y="294163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4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4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203">
                <a:extLst>
                  <a:ext uri="{FF2B5EF4-FFF2-40B4-BE49-F238E27FC236}">
                    <a16:creationId xmlns:a16="http://schemas.microsoft.com/office/drawing/2014/main" id="{3C1743A7-E009-034C-A337-B786B6F4A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7401" y="301148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4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4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204">
                <a:extLst>
                  <a:ext uri="{FF2B5EF4-FFF2-40B4-BE49-F238E27FC236}">
                    <a16:creationId xmlns:a16="http://schemas.microsoft.com/office/drawing/2014/main" id="{D9B69580-959C-614D-8B60-6C0F63FA8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213" y="2962276"/>
                <a:ext cx="223838" cy="304800"/>
              </a:xfrm>
              <a:custGeom>
                <a:avLst/>
                <a:gdLst>
                  <a:gd name="T0" fmla="*/ 44 w 116"/>
                  <a:gd name="T1" fmla="*/ 157 h 157"/>
                  <a:gd name="T2" fmla="*/ 4 w 116"/>
                  <a:gd name="T3" fmla="*/ 157 h 157"/>
                  <a:gd name="T4" fmla="*/ 0 w 116"/>
                  <a:gd name="T5" fmla="*/ 153 h 157"/>
                  <a:gd name="T6" fmla="*/ 0 w 116"/>
                  <a:gd name="T7" fmla="*/ 121 h 157"/>
                  <a:gd name="T8" fmla="*/ 8 w 116"/>
                  <a:gd name="T9" fmla="*/ 121 h 157"/>
                  <a:gd name="T10" fmla="*/ 8 w 116"/>
                  <a:gd name="T11" fmla="*/ 149 h 157"/>
                  <a:gd name="T12" fmla="*/ 41 w 116"/>
                  <a:gd name="T13" fmla="*/ 149 h 157"/>
                  <a:gd name="T14" fmla="*/ 108 w 116"/>
                  <a:gd name="T15" fmla="*/ 0 h 157"/>
                  <a:gd name="T16" fmla="*/ 116 w 116"/>
                  <a:gd name="T17" fmla="*/ 3 h 157"/>
                  <a:gd name="T18" fmla="*/ 48 w 116"/>
                  <a:gd name="T19" fmla="*/ 155 h 157"/>
                  <a:gd name="T20" fmla="*/ 44 w 116"/>
                  <a:gd name="T2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57">
                    <a:moveTo>
                      <a:pt x="44" y="157"/>
                    </a:moveTo>
                    <a:cubicBezTo>
                      <a:pt x="4" y="157"/>
                      <a:pt x="4" y="157"/>
                      <a:pt x="4" y="157"/>
                    </a:cubicBezTo>
                    <a:cubicBezTo>
                      <a:pt x="2" y="157"/>
                      <a:pt x="0" y="156"/>
                      <a:pt x="0" y="15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49"/>
                      <a:pt x="8" y="149"/>
                      <a:pt x="8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48" y="155"/>
                      <a:pt x="48" y="155"/>
                      <a:pt x="48" y="155"/>
                    </a:cubicBezTo>
                    <a:cubicBezTo>
                      <a:pt x="47" y="156"/>
                      <a:pt x="46" y="157"/>
                      <a:pt x="44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206">
                <a:extLst>
                  <a:ext uri="{FF2B5EF4-FFF2-40B4-BE49-F238E27FC236}">
                    <a16:creationId xmlns:a16="http://schemas.microsoft.com/office/drawing/2014/main" id="{37E37E3D-8234-EA4C-BE09-AA61D6015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601" y="2841626"/>
                <a:ext cx="306388" cy="223838"/>
              </a:xfrm>
              <a:custGeom>
                <a:avLst/>
                <a:gdLst>
                  <a:gd name="T0" fmla="*/ 36 w 158"/>
                  <a:gd name="T1" fmla="*/ 115 h 115"/>
                  <a:gd name="T2" fmla="*/ 4 w 158"/>
                  <a:gd name="T3" fmla="*/ 115 h 115"/>
                  <a:gd name="T4" fmla="*/ 0 w 158"/>
                  <a:gd name="T5" fmla="*/ 111 h 115"/>
                  <a:gd name="T6" fmla="*/ 0 w 158"/>
                  <a:gd name="T7" fmla="*/ 71 h 115"/>
                  <a:gd name="T8" fmla="*/ 2 w 158"/>
                  <a:gd name="T9" fmla="*/ 68 h 115"/>
                  <a:gd name="T10" fmla="*/ 154 w 158"/>
                  <a:gd name="T11" fmla="*/ 0 h 115"/>
                  <a:gd name="T12" fmla="*/ 158 w 158"/>
                  <a:gd name="T13" fmla="*/ 7 h 115"/>
                  <a:gd name="T14" fmla="*/ 8 w 158"/>
                  <a:gd name="T15" fmla="*/ 74 h 115"/>
                  <a:gd name="T16" fmla="*/ 8 w 158"/>
                  <a:gd name="T17" fmla="*/ 107 h 115"/>
                  <a:gd name="T18" fmla="*/ 36 w 158"/>
                  <a:gd name="T19" fmla="*/ 107 h 115"/>
                  <a:gd name="T20" fmla="*/ 36 w 158"/>
                  <a:gd name="T2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15">
                    <a:moveTo>
                      <a:pt x="36" y="115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2" y="115"/>
                      <a:pt x="0" y="114"/>
                      <a:pt x="0" y="11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1" y="68"/>
                      <a:pt x="2" y="6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36" y="107"/>
                      <a:pt x="36" y="107"/>
                      <a:pt x="36" y="107"/>
                    </a:cubicBezTo>
                    <a:lnTo>
                      <a:pt x="3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207">
                <a:extLst>
                  <a:ext uri="{FF2B5EF4-FFF2-40B4-BE49-F238E27FC236}">
                    <a16:creationId xmlns:a16="http://schemas.microsoft.com/office/drawing/2014/main" id="{53B3888D-5DDB-B942-9F87-13A1D97F8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6" y="2794001"/>
                <a:ext cx="69850" cy="69850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  <a:gd name="T4" fmla="*/ 8 w 36"/>
                  <a:gd name="T5" fmla="*/ 0 h 36"/>
                  <a:gd name="T6" fmla="*/ 36 w 36"/>
                  <a:gd name="T7" fmla="*/ 28 h 36"/>
                  <a:gd name="T8" fmla="*/ 36 w 3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16" y="36"/>
                      <a:pt x="0" y="2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21" y="28"/>
                      <a:pt x="36" y="28"/>
                    </a:cubicBezTo>
                    <a:lnTo>
                      <a:pt x="36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DFFAF-EE03-0E4A-A95A-353386508AA2}"/>
              </a:ext>
            </a:extLst>
          </p:cNvPr>
          <p:cNvGrpSpPr/>
          <p:nvPr/>
        </p:nvGrpSpPr>
        <p:grpSpPr>
          <a:xfrm>
            <a:off x="6312655" y="3350694"/>
            <a:ext cx="4555641" cy="1081524"/>
            <a:chOff x="5964295" y="3078672"/>
            <a:chExt cx="4555641" cy="1081524"/>
          </a:xfrm>
        </p:grpSpPr>
        <p:sp>
          <p:nvSpPr>
            <p:cNvPr id="165" name="Полилиния 26"/>
            <p:cNvSpPr/>
            <p:nvPr/>
          </p:nvSpPr>
          <p:spPr>
            <a:xfrm>
              <a:off x="6491717" y="3078672"/>
              <a:ext cx="4028219" cy="1081524"/>
            </a:xfrm>
            <a:prstGeom prst="rect">
              <a:avLst/>
            </a:prstGeom>
            <a:noFill/>
            <a:ln w="25400" cap="flat" cmpd="sng" algn="ctr">
              <a:noFill/>
              <a:prstDash val="dash"/>
            </a:ln>
            <a:effectLst/>
          </p:spPr>
          <p:txBody>
            <a:bodyPr spcFirstLastPara="0" vert="horz" wrap="square" lIns="76046" tIns="76046" rIns="76046" bIns="76046" numCol="1" spcCol="1270" anchor="ctr" anchorCtr="0">
              <a:spAutoFit/>
            </a:bodyPr>
            <a:lstStyle/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Комплексный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подход.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58442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Комплексный подход к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удовлетворению потребностей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клиента и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выстраивание системы взаимодействия всех участников Экосистемы. </a:t>
              </a:r>
            </a:p>
          </p:txBody>
        </p: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D0895A8C-8F4C-FB48-9674-4C5AE0112353}"/>
                </a:ext>
              </a:extLst>
            </p:cNvPr>
            <p:cNvGrpSpPr/>
            <p:nvPr/>
          </p:nvGrpSpPr>
          <p:grpSpPr>
            <a:xfrm>
              <a:off x="5964295" y="3277496"/>
              <a:ext cx="495300" cy="496888"/>
              <a:chOff x="3530601" y="3530601"/>
              <a:chExt cx="495300" cy="496888"/>
            </a:xfrm>
            <a:solidFill>
              <a:schemeClr val="accent2"/>
            </a:solidFill>
          </p:grpSpPr>
          <p:sp>
            <p:nvSpPr>
              <p:cNvPr id="96" name="Rectangle 37">
                <a:extLst>
                  <a:ext uri="{FF2B5EF4-FFF2-40B4-BE49-F238E27FC236}">
                    <a16:creationId xmlns:a16="http://schemas.microsoft.com/office/drawing/2014/main" id="{B96E7BB8-DAB2-FA4A-BE20-AFCDD0856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038" y="3927476"/>
                <a:ext cx="222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FA805D2D-5258-FB4E-923E-2DC884472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413" y="3530601"/>
                <a:ext cx="217488" cy="496888"/>
              </a:xfrm>
              <a:custGeom>
                <a:avLst/>
                <a:gdLst>
                  <a:gd name="T0" fmla="*/ 40 w 112"/>
                  <a:gd name="T1" fmla="*/ 256 h 256"/>
                  <a:gd name="T2" fmla="*/ 32 w 112"/>
                  <a:gd name="T3" fmla="*/ 256 h 256"/>
                  <a:gd name="T4" fmla="*/ 32 w 112"/>
                  <a:gd name="T5" fmla="*/ 208 h 256"/>
                  <a:gd name="T6" fmla="*/ 36 w 112"/>
                  <a:gd name="T7" fmla="*/ 204 h 256"/>
                  <a:gd name="T8" fmla="*/ 60 w 112"/>
                  <a:gd name="T9" fmla="*/ 204 h 256"/>
                  <a:gd name="T10" fmla="*/ 80 w 112"/>
                  <a:gd name="T11" fmla="*/ 184 h 256"/>
                  <a:gd name="T12" fmla="*/ 80 w 112"/>
                  <a:gd name="T13" fmla="*/ 148 h 256"/>
                  <a:gd name="T14" fmla="*/ 84 w 112"/>
                  <a:gd name="T15" fmla="*/ 144 h 256"/>
                  <a:gd name="T16" fmla="*/ 102 w 112"/>
                  <a:gd name="T17" fmla="*/ 144 h 256"/>
                  <a:gd name="T18" fmla="*/ 81 w 112"/>
                  <a:gd name="T19" fmla="*/ 89 h 256"/>
                  <a:gd name="T20" fmla="*/ 80 w 112"/>
                  <a:gd name="T21" fmla="*/ 88 h 256"/>
                  <a:gd name="T22" fmla="*/ 0 w 112"/>
                  <a:gd name="T23" fmla="*/ 8 h 256"/>
                  <a:gd name="T24" fmla="*/ 0 w 112"/>
                  <a:gd name="T25" fmla="*/ 0 h 256"/>
                  <a:gd name="T26" fmla="*/ 88 w 112"/>
                  <a:gd name="T27" fmla="*/ 87 h 256"/>
                  <a:gd name="T28" fmla="*/ 112 w 112"/>
                  <a:gd name="T29" fmla="*/ 146 h 256"/>
                  <a:gd name="T30" fmla="*/ 112 w 112"/>
                  <a:gd name="T31" fmla="*/ 150 h 256"/>
                  <a:gd name="T32" fmla="*/ 108 w 112"/>
                  <a:gd name="T33" fmla="*/ 152 h 256"/>
                  <a:gd name="T34" fmla="*/ 88 w 112"/>
                  <a:gd name="T35" fmla="*/ 152 h 256"/>
                  <a:gd name="T36" fmla="*/ 88 w 112"/>
                  <a:gd name="T37" fmla="*/ 184 h 256"/>
                  <a:gd name="T38" fmla="*/ 60 w 112"/>
                  <a:gd name="T39" fmla="*/ 212 h 256"/>
                  <a:gd name="T40" fmla="*/ 40 w 112"/>
                  <a:gd name="T41" fmla="*/ 212 h 256"/>
                  <a:gd name="T42" fmla="*/ 40 w 112"/>
                  <a:gd name="T4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256">
                    <a:moveTo>
                      <a:pt x="40" y="256"/>
                    </a:moveTo>
                    <a:cubicBezTo>
                      <a:pt x="32" y="256"/>
                      <a:pt x="32" y="256"/>
                      <a:pt x="32" y="256"/>
                    </a:cubicBezTo>
                    <a:cubicBezTo>
                      <a:pt x="32" y="208"/>
                      <a:pt x="32" y="208"/>
                      <a:pt x="32" y="208"/>
                    </a:cubicBezTo>
                    <a:cubicBezTo>
                      <a:pt x="32" y="206"/>
                      <a:pt x="34" y="204"/>
                      <a:pt x="36" y="204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71" y="204"/>
                      <a:pt x="80" y="195"/>
                      <a:pt x="80" y="184"/>
                    </a:cubicBezTo>
                    <a:cubicBezTo>
                      <a:pt x="80" y="148"/>
                      <a:pt x="80" y="148"/>
                      <a:pt x="80" y="148"/>
                    </a:cubicBezTo>
                    <a:cubicBezTo>
                      <a:pt x="80" y="146"/>
                      <a:pt x="82" y="144"/>
                      <a:pt x="84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80" y="89"/>
                      <a:pt x="80" y="88"/>
                      <a:pt x="80" y="88"/>
                    </a:cubicBezTo>
                    <a:cubicBezTo>
                      <a:pt x="80" y="44"/>
                      <a:pt x="4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88" y="39"/>
                      <a:pt x="88" y="87"/>
                    </a:cubicBezTo>
                    <a:cubicBezTo>
                      <a:pt x="112" y="146"/>
                      <a:pt x="112" y="146"/>
                      <a:pt x="112" y="146"/>
                    </a:cubicBezTo>
                    <a:cubicBezTo>
                      <a:pt x="112" y="148"/>
                      <a:pt x="112" y="149"/>
                      <a:pt x="112" y="150"/>
                    </a:cubicBezTo>
                    <a:cubicBezTo>
                      <a:pt x="111" y="151"/>
                      <a:pt x="110" y="152"/>
                      <a:pt x="108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99"/>
                      <a:pt x="76" y="212"/>
                      <a:pt x="60" y="212"/>
                    </a:cubicBezTo>
                    <a:cubicBezTo>
                      <a:pt x="40" y="212"/>
                      <a:pt x="40" y="212"/>
                      <a:pt x="40" y="212"/>
                    </a:cubicBezTo>
                    <a:lnTo>
                      <a:pt x="40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DAAC3C9B-A1BD-7C40-BCFF-8E67577CC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3844926"/>
                <a:ext cx="34925" cy="182563"/>
              </a:xfrm>
              <a:custGeom>
                <a:avLst/>
                <a:gdLst>
                  <a:gd name="T0" fmla="*/ 18 w 18"/>
                  <a:gd name="T1" fmla="*/ 94 h 94"/>
                  <a:gd name="T2" fmla="*/ 10 w 18"/>
                  <a:gd name="T3" fmla="*/ 94 h 94"/>
                  <a:gd name="T4" fmla="*/ 10 w 18"/>
                  <a:gd name="T5" fmla="*/ 46 h 94"/>
                  <a:gd name="T6" fmla="*/ 0 w 18"/>
                  <a:gd name="T7" fmla="*/ 3 h 94"/>
                  <a:gd name="T8" fmla="*/ 7 w 18"/>
                  <a:gd name="T9" fmla="*/ 0 h 94"/>
                  <a:gd name="T10" fmla="*/ 18 w 18"/>
                  <a:gd name="T11" fmla="*/ 46 h 94"/>
                  <a:gd name="T12" fmla="*/ 18 w 18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4">
                    <a:moveTo>
                      <a:pt x="18" y="94"/>
                    </a:move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31"/>
                      <a:pt x="5" y="16"/>
                      <a:pt x="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14"/>
                      <a:pt x="18" y="29"/>
                      <a:pt x="18" y="46"/>
                    </a:cubicBezTo>
                    <a:lnTo>
                      <a:pt x="18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DE423449-2095-7543-9CA3-74D9769983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0763" y="3530601"/>
                <a:ext cx="233363" cy="109538"/>
              </a:xfrm>
              <a:custGeom>
                <a:avLst/>
                <a:gdLst>
                  <a:gd name="T0" fmla="*/ 116 w 120"/>
                  <a:gd name="T1" fmla="*/ 56 h 56"/>
                  <a:gd name="T2" fmla="*/ 4 w 120"/>
                  <a:gd name="T3" fmla="*/ 56 h 56"/>
                  <a:gd name="T4" fmla="*/ 0 w 120"/>
                  <a:gd name="T5" fmla="*/ 52 h 56"/>
                  <a:gd name="T6" fmla="*/ 0 w 120"/>
                  <a:gd name="T7" fmla="*/ 4 h 56"/>
                  <a:gd name="T8" fmla="*/ 4 w 120"/>
                  <a:gd name="T9" fmla="*/ 0 h 56"/>
                  <a:gd name="T10" fmla="*/ 116 w 120"/>
                  <a:gd name="T11" fmla="*/ 0 h 56"/>
                  <a:gd name="T12" fmla="*/ 120 w 120"/>
                  <a:gd name="T13" fmla="*/ 4 h 56"/>
                  <a:gd name="T14" fmla="*/ 120 w 120"/>
                  <a:gd name="T15" fmla="*/ 52 h 56"/>
                  <a:gd name="T16" fmla="*/ 116 w 120"/>
                  <a:gd name="T17" fmla="*/ 56 h 56"/>
                  <a:gd name="T18" fmla="*/ 8 w 120"/>
                  <a:gd name="T19" fmla="*/ 48 h 56"/>
                  <a:gd name="T20" fmla="*/ 112 w 120"/>
                  <a:gd name="T21" fmla="*/ 48 h 56"/>
                  <a:gd name="T22" fmla="*/ 112 w 120"/>
                  <a:gd name="T23" fmla="*/ 8 h 56"/>
                  <a:gd name="T24" fmla="*/ 8 w 120"/>
                  <a:gd name="T25" fmla="*/ 8 h 56"/>
                  <a:gd name="T26" fmla="*/ 8 w 120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56">
                    <a:moveTo>
                      <a:pt x="116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0" y="54"/>
                      <a:pt x="0" y="5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8" y="0"/>
                      <a:pt x="120" y="2"/>
                      <a:pt x="120" y="4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4"/>
                      <a:pt x="118" y="56"/>
                      <a:pt x="116" y="56"/>
                    </a:cubicBezTo>
                    <a:close/>
                    <a:moveTo>
                      <a:pt x="8" y="48"/>
                    </a:move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4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41">
                <a:extLst>
                  <a:ext uri="{FF2B5EF4-FFF2-40B4-BE49-F238E27FC236}">
                    <a16:creationId xmlns:a16="http://schemas.microsoft.com/office/drawing/2014/main" id="{71BD5FCB-EE0A-674E-A0C2-E6E980E5F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301" y="3654426"/>
                <a:ext cx="14288" cy="77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487B06E6-4C8F-8749-81BD-ACC2908C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763" y="3686176"/>
                <a:ext cx="233363" cy="46038"/>
              </a:xfrm>
              <a:custGeom>
                <a:avLst/>
                <a:gdLst>
                  <a:gd name="T0" fmla="*/ 120 w 120"/>
                  <a:gd name="T1" fmla="*/ 24 h 24"/>
                  <a:gd name="T2" fmla="*/ 112 w 120"/>
                  <a:gd name="T3" fmla="*/ 24 h 24"/>
                  <a:gd name="T4" fmla="*/ 112 w 120"/>
                  <a:gd name="T5" fmla="*/ 8 h 24"/>
                  <a:gd name="T6" fmla="*/ 8 w 120"/>
                  <a:gd name="T7" fmla="*/ 8 h 24"/>
                  <a:gd name="T8" fmla="*/ 8 w 120"/>
                  <a:gd name="T9" fmla="*/ 24 h 24"/>
                  <a:gd name="T10" fmla="*/ 0 w 120"/>
                  <a:gd name="T11" fmla="*/ 24 h 24"/>
                  <a:gd name="T12" fmla="*/ 0 w 120"/>
                  <a:gd name="T13" fmla="*/ 4 h 24"/>
                  <a:gd name="T14" fmla="*/ 4 w 120"/>
                  <a:gd name="T15" fmla="*/ 0 h 24"/>
                  <a:gd name="T16" fmla="*/ 116 w 120"/>
                  <a:gd name="T17" fmla="*/ 0 h 24"/>
                  <a:gd name="T18" fmla="*/ 120 w 120"/>
                  <a:gd name="T19" fmla="*/ 4 h 24"/>
                  <a:gd name="T20" fmla="*/ 120 w 120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24">
                    <a:moveTo>
                      <a:pt x="120" y="24"/>
                    </a:move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8" y="0"/>
                      <a:pt x="120" y="2"/>
                      <a:pt x="120" y="4"/>
                    </a:cubicBezTo>
                    <a:lnTo>
                      <a:pt x="12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ectangle 43">
                <a:extLst>
                  <a:ext uri="{FF2B5EF4-FFF2-40B4-BE49-F238E27FC236}">
                    <a16:creationId xmlns:a16="http://schemas.microsoft.com/office/drawing/2014/main" id="{B907A51D-5A1F-B448-B20F-9DEC8EEE4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301" y="3578226"/>
                <a:ext cx="14288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ectangle 44">
                <a:extLst>
                  <a:ext uri="{FF2B5EF4-FFF2-40B4-BE49-F238E27FC236}">
                    <a16:creationId xmlns:a16="http://schemas.microsoft.com/office/drawing/2014/main" id="{F93B725F-0FF7-4442-BF1D-17763A3BB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0463" y="3578226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ectangle 45">
                <a:extLst>
                  <a:ext uri="{FF2B5EF4-FFF2-40B4-BE49-F238E27FC236}">
                    <a16:creationId xmlns:a16="http://schemas.microsoft.com/office/drawing/2014/main" id="{9A0085E5-AE93-9A4A-BED7-DF4EBA454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551" y="3578226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98BAC6A8-CD9E-3C46-B4EF-1F212248F7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0601" y="374808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4" y="8"/>
                      <a:pt x="8" y="13"/>
                      <a:pt x="8" y="20"/>
                    </a:cubicBezTo>
                    <a:cubicBezTo>
                      <a:pt x="8" y="26"/>
                      <a:pt x="14" y="32"/>
                      <a:pt x="20" y="32"/>
                    </a:cubicBezTo>
                    <a:cubicBezTo>
                      <a:pt x="27" y="32"/>
                      <a:pt x="32" y="26"/>
                      <a:pt x="32" y="20"/>
                    </a:cubicBezTo>
                    <a:cubicBezTo>
                      <a:pt x="32" y="13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47">
                <a:extLst>
                  <a:ext uri="{FF2B5EF4-FFF2-40B4-BE49-F238E27FC236}">
                    <a16:creationId xmlns:a16="http://schemas.microsoft.com/office/drawing/2014/main" id="{FCB5E0AA-C68E-BF41-BFBB-BF52101737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551" y="374808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4" y="8"/>
                      <a:pt x="8" y="13"/>
                      <a:pt x="8" y="20"/>
                    </a:cubicBezTo>
                    <a:cubicBezTo>
                      <a:pt x="8" y="26"/>
                      <a:pt x="14" y="32"/>
                      <a:pt x="20" y="32"/>
                    </a:cubicBezTo>
                    <a:cubicBezTo>
                      <a:pt x="27" y="32"/>
                      <a:pt x="32" y="26"/>
                      <a:pt x="32" y="20"/>
                    </a:cubicBezTo>
                    <a:cubicBezTo>
                      <a:pt x="32" y="13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8">
                <a:extLst>
                  <a:ext uri="{FF2B5EF4-FFF2-40B4-BE49-F238E27FC236}">
                    <a16:creationId xmlns:a16="http://schemas.microsoft.com/office/drawing/2014/main" id="{BD8DF2B5-F3C6-1246-AB63-032903E88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6501" y="3748088"/>
                <a:ext cx="77788" cy="77788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40 w 40"/>
                  <a:gd name="T7" fmla="*/ 20 h 40"/>
                  <a:gd name="T8" fmla="*/ 20 w 40"/>
                  <a:gd name="T9" fmla="*/ 40 h 40"/>
                  <a:gd name="T10" fmla="*/ 20 w 40"/>
                  <a:gd name="T11" fmla="*/ 8 h 40"/>
                  <a:gd name="T12" fmla="*/ 8 w 40"/>
                  <a:gd name="T13" fmla="*/ 20 h 40"/>
                  <a:gd name="T14" fmla="*/ 20 w 40"/>
                  <a:gd name="T15" fmla="*/ 32 h 40"/>
                  <a:gd name="T16" fmla="*/ 32 w 40"/>
                  <a:gd name="T17" fmla="*/ 20 h 40"/>
                  <a:gd name="T18" fmla="*/ 20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4" y="8"/>
                      <a:pt x="8" y="13"/>
                      <a:pt x="8" y="20"/>
                    </a:cubicBezTo>
                    <a:cubicBezTo>
                      <a:pt x="8" y="26"/>
                      <a:pt x="14" y="32"/>
                      <a:pt x="20" y="32"/>
                    </a:cubicBezTo>
                    <a:cubicBezTo>
                      <a:pt x="27" y="32"/>
                      <a:pt x="32" y="26"/>
                      <a:pt x="32" y="20"/>
                    </a:cubicBezTo>
                    <a:cubicBezTo>
                      <a:pt x="32" y="13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B8991CF-93C0-C145-8C85-167C4497B876}"/>
              </a:ext>
            </a:extLst>
          </p:cNvPr>
          <p:cNvGrpSpPr/>
          <p:nvPr/>
        </p:nvGrpSpPr>
        <p:grpSpPr>
          <a:xfrm>
            <a:off x="5128823" y="4476795"/>
            <a:ext cx="5199543" cy="1081524"/>
            <a:chOff x="4780471" y="4166367"/>
            <a:chExt cx="5199543" cy="1081524"/>
          </a:xfrm>
        </p:grpSpPr>
        <p:sp>
          <p:nvSpPr>
            <p:cNvPr id="160" name="Полилиния 26"/>
            <p:cNvSpPr/>
            <p:nvPr/>
          </p:nvSpPr>
          <p:spPr>
            <a:xfrm>
              <a:off x="5428959" y="4166367"/>
              <a:ext cx="4551055" cy="1081524"/>
            </a:xfrm>
            <a:prstGeom prst="rect">
              <a:avLst/>
            </a:prstGeom>
            <a:noFill/>
            <a:ln w="25400" cap="flat" cmpd="sng" algn="ctr">
              <a:noFill/>
              <a:prstDash val="dash"/>
            </a:ln>
            <a:effectLst/>
          </p:spPr>
          <p:txBody>
            <a:bodyPr spcFirstLastPara="0" vert="horz" wrap="square" lIns="76046" tIns="76046" rIns="76046" bIns="76046" numCol="1" spcCol="1270" anchor="ctr" anchorCtr="0">
              <a:spAutoFit/>
            </a:bodyPr>
            <a:lstStyle/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Цифровой формат общения с клиентом. </a:t>
              </a:r>
            </a:p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Все сервисы, которые могут быть оказаны онлайн, оказываются онлайн. Переход на оффлайн только при поставке физического товара покупателю.</a:t>
              </a:r>
            </a:p>
          </p:txBody>
        </p: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5DFBB1AD-9E2C-2F43-82D6-E1E9D36ADEFD}"/>
                </a:ext>
              </a:extLst>
            </p:cNvPr>
            <p:cNvGrpSpPr/>
            <p:nvPr/>
          </p:nvGrpSpPr>
          <p:grpSpPr>
            <a:xfrm>
              <a:off x="4780471" y="4308761"/>
              <a:ext cx="496888" cy="466726"/>
              <a:chOff x="1887538" y="1976438"/>
              <a:chExt cx="496888" cy="466726"/>
            </a:xfrm>
            <a:solidFill>
              <a:schemeClr val="accent2"/>
            </a:solidFill>
          </p:grpSpPr>
          <p:sp>
            <p:nvSpPr>
              <p:cNvPr id="109" name="Freeform 164">
                <a:extLst>
                  <a:ext uri="{FF2B5EF4-FFF2-40B4-BE49-F238E27FC236}">
                    <a16:creationId xmlns:a16="http://schemas.microsoft.com/office/drawing/2014/main" id="{23DCB9A6-EA53-6D4B-99D4-A63D7983F7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7538" y="1976438"/>
                <a:ext cx="419100" cy="279400"/>
              </a:xfrm>
              <a:custGeom>
                <a:avLst/>
                <a:gdLst>
                  <a:gd name="T0" fmla="*/ 32 w 216"/>
                  <a:gd name="T1" fmla="*/ 144 h 144"/>
                  <a:gd name="T2" fmla="*/ 30 w 216"/>
                  <a:gd name="T3" fmla="*/ 144 h 144"/>
                  <a:gd name="T4" fmla="*/ 28 w 216"/>
                  <a:gd name="T5" fmla="*/ 140 h 144"/>
                  <a:gd name="T6" fmla="*/ 28 w 216"/>
                  <a:gd name="T7" fmla="*/ 112 h 144"/>
                  <a:gd name="T8" fmla="*/ 12 w 216"/>
                  <a:gd name="T9" fmla="*/ 112 h 144"/>
                  <a:gd name="T10" fmla="*/ 0 w 216"/>
                  <a:gd name="T11" fmla="*/ 100 h 144"/>
                  <a:gd name="T12" fmla="*/ 0 w 216"/>
                  <a:gd name="T13" fmla="*/ 12 h 144"/>
                  <a:gd name="T14" fmla="*/ 12 w 216"/>
                  <a:gd name="T15" fmla="*/ 0 h 144"/>
                  <a:gd name="T16" fmla="*/ 204 w 216"/>
                  <a:gd name="T17" fmla="*/ 0 h 144"/>
                  <a:gd name="T18" fmla="*/ 216 w 216"/>
                  <a:gd name="T19" fmla="*/ 12 h 144"/>
                  <a:gd name="T20" fmla="*/ 216 w 216"/>
                  <a:gd name="T21" fmla="*/ 100 h 144"/>
                  <a:gd name="T22" fmla="*/ 204 w 216"/>
                  <a:gd name="T23" fmla="*/ 112 h 144"/>
                  <a:gd name="T24" fmla="*/ 66 w 216"/>
                  <a:gd name="T25" fmla="*/ 112 h 144"/>
                  <a:gd name="T26" fmla="*/ 35 w 216"/>
                  <a:gd name="T27" fmla="*/ 143 h 144"/>
                  <a:gd name="T28" fmla="*/ 32 w 216"/>
                  <a:gd name="T29" fmla="*/ 144 h 144"/>
                  <a:gd name="T30" fmla="*/ 12 w 216"/>
                  <a:gd name="T31" fmla="*/ 8 h 144"/>
                  <a:gd name="T32" fmla="*/ 8 w 216"/>
                  <a:gd name="T33" fmla="*/ 12 h 144"/>
                  <a:gd name="T34" fmla="*/ 8 w 216"/>
                  <a:gd name="T35" fmla="*/ 100 h 144"/>
                  <a:gd name="T36" fmla="*/ 12 w 216"/>
                  <a:gd name="T37" fmla="*/ 104 h 144"/>
                  <a:gd name="T38" fmla="*/ 32 w 216"/>
                  <a:gd name="T39" fmla="*/ 104 h 144"/>
                  <a:gd name="T40" fmla="*/ 36 w 216"/>
                  <a:gd name="T41" fmla="*/ 108 h 144"/>
                  <a:gd name="T42" fmla="*/ 36 w 216"/>
                  <a:gd name="T43" fmla="*/ 131 h 144"/>
                  <a:gd name="T44" fmla="*/ 61 w 216"/>
                  <a:gd name="T45" fmla="*/ 106 h 144"/>
                  <a:gd name="T46" fmla="*/ 64 w 216"/>
                  <a:gd name="T47" fmla="*/ 104 h 144"/>
                  <a:gd name="T48" fmla="*/ 204 w 216"/>
                  <a:gd name="T49" fmla="*/ 104 h 144"/>
                  <a:gd name="T50" fmla="*/ 208 w 216"/>
                  <a:gd name="T51" fmla="*/ 100 h 144"/>
                  <a:gd name="T52" fmla="*/ 208 w 216"/>
                  <a:gd name="T53" fmla="*/ 12 h 144"/>
                  <a:gd name="T54" fmla="*/ 204 w 216"/>
                  <a:gd name="T55" fmla="*/ 8 h 144"/>
                  <a:gd name="T56" fmla="*/ 12 w 216"/>
                  <a:gd name="T57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144">
                    <a:moveTo>
                      <a:pt x="32" y="144"/>
                    </a:moveTo>
                    <a:cubicBezTo>
                      <a:pt x="31" y="144"/>
                      <a:pt x="31" y="144"/>
                      <a:pt x="30" y="144"/>
                    </a:cubicBezTo>
                    <a:cubicBezTo>
                      <a:pt x="29" y="144"/>
                      <a:pt x="28" y="142"/>
                      <a:pt x="28" y="140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5" y="112"/>
                      <a:pt x="0" y="107"/>
                      <a:pt x="0" y="10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11" y="0"/>
                      <a:pt x="216" y="6"/>
                      <a:pt x="216" y="12"/>
                    </a:cubicBezTo>
                    <a:cubicBezTo>
                      <a:pt x="216" y="100"/>
                      <a:pt x="216" y="100"/>
                      <a:pt x="216" y="100"/>
                    </a:cubicBezTo>
                    <a:cubicBezTo>
                      <a:pt x="216" y="107"/>
                      <a:pt x="211" y="112"/>
                      <a:pt x="204" y="112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34" y="144"/>
                      <a:pt x="33" y="144"/>
                      <a:pt x="32" y="14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3"/>
                      <a:pt x="10" y="104"/>
                      <a:pt x="12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4" y="104"/>
                      <a:pt x="36" y="106"/>
                      <a:pt x="36" y="108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5"/>
                      <a:pt x="63" y="104"/>
                      <a:pt x="6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6" y="104"/>
                      <a:pt x="208" y="103"/>
                      <a:pt x="208" y="100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08" y="10"/>
                      <a:pt x="206" y="8"/>
                      <a:pt x="204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65">
                <a:extLst>
                  <a:ext uri="{FF2B5EF4-FFF2-40B4-BE49-F238E27FC236}">
                    <a16:creationId xmlns:a16="http://schemas.microsoft.com/office/drawing/2014/main" id="{11B4EF1A-DBA6-344B-9A65-8C2822CE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2209801"/>
                <a:ext cx="442913" cy="233363"/>
              </a:xfrm>
              <a:custGeom>
                <a:avLst/>
                <a:gdLst>
                  <a:gd name="T0" fmla="*/ 176 w 228"/>
                  <a:gd name="T1" fmla="*/ 120 h 120"/>
                  <a:gd name="T2" fmla="*/ 12 w 228"/>
                  <a:gd name="T3" fmla="*/ 120 h 120"/>
                  <a:gd name="T4" fmla="*/ 0 w 228"/>
                  <a:gd name="T5" fmla="*/ 108 h 120"/>
                  <a:gd name="T6" fmla="*/ 0 w 228"/>
                  <a:gd name="T7" fmla="*/ 32 h 120"/>
                  <a:gd name="T8" fmla="*/ 8 w 228"/>
                  <a:gd name="T9" fmla="*/ 32 h 120"/>
                  <a:gd name="T10" fmla="*/ 8 w 228"/>
                  <a:gd name="T11" fmla="*/ 108 h 120"/>
                  <a:gd name="T12" fmla="*/ 12 w 228"/>
                  <a:gd name="T13" fmla="*/ 112 h 120"/>
                  <a:gd name="T14" fmla="*/ 176 w 228"/>
                  <a:gd name="T15" fmla="*/ 112 h 120"/>
                  <a:gd name="T16" fmla="*/ 180 w 228"/>
                  <a:gd name="T17" fmla="*/ 108 h 120"/>
                  <a:gd name="T18" fmla="*/ 180 w 228"/>
                  <a:gd name="T19" fmla="*/ 68 h 120"/>
                  <a:gd name="T20" fmla="*/ 181 w 228"/>
                  <a:gd name="T21" fmla="*/ 66 h 120"/>
                  <a:gd name="T22" fmla="*/ 214 w 228"/>
                  <a:gd name="T23" fmla="*/ 32 h 120"/>
                  <a:gd name="T24" fmla="*/ 184 w 228"/>
                  <a:gd name="T25" fmla="*/ 32 h 120"/>
                  <a:gd name="T26" fmla="*/ 180 w 228"/>
                  <a:gd name="T27" fmla="*/ 28 h 120"/>
                  <a:gd name="T28" fmla="*/ 180 w 228"/>
                  <a:gd name="T29" fmla="*/ 12 h 120"/>
                  <a:gd name="T30" fmla="*/ 176 w 228"/>
                  <a:gd name="T31" fmla="*/ 8 h 120"/>
                  <a:gd name="T32" fmla="*/ 40 w 228"/>
                  <a:gd name="T33" fmla="*/ 8 h 120"/>
                  <a:gd name="T34" fmla="*/ 40 w 228"/>
                  <a:gd name="T35" fmla="*/ 0 h 120"/>
                  <a:gd name="T36" fmla="*/ 176 w 228"/>
                  <a:gd name="T37" fmla="*/ 0 h 120"/>
                  <a:gd name="T38" fmla="*/ 188 w 228"/>
                  <a:gd name="T39" fmla="*/ 12 h 120"/>
                  <a:gd name="T40" fmla="*/ 188 w 228"/>
                  <a:gd name="T41" fmla="*/ 24 h 120"/>
                  <a:gd name="T42" fmla="*/ 224 w 228"/>
                  <a:gd name="T43" fmla="*/ 24 h 120"/>
                  <a:gd name="T44" fmla="*/ 228 w 228"/>
                  <a:gd name="T45" fmla="*/ 27 h 120"/>
                  <a:gd name="T46" fmla="*/ 227 w 228"/>
                  <a:gd name="T47" fmla="*/ 31 h 120"/>
                  <a:gd name="T48" fmla="*/ 188 w 228"/>
                  <a:gd name="T49" fmla="*/ 70 h 120"/>
                  <a:gd name="T50" fmla="*/ 188 w 228"/>
                  <a:gd name="T51" fmla="*/ 108 h 120"/>
                  <a:gd name="T52" fmla="*/ 176 w 228"/>
                  <a:gd name="T5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20">
                    <a:moveTo>
                      <a:pt x="176" y="120"/>
                    </a:move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20"/>
                      <a:pt x="0" y="115"/>
                      <a:pt x="0" y="10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" y="111"/>
                      <a:pt x="10" y="112"/>
                      <a:pt x="12" y="112"/>
                    </a:cubicBezTo>
                    <a:cubicBezTo>
                      <a:pt x="176" y="112"/>
                      <a:pt x="176" y="112"/>
                      <a:pt x="176" y="112"/>
                    </a:cubicBezTo>
                    <a:cubicBezTo>
                      <a:pt x="178" y="112"/>
                      <a:pt x="180" y="111"/>
                      <a:pt x="180" y="10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7"/>
                      <a:pt x="180" y="66"/>
                      <a:pt x="181" y="66"/>
                    </a:cubicBezTo>
                    <a:cubicBezTo>
                      <a:pt x="214" y="32"/>
                      <a:pt x="214" y="32"/>
                      <a:pt x="21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2" y="32"/>
                      <a:pt x="180" y="31"/>
                      <a:pt x="180" y="28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0"/>
                      <a:pt x="178" y="8"/>
                      <a:pt x="176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83" y="0"/>
                      <a:pt x="188" y="6"/>
                      <a:pt x="188" y="12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26" y="24"/>
                      <a:pt x="227" y="25"/>
                      <a:pt x="228" y="27"/>
                    </a:cubicBezTo>
                    <a:cubicBezTo>
                      <a:pt x="228" y="28"/>
                      <a:pt x="228" y="30"/>
                      <a:pt x="227" y="31"/>
                    </a:cubicBezTo>
                    <a:cubicBezTo>
                      <a:pt x="188" y="70"/>
                      <a:pt x="188" y="70"/>
                      <a:pt x="188" y="70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88" y="115"/>
                      <a:pt x="183" y="120"/>
                      <a:pt x="176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66">
                <a:extLst>
                  <a:ext uri="{FF2B5EF4-FFF2-40B4-BE49-F238E27FC236}">
                    <a16:creationId xmlns:a16="http://schemas.microsoft.com/office/drawing/2014/main" id="{3A3AAFF5-DAB3-274A-B5DF-05E9103FB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2070101"/>
                <a:ext cx="355600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Rectangle 167">
                <a:extLst>
                  <a:ext uri="{FF2B5EF4-FFF2-40B4-BE49-F238E27FC236}">
                    <a16:creationId xmlns:a16="http://schemas.microsoft.com/office/drawing/2014/main" id="{8A77957D-2710-F444-AD02-4BBF100AA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2100263"/>
                <a:ext cx="355600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Rectangle 168">
                <a:extLst>
                  <a:ext uri="{FF2B5EF4-FFF2-40B4-BE49-F238E27FC236}">
                    <a16:creationId xmlns:a16="http://schemas.microsoft.com/office/drawing/2014/main" id="{C5C7A760-81F2-4145-A58F-EB5E2A6D5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2349501"/>
                <a:ext cx="30162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Rectangle 169">
                <a:extLst>
                  <a:ext uri="{FF2B5EF4-FFF2-40B4-BE49-F238E27FC236}">
                    <a16:creationId xmlns:a16="http://schemas.microsoft.com/office/drawing/2014/main" id="{45C0B389-4875-5C47-AD58-A5CCC4D32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2379663"/>
                <a:ext cx="22542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170">
                <a:extLst>
                  <a:ext uri="{FF2B5EF4-FFF2-40B4-BE49-F238E27FC236}">
                    <a16:creationId xmlns:a16="http://schemas.microsoft.com/office/drawing/2014/main" id="{52A6D773-47F8-AE4E-857C-E84DB6DE6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2132013"/>
                <a:ext cx="12382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tangle 171">
                <a:extLst>
                  <a:ext uri="{FF2B5EF4-FFF2-40B4-BE49-F238E27FC236}">
                    <a16:creationId xmlns:a16="http://schemas.microsoft.com/office/drawing/2014/main" id="{E4FB37FC-8A3B-DD46-A509-62DCFE010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151" y="2022476"/>
                <a:ext cx="1587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72">
                <a:extLst>
                  <a:ext uri="{FF2B5EF4-FFF2-40B4-BE49-F238E27FC236}">
                    <a16:creationId xmlns:a16="http://schemas.microsoft.com/office/drawing/2014/main" id="{E182E1D5-FEE4-EA47-A890-48782C197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1" y="2022476"/>
                <a:ext cx="14288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ectangle 173">
                <a:extLst>
                  <a:ext uri="{FF2B5EF4-FFF2-40B4-BE49-F238E27FC236}">
                    <a16:creationId xmlns:a16="http://schemas.microsoft.com/office/drawing/2014/main" id="{04130336-1403-B747-8AF0-9B63307BE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988" y="2022476"/>
                <a:ext cx="14288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ectangle 174">
                <a:extLst>
                  <a:ext uri="{FF2B5EF4-FFF2-40B4-BE49-F238E27FC236}">
                    <a16:creationId xmlns:a16="http://schemas.microsoft.com/office/drawing/2014/main" id="{88677C91-4E00-804F-B9C3-5FFC929C4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1" y="2255838"/>
                <a:ext cx="14288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Rectangle 175">
                <a:extLst>
                  <a:ext uri="{FF2B5EF4-FFF2-40B4-BE49-F238E27FC236}">
                    <a16:creationId xmlns:a16="http://schemas.microsoft.com/office/drawing/2014/main" id="{6488CBE1-4757-EB4E-BD62-35EC37A42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213" y="2255838"/>
                <a:ext cx="1587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Rectangle 176">
                <a:extLst>
                  <a:ext uri="{FF2B5EF4-FFF2-40B4-BE49-F238E27FC236}">
                    <a16:creationId xmlns:a16="http://schemas.microsoft.com/office/drawing/2014/main" id="{063F9D37-7D02-0248-90C1-B6A563F5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01" y="2255838"/>
                <a:ext cx="15875" cy="15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77">
                <a:extLst>
                  <a:ext uri="{FF2B5EF4-FFF2-40B4-BE49-F238E27FC236}">
                    <a16:creationId xmlns:a16="http://schemas.microsoft.com/office/drawing/2014/main" id="{A47C8A3A-AE34-7540-AE66-9015F44F6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263" y="2287588"/>
                <a:ext cx="301625" cy="46038"/>
              </a:xfrm>
              <a:custGeom>
                <a:avLst/>
                <a:gdLst>
                  <a:gd name="T0" fmla="*/ 152 w 156"/>
                  <a:gd name="T1" fmla="*/ 24 h 24"/>
                  <a:gd name="T2" fmla="*/ 4 w 156"/>
                  <a:gd name="T3" fmla="*/ 24 h 24"/>
                  <a:gd name="T4" fmla="*/ 0 w 156"/>
                  <a:gd name="T5" fmla="*/ 20 h 24"/>
                  <a:gd name="T6" fmla="*/ 0 w 156"/>
                  <a:gd name="T7" fmla="*/ 4 h 24"/>
                  <a:gd name="T8" fmla="*/ 4 w 156"/>
                  <a:gd name="T9" fmla="*/ 0 h 24"/>
                  <a:gd name="T10" fmla="*/ 152 w 156"/>
                  <a:gd name="T11" fmla="*/ 0 h 24"/>
                  <a:gd name="T12" fmla="*/ 156 w 156"/>
                  <a:gd name="T13" fmla="*/ 4 h 24"/>
                  <a:gd name="T14" fmla="*/ 156 w 156"/>
                  <a:gd name="T15" fmla="*/ 20 h 24"/>
                  <a:gd name="T16" fmla="*/ 152 w 156"/>
                  <a:gd name="T17" fmla="*/ 24 h 24"/>
                  <a:gd name="T18" fmla="*/ 8 w 156"/>
                  <a:gd name="T19" fmla="*/ 16 h 24"/>
                  <a:gd name="T20" fmla="*/ 148 w 156"/>
                  <a:gd name="T21" fmla="*/ 16 h 24"/>
                  <a:gd name="T22" fmla="*/ 148 w 156"/>
                  <a:gd name="T23" fmla="*/ 8 h 24"/>
                  <a:gd name="T24" fmla="*/ 8 w 156"/>
                  <a:gd name="T25" fmla="*/ 8 h 24"/>
                  <a:gd name="T26" fmla="*/ 8 w 156"/>
                  <a:gd name="T2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24">
                    <a:moveTo>
                      <a:pt x="152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3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4" y="0"/>
                      <a:pt x="156" y="2"/>
                      <a:pt x="156" y="4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23"/>
                      <a:pt x="154" y="24"/>
                      <a:pt x="152" y="24"/>
                    </a:cubicBezTo>
                    <a:close/>
                    <a:moveTo>
                      <a:pt x="8" y="16"/>
                    </a:moveTo>
                    <a:cubicBezTo>
                      <a:pt x="148" y="16"/>
                      <a:pt x="148" y="16"/>
                      <a:pt x="148" y="16"/>
                    </a:cubicBezTo>
                    <a:cubicBezTo>
                      <a:pt x="148" y="8"/>
                      <a:pt x="148" y="8"/>
                      <a:pt x="148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BA8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D5A4DD-68E3-664B-BAF5-8C08C36D500A}"/>
              </a:ext>
            </a:extLst>
          </p:cNvPr>
          <p:cNvGrpSpPr/>
          <p:nvPr/>
        </p:nvGrpSpPr>
        <p:grpSpPr>
          <a:xfrm>
            <a:off x="4308178" y="5708555"/>
            <a:ext cx="5547022" cy="887624"/>
            <a:chOff x="3959826" y="5325360"/>
            <a:chExt cx="5547022" cy="887624"/>
          </a:xfrm>
        </p:grpSpPr>
        <p:sp>
          <p:nvSpPr>
            <p:cNvPr id="157" name="Полилиния 26"/>
            <p:cNvSpPr/>
            <p:nvPr/>
          </p:nvSpPr>
          <p:spPr>
            <a:xfrm>
              <a:off x="4546152" y="5325360"/>
              <a:ext cx="4960696" cy="887624"/>
            </a:xfrm>
            <a:prstGeom prst="rect">
              <a:avLst/>
            </a:prstGeom>
            <a:noFill/>
            <a:ln w="25400" cap="flat" cmpd="sng" algn="ctr">
              <a:noFill/>
              <a:prstDash val="dash"/>
            </a:ln>
            <a:effectLst/>
          </p:spPr>
          <p:txBody>
            <a:bodyPr spcFirstLastPara="0" vert="horz" wrap="square" lIns="76046" tIns="76046" rIns="76046" bIns="76046" numCol="1" spcCol="1270" anchor="ctr" anchorCtr="0">
              <a:spAutoFit/>
            </a:bodyPr>
            <a:lstStyle/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258442"/>
                  </a:solidFill>
                  <a:effectLst/>
                  <a:uLnTx/>
                  <a:uFillTx/>
                  <a:latin typeface="Calibri"/>
                  <a:ea typeface="+mn-ea"/>
                  <a:cs typeface="Segoe UI" panose="020B0502040204020203" pitchFamily="34" charset="0"/>
                </a:rPr>
                <a:t>Лучшая модель Risk management.</a:t>
              </a:r>
            </a:p>
            <a:p>
              <a:pPr marL="0" marR="0" lvl="0" indent="0" algn="l" defTabSz="587961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 Взвешенный подход к оценке рисков с упором на реальные источники данных (данные, собираемые в экосистеме)</a:t>
              </a:r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BFDA5327-DE1B-A145-B618-A43C4829DDE0}"/>
                </a:ext>
              </a:extLst>
            </p:cNvPr>
            <p:cNvGrpSpPr/>
            <p:nvPr/>
          </p:nvGrpSpPr>
          <p:grpSpPr>
            <a:xfrm>
              <a:off x="3959826" y="5366157"/>
              <a:ext cx="496888" cy="495300"/>
              <a:chOff x="7343775" y="2770188"/>
              <a:chExt cx="496888" cy="495300"/>
            </a:xfrm>
            <a:solidFill>
              <a:schemeClr val="accent2"/>
            </a:solidFill>
          </p:grpSpPr>
          <p:sp>
            <p:nvSpPr>
              <p:cNvPr id="127" name="Rectangle 857">
                <a:extLst>
                  <a:ext uri="{FF2B5EF4-FFF2-40B4-BE49-F238E27FC236}">
                    <a16:creationId xmlns:a16="http://schemas.microsoft.com/office/drawing/2014/main" id="{E6972652-7AD8-F842-8621-C4DD73EF7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5525" y="2770188"/>
                <a:ext cx="15875" cy="495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Rectangle 858">
                <a:extLst>
                  <a:ext uri="{FF2B5EF4-FFF2-40B4-BE49-F238E27FC236}">
                    <a16:creationId xmlns:a16="http://schemas.microsoft.com/office/drawing/2014/main" id="{3DA59E45-F53F-BA4D-8498-59A6BDD6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3775" y="3219451"/>
                <a:ext cx="496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859">
                <a:extLst>
                  <a:ext uri="{FF2B5EF4-FFF2-40B4-BE49-F238E27FC236}">
                    <a16:creationId xmlns:a16="http://schemas.microsoft.com/office/drawing/2014/main" id="{540B36BE-F03A-2946-99E7-45D8A9B87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3150" y="3051176"/>
                <a:ext cx="74613" cy="73025"/>
              </a:xfrm>
              <a:custGeom>
                <a:avLst/>
                <a:gdLst>
                  <a:gd name="T0" fmla="*/ 8 w 47"/>
                  <a:gd name="T1" fmla="*/ 46 h 46"/>
                  <a:gd name="T2" fmla="*/ 0 w 47"/>
                  <a:gd name="T3" fmla="*/ 39 h 46"/>
                  <a:gd name="T4" fmla="*/ 39 w 47"/>
                  <a:gd name="T5" fmla="*/ 0 h 46"/>
                  <a:gd name="T6" fmla="*/ 47 w 47"/>
                  <a:gd name="T7" fmla="*/ 7 h 46"/>
                  <a:gd name="T8" fmla="*/ 8 w 47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8" y="46"/>
                    </a:moveTo>
                    <a:lnTo>
                      <a:pt x="0" y="39"/>
                    </a:lnTo>
                    <a:lnTo>
                      <a:pt x="39" y="0"/>
                    </a:lnTo>
                    <a:lnTo>
                      <a:pt x="47" y="7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Rectangle 860">
                <a:extLst>
                  <a:ext uri="{FF2B5EF4-FFF2-40B4-BE49-F238E27FC236}">
                    <a16:creationId xmlns:a16="http://schemas.microsoft.com/office/drawing/2014/main" id="{4D7917CD-16B6-8844-9B20-614F141FC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Rectangle 861">
                <a:extLst>
                  <a:ext uri="{FF2B5EF4-FFF2-40B4-BE49-F238E27FC236}">
                    <a16:creationId xmlns:a16="http://schemas.microsoft.com/office/drawing/2014/main" id="{096B6625-E3B9-F845-AE86-975F47BCE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7438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Rectangle 862">
                <a:extLst>
                  <a:ext uri="{FF2B5EF4-FFF2-40B4-BE49-F238E27FC236}">
                    <a16:creationId xmlns:a16="http://schemas.microsoft.com/office/drawing/2014/main" id="{DBD81A8C-E062-4B47-A980-8098FDA58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7600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Rectangle 863">
                <a:extLst>
                  <a:ext uri="{FF2B5EF4-FFF2-40B4-BE49-F238E27FC236}">
                    <a16:creationId xmlns:a16="http://schemas.microsoft.com/office/drawing/2014/main" id="{D0BAD703-3FB2-2645-A1BC-E8034C4A4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50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864">
                <a:extLst>
                  <a:ext uri="{FF2B5EF4-FFF2-40B4-BE49-F238E27FC236}">
                    <a16:creationId xmlns:a16="http://schemas.microsoft.com/office/drawing/2014/main" id="{BA7931B4-C01D-8F4B-AB68-6AC949A3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9513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865">
                <a:extLst>
                  <a:ext uri="{FF2B5EF4-FFF2-40B4-BE49-F238E27FC236}">
                    <a16:creationId xmlns:a16="http://schemas.microsoft.com/office/drawing/2014/main" id="{6E5EF1E4-8A13-B34C-83BA-705702D6C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1263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866">
                <a:extLst>
                  <a:ext uri="{FF2B5EF4-FFF2-40B4-BE49-F238E27FC236}">
                    <a16:creationId xmlns:a16="http://schemas.microsoft.com/office/drawing/2014/main" id="{FE12762B-4F3A-934C-B531-F82480829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3013" y="3189288"/>
                <a:ext cx="14288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867">
                <a:extLst>
                  <a:ext uri="{FF2B5EF4-FFF2-40B4-BE49-F238E27FC236}">
                    <a16:creationId xmlns:a16="http://schemas.microsoft.com/office/drawing/2014/main" id="{05D72BE5-73FB-D548-8D32-DC0DD26EB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3175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868">
                <a:extLst>
                  <a:ext uri="{FF2B5EF4-FFF2-40B4-BE49-F238E27FC236}">
                    <a16:creationId xmlns:a16="http://schemas.microsoft.com/office/drawing/2014/main" id="{0BCDAF7B-6B69-ED45-BB41-8F8E846A2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4925" y="3189288"/>
                <a:ext cx="14288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Rectangle 869">
                <a:extLst>
                  <a:ext uri="{FF2B5EF4-FFF2-40B4-BE49-F238E27FC236}">
                    <a16:creationId xmlns:a16="http://schemas.microsoft.com/office/drawing/2014/main" id="{E5E2C1B7-AD8A-C34C-9F97-0FE815271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5088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870">
                <a:extLst>
                  <a:ext uri="{FF2B5EF4-FFF2-40B4-BE49-F238E27FC236}">
                    <a16:creationId xmlns:a16="http://schemas.microsoft.com/office/drawing/2014/main" id="{D199FD39-F7C4-7948-A0C0-942CDDECC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6838" y="3189288"/>
                <a:ext cx="14288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Rectangle 871">
                <a:extLst>
                  <a:ext uri="{FF2B5EF4-FFF2-40B4-BE49-F238E27FC236}">
                    <a16:creationId xmlns:a16="http://schemas.microsoft.com/office/drawing/2014/main" id="{EC65B088-9DAB-CA4B-8583-59724865F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7000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Rectangle 872">
                <a:extLst>
                  <a:ext uri="{FF2B5EF4-FFF2-40B4-BE49-F238E27FC236}">
                    <a16:creationId xmlns:a16="http://schemas.microsoft.com/office/drawing/2014/main" id="{4531F2D0-E3D6-0D43-B01A-FEEB8E69E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750" y="3189288"/>
                <a:ext cx="15875" cy="14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873">
                <a:extLst>
                  <a:ext uri="{FF2B5EF4-FFF2-40B4-BE49-F238E27FC236}">
                    <a16:creationId xmlns:a16="http://schemas.microsoft.com/office/drawing/2014/main" id="{9374CF91-79D8-6841-BEB0-4373EED3C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0" y="2863851"/>
                <a:ext cx="266700" cy="160338"/>
              </a:xfrm>
              <a:custGeom>
                <a:avLst/>
                <a:gdLst>
                  <a:gd name="T0" fmla="*/ 6 w 138"/>
                  <a:gd name="T1" fmla="*/ 82 h 82"/>
                  <a:gd name="T2" fmla="*/ 0 w 138"/>
                  <a:gd name="T3" fmla="*/ 76 h 82"/>
                  <a:gd name="T4" fmla="*/ 16 w 138"/>
                  <a:gd name="T5" fmla="*/ 60 h 82"/>
                  <a:gd name="T6" fmla="*/ 19 w 138"/>
                  <a:gd name="T7" fmla="*/ 59 h 82"/>
                  <a:gd name="T8" fmla="*/ 73 w 138"/>
                  <a:gd name="T9" fmla="*/ 59 h 82"/>
                  <a:gd name="T10" fmla="*/ 132 w 138"/>
                  <a:gd name="T11" fmla="*/ 0 h 82"/>
                  <a:gd name="T12" fmla="*/ 138 w 138"/>
                  <a:gd name="T13" fmla="*/ 6 h 82"/>
                  <a:gd name="T14" fmla="*/ 78 w 138"/>
                  <a:gd name="T15" fmla="*/ 66 h 82"/>
                  <a:gd name="T16" fmla="*/ 75 w 138"/>
                  <a:gd name="T17" fmla="*/ 67 h 82"/>
                  <a:gd name="T18" fmla="*/ 20 w 138"/>
                  <a:gd name="T19" fmla="*/ 67 h 82"/>
                  <a:gd name="T20" fmla="*/ 6 w 138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82">
                    <a:moveTo>
                      <a:pt x="6" y="82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7" y="66"/>
                      <a:pt x="76" y="67"/>
                      <a:pt x="75" y="67"/>
                    </a:cubicBezTo>
                    <a:cubicBezTo>
                      <a:pt x="20" y="67"/>
                      <a:pt x="20" y="67"/>
                      <a:pt x="20" y="67"/>
                    </a:cubicBezTo>
                    <a:lnTo>
                      <a:pt x="6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874">
                <a:extLst>
                  <a:ext uri="{FF2B5EF4-FFF2-40B4-BE49-F238E27FC236}">
                    <a16:creationId xmlns:a16="http://schemas.microsoft.com/office/drawing/2014/main" id="{F8CCFFB3-A66A-E241-90B6-BC33862B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2862263"/>
                <a:ext cx="292100" cy="61913"/>
              </a:xfrm>
              <a:custGeom>
                <a:avLst/>
                <a:gdLst>
                  <a:gd name="T0" fmla="*/ 76 w 151"/>
                  <a:gd name="T1" fmla="*/ 32 h 32"/>
                  <a:gd name="T2" fmla="*/ 73 w 151"/>
                  <a:gd name="T3" fmla="*/ 31 h 32"/>
                  <a:gd name="T4" fmla="*/ 50 w 151"/>
                  <a:gd name="T5" fmla="*/ 8 h 32"/>
                  <a:gd name="T6" fmla="*/ 0 w 151"/>
                  <a:gd name="T7" fmla="*/ 8 h 32"/>
                  <a:gd name="T8" fmla="*/ 0 w 151"/>
                  <a:gd name="T9" fmla="*/ 0 h 32"/>
                  <a:gd name="T10" fmla="*/ 52 w 151"/>
                  <a:gd name="T11" fmla="*/ 0 h 32"/>
                  <a:gd name="T12" fmla="*/ 55 w 151"/>
                  <a:gd name="T13" fmla="*/ 1 h 32"/>
                  <a:gd name="T14" fmla="*/ 76 w 151"/>
                  <a:gd name="T15" fmla="*/ 22 h 32"/>
                  <a:gd name="T16" fmla="*/ 97 w 151"/>
                  <a:gd name="T17" fmla="*/ 1 h 32"/>
                  <a:gd name="T18" fmla="*/ 100 w 151"/>
                  <a:gd name="T19" fmla="*/ 0 h 32"/>
                  <a:gd name="T20" fmla="*/ 128 w 151"/>
                  <a:gd name="T21" fmla="*/ 0 h 32"/>
                  <a:gd name="T22" fmla="*/ 131 w 151"/>
                  <a:gd name="T23" fmla="*/ 1 h 32"/>
                  <a:gd name="T24" fmla="*/ 151 w 151"/>
                  <a:gd name="T25" fmla="*/ 21 h 32"/>
                  <a:gd name="T26" fmla="*/ 145 w 151"/>
                  <a:gd name="T27" fmla="*/ 27 h 32"/>
                  <a:gd name="T28" fmla="*/ 126 w 151"/>
                  <a:gd name="T29" fmla="*/ 8 h 32"/>
                  <a:gd name="T30" fmla="*/ 101 w 151"/>
                  <a:gd name="T31" fmla="*/ 8 h 32"/>
                  <a:gd name="T32" fmla="*/ 79 w 151"/>
                  <a:gd name="T33" fmla="*/ 31 h 32"/>
                  <a:gd name="T34" fmla="*/ 76 w 151"/>
                  <a:gd name="T3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32">
                    <a:moveTo>
                      <a:pt x="76" y="32"/>
                    </a:moveTo>
                    <a:cubicBezTo>
                      <a:pt x="75" y="32"/>
                      <a:pt x="74" y="31"/>
                      <a:pt x="73" y="3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0"/>
                      <a:pt x="55" y="1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8" y="0"/>
                      <a:pt x="99" y="0"/>
                      <a:pt x="10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30" y="0"/>
                      <a:pt x="131" y="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8" y="31"/>
                      <a:pt x="77" y="32"/>
                      <a:pt x="7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875">
                <a:extLst>
                  <a:ext uri="{FF2B5EF4-FFF2-40B4-BE49-F238E27FC236}">
                    <a16:creationId xmlns:a16="http://schemas.microsoft.com/office/drawing/2014/main" id="{F3C6AEF1-8D78-1E40-8E88-6E9A4119E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238" y="2941638"/>
                <a:ext cx="49213" cy="50800"/>
              </a:xfrm>
              <a:custGeom>
                <a:avLst/>
                <a:gdLst>
                  <a:gd name="T0" fmla="*/ 24 w 31"/>
                  <a:gd name="T1" fmla="*/ 32 h 32"/>
                  <a:gd name="T2" fmla="*/ 0 w 31"/>
                  <a:gd name="T3" fmla="*/ 8 h 32"/>
                  <a:gd name="T4" fmla="*/ 7 w 31"/>
                  <a:gd name="T5" fmla="*/ 0 h 32"/>
                  <a:gd name="T6" fmla="*/ 31 w 31"/>
                  <a:gd name="T7" fmla="*/ 25 h 32"/>
                  <a:gd name="T8" fmla="*/ 24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4" y="32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31" y="25"/>
                    </a:lnTo>
                    <a:lnTo>
                      <a:pt x="2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876">
                <a:extLst>
                  <a:ext uri="{FF2B5EF4-FFF2-40B4-BE49-F238E27FC236}">
                    <a16:creationId xmlns:a16="http://schemas.microsoft.com/office/drawing/2014/main" id="{217166F9-90E4-004D-9011-EAFDBB0E1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000" y="2947988"/>
                <a:ext cx="47625" cy="46038"/>
              </a:xfrm>
              <a:custGeom>
                <a:avLst/>
                <a:gdLst>
                  <a:gd name="T0" fmla="*/ 20 w 24"/>
                  <a:gd name="T1" fmla="*/ 24 h 24"/>
                  <a:gd name="T2" fmla="*/ 0 w 24"/>
                  <a:gd name="T3" fmla="*/ 24 h 24"/>
                  <a:gd name="T4" fmla="*/ 0 w 24"/>
                  <a:gd name="T5" fmla="*/ 16 h 24"/>
                  <a:gd name="T6" fmla="*/ 16 w 24"/>
                  <a:gd name="T7" fmla="*/ 16 h 24"/>
                  <a:gd name="T8" fmla="*/ 16 w 24"/>
                  <a:gd name="T9" fmla="*/ 0 h 24"/>
                  <a:gd name="T10" fmla="*/ 24 w 24"/>
                  <a:gd name="T11" fmla="*/ 0 h 24"/>
                  <a:gd name="T12" fmla="*/ 24 w 24"/>
                  <a:gd name="T13" fmla="*/ 20 h 24"/>
                  <a:gd name="T14" fmla="*/ 20 w 2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4">
                    <a:moveTo>
                      <a:pt x="2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2"/>
                      <a:pt x="22" y="24"/>
                      <a:pt x="2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877">
                <a:extLst>
                  <a:ext uri="{FF2B5EF4-FFF2-40B4-BE49-F238E27FC236}">
                    <a16:creationId xmlns:a16="http://schemas.microsoft.com/office/drawing/2014/main" id="{D9478345-E83D-124F-AACD-7725A3E6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000" y="2862263"/>
                <a:ext cx="47625" cy="47625"/>
              </a:xfrm>
              <a:custGeom>
                <a:avLst/>
                <a:gdLst>
                  <a:gd name="T0" fmla="*/ 24 w 24"/>
                  <a:gd name="T1" fmla="*/ 24 h 24"/>
                  <a:gd name="T2" fmla="*/ 16 w 24"/>
                  <a:gd name="T3" fmla="*/ 24 h 24"/>
                  <a:gd name="T4" fmla="*/ 16 w 24"/>
                  <a:gd name="T5" fmla="*/ 8 h 24"/>
                  <a:gd name="T6" fmla="*/ 0 w 24"/>
                  <a:gd name="T7" fmla="*/ 8 h 24"/>
                  <a:gd name="T8" fmla="*/ 0 w 24"/>
                  <a:gd name="T9" fmla="*/ 0 h 24"/>
                  <a:gd name="T10" fmla="*/ 20 w 24"/>
                  <a:gd name="T11" fmla="*/ 0 h 24"/>
                  <a:gd name="T12" fmla="*/ 24 w 24"/>
                  <a:gd name="T13" fmla="*/ 4 h 24"/>
                  <a:gd name="T14" fmla="*/ 24 w 2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lnTo>
                      <a:pt x="24" y="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878">
                <a:extLst>
                  <a:ext uri="{FF2B5EF4-FFF2-40B4-BE49-F238E27FC236}">
                    <a16:creationId xmlns:a16="http://schemas.microsoft.com/office/drawing/2014/main" id="{3F6EDC67-D93B-6440-A07E-DBE033C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59113"/>
                <a:ext cx="46038" cy="73025"/>
              </a:xfrm>
              <a:custGeom>
                <a:avLst/>
                <a:gdLst>
                  <a:gd name="T0" fmla="*/ 6 w 23"/>
                  <a:gd name="T1" fmla="*/ 38 h 38"/>
                  <a:gd name="T2" fmla="*/ 0 w 23"/>
                  <a:gd name="T3" fmla="*/ 32 h 38"/>
                  <a:gd name="T4" fmla="*/ 13 w 23"/>
                  <a:gd name="T5" fmla="*/ 19 h 38"/>
                  <a:gd name="T6" fmla="*/ 0 w 23"/>
                  <a:gd name="T7" fmla="*/ 6 h 38"/>
                  <a:gd name="T8" fmla="*/ 6 w 23"/>
                  <a:gd name="T9" fmla="*/ 0 h 38"/>
                  <a:gd name="T10" fmla="*/ 22 w 23"/>
                  <a:gd name="T11" fmla="*/ 16 h 38"/>
                  <a:gd name="T12" fmla="*/ 22 w 23"/>
                  <a:gd name="T13" fmla="*/ 22 h 38"/>
                  <a:gd name="T14" fmla="*/ 6 w 2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8">
                    <a:moveTo>
                      <a:pt x="6" y="38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8"/>
                      <a:pt x="23" y="20"/>
                      <a:pt x="22" y="22"/>
                    </a:cubicBezTo>
                    <a:lnTo>
                      <a:pt x="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879">
                <a:extLst>
                  <a:ext uri="{FF2B5EF4-FFF2-40B4-BE49-F238E27FC236}">
                    <a16:creationId xmlns:a16="http://schemas.microsoft.com/office/drawing/2014/main" id="{B4CB8789-BAE5-B44B-9E56-DB5B44AE8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3150" y="2949576"/>
                <a:ext cx="363538" cy="153988"/>
              </a:xfrm>
              <a:custGeom>
                <a:avLst/>
                <a:gdLst>
                  <a:gd name="T0" fmla="*/ 187 w 187"/>
                  <a:gd name="T1" fmla="*/ 79 h 79"/>
                  <a:gd name="T2" fmla="*/ 131 w 187"/>
                  <a:gd name="T3" fmla="*/ 79 h 79"/>
                  <a:gd name="T4" fmla="*/ 128 w 187"/>
                  <a:gd name="T5" fmla="*/ 78 h 79"/>
                  <a:gd name="T6" fmla="*/ 103 w 187"/>
                  <a:gd name="T7" fmla="*/ 52 h 79"/>
                  <a:gd name="T8" fmla="*/ 78 w 187"/>
                  <a:gd name="T9" fmla="*/ 78 h 79"/>
                  <a:gd name="T10" fmla="*/ 72 w 187"/>
                  <a:gd name="T11" fmla="*/ 78 h 79"/>
                  <a:gd name="T12" fmla="*/ 0 w 187"/>
                  <a:gd name="T13" fmla="*/ 6 h 79"/>
                  <a:gd name="T14" fmla="*/ 6 w 187"/>
                  <a:gd name="T15" fmla="*/ 0 h 79"/>
                  <a:gd name="T16" fmla="*/ 75 w 187"/>
                  <a:gd name="T17" fmla="*/ 69 h 79"/>
                  <a:gd name="T18" fmla="*/ 100 w 187"/>
                  <a:gd name="T19" fmla="*/ 44 h 79"/>
                  <a:gd name="T20" fmla="*/ 106 w 187"/>
                  <a:gd name="T21" fmla="*/ 44 h 79"/>
                  <a:gd name="T22" fmla="*/ 132 w 187"/>
                  <a:gd name="T23" fmla="*/ 71 h 79"/>
                  <a:gd name="T24" fmla="*/ 187 w 187"/>
                  <a:gd name="T25" fmla="*/ 71 h 79"/>
                  <a:gd name="T26" fmla="*/ 187 w 187"/>
                  <a:gd name="T2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79">
                    <a:moveTo>
                      <a:pt x="187" y="79"/>
                    </a:moveTo>
                    <a:cubicBezTo>
                      <a:pt x="131" y="79"/>
                      <a:pt x="131" y="79"/>
                      <a:pt x="131" y="79"/>
                    </a:cubicBezTo>
                    <a:cubicBezTo>
                      <a:pt x="130" y="79"/>
                      <a:pt x="129" y="78"/>
                      <a:pt x="128" y="7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9"/>
                      <a:pt x="74" y="79"/>
                      <a:pt x="72" y="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2" y="42"/>
                      <a:pt x="104" y="42"/>
                      <a:pt x="106" y="44"/>
                    </a:cubicBezTo>
                    <a:cubicBezTo>
                      <a:pt x="132" y="71"/>
                      <a:pt x="132" y="71"/>
                      <a:pt x="132" y="71"/>
                    </a:cubicBezTo>
                    <a:cubicBezTo>
                      <a:pt x="187" y="71"/>
                      <a:pt x="187" y="71"/>
                      <a:pt x="187" y="71"/>
                    </a:cubicBezTo>
                    <a:lnTo>
                      <a:pt x="187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651B94-9D8A-0642-A225-0760EB6498AB}"/>
              </a:ext>
            </a:extLst>
          </p:cNvPr>
          <p:cNvGrpSpPr/>
          <p:nvPr/>
        </p:nvGrpSpPr>
        <p:grpSpPr>
          <a:xfrm>
            <a:off x="701003" y="2581883"/>
            <a:ext cx="2462213" cy="2460625"/>
            <a:chOff x="4660803" y="2242297"/>
            <a:chExt cx="2462213" cy="2460625"/>
          </a:xfrm>
          <a:solidFill>
            <a:schemeClr val="accent1"/>
          </a:solidFill>
        </p:grpSpPr>
        <p:sp>
          <p:nvSpPr>
            <p:cNvPr id="45" name="Oval 3">
              <a:extLst>
                <a:ext uri="{FF2B5EF4-FFF2-40B4-BE49-F238E27FC236}">
                  <a16:creationId xmlns:a16="http://schemas.microsoft.com/office/drawing/2014/main" id="{5A7929E8-B35D-42DC-AC4F-8C94886355F5}"/>
                </a:ext>
              </a:extLst>
            </p:cNvPr>
            <p:cNvSpPr/>
            <p:nvPr/>
          </p:nvSpPr>
          <p:spPr bwMode="auto">
            <a:xfrm>
              <a:off x="4660803" y="2242297"/>
              <a:ext cx="2462213" cy="2460625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190500" dir="2700000" sx="105000" sy="105000" algn="ct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317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30725" y="3576313"/>
              <a:ext cx="172236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ЭКОСИСТЕМА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Segoe UI" panose="020B0502040204020203" pitchFamily="34" charset="0"/>
                </a:rPr>
                <a:t>ДЛЯ ФЕРМЕРОВ</a:t>
              </a: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7EAF2056-CB69-F44F-A3E3-4DAC3A14AEFC}"/>
                </a:ext>
              </a:extLst>
            </p:cNvPr>
            <p:cNvSpPr/>
            <p:nvPr/>
          </p:nvSpPr>
          <p:spPr>
            <a:xfrm>
              <a:off x="5579552" y="2641979"/>
              <a:ext cx="624714" cy="768169"/>
            </a:xfrm>
            <a:custGeom>
              <a:avLst/>
              <a:gdLst>
                <a:gd name="connsiteX0" fmla="*/ 619803 w 624714"/>
                <a:gd name="connsiteY0" fmla="*/ 135957 h 768169"/>
                <a:gd name="connsiteX1" fmla="*/ 619775 w 624714"/>
                <a:gd name="connsiteY1" fmla="*/ 135938 h 768169"/>
                <a:gd name="connsiteX2" fmla="*/ 619756 w 624714"/>
                <a:gd name="connsiteY2" fmla="*/ 135929 h 768169"/>
                <a:gd name="connsiteX3" fmla="*/ 587542 w 624714"/>
                <a:gd name="connsiteY3" fmla="*/ 171248 h 768169"/>
                <a:gd name="connsiteX4" fmla="*/ 546870 w 624714"/>
                <a:gd name="connsiteY4" fmla="*/ 170247 h 768169"/>
                <a:gd name="connsiteX5" fmla="*/ 523687 w 624714"/>
                <a:gd name="connsiteY5" fmla="*/ 61075 h 768169"/>
                <a:gd name="connsiteX6" fmla="*/ 512133 w 624714"/>
                <a:gd name="connsiteY6" fmla="*/ 22808 h 768169"/>
                <a:gd name="connsiteX7" fmla="*/ 501798 w 624714"/>
                <a:gd name="connsiteY7" fmla="*/ 40307 h 768169"/>
                <a:gd name="connsiteX8" fmla="*/ 491473 w 624714"/>
                <a:gd name="connsiteY8" fmla="*/ 68039 h 768169"/>
                <a:gd name="connsiteX9" fmla="*/ 445591 w 624714"/>
                <a:gd name="connsiteY9" fmla="*/ 169746 h 768169"/>
                <a:gd name="connsiteX10" fmla="*/ 420788 w 624714"/>
                <a:gd name="connsiteY10" fmla="*/ 148817 h 768169"/>
                <a:gd name="connsiteX11" fmla="*/ 422741 w 624714"/>
                <a:gd name="connsiteY11" fmla="*/ 131979 h 768169"/>
                <a:gd name="connsiteX12" fmla="*/ 403757 w 624714"/>
                <a:gd name="connsiteY12" fmla="*/ 115463 h 768169"/>
                <a:gd name="connsiteX13" fmla="*/ 399042 w 624714"/>
                <a:gd name="connsiteY13" fmla="*/ 151132 h 768169"/>
                <a:gd name="connsiteX14" fmla="*/ 389146 w 624714"/>
                <a:gd name="connsiteY14" fmla="*/ 176474 h 768169"/>
                <a:gd name="connsiteX15" fmla="*/ 386689 w 624714"/>
                <a:gd name="connsiteY15" fmla="*/ 230606 h 768169"/>
                <a:gd name="connsiteX16" fmla="*/ 381259 w 624714"/>
                <a:gd name="connsiteY16" fmla="*/ 216518 h 768169"/>
                <a:gd name="connsiteX17" fmla="*/ 380535 w 624714"/>
                <a:gd name="connsiteY17" fmla="*/ 202458 h 768169"/>
                <a:gd name="connsiteX18" fmla="*/ 359876 w 624714"/>
                <a:gd name="connsiteY18" fmla="*/ 194530 h 768169"/>
                <a:gd name="connsiteX19" fmla="*/ 360209 w 624714"/>
                <a:gd name="connsiteY19" fmla="*/ 231125 h 768169"/>
                <a:gd name="connsiteX20" fmla="*/ 337597 w 624714"/>
                <a:gd name="connsiteY20" fmla="*/ 304117 h 768169"/>
                <a:gd name="connsiteX21" fmla="*/ 335444 w 624714"/>
                <a:gd name="connsiteY21" fmla="*/ 277321 h 768169"/>
                <a:gd name="connsiteX22" fmla="*/ 316842 w 624714"/>
                <a:gd name="connsiteY22" fmla="*/ 280184 h 768169"/>
                <a:gd name="connsiteX23" fmla="*/ 316003 w 624714"/>
                <a:gd name="connsiteY23" fmla="*/ 309135 h 768169"/>
                <a:gd name="connsiteX24" fmla="*/ 294582 w 624714"/>
                <a:gd name="connsiteY24" fmla="*/ 390158 h 768169"/>
                <a:gd name="connsiteX25" fmla="*/ 278570 w 624714"/>
                <a:gd name="connsiteY25" fmla="*/ 356492 h 768169"/>
                <a:gd name="connsiteX26" fmla="*/ 260625 w 624714"/>
                <a:gd name="connsiteY26" fmla="*/ 374010 h 768169"/>
                <a:gd name="connsiteX27" fmla="*/ 237679 w 624714"/>
                <a:gd name="connsiteY27" fmla="*/ 448996 h 768169"/>
                <a:gd name="connsiteX28" fmla="*/ 272341 w 624714"/>
                <a:gd name="connsiteY28" fmla="*/ 531248 h 768169"/>
                <a:gd name="connsiteX29" fmla="*/ 258511 w 624714"/>
                <a:gd name="connsiteY29" fmla="*/ 543805 h 768169"/>
                <a:gd name="connsiteX30" fmla="*/ 240051 w 624714"/>
                <a:gd name="connsiteY30" fmla="*/ 572444 h 768169"/>
                <a:gd name="connsiteX31" fmla="*/ 198998 w 624714"/>
                <a:gd name="connsiteY31" fmla="*/ 623421 h 768169"/>
                <a:gd name="connsiteX32" fmla="*/ 82651 w 624714"/>
                <a:gd name="connsiteY32" fmla="*/ 715792 h 768169"/>
                <a:gd name="connsiteX33" fmla="*/ 99529 w 624714"/>
                <a:gd name="connsiteY33" fmla="*/ 574551 h 768169"/>
                <a:gd name="connsiteX34" fmla="*/ 189807 w 624714"/>
                <a:gd name="connsiteY34" fmla="*/ 543484 h 768169"/>
                <a:gd name="connsiteX35" fmla="*/ 199837 w 624714"/>
                <a:gd name="connsiteY35" fmla="*/ 466079 h 768169"/>
                <a:gd name="connsiteX36" fmla="*/ 216420 w 624714"/>
                <a:gd name="connsiteY36" fmla="*/ 382618 h 768169"/>
                <a:gd name="connsiteX37" fmla="*/ 253596 w 624714"/>
                <a:gd name="connsiteY37" fmla="*/ 329591 h 768169"/>
                <a:gd name="connsiteX38" fmla="*/ 274208 w 624714"/>
                <a:gd name="connsiteY38" fmla="*/ 316165 h 768169"/>
                <a:gd name="connsiteX39" fmla="*/ 265511 w 624714"/>
                <a:gd name="connsiteY39" fmla="*/ 299223 h 768169"/>
                <a:gd name="connsiteX40" fmla="*/ 239118 w 624714"/>
                <a:gd name="connsiteY40" fmla="*/ 300432 h 768169"/>
                <a:gd name="connsiteX41" fmla="*/ 281733 w 624714"/>
                <a:gd name="connsiteY41" fmla="*/ 244665 h 768169"/>
                <a:gd name="connsiteX42" fmla="*/ 311822 w 624714"/>
                <a:gd name="connsiteY42" fmla="*/ 232505 h 768169"/>
                <a:gd name="connsiteX43" fmla="*/ 299039 w 624714"/>
                <a:gd name="connsiteY43" fmla="*/ 217264 h 768169"/>
                <a:gd name="connsiteX44" fmla="*/ 264045 w 624714"/>
                <a:gd name="connsiteY44" fmla="*/ 226174 h 768169"/>
                <a:gd name="connsiteX45" fmla="*/ 313108 w 624714"/>
                <a:gd name="connsiteY45" fmla="*/ 164341 h 768169"/>
                <a:gd name="connsiteX46" fmla="*/ 334634 w 624714"/>
                <a:gd name="connsiteY46" fmla="*/ 134407 h 768169"/>
                <a:gd name="connsiteX47" fmla="*/ 310336 w 624714"/>
                <a:gd name="connsiteY47" fmla="*/ 135144 h 768169"/>
                <a:gd name="connsiteX48" fmla="*/ 294039 w 624714"/>
                <a:gd name="connsiteY48" fmla="*/ 141815 h 768169"/>
                <a:gd name="connsiteX49" fmla="*/ 239518 w 624714"/>
                <a:gd name="connsiteY49" fmla="*/ 136099 h 768169"/>
                <a:gd name="connsiteX50" fmla="*/ 242604 w 624714"/>
                <a:gd name="connsiteY50" fmla="*/ 82675 h 768169"/>
                <a:gd name="connsiteX51" fmla="*/ 237403 w 624714"/>
                <a:gd name="connsiteY51" fmla="*/ 56171 h 768169"/>
                <a:gd name="connsiteX52" fmla="*/ 237775 w 624714"/>
                <a:gd name="connsiteY52" fmla="*/ 33551 h 768169"/>
                <a:gd name="connsiteX53" fmla="*/ 233555 w 624714"/>
                <a:gd name="connsiteY53" fmla="*/ 2861 h 768169"/>
                <a:gd name="connsiteX54" fmla="*/ 211667 w 624714"/>
                <a:gd name="connsiteY54" fmla="*/ 34656 h 768169"/>
                <a:gd name="connsiteX55" fmla="*/ 140924 w 624714"/>
                <a:gd name="connsiteY55" fmla="*/ 113195 h 768169"/>
                <a:gd name="connsiteX56" fmla="*/ 123332 w 624714"/>
                <a:gd name="connsiteY56" fmla="*/ 89960 h 768169"/>
                <a:gd name="connsiteX57" fmla="*/ 122475 w 624714"/>
                <a:gd name="connsiteY57" fmla="*/ 72603 h 768169"/>
                <a:gd name="connsiteX58" fmla="*/ 101300 w 624714"/>
                <a:gd name="connsiteY58" fmla="*/ 68521 h 768169"/>
                <a:gd name="connsiteX59" fmla="*/ 99072 w 624714"/>
                <a:gd name="connsiteY59" fmla="*/ 104852 h 768169"/>
                <a:gd name="connsiteX60" fmla="*/ 84051 w 624714"/>
                <a:gd name="connsiteY60" fmla="*/ 202089 h 768169"/>
                <a:gd name="connsiteX61" fmla="*/ 66544 w 624714"/>
                <a:gd name="connsiteY61" fmla="*/ 177541 h 768169"/>
                <a:gd name="connsiteX62" fmla="*/ 48227 w 624714"/>
                <a:gd name="connsiteY62" fmla="*/ 184184 h 768169"/>
                <a:gd name="connsiteX63" fmla="*/ 57333 w 624714"/>
                <a:gd name="connsiteY63" fmla="*/ 211699 h 768169"/>
                <a:gd name="connsiteX64" fmla="*/ 52694 w 624714"/>
                <a:gd name="connsiteY64" fmla="*/ 251346 h 768169"/>
                <a:gd name="connsiteX65" fmla="*/ 57057 w 624714"/>
                <a:gd name="connsiteY65" fmla="*/ 296341 h 768169"/>
                <a:gd name="connsiteX66" fmla="*/ 45970 w 624714"/>
                <a:gd name="connsiteY66" fmla="*/ 279749 h 768169"/>
                <a:gd name="connsiteX67" fmla="*/ 37588 w 624714"/>
                <a:gd name="connsiteY67" fmla="*/ 266332 h 768169"/>
                <a:gd name="connsiteX68" fmla="*/ 18766 w 624714"/>
                <a:gd name="connsiteY68" fmla="*/ 273324 h 768169"/>
                <a:gd name="connsiteX69" fmla="*/ 34968 w 624714"/>
                <a:gd name="connsiteY69" fmla="*/ 305487 h 768169"/>
                <a:gd name="connsiteX70" fmla="*/ 32825 w 624714"/>
                <a:gd name="connsiteY70" fmla="*/ 343642 h 768169"/>
                <a:gd name="connsiteX71" fmla="*/ 36645 w 624714"/>
                <a:gd name="connsiteY71" fmla="*/ 394240 h 768169"/>
                <a:gd name="connsiteX72" fmla="*/ 21738 w 624714"/>
                <a:gd name="connsiteY72" fmla="*/ 375692 h 768169"/>
                <a:gd name="connsiteX73" fmla="*/ 14328 w 624714"/>
                <a:gd name="connsiteY73" fmla="*/ 358495 h 768169"/>
                <a:gd name="connsiteX74" fmla="*/ 421 w 624714"/>
                <a:gd name="connsiteY74" fmla="*/ 384187 h 768169"/>
                <a:gd name="connsiteX75" fmla="*/ 78364 w 624714"/>
                <a:gd name="connsiteY75" fmla="*/ 525285 h 768169"/>
                <a:gd name="connsiteX76" fmla="*/ 47818 w 624714"/>
                <a:gd name="connsiteY76" fmla="*/ 685216 h 768169"/>
                <a:gd name="connsiteX77" fmla="*/ 56552 w 624714"/>
                <a:gd name="connsiteY77" fmla="*/ 757008 h 768169"/>
                <a:gd name="connsiteX78" fmla="*/ 77974 w 624714"/>
                <a:gd name="connsiteY78" fmla="*/ 752208 h 768169"/>
                <a:gd name="connsiteX79" fmla="*/ 88080 w 624714"/>
                <a:gd name="connsiteY79" fmla="*/ 754353 h 768169"/>
                <a:gd name="connsiteX80" fmla="*/ 247947 w 624714"/>
                <a:gd name="connsiteY80" fmla="*/ 755600 h 768169"/>
                <a:gd name="connsiteX81" fmla="*/ 314651 w 624714"/>
                <a:gd name="connsiteY81" fmla="*/ 724929 h 768169"/>
                <a:gd name="connsiteX82" fmla="*/ 377468 w 624714"/>
                <a:gd name="connsiteY82" fmla="*/ 742079 h 768169"/>
                <a:gd name="connsiteX83" fmla="*/ 437104 w 624714"/>
                <a:gd name="connsiteY83" fmla="*/ 764671 h 768169"/>
                <a:gd name="connsiteX84" fmla="*/ 505132 w 624714"/>
                <a:gd name="connsiteY84" fmla="*/ 751386 h 768169"/>
                <a:gd name="connsiteX85" fmla="*/ 537526 w 624714"/>
                <a:gd name="connsiteY85" fmla="*/ 723304 h 768169"/>
                <a:gd name="connsiteX86" fmla="*/ 470832 w 624714"/>
                <a:gd name="connsiteY86" fmla="*/ 702299 h 768169"/>
                <a:gd name="connsiteX87" fmla="*/ 406739 w 624714"/>
                <a:gd name="connsiteY87" fmla="*/ 670277 h 768169"/>
                <a:gd name="connsiteX88" fmla="*/ 335892 w 624714"/>
                <a:gd name="connsiteY88" fmla="*/ 633890 h 768169"/>
                <a:gd name="connsiteX89" fmla="*/ 264083 w 624714"/>
                <a:gd name="connsiteY89" fmla="*/ 656794 h 768169"/>
                <a:gd name="connsiteX90" fmla="*/ 179910 w 624714"/>
                <a:gd name="connsiteY90" fmla="*/ 678186 h 768169"/>
                <a:gd name="connsiteX91" fmla="*/ 270074 w 624714"/>
                <a:gd name="connsiteY91" fmla="*/ 582120 h 768169"/>
                <a:gd name="connsiteX92" fmla="*/ 371772 w 624714"/>
                <a:gd name="connsiteY92" fmla="*/ 585531 h 768169"/>
                <a:gd name="connsiteX93" fmla="*/ 413159 w 624714"/>
                <a:gd name="connsiteY93" fmla="*/ 546545 h 768169"/>
                <a:gd name="connsiteX94" fmla="*/ 437752 w 624714"/>
                <a:gd name="connsiteY94" fmla="*/ 535613 h 768169"/>
                <a:gd name="connsiteX95" fmla="*/ 442200 w 624714"/>
                <a:gd name="connsiteY95" fmla="*/ 508249 h 768169"/>
                <a:gd name="connsiteX96" fmla="*/ 423503 w 624714"/>
                <a:gd name="connsiteY96" fmla="*/ 518170 h 768169"/>
                <a:gd name="connsiteX97" fmla="*/ 402995 w 624714"/>
                <a:gd name="connsiteY97" fmla="*/ 518728 h 768169"/>
                <a:gd name="connsiteX98" fmla="*/ 463622 w 624714"/>
                <a:gd name="connsiteY98" fmla="*/ 470700 h 768169"/>
                <a:gd name="connsiteX99" fmla="*/ 491940 w 624714"/>
                <a:gd name="connsiteY99" fmla="*/ 460051 h 768169"/>
                <a:gd name="connsiteX100" fmla="*/ 481510 w 624714"/>
                <a:gd name="connsiteY100" fmla="*/ 443686 h 768169"/>
                <a:gd name="connsiteX101" fmla="*/ 446163 w 624714"/>
                <a:gd name="connsiteY101" fmla="*/ 443109 h 768169"/>
                <a:gd name="connsiteX102" fmla="*/ 512942 w 624714"/>
                <a:gd name="connsiteY102" fmla="*/ 398312 h 768169"/>
                <a:gd name="connsiteX103" fmla="*/ 532202 w 624714"/>
                <a:gd name="connsiteY103" fmla="*/ 380955 h 768169"/>
                <a:gd name="connsiteX104" fmla="*/ 548033 w 624714"/>
                <a:gd name="connsiteY104" fmla="*/ 372319 h 768169"/>
                <a:gd name="connsiteX105" fmla="*/ 538298 w 624714"/>
                <a:gd name="connsiteY105" fmla="*/ 355075 h 768169"/>
                <a:gd name="connsiteX106" fmla="*/ 502008 w 624714"/>
                <a:gd name="connsiteY106" fmla="*/ 360498 h 768169"/>
                <a:gd name="connsiteX107" fmla="*/ 565663 w 624714"/>
                <a:gd name="connsiteY107" fmla="*/ 296946 h 768169"/>
                <a:gd name="connsiteX108" fmla="*/ 600868 w 624714"/>
                <a:gd name="connsiteY108" fmla="*/ 276007 h 768169"/>
                <a:gd name="connsiteX109" fmla="*/ 606945 w 624714"/>
                <a:gd name="connsiteY109" fmla="*/ 254634 h 768169"/>
                <a:gd name="connsiteX110" fmla="*/ 585913 w 624714"/>
                <a:gd name="connsiteY110" fmla="*/ 261673 h 768169"/>
                <a:gd name="connsiteX111" fmla="*/ 544765 w 624714"/>
                <a:gd name="connsiteY111" fmla="*/ 275374 h 768169"/>
                <a:gd name="connsiteX112" fmla="*/ 585818 w 624714"/>
                <a:gd name="connsiteY112" fmla="*/ 230927 h 768169"/>
                <a:gd name="connsiteX113" fmla="*/ 599010 w 624714"/>
                <a:gd name="connsiteY113" fmla="*/ 177088 h 768169"/>
                <a:gd name="connsiteX114" fmla="*/ 619803 w 624714"/>
                <a:gd name="connsiteY114" fmla="*/ 135957 h 768169"/>
                <a:gd name="connsiteX115" fmla="*/ 162032 w 624714"/>
                <a:gd name="connsiteY115" fmla="*/ 536331 h 768169"/>
                <a:gd name="connsiteX116" fmla="*/ 162013 w 624714"/>
                <a:gd name="connsiteY116" fmla="*/ 536369 h 768169"/>
                <a:gd name="connsiteX117" fmla="*/ 161994 w 624714"/>
                <a:gd name="connsiteY117" fmla="*/ 536378 h 768169"/>
                <a:gd name="connsiteX118" fmla="*/ 109016 w 624714"/>
                <a:gd name="connsiteY118" fmla="*/ 526599 h 768169"/>
                <a:gd name="connsiteX119" fmla="*/ 183235 w 624714"/>
                <a:gd name="connsiteY119" fmla="*/ 492914 h 768169"/>
                <a:gd name="connsiteX120" fmla="*/ 162032 w 624714"/>
                <a:gd name="connsiteY120" fmla="*/ 536331 h 768169"/>
                <a:gd name="connsiteX121" fmla="*/ 127866 w 624714"/>
                <a:gd name="connsiteY121" fmla="*/ 461978 h 768169"/>
                <a:gd name="connsiteX122" fmla="*/ 127847 w 624714"/>
                <a:gd name="connsiteY122" fmla="*/ 461969 h 768169"/>
                <a:gd name="connsiteX123" fmla="*/ 127828 w 624714"/>
                <a:gd name="connsiteY123" fmla="*/ 461950 h 768169"/>
                <a:gd name="connsiteX124" fmla="*/ 137210 w 624714"/>
                <a:gd name="connsiteY124" fmla="*/ 423390 h 768169"/>
                <a:gd name="connsiteX125" fmla="*/ 198894 w 624714"/>
                <a:gd name="connsiteY125" fmla="*/ 414394 h 768169"/>
                <a:gd name="connsiteX126" fmla="*/ 127866 w 624714"/>
                <a:gd name="connsiteY126" fmla="*/ 461978 h 768169"/>
                <a:gd name="connsiteX127" fmla="*/ 201008 w 624714"/>
                <a:gd name="connsiteY127" fmla="*/ 362842 h 768169"/>
                <a:gd name="connsiteX128" fmla="*/ 142515 w 624714"/>
                <a:gd name="connsiteY128" fmla="*/ 353468 h 768169"/>
                <a:gd name="connsiteX129" fmla="*/ 223916 w 624714"/>
                <a:gd name="connsiteY129" fmla="*/ 328684 h 768169"/>
                <a:gd name="connsiteX130" fmla="*/ 201008 w 624714"/>
                <a:gd name="connsiteY130" fmla="*/ 362842 h 768169"/>
                <a:gd name="connsiteX131" fmla="*/ 277799 w 624714"/>
                <a:gd name="connsiteY131" fmla="*/ 169831 h 768169"/>
                <a:gd name="connsiteX132" fmla="*/ 200380 w 624714"/>
                <a:gd name="connsiteY132" fmla="*/ 207343 h 768169"/>
                <a:gd name="connsiteX133" fmla="*/ 215200 w 624714"/>
                <a:gd name="connsiteY133" fmla="*/ 170899 h 768169"/>
                <a:gd name="connsiteX134" fmla="*/ 277799 w 624714"/>
                <a:gd name="connsiteY134" fmla="*/ 169831 h 768169"/>
                <a:gd name="connsiteX135" fmla="*/ 212667 w 624714"/>
                <a:gd name="connsiteY135" fmla="*/ 68663 h 768169"/>
                <a:gd name="connsiteX136" fmla="*/ 180434 w 624714"/>
                <a:gd name="connsiteY136" fmla="*/ 147012 h 768169"/>
                <a:gd name="connsiteX137" fmla="*/ 212667 w 624714"/>
                <a:gd name="connsiteY137" fmla="*/ 68663 h 768169"/>
                <a:gd name="connsiteX138" fmla="*/ 244080 w 624714"/>
                <a:gd name="connsiteY138" fmla="*/ 247566 h 768169"/>
                <a:gd name="connsiteX139" fmla="*/ 241909 w 624714"/>
                <a:gd name="connsiteY139" fmla="*/ 252196 h 768169"/>
                <a:gd name="connsiteX140" fmla="*/ 204675 w 624714"/>
                <a:gd name="connsiteY140" fmla="*/ 290587 h 768169"/>
                <a:gd name="connsiteX141" fmla="*/ 161879 w 624714"/>
                <a:gd name="connsiteY141" fmla="*/ 276980 h 768169"/>
                <a:gd name="connsiteX142" fmla="*/ 244080 w 624714"/>
                <a:gd name="connsiteY142" fmla="*/ 247566 h 768169"/>
                <a:gd name="connsiteX143" fmla="*/ 116217 w 624714"/>
                <a:gd name="connsiteY143" fmla="*/ 136533 h 768169"/>
                <a:gd name="connsiteX144" fmla="*/ 154983 w 624714"/>
                <a:gd name="connsiteY144" fmla="*/ 181869 h 768169"/>
                <a:gd name="connsiteX145" fmla="*/ 157879 w 624714"/>
                <a:gd name="connsiteY145" fmla="*/ 188190 h 768169"/>
                <a:gd name="connsiteX146" fmla="*/ 158622 w 624714"/>
                <a:gd name="connsiteY146" fmla="*/ 191374 h 768169"/>
                <a:gd name="connsiteX147" fmla="*/ 135533 w 624714"/>
                <a:gd name="connsiteY147" fmla="*/ 227091 h 768169"/>
                <a:gd name="connsiteX148" fmla="*/ 116217 w 624714"/>
                <a:gd name="connsiteY148" fmla="*/ 136533 h 768169"/>
                <a:gd name="connsiteX149" fmla="*/ 80688 w 624714"/>
                <a:gd name="connsiteY149" fmla="*/ 235529 h 768169"/>
                <a:gd name="connsiteX150" fmla="*/ 128923 w 624714"/>
                <a:gd name="connsiteY150" fmla="*/ 276092 h 768169"/>
                <a:gd name="connsiteX151" fmla="*/ 124932 w 624714"/>
                <a:gd name="connsiteY151" fmla="*/ 268732 h 768169"/>
                <a:gd name="connsiteX152" fmla="*/ 128923 w 624714"/>
                <a:gd name="connsiteY152" fmla="*/ 276092 h 768169"/>
                <a:gd name="connsiteX153" fmla="*/ 99767 w 624714"/>
                <a:gd name="connsiteY153" fmla="*/ 312092 h 768169"/>
                <a:gd name="connsiteX154" fmla="*/ 80688 w 624714"/>
                <a:gd name="connsiteY154" fmla="*/ 235529 h 768169"/>
                <a:gd name="connsiteX155" fmla="*/ 65105 w 624714"/>
                <a:gd name="connsiteY155" fmla="*/ 334155 h 768169"/>
                <a:gd name="connsiteX156" fmla="*/ 107711 w 624714"/>
                <a:gd name="connsiteY156" fmla="*/ 370174 h 768169"/>
                <a:gd name="connsiteX157" fmla="*/ 110854 w 624714"/>
                <a:gd name="connsiteY157" fmla="*/ 406986 h 768169"/>
                <a:gd name="connsiteX158" fmla="*/ 74535 w 624714"/>
                <a:gd name="connsiteY158" fmla="*/ 396035 h 768169"/>
                <a:gd name="connsiteX159" fmla="*/ 65105 w 624714"/>
                <a:gd name="connsiteY159" fmla="*/ 334155 h 768169"/>
                <a:gd name="connsiteX160" fmla="*/ 65105 w 624714"/>
                <a:gd name="connsiteY160" fmla="*/ 334155 h 768169"/>
                <a:gd name="connsiteX161" fmla="*/ 44084 w 624714"/>
                <a:gd name="connsiteY161" fmla="*/ 467544 h 768169"/>
                <a:gd name="connsiteX162" fmla="*/ 44084 w 624714"/>
                <a:gd name="connsiteY162" fmla="*/ 467544 h 768169"/>
                <a:gd name="connsiteX163" fmla="*/ 44084 w 624714"/>
                <a:gd name="connsiteY163" fmla="*/ 467515 h 768169"/>
                <a:gd name="connsiteX164" fmla="*/ 38435 w 624714"/>
                <a:gd name="connsiteY164" fmla="*/ 421982 h 768169"/>
                <a:gd name="connsiteX165" fmla="*/ 92823 w 624714"/>
                <a:gd name="connsiteY165" fmla="*/ 482095 h 768169"/>
                <a:gd name="connsiteX166" fmla="*/ 44084 w 624714"/>
                <a:gd name="connsiteY166" fmla="*/ 467544 h 768169"/>
                <a:gd name="connsiteX167" fmla="*/ 233307 w 624714"/>
                <a:gd name="connsiteY167" fmla="*/ 691972 h 768169"/>
                <a:gd name="connsiteX168" fmla="*/ 304250 w 624714"/>
                <a:gd name="connsiteY168" fmla="*/ 668208 h 768169"/>
                <a:gd name="connsiteX169" fmla="*/ 351779 w 624714"/>
                <a:gd name="connsiteY169" fmla="*/ 667263 h 768169"/>
                <a:gd name="connsiteX170" fmla="*/ 467194 w 624714"/>
                <a:gd name="connsiteY170" fmla="*/ 731770 h 768169"/>
                <a:gd name="connsiteX171" fmla="*/ 394785 w 624714"/>
                <a:gd name="connsiteY171" fmla="*/ 721424 h 768169"/>
                <a:gd name="connsiteX172" fmla="*/ 327481 w 624714"/>
                <a:gd name="connsiteY172" fmla="*/ 693238 h 768169"/>
                <a:gd name="connsiteX173" fmla="*/ 198932 w 624714"/>
                <a:gd name="connsiteY173" fmla="*/ 742929 h 768169"/>
                <a:gd name="connsiteX174" fmla="*/ 188835 w 624714"/>
                <a:gd name="connsiteY174" fmla="*/ 717398 h 768169"/>
                <a:gd name="connsiteX175" fmla="*/ 177005 w 624714"/>
                <a:gd name="connsiteY175" fmla="*/ 743477 h 768169"/>
                <a:gd name="connsiteX176" fmla="*/ 159660 w 624714"/>
                <a:gd name="connsiteY176" fmla="*/ 725335 h 768169"/>
                <a:gd name="connsiteX177" fmla="*/ 145935 w 624714"/>
                <a:gd name="connsiteY177" fmla="*/ 740236 h 768169"/>
                <a:gd name="connsiteX178" fmla="*/ 117645 w 624714"/>
                <a:gd name="connsiteY178" fmla="*/ 734850 h 768169"/>
                <a:gd name="connsiteX179" fmla="*/ 233307 w 624714"/>
                <a:gd name="connsiteY179" fmla="*/ 691972 h 768169"/>
                <a:gd name="connsiteX180" fmla="*/ 503960 w 624714"/>
                <a:gd name="connsiteY180" fmla="*/ 93664 h 768169"/>
                <a:gd name="connsiteX181" fmla="*/ 499360 w 624714"/>
                <a:gd name="connsiteY181" fmla="*/ 181170 h 768169"/>
                <a:gd name="connsiteX182" fmla="*/ 476681 w 624714"/>
                <a:gd name="connsiteY182" fmla="*/ 149403 h 768169"/>
                <a:gd name="connsiteX183" fmla="*/ 503960 w 624714"/>
                <a:gd name="connsiteY183" fmla="*/ 93664 h 768169"/>
                <a:gd name="connsiteX184" fmla="*/ 421493 w 624714"/>
                <a:gd name="connsiteY184" fmla="*/ 185516 h 768169"/>
                <a:gd name="connsiteX185" fmla="*/ 460907 w 624714"/>
                <a:gd name="connsiteY185" fmla="*/ 220524 h 768169"/>
                <a:gd name="connsiteX186" fmla="*/ 461269 w 624714"/>
                <a:gd name="connsiteY186" fmla="*/ 249796 h 768169"/>
                <a:gd name="connsiteX187" fmla="*/ 451335 w 624714"/>
                <a:gd name="connsiteY187" fmla="*/ 268382 h 768169"/>
                <a:gd name="connsiteX188" fmla="*/ 421493 w 624714"/>
                <a:gd name="connsiteY188" fmla="*/ 185516 h 768169"/>
                <a:gd name="connsiteX189" fmla="*/ 378745 w 624714"/>
                <a:gd name="connsiteY189" fmla="*/ 265755 h 768169"/>
                <a:gd name="connsiteX190" fmla="*/ 412797 w 624714"/>
                <a:gd name="connsiteY190" fmla="*/ 310675 h 768169"/>
                <a:gd name="connsiteX191" fmla="*/ 412997 w 624714"/>
                <a:gd name="connsiteY191" fmla="*/ 311223 h 768169"/>
                <a:gd name="connsiteX192" fmla="*/ 383879 w 624714"/>
                <a:gd name="connsiteY192" fmla="*/ 343991 h 768169"/>
                <a:gd name="connsiteX193" fmla="*/ 378745 w 624714"/>
                <a:gd name="connsiteY193" fmla="*/ 265755 h 768169"/>
                <a:gd name="connsiteX194" fmla="*/ 337378 w 624714"/>
                <a:gd name="connsiteY194" fmla="*/ 343878 h 768169"/>
                <a:gd name="connsiteX195" fmla="*/ 365524 w 624714"/>
                <a:gd name="connsiteY195" fmla="*/ 381550 h 768169"/>
                <a:gd name="connsiteX196" fmla="*/ 366391 w 624714"/>
                <a:gd name="connsiteY196" fmla="*/ 422983 h 768169"/>
                <a:gd name="connsiteX197" fmla="*/ 365848 w 624714"/>
                <a:gd name="connsiteY197" fmla="*/ 424013 h 768169"/>
                <a:gd name="connsiteX198" fmla="*/ 347969 w 624714"/>
                <a:gd name="connsiteY198" fmla="*/ 428908 h 768169"/>
                <a:gd name="connsiteX199" fmla="*/ 330262 w 624714"/>
                <a:gd name="connsiteY199" fmla="*/ 408328 h 768169"/>
                <a:gd name="connsiteX200" fmla="*/ 337378 w 624714"/>
                <a:gd name="connsiteY200" fmla="*/ 343878 h 768169"/>
                <a:gd name="connsiteX201" fmla="*/ 274979 w 624714"/>
                <a:gd name="connsiteY201" fmla="*/ 416435 h 768169"/>
                <a:gd name="connsiteX202" fmla="*/ 294906 w 624714"/>
                <a:gd name="connsiteY202" fmla="*/ 499065 h 768169"/>
                <a:gd name="connsiteX203" fmla="*/ 274979 w 624714"/>
                <a:gd name="connsiteY203" fmla="*/ 416435 h 768169"/>
                <a:gd name="connsiteX204" fmla="*/ 299306 w 624714"/>
                <a:gd name="connsiteY204" fmla="*/ 565509 h 768169"/>
                <a:gd name="connsiteX205" fmla="*/ 315175 w 624714"/>
                <a:gd name="connsiteY205" fmla="*/ 530964 h 768169"/>
                <a:gd name="connsiteX206" fmla="*/ 380716 w 624714"/>
                <a:gd name="connsiteY206" fmla="*/ 544476 h 768169"/>
                <a:gd name="connsiteX207" fmla="*/ 299306 w 624714"/>
                <a:gd name="connsiteY207" fmla="*/ 565509 h 768169"/>
                <a:gd name="connsiteX208" fmla="*/ 385488 w 624714"/>
                <a:gd name="connsiteY208" fmla="*/ 495692 h 768169"/>
                <a:gd name="connsiteX209" fmla="*/ 385488 w 624714"/>
                <a:gd name="connsiteY209" fmla="*/ 495692 h 768169"/>
                <a:gd name="connsiteX210" fmla="*/ 385488 w 624714"/>
                <a:gd name="connsiteY210" fmla="*/ 495692 h 768169"/>
                <a:gd name="connsiteX211" fmla="*/ 389641 w 624714"/>
                <a:gd name="connsiteY211" fmla="*/ 493415 h 768169"/>
                <a:gd name="connsiteX212" fmla="*/ 343312 w 624714"/>
                <a:gd name="connsiteY212" fmla="*/ 470813 h 768169"/>
                <a:gd name="connsiteX213" fmla="*/ 375316 w 624714"/>
                <a:gd name="connsiteY213" fmla="*/ 449648 h 768169"/>
                <a:gd name="connsiteX214" fmla="*/ 427808 w 624714"/>
                <a:gd name="connsiteY214" fmla="*/ 462508 h 768169"/>
                <a:gd name="connsiteX215" fmla="*/ 389641 w 624714"/>
                <a:gd name="connsiteY215" fmla="*/ 493415 h 768169"/>
                <a:gd name="connsiteX216" fmla="*/ 450258 w 624714"/>
                <a:gd name="connsiteY216" fmla="*/ 414309 h 768169"/>
                <a:gd name="connsiteX217" fmla="*/ 452192 w 624714"/>
                <a:gd name="connsiteY217" fmla="*/ 413251 h 768169"/>
                <a:gd name="connsiteX218" fmla="*/ 450258 w 624714"/>
                <a:gd name="connsiteY218" fmla="*/ 414309 h 768169"/>
                <a:gd name="connsiteX219" fmla="*/ 450239 w 624714"/>
                <a:gd name="connsiteY219" fmla="*/ 414319 h 768169"/>
                <a:gd name="connsiteX220" fmla="*/ 402643 w 624714"/>
                <a:gd name="connsiteY220" fmla="*/ 393957 h 768169"/>
                <a:gd name="connsiteX221" fmla="*/ 486615 w 624714"/>
                <a:gd name="connsiteY221" fmla="*/ 384801 h 768169"/>
                <a:gd name="connsiteX222" fmla="*/ 450258 w 624714"/>
                <a:gd name="connsiteY222" fmla="*/ 414309 h 768169"/>
                <a:gd name="connsiteX223" fmla="*/ 498512 w 624714"/>
                <a:gd name="connsiteY223" fmla="*/ 333276 h 768169"/>
                <a:gd name="connsiteX224" fmla="*/ 467241 w 624714"/>
                <a:gd name="connsiteY224" fmla="*/ 343056 h 768169"/>
                <a:gd name="connsiteX225" fmla="*/ 446458 w 624714"/>
                <a:gd name="connsiteY225" fmla="*/ 314143 h 768169"/>
                <a:gd name="connsiteX226" fmla="*/ 529087 w 624714"/>
                <a:gd name="connsiteY226" fmla="*/ 299771 h 768169"/>
                <a:gd name="connsiteX227" fmla="*/ 498512 w 624714"/>
                <a:gd name="connsiteY227" fmla="*/ 333276 h 768169"/>
                <a:gd name="connsiteX228" fmla="*/ 499179 w 624714"/>
                <a:gd name="connsiteY228" fmla="*/ 254360 h 768169"/>
                <a:gd name="connsiteX229" fmla="*/ 509209 w 624714"/>
                <a:gd name="connsiteY229" fmla="*/ 210489 h 768169"/>
                <a:gd name="connsiteX230" fmla="*/ 564054 w 624714"/>
                <a:gd name="connsiteY230" fmla="*/ 195088 h 768169"/>
                <a:gd name="connsiteX231" fmla="*/ 499179 w 624714"/>
                <a:gd name="connsiteY231" fmla="*/ 254360 h 7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624714" h="768169">
                  <a:moveTo>
                    <a:pt x="619803" y="135957"/>
                  </a:moveTo>
                  <a:cubicBezTo>
                    <a:pt x="621023" y="136817"/>
                    <a:pt x="622280" y="137696"/>
                    <a:pt x="619775" y="135938"/>
                  </a:cubicBezTo>
                  <a:cubicBezTo>
                    <a:pt x="617546" y="134379"/>
                    <a:pt x="618603" y="135126"/>
                    <a:pt x="619756" y="135929"/>
                  </a:cubicBezTo>
                  <a:cubicBezTo>
                    <a:pt x="607288" y="127302"/>
                    <a:pt x="587752" y="162877"/>
                    <a:pt x="587542" y="171248"/>
                  </a:cubicBezTo>
                  <a:cubicBezTo>
                    <a:pt x="574817" y="168177"/>
                    <a:pt x="559805" y="169217"/>
                    <a:pt x="546870" y="170247"/>
                  </a:cubicBezTo>
                  <a:cubicBezTo>
                    <a:pt x="562549" y="134133"/>
                    <a:pt x="543041" y="91784"/>
                    <a:pt x="523687" y="61075"/>
                  </a:cubicBezTo>
                  <a:cubicBezTo>
                    <a:pt x="519286" y="53932"/>
                    <a:pt x="531335" y="23365"/>
                    <a:pt x="512133" y="22808"/>
                  </a:cubicBezTo>
                  <a:cubicBezTo>
                    <a:pt x="503751" y="22562"/>
                    <a:pt x="502674" y="34335"/>
                    <a:pt x="501798" y="40307"/>
                  </a:cubicBezTo>
                  <a:cubicBezTo>
                    <a:pt x="499617" y="55141"/>
                    <a:pt x="503398" y="57154"/>
                    <a:pt x="491473" y="68039"/>
                  </a:cubicBezTo>
                  <a:cubicBezTo>
                    <a:pt x="462850" y="94146"/>
                    <a:pt x="436485" y="129107"/>
                    <a:pt x="445591" y="169746"/>
                  </a:cubicBezTo>
                  <a:cubicBezTo>
                    <a:pt x="435457" y="163585"/>
                    <a:pt x="418369" y="161478"/>
                    <a:pt x="420788" y="148817"/>
                  </a:cubicBezTo>
                  <a:cubicBezTo>
                    <a:pt x="421836" y="143337"/>
                    <a:pt x="423007" y="137592"/>
                    <a:pt x="422741" y="131979"/>
                  </a:cubicBezTo>
                  <a:cubicBezTo>
                    <a:pt x="422341" y="123664"/>
                    <a:pt x="408482" y="94269"/>
                    <a:pt x="403757" y="115463"/>
                  </a:cubicBezTo>
                  <a:cubicBezTo>
                    <a:pt x="400871" y="127264"/>
                    <a:pt x="399204" y="138943"/>
                    <a:pt x="399042" y="151132"/>
                  </a:cubicBezTo>
                  <a:cubicBezTo>
                    <a:pt x="398976" y="156045"/>
                    <a:pt x="390556" y="169255"/>
                    <a:pt x="389146" y="176474"/>
                  </a:cubicBezTo>
                  <a:cubicBezTo>
                    <a:pt x="385669" y="194209"/>
                    <a:pt x="384079" y="212644"/>
                    <a:pt x="386689" y="230606"/>
                  </a:cubicBezTo>
                  <a:cubicBezTo>
                    <a:pt x="378859" y="224388"/>
                    <a:pt x="380269" y="227592"/>
                    <a:pt x="381259" y="216518"/>
                  </a:cubicBezTo>
                  <a:cubicBezTo>
                    <a:pt x="381669" y="211944"/>
                    <a:pt x="381669" y="206908"/>
                    <a:pt x="380535" y="202458"/>
                  </a:cubicBezTo>
                  <a:cubicBezTo>
                    <a:pt x="377268" y="189730"/>
                    <a:pt x="363209" y="171125"/>
                    <a:pt x="359876" y="194530"/>
                  </a:cubicBezTo>
                  <a:cubicBezTo>
                    <a:pt x="358209" y="206266"/>
                    <a:pt x="357875" y="219475"/>
                    <a:pt x="360209" y="231125"/>
                  </a:cubicBezTo>
                  <a:cubicBezTo>
                    <a:pt x="361181" y="235916"/>
                    <a:pt x="339721" y="294546"/>
                    <a:pt x="337597" y="304117"/>
                  </a:cubicBezTo>
                  <a:cubicBezTo>
                    <a:pt x="338587" y="294867"/>
                    <a:pt x="338502" y="286306"/>
                    <a:pt x="335444" y="277321"/>
                  </a:cubicBezTo>
                  <a:cubicBezTo>
                    <a:pt x="329805" y="260700"/>
                    <a:pt x="319718" y="265623"/>
                    <a:pt x="316842" y="280184"/>
                  </a:cubicBezTo>
                  <a:cubicBezTo>
                    <a:pt x="315022" y="289434"/>
                    <a:pt x="315442" y="299761"/>
                    <a:pt x="316003" y="309135"/>
                  </a:cubicBezTo>
                  <a:cubicBezTo>
                    <a:pt x="317689" y="336120"/>
                    <a:pt x="296582" y="361320"/>
                    <a:pt x="294582" y="390158"/>
                  </a:cubicBezTo>
                  <a:cubicBezTo>
                    <a:pt x="281256" y="377884"/>
                    <a:pt x="285400" y="371950"/>
                    <a:pt x="278570" y="356492"/>
                  </a:cubicBezTo>
                  <a:cubicBezTo>
                    <a:pt x="269302" y="335629"/>
                    <a:pt x="260539" y="365402"/>
                    <a:pt x="260625" y="374010"/>
                  </a:cubicBezTo>
                  <a:cubicBezTo>
                    <a:pt x="260882" y="400278"/>
                    <a:pt x="242328" y="422568"/>
                    <a:pt x="237679" y="448996"/>
                  </a:cubicBezTo>
                  <a:cubicBezTo>
                    <a:pt x="232422" y="478788"/>
                    <a:pt x="239956" y="519446"/>
                    <a:pt x="272341" y="531248"/>
                  </a:cubicBezTo>
                  <a:cubicBezTo>
                    <a:pt x="268188" y="537578"/>
                    <a:pt x="262283" y="537597"/>
                    <a:pt x="258511" y="543805"/>
                  </a:cubicBezTo>
                  <a:cubicBezTo>
                    <a:pt x="252605" y="553500"/>
                    <a:pt x="246490" y="563081"/>
                    <a:pt x="240051" y="572444"/>
                  </a:cubicBezTo>
                  <a:cubicBezTo>
                    <a:pt x="227678" y="590435"/>
                    <a:pt x="214086" y="607584"/>
                    <a:pt x="198998" y="623421"/>
                  </a:cubicBezTo>
                  <a:cubicBezTo>
                    <a:pt x="164699" y="659421"/>
                    <a:pt x="123389" y="687569"/>
                    <a:pt x="82651" y="715792"/>
                  </a:cubicBezTo>
                  <a:cubicBezTo>
                    <a:pt x="83270" y="668236"/>
                    <a:pt x="89509" y="621021"/>
                    <a:pt x="99529" y="574551"/>
                  </a:cubicBezTo>
                  <a:cubicBezTo>
                    <a:pt x="132085" y="592022"/>
                    <a:pt x="170033" y="569695"/>
                    <a:pt x="189807" y="543484"/>
                  </a:cubicBezTo>
                  <a:cubicBezTo>
                    <a:pt x="202866" y="526174"/>
                    <a:pt x="238203" y="468526"/>
                    <a:pt x="199837" y="466079"/>
                  </a:cubicBezTo>
                  <a:cubicBezTo>
                    <a:pt x="210657" y="451887"/>
                    <a:pt x="251938" y="387437"/>
                    <a:pt x="216420" y="382618"/>
                  </a:cubicBezTo>
                  <a:cubicBezTo>
                    <a:pt x="232460" y="367887"/>
                    <a:pt x="244375" y="349094"/>
                    <a:pt x="253596" y="329591"/>
                  </a:cubicBezTo>
                  <a:cubicBezTo>
                    <a:pt x="261101" y="326681"/>
                    <a:pt x="269579" y="323109"/>
                    <a:pt x="274208" y="316165"/>
                  </a:cubicBezTo>
                  <a:cubicBezTo>
                    <a:pt x="280523" y="306678"/>
                    <a:pt x="279332" y="294139"/>
                    <a:pt x="265511" y="299223"/>
                  </a:cubicBezTo>
                  <a:cubicBezTo>
                    <a:pt x="253300" y="303730"/>
                    <a:pt x="252805" y="303135"/>
                    <a:pt x="239118" y="300432"/>
                  </a:cubicBezTo>
                  <a:cubicBezTo>
                    <a:pt x="255796" y="286363"/>
                    <a:pt x="274255" y="265396"/>
                    <a:pt x="281733" y="244665"/>
                  </a:cubicBezTo>
                  <a:cubicBezTo>
                    <a:pt x="292591" y="244618"/>
                    <a:pt x="304326" y="240300"/>
                    <a:pt x="311822" y="232505"/>
                  </a:cubicBezTo>
                  <a:cubicBezTo>
                    <a:pt x="324357" y="219475"/>
                    <a:pt x="310955" y="214335"/>
                    <a:pt x="299039" y="217264"/>
                  </a:cubicBezTo>
                  <a:cubicBezTo>
                    <a:pt x="285457" y="220609"/>
                    <a:pt x="278018" y="230436"/>
                    <a:pt x="264045" y="226174"/>
                  </a:cubicBezTo>
                  <a:cubicBezTo>
                    <a:pt x="285924" y="208911"/>
                    <a:pt x="294258" y="182644"/>
                    <a:pt x="313108" y="164341"/>
                  </a:cubicBezTo>
                  <a:cubicBezTo>
                    <a:pt x="322823" y="155450"/>
                    <a:pt x="330415" y="147078"/>
                    <a:pt x="334634" y="134407"/>
                  </a:cubicBezTo>
                  <a:cubicBezTo>
                    <a:pt x="342578" y="110767"/>
                    <a:pt x="315775" y="131384"/>
                    <a:pt x="310336" y="135144"/>
                  </a:cubicBezTo>
                  <a:cubicBezTo>
                    <a:pt x="301030" y="141589"/>
                    <a:pt x="308355" y="145425"/>
                    <a:pt x="294039" y="141815"/>
                  </a:cubicBezTo>
                  <a:cubicBezTo>
                    <a:pt x="276313" y="137346"/>
                    <a:pt x="257834" y="134710"/>
                    <a:pt x="239518" y="136099"/>
                  </a:cubicBezTo>
                  <a:cubicBezTo>
                    <a:pt x="244947" y="118921"/>
                    <a:pt x="244909" y="100382"/>
                    <a:pt x="242604" y="82675"/>
                  </a:cubicBezTo>
                  <a:cubicBezTo>
                    <a:pt x="241442" y="73746"/>
                    <a:pt x="239642" y="64893"/>
                    <a:pt x="237403" y="56171"/>
                  </a:cubicBezTo>
                  <a:cubicBezTo>
                    <a:pt x="234212" y="43793"/>
                    <a:pt x="234260" y="43737"/>
                    <a:pt x="237775" y="33551"/>
                  </a:cubicBezTo>
                  <a:cubicBezTo>
                    <a:pt x="239146" y="29582"/>
                    <a:pt x="253758" y="-10962"/>
                    <a:pt x="233555" y="2861"/>
                  </a:cubicBezTo>
                  <a:cubicBezTo>
                    <a:pt x="224173" y="9277"/>
                    <a:pt x="215610" y="24395"/>
                    <a:pt x="211667" y="34656"/>
                  </a:cubicBezTo>
                  <a:cubicBezTo>
                    <a:pt x="179920" y="51872"/>
                    <a:pt x="148916" y="76571"/>
                    <a:pt x="140924" y="113195"/>
                  </a:cubicBezTo>
                  <a:cubicBezTo>
                    <a:pt x="130676" y="104738"/>
                    <a:pt x="122494" y="103340"/>
                    <a:pt x="123332" y="89960"/>
                  </a:cubicBezTo>
                  <a:cubicBezTo>
                    <a:pt x="123694" y="84272"/>
                    <a:pt x="124227" y="78111"/>
                    <a:pt x="122475" y="72603"/>
                  </a:cubicBezTo>
                  <a:cubicBezTo>
                    <a:pt x="117455" y="56786"/>
                    <a:pt x="105911" y="47554"/>
                    <a:pt x="101300" y="68521"/>
                  </a:cubicBezTo>
                  <a:cubicBezTo>
                    <a:pt x="98586" y="80927"/>
                    <a:pt x="106130" y="94978"/>
                    <a:pt x="99072" y="104852"/>
                  </a:cubicBezTo>
                  <a:cubicBezTo>
                    <a:pt x="82079" y="128615"/>
                    <a:pt x="78917" y="174470"/>
                    <a:pt x="84051" y="202089"/>
                  </a:cubicBezTo>
                  <a:cubicBezTo>
                    <a:pt x="72478" y="196439"/>
                    <a:pt x="74030" y="187519"/>
                    <a:pt x="66544" y="177541"/>
                  </a:cubicBezTo>
                  <a:cubicBezTo>
                    <a:pt x="55923" y="163396"/>
                    <a:pt x="45484" y="166505"/>
                    <a:pt x="48227" y="184184"/>
                  </a:cubicBezTo>
                  <a:cubicBezTo>
                    <a:pt x="49675" y="193500"/>
                    <a:pt x="53580" y="203081"/>
                    <a:pt x="57333" y="211699"/>
                  </a:cubicBezTo>
                  <a:cubicBezTo>
                    <a:pt x="61305" y="220703"/>
                    <a:pt x="53409" y="240886"/>
                    <a:pt x="52694" y="251346"/>
                  </a:cubicBezTo>
                  <a:cubicBezTo>
                    <a:pt x="51675" y="266426"/>
                    <a:pt x="52647" y="281799"/>
                    <a:pt x="57057" y="296341"/>
                  </a:cubicBezTo>
                  <a:cubicBezTo>
                    <a:pt x="47770" y="296832"/>
                    <a:pt x="49742" y="287572"/>
                    <a:pt x="45970" y="279749"/>
                  </a:cubicBezTo>
                  <a:cubicBezTo>
                    <a:pt x="43560" y="274750"/>
                    <a:pt x="41074" y="270602"/>
                    <a:pt x="37588" y="266332"/>
                  </a:cubicBezTo>
                  <a:cubicBezTo>
                    <a:pt x="26263" y="252499"/>
                    <a:pt x="13556" y="254360"/>
                    <a:pt x="18766" y="273324"/>
                  </a:cubicBezTo>
                  <a:cubicBezTo>
                    <a:pt x="21757" y="284190"/>
                    <a:pt x="28139" y="296606"/>
                    <a:pt x="34968" y="305487"/>
                  </a:cubicBezTo>
                  <a:cubicBezTo>
                    <a:pt x="41931" y="314549"/>
                    <a:pt x="33987" y="332171"/>
                    <a:pt x="32825" y="343642"/>
                  </a:cubicBezTo>
                  <a:cubicBezTo>
                    <a:pt x="31111" y="360489"/>
                    <a:pt x="31473" y="377969"/>
                    <a:pt x="36645" y="394240"/>
                  </a:cubicBezTo>
                  <a:cubicBezTo>
                    <a:pt x="21529" y="389922"/>
                    <a:pt x="24205" y="389497"/>
                    <a:pt x="21738" y="375692"/>
                  </a:cubicBezTo>
                  <a:cubicBezTo>
                    <a:pt x="20662" y="369711"/>
                    <a:pt x="17538" y="363626"/>
                    <a:pt x="14328" y="358495"/>
                  </a:cubicBezTo>
                  <a:cubicBezTo>
                    <a:pt x="421" y="335960"/>
                    <a:pt x="-960" y="376259"/>
                    <a:pt x="421" y="384187"/>
                  </a:cubicBezTo>
                  <a:cubicBezTo>
                    <a:pt x="8660" y="431355"/>
                    <a:pt x="2279" y="529783"/>
                    <a:pt x="78364" y="525285"/>
                  </a:cubicBezTo>
                  <a:cubicBezTo>
                    <a:pt x="64724" y="577585"/>
                    <a:pt x="51742" y="630177"/>
                    <a:pt x="47818" y="685216"/>
                  </a:cubicBezTo>
                  <a:cubicBezTo>
                    <a:pt x="46827" y="699209"/>
                    <a:pt x="36673" y="753691"/>
                    <a:pt x="56552" y="757008"/>
                  </a:cubicBezTo>
                  <a:cubicBezTo>
                    <a:pt x="62562" y="758000"/>
                    <a:pt x="72945" y="755789"/>
                    <a:pt x="77974" y="752208"/>
                  </a:cubicBezTo>
                  <a:cubicBezTo>
                    <a:pt x="81203" y="749902"/>
                    <a:pt x="84003" y="753578"/>
                    <a:pt x="88080" y="754353"/>
                  </a:cubicBezTo>
                  <a:cubicBezTo>
                    <a:pt x="139886" y="765011"/>
                    <a:pt x="197970" y="778608"/>
                    <a:pt x="247947" y="755600"/>
                  </a:cubicBezTo>
                  <a:cubicBezTo>
                    <a:pt x="269645" y="745603"/>
                    <a:pt x="290686" y="728926"/>
                    <a:pt x="314651" y="724929"/>
                  </a:cubicBezTo>
                  <a:cubicBezTo>
                    <a:pt x="337473" y="721131"/>
                    <a:pt x="358094" y="731505"/>
                    <a:pt x="377468" y="742079"/>
                  </a:cubicBezTo>
                  <a:cubicBezTo>
                    <a:pt x="395890" y="752123"/>
                    <a:pt x="415568" y="763660"/>
                    <a:pt x="437104" y="764671"/>
                  </a:cubicBezTo>
                  <a:cubicBezTo>
                    <a:pt x="460241" y="765757"/>
                    <a:pt x="483405" y="758387"/>
                    <a:pt x="505132" y="751386"/>
                  </a:cubicBezTo>
                  <a:cubicBezTo>
                    <a:pt x="515190" y="748135"/>
                    <a:pt x="555195" y="740888"/>
                    <a:pt x="537526" y="723304"/>
                  </a:cubicBezTo>
                  <a:cubicBezTo>
                    <a:pt x="524391" y="710217"/>
                    <a:pt x="488625" y="708970"/>
                    <a:pt x="470832" y="702299"/>
                  </a:cubicBezTo>
                  <a:cubicBezTo>
                    <a:pt x="448391" y="693880"/>
                    <a:pt x="427122" y="682787"/>
                    <a:pt x="406739" y="670277"/>
                  </a:cubicBezTo>
                  <a:cubicBezTo>
                    <a:pt x="384307" y="656529"/>
                    <a:pt x="362600" y="638539"/>
                    <a:pt x="335892" y="633890"/>
                  </a:cubicBezTo>
                  <a:cubicBezTo>
                    <a:pt x="308060" y="629043"/>
                    <a:pt x="288400" y="647269"/>
                    <a:pt x="264083" y="656794"/>
                  </a:cubicBezTo>
                  <a:cubicBezTo>
                    <a:pt x="237089" y="667377"/>
                    <a:pt x="208361" y="672989"/>
                    <a:pt x="179910" y="678186"/>
                  </a:cubicBezTo>
                  <a:cubicBezTo>
                    <a:pt x="215029" y="650463"/>
                    <a:pt x="244899" y="619046"/>
                    <a:pt x="270074" y="582120"/>
                  </a:cubicBezTo>
                  <a:cubicBezTo>
                    <a:pt x="291962" y="618375"/>
                    <a:pt x="343521" y="605024"/>
                    <a:pt x="371772" y="585531"/>
                  </a:cubicBezTo>
                  <a:cubicBezTo>
                    <a:pt x="387441" y="574722"/>
                    <a:pt x="401109" y="561163"/>
                    <a:pt x="413159" y="546545"/>
                  </a:cubicBezTo>
                  <a:cubicBezTo>
                    <a:pt x="416854" y="541906"/>
                    <a:pt x="431780" y="539430"/>
                    <a:pt x="437752" y="535613"/>
                  </a:cubicBezTo>
                  <a:cubicBezTo>
                    <a:pt x="449315" y="528205"/>
                    <a:pt x="469756" y="496816"/>
                    <a:pt x="442200" y="508249"/>
                  </a:cubicBezTo>
                  <a:cubicBezTo>
                    <a:pt x="435504" y="511037"/>
                    <a:pt x="429856" y="514826"/>
                    <a:pt x="423503" y="518170"/>
                  </a:cubicBezTo>
                  <a:cubicBezTo>
                    <a:pt x="411796" y="524322"/>
                    <a:pt x="415197" y="525172"/>
                    <a:pt x="402995" y="518728"/>
                  </a:cubicBezTo>
                  <a:cubicBezTo>
                    <a:pt x="426941" y="508533"/>
                    <a:pt x="447020" y="490259"/>
                    <a:pt x="463622" y="470700"/>
                  </a:cubicBezTo>
                  <a:cubicBezTo>
                    <a:pt x="474071" y="468706"/>
                    <a:pt x="483282" y="466495"/>
                    <a:pt x="491940" y="460051"/>
                  </a:cubicBezTo>
                  <a:cubicBezTo>
                    <a:pt x="506980" y="448854"/>
                    <a:pt x="496036" y="441068"/>
                    <a:pt x="481510" y="443686"/>
                  </a:cubicBezTo>
                  <a:cubicBezTo>
                    <a:pt x="465356" y="446596"/>
                    <a:pt x="461850" y="451112"/>
                    <a:pt x="446163" y="443109"/>
                  </a:cubicBezTo>
                  <a:cubicBezTo>
                    <a:pt x="472271" y="435711"/>
                    <a:pt x="494712" y="417711"/>
                    <a:pt x="512942" y="398312"/>
                  </a:cubicBezTo>
                  <a:cubicBezTo>
                    <a:pt x="520267" y="390536"/>
                    <a:pt x="524182" y="386123"/>
                    <a:pt x="532202" y="380955"/>
                  </a:cubicBezTo>
                  <a:cubicBezTo>
                    <a:pt x="537422" y="377601"/>
                    <a:pt x="543051" y="376363"/>
                    <a:pt x="548033" y="372319"/>
                  </a:cubicBezTo>
                  <a:cubicBezTo>
                    <a:pt x="563358" y="359884"/>
                    <a:pt x="556014" y="350227"/>
                    <a:pt x="538298" y="355075"/>
                  </a:cubicBezTo>
                  <a:cubicBezTo>
                    <a:pt x="523782" y="359043"/>
                    <a:pt x="516181" y="367254"/>
                    <a:pt x="502008" y="360498"/>
                  </a:cubicBezTo>
                  <a:cubicBezTo>
                    <a:pt x="528821" y="347913"/>
                    <a:pt x="552052" y="322826"/>
                    <a:pt x="565663" y="296946"/>
                  </a:cubicBezTo>
                  <a:cubicBezTo>
                    <a:pt x="578446" y="291598"/>
                    <a:pt x="590657" y="285418"/>
                    <a:pt x="600868" y="276007"/>
                  </a:cubicBezTo>
                  <a:cubicBezTo>
                    <a:pt x="604201" y="272936"/>
                    <a:pt x="620423" y="256939"/>
                    <a:pt x="606945" y="254634"/>
                  </a:cubicBezTo>
                  <a:cubicBezTo>
                    <a:pt x="600001" y="253453"/>
                    <a:pt x="592019" y="258848"/>
                    <a:pt x="585913" y="261673"/>
                  </a:cubicBezTo>
                  <a:cubicBezTo>
                    <a:pt x="570740" y="268684"/>
                    <a:pt x="561377" y="280902"/>
                    <a:pt x="544765" y="275374"/>
                  </a:cubicBezTo>
                  <a:cubicBezTo>
                    <a:pt x="563234" y="265793"/>
                    <a:pt x="576569" y="249106"/>
                    <a:pt x="585818" y="230927"/>
                  </a:cubicBezTo>
                  <a:cubicBezTo>
                    <a:pt x="591124" y="220495"/>
                    <a:pt x="609050" y="187529"/>
                    <a:pt x="599010" y="177088"/>
                  </a:cubicBezTo>
                  <a:cubicBezTo>
                    <a:pt x="606783" y="172429"/>
                    <a:pt x="636244" y="147541"/>
                    <a:pt x="619803" y="135957"/>
                  </a:cubicBezTo>
                  <a:close/>
                  <a:moveTo>
                    <a:pt x="162032" y="536331"/>
                  </a:moveTo>
                  <a:cubicBezTo>
                    <a:pt x="164375" y="533137"/>
                    <a:pt x="166385" y="530388"/>
                    <a:pt x="162013" y="536369"/>
                  </a:cubicBezTo>
                  <a:cubicBezTo>
                    <a:pt x="156193" y="544334"/>
                    <a:pt x="159298" y="540092"/>
                    <a:pt x="161994" y="536378"/>
                  </a:cubicBezTo>
                  <a:cubicBezTo>
                    <a:pt x="148697" y="554548"/>
                    <a:pt x="99443" y="560586"/>
                    <a:pt x="109016" y="526599"/>
                  </a:cubicBezTo>
                  <a:cubicBezTo>
                    <a:pt x="117322" y="497109"/>
                    <a:pt x="157441" y="491808"/>
                    <a:pt x="183235" y="492914"/>
                  </a:cubicBezTo>
                  <a:cubicBezTo>
                    <a:pt x="178348" y="508278"/>
                    <a:pt x="171595" y="523254"/>
                    <a:pt x="162032" y="536331"/>
                  </a:cubicBezTo>
                  <a:close/>
                  <a:moveTo>
                    <a:pt x="127866" y="461978"/>
                  </a:moveTo>
                  <a:cubicBezTo>
                    <a:pt x="129733" y="462952"/>
                    <a:pt x="142201" y="469452"/>
                    <a:pt x="127847" y="461969"/>
                  </a:cubicBezTo>
                  <a:cubicBezTo>
                    <a:pt x="127561" y="461808"/>
                    <a:pt x="127599" y="461827"/>
                    <a:pt x="127828" y="461950"/>
                  </a:cubicBezTo>
                  <a:cubicBezTo>
                    <a:pt x="107396" y="451197"/>
                    <a:pt x="125694" y="431893"/>
                    <a:pt x="137210" y="423390"/>
                  </a:cubicBezTo>
                  <a:cubicBezTo>
                    <a:pt x="155860" y="413345"/>
                    <a:pt x="178234" y="412590"/>
                    <a:pt x="198894" y="414394"/>
                  </a:cubicBezTo>
                  <a:cubicBezTo>
                    <a:pt x="187940" y="439849"/>
                    <a:pt x="161641" y="479572"/>
                    <a:pt x="127866" y="461978"/>
                  </a:cubicBezTo>
                  <a:close/>
                  <a:moveTo>
                    <a:pt x="201008" y="362842"/>
                  </a:moveTo>
                  <a:cubicBezTo>
                    <a:pt x="187749" y="378234"/>
                    <a:pt x="135448" y="387475"/>
                    <a:pt x="142515" y="353468"/>
                  </a:cubicBezTo>
                  <a:cubicBezTo>
                    <a:pt x="149668" y="319046"/>
                    <a:pt x="199122" y="323648"/>
                    <a:pt x="223916" y="328684"/>
                  </a:cubicBezTo>
                  <a:cubicBezTo>
                    <a:pt x="217601" y="340864"/>
                    <a:pt x="209981" y="352410"/>
                    <a:pt x="201008" y="362842"/>
                  </a:cubicBezTo>
                  <a:close/>
                  <a:moveTo>
                    <a:pt x="277799" y="169831"/>
                  </a:moveTo>
                  <a:cubicBezTo>
                    <a:pt x="264530" y="192716"/>
                    <a:pt x="229793" y="236275"/>
                    <a:pt x="200380" y="207343"/>
                  </a:cubicBezTo>
                  <a:cubicBezTo>
                    <a:pt x="183606" y="190845"/>
                    <a:pt x="203247" y="179705"/>
                    <a:pt x="215200" y="170899"/>
                  </a:cubicBezTo>
                  <a:cubicBezTo>
                    <a:pt x="231298" y="159144"/>
                    <a:pt x="259777" y="165267"/>
                    <a:pt x="277799" y="169831"/>
                  </a:cubicBezTo>
                  <a:close/>
                  <a:moveTo>
                    <a:pt x="212667" y="68663"/>
                  </a:moveTo>
                  <a:cubicBezTo>
                    <a:pt x="218629" y="91141"/>
                    <a:pt x="225097" y="159560"/>
                    <a:pt x="180434" y="147012"/>
                  </a:cubicBezTo>
                  <a:cubicBezTo>
                    <a:pt x="133066" y="133689"/>
                    <a:pt x="195893" y="78234"/>
                    <a:pt x="212667" y="68663"/>
                  </a:cubicBezTo>
                  <a:close/>
                  <a:moveTo>
                    <a:pt x="244080" y="247566"/>
                  </a:moveTo>
                  <a:cubicBezTo>
                    <a:pt x="239994" y="254133"/>
                    <a:pt x="240604" y="253935"/>
                    <a:pt x="241909" y="252196"/>
                  </a:cubicBezTo>
                  <a:cubicBezTo>
                    <a:pt x="235270" y="264678"/>
                    <a:pt x="219601" y="282527"/>
                    <a:pt x="204675" y="290587"/>
                  </a:cubicBezTo>
                  <a:cubicBezTo>
                    <a:pt x="190302" y="298335"/>
                    <a:pt x="163832" y="298779"/>
                    <a:pt x="161879" y="276980"/>
                  </a:cubicBezTo>
                  <a:cubicBezTo>
                    <a:pt x="158317" y="237239"/>
                    <a:pt x="222297" y="241614"/>
                    <a:pt x="244080" y="247566"/>
                  </a:cubicBezTo>
                  <a:close/>
                  <a:moveTo>
                    <a:pt x="116217" y="136533"/>
                  </a:moveTo>
                  <a:cubicBezTo>
                    <a:pt x="131733" y="149025"/>
                    <a:pt x="146116" y="163926"/>
                    <a:pt x="154983" y="181869"/>
                  </a:cubicBezTo>
                  <a:cubicBezTo>
                    <a:pt x="154964" y="181349"/>
                    <a:pt x="155679" y="182738"/>
                    <a:pt x="157879" y="188190"/>
                  </a:cubicBezTo>
                  <a:cubicBezTo>
                    <a:pt x="158298" y="189796"/>
                    <a:pt x="158508" y="190751"/>
                    <a:pt x="158622" y="191374"/>
                  </a:cubicBezTo>
                  <a:cubicBezTo>
                    <a:pt x="162308" y="208921"/>
                    <a:pt x="162822" y="242351"/>
                    <a:pt x="135533" y="227091"/>
                  </a:cubicBezTo>
                  <a:cubicBezTo>
                    <a:pt x="105834" y="210489"/>
                    <a:pt x="109025" y="163377"/>
                    <a:pt x="116217" y="136533"/>
                  </a:cubicBezTo>
                  <a:close/>
                  <a:moveTo>
                    <a:pt x="80688" y="235529"/>
                  </a:moveTo>
                  <a:cubicBezTo>
                    <a:pt x="98614" y="245062"/>
                    <a:pt x="119007" y="257771"/>
                    <a:pt x="128923" y="276092"/>
                  </a:cubicBezTo>
                  <a:cubicBezTo>
                    <a:pt x="128961" y="276158"/>
                    <a:pt x="125437" y="269648"/>
                    <a:pt x="124932" y="268732"/>
                  </a:cubicBezTo>
                  <a:cubicBezTo>
                    <a:pt x="125151" y="269128"/>
                    <a:pt x="126227" y="271113"/>
                    <a:pt x="128923" y="276092"/>
                  </a:cubicBezTo>
                  <a:cubicBezTo>
                    <a:pt x="138610" y="295292"/>
                    <a:pt x="124465" y="325198"/>
                    <a:pt x="99767" y="312092"/>
                  </a:cubicBezTo>
                  <a:cubicBezTo>
                    <a:pt x="72811" y="297768"/>
                    <a:pt x="75145" y="260190"/>
                    <a:pt x="80688" y="235529"/>
                  </a:cubicBezTo>
                  <a:close/>
                  <a:moveTo>
                    <a:pt x="65105" y="334155"/>
                  </a:moveTo>
                  <a:cubicBezTo>
                    <a:pt x="65496" y="330999"/>
                    <a:pt x="103948" y="363626"/>
                    <a:pt x="107711" y="370174"/>
                  </a:cubicBezTo>
                  <a:cubicBezTo>
                    <a:pt x="112235" y="380161"/>
                    <a:pt x="117779" y="396876"/>
                    <a:pt x="110854" y="406986"/>
                  </a:cubicBezTo>
                  <a:cubicBezTo>
                    <a:pt x="100605" y="421944"/>
                    <a:pt x="80888" y="405862"/>
                    <a:pt x="74535" y="396035"/>
                  </a:cubicBezTo>
                  <a:cubicBezTo>
                    <a:pt x="62257" y="377005"/>
                    <a:pt x="62715" y="355840"/>
                    <a:pt x="65105" y="334155"/>
                  </a:cubicBezTo>
                  <a:cubicBezTo>
                    <a:pt x="65153" y="333777"/>
                    <a:pt x="63658" y="347298"/>
                    <a:pt x="65105" y="334155"/>
                  </a:cubicBezTo>
                  <a:close/>
                  <a:moveTo>
                    <a:pt x="44084" y="467544"/>
                  </a:moveTo>
                  <a:cubicBezTo>
                    <a:pt x="45074" y="470360"/>
                    <a:pt x="45855" y="472627"/>
                    <a:pt x="44084" y="467544"/>
                  </a:cubicBezTo>
                  <a:cubicBezTo>
                    <a:pt x="41388" y="459758"/>
                    <a:pt x="42874" y="464038"/>
                    <a:pt x="44084" y="467515"/>
                  </a:cubicBezTo>
                  <a:cubicBezTo>
                    <a:pt x="39026" y="452964"/>
                    <a:pt x="38026" y="437251"/>
                    <a:pt x="38435" y="421982"/>
                  </a:cubicBezTo>
                  <a:cubicBezTo>
                    <a:pt x="64029" y="430958"/>
                    <a:pt x="95890" y="450574"/>
                    <a:pt x="92823" y="482095"/>
                  </a:cubicBezTo>
                  <a:cubicBezTo>
                    <a:pt x="88880" y="522611"/>
                    <a:pt x="50399" y="485667"/>
                    <a:pt x="44084" y="467544"/>
                  </a:cubicBezTo>
                  <a:close/>
                  <a:moveTo>
                    <a:pt x="233307" y="691972"/>
                  </a:moveTo>
                  <a:cubicBezTo>
                    <a:pt x="257139" y="685650"/>
                    <a:pt x="282095" y="679178"/>
                    <a:pt x="304250" y="668208"/>
                  </a:cubicBezTo>
                  <a:cubicBezTo>
                    <a:pt x="321566" y="659628"/>
                    <a:pt x="333863" y="657890"/>
                    <a:pt x="351779" y="667263"/>
                  </a:cubicBezTo>
                  <a:cubicBezTo>
                    <a:pt x="391870" y="688230"/>
                    <a:pt x="422131" y="720394"/>
                    <a:pt x="467194" y="731770"/>
                  </a:cubicBezTo>
                  <a:cubicBezTo>
                    <a:pt x="442143" y="735965"/>
                    <a:pt x="417473" y="733150"/>
                    <a:pt x="394785" y="721424"/>
                  </a:cubicBezTo>
                  <a:cubicBezTo>
                    <a:pt x="372906" y="710123"/>
                    <a:pt x="353199" y="694495"/>
                    <a:pt x="327481" y="693238"/>
                  </a:cubicBezTo>
                  <a:cubicBezTo>
                    <a:pt x="278618" y="690847"/>
                    <a:pt x="246080" y="738677"/>
                    <a:pt x="198932" y="742929"/>
                  </a:cubicBezTo>
                  <a:cubicBezTo>
                    <a:pt x="200103" y="733679"/>
                    <a:pt x="197046" y="723002"/>
                    <a:pt x="188835" y="717398"/>
                  </a:cubicBezTo>
                  <a:cubicBezTo>
                    <a:pt x="172586" y="706324"/>
                    <a:pt x="177005" y="737515"/>
                    <a:pt x="177005" y="743477"/>
                  </a:cubicBezTo>
                  <a:cubicBezTo>
                    <a:pt x="161813" y="742882"/>
                    <a:pt x="172519" y="730929"/>
                    <a:pt x="159660" y="725335"/>
                  </a:cubicBezTo>
                  <a:cubicBezTo>
                    <a:pt x="149840" y="721055"/>
                    <a:pt x="145296" y="733074"/>
                    <a:pt x="145935" y="740236"/>
                  </a:cubicBezTo>
                  <a:cubicBezTo>
                    <a:pt x="136457" y="738696"/>
                    <a:pt x="127047" y="736825"/>
                    <a:pt x="117645" y="734850"/>
                  </a:cubicBezTo>
                  <a:cubicBezTo>
                    <a:pt x="146211" y="701780"/>
                    <a:pt x="193017" y="702658"/>
                    <a:pt x="233307" y="691972"/>
                  </a:cubicBezTo>
                  <a:close/>
                  <a:moveTo>
                    <a:pt x="503960" y="93664"/>
                  </a:moveTo>
                  <a:cubicBezTo>
                    <a:pt x="512304" y="109812"/>
                    <a:pt x="537145" y="177277"/>
                    <a:pt x="499360" y="181170"/>
                  </a:cubicBezTo>
                  <a:cubicBezTo>
                    <a:pt x="481558" y="183003"/>
                    <a:pt x="476814" y="162792"/>
                    <a:pt x="476681" y="149403"/>
                  </a:cubicBezTo>
                  <a:cubicBezTo>
                    <a:pt x="476452" y="127708"/>
                    <a:pt x="489501" y="108962"/>
                    <a:pt x="503960" y="93664"/>
                  </a:cubicBezTo>
                  <a:close/>
                  <a:moveTo>
                    <a:pt x="421493" y="185516"/>
                  </a:moveTo>
                  <a:cubicBezTo>
                    <a:pt x="436533" y="194190"/>
                    <a:pt x="451982" y="205340"/>
                    <a:pt x="460907" y="220524"/>
                  </a:cubicBezTo>
                  <a:cubicBezTo>
                    <a:pt x="463908" y="227677"/>
                    <a:pt x="458355" y="240697"/>
                    <a:pt x="461269" y="249796"/>
                  </a:cubicBezTo>
                  <a:cubicBezTo>
                    <a:pt x="464022" y="258470"/>
                    <a:pt x="461374" y="264820"/>
                    <a:pt x="451335" y="268382"/>
                  </a:cubicBezTo>
                  <a:cubicBezTo>
                    <a:pt x="413997" y="281629"/>
                    <a:pt x="418369" y="199944"/>
                    <a:pt x="421493" y="185516"/>
                  </a:cubicBezTo>
                  <a:close/>
                  <a:moveTo>
                    <a:pt x="378745" y="265755"/>
                  </a:moveTo>
                  <a:cubicBezTo>
                    <a:pt x="393099" y="277831"/>
                    <a:pt x="406948" y="292505"/>
                    <a:pt x="412797" y="310675"/>
                  </a:cubicBezTo>
                  <a:cubicBezTo>
                    <a:pt x="411854" y="307831"/>
                    <a:pt x="408234" y="295925"/>
                    <a:pt x="412997" y="311223"/>
                  </a:cubicBezTo>
                  <a:cubicBezTo>
                    <a:pt x="416730" y="328968"/>
                    <a:pt x="409463" y="368511"/>
                    <a:pt x="383879" y="343991"/>
                  </a:cubicBezTo>
                  <a:cubicBezTo>
                    <a:pt x="362981" y="323931"/>
                    <a:pt x="369620" y="289368"/>
                    <a:pt x="378745" y="265755"/>
                  </a:cubicBezTo>
                  <a:close/>
                  <a:moveTo>
                    <a:pt x="337378" y="343878"/>
                  </a:moveTo>
                  <a:cubicBezTo>
                    <a:pt x="348760" y="354697"/>
                    <a:pt x="359190" y="367094"/>
                    <a:pt x="365524" y="381550"/>
                  </a:cubicBezTo>
                  <a:cubicBezTo>
                    <a:pt x="369553" y="390725"/>
                    <a:pt x="372306" y="413393"/>
                    <a:pt x="366391" y="422983"/>
                  </a:cubicBezTo>
                  <a:cubicBezTo>
                    <a:pt x="366791" y="422549"/>
                    <a:pt x="367029" y="422445"/>
                    <a:pt x="365848" y="424013"/>
                  </a:cubicBezTo>
                  <a:cubicBezTo>
                    <a:pt x="359838" y="424675"/>
                    <a:pt x="353627" y="426857"/>
                    <a:pt x="347969" y="428908"/>
                  </a:cubicBezTo>
                  <a:cubicBezTo>
                    <a:pt x="338787" y="426064"/>
                    <a:pt x="333387" y="416700"/>
                    <a:pt x="330262" y="408328"/>
                  </a:cubicBezTo>
                  <a:cubicBezTo>
                    <a:pt x="322138" y="386568"/>
                    <a:pt x="327862" y="364297"/>
                    <a:pt x="337378" y="343878"/>
                  </a:cubicBezTo>
                  <a:close/>
                  <a:moveTo>
                    <a:pt x="274979" y="416435"/>
                  </a:moveTo>
                  <a:cubicBezTo>
                    <a:pt x="287409" y="427594"/>
                    <a:pt x="338149" y="493074"/>
                    <a:pt x="294906" y="499065"/>
                  </a:cubicBezTo>
                  <a:cubicBezTo>
                    <a:pt x="249700" y="505330"/>
                    <a:pt x="264616" y="436353"/>
                    <a:pt x="274979" y="416435"/>
                  </a:cubicBezTo>
                  <a:close/>
                  <a:moveTo>
                    <a:pt x="299306" y="565509"/>
                  </a:moveTo>
                  <a:cubicBezTo>
                    <a:pt x="282333" y="550967"/>
                    <a:pt x="300259" y="536189"/>
                    <a:pt x="315175" y="530964"/>
                  </a:cubicBezTo>
                  <a:cubicBezTo>
                    <a:pt x="336177" y="523585"/>
                    <a:pt x="362219" y="535055"/>
                    <a:pt x="380716" y="544476"/>
                  </a:cubicBezTo>
                  <a:cubicBezTo>
                    <a:pt x="360638" y="564715"/>
                    <a:pt x="326681" y="588989"/>
                    <a:pt x="299306" y="565509"/>
                  </a:cubicBezTo>
                  <a:close/>
                  <a:moveTo>
                    <a:pt x="385488" y="495692"/>
                  </a:moveTo>
                  <a:cubicBezTo>
                    <a:pt x="385317" y="495777"/>
                    <a:pt x="385317" y="495777"/>
                    <a:pt x="385488" y="495692"/>
                  </a:cubicBezTo>
                  <a:lnTo>
                    <a:pt x="385488" y="495692"/>
                  </a:lnTo>
                  <a:close/>
                  <a:moveTo>
                    <a:pt x="389641" y="493415"/>
                  </a:moveTo>
                  <a:cubicBezTo>
                    <a:pt x="372468" y="502826"/>
                    <a:pt x="332015" y="500539"/>
                    <a:pt x="343312" y="470813"/>
                  </a:cubicBezTo>
                  <a:cubicBezTo>
                    <a:pt x="348884" y="456158"/>
                    <a:pt x="363895" y="457093"/>
                    <a:pt x="375316" y="449648"/>
                  </a:cubicBezTo>
                  <a:cubicBezTo>
                    <a:pt x="393585" y="447692"/>
                    <a:pt x="411777" y="454514"/>
                    <a:pt x="427808" y="462508"/>
                  </a:cubicBezTo>
                  <a:cubicBezTo>
                    <a:pt x="416683" y="474536"/>
                    <a:pt x="404091" y="485497"/>
                    <a:pt x="389641" y="493415"/>
                  </a:cubicBezTo>
                  <a:close/>
                  <a:moveTo>
                    <a:pt x="450258" y="414309"/>
                  </a:moveTo>
                  <a:cubicBezTo>
                    <a:pt x="451154" y="413818"/>
                    <a:pt x="451849" y="413440"/>
                    <a:pt x="452192" y="413251"/>
                  </a:cubicBezTo>
                  <a:cubicBezTo>
                    <a:pt x="451887" y="413412"/>
                    <a:pt x="451287" y="413752"/>
                    <a:pt x="450258" y="414309"/>
                  </a:cubicBezTo>
                  <a:cubicBezTo>
                    <a:pt x="418454" y="431761"/>
                    <a:pt x="442476" y="418580"/>
                    <a:pt x="450239" y="414319"/>
                  </a:cubicBezTo>
                  <a:cubicBezTo>
                    <a:pt x="432818" y="423871"/>
                    <a:pt x="401167" y="419487"/>
                    <a:pt x="402643" y="393957"/>
                  </a:cubicBezTo>
                  <a:cubicBezTo>
                    <a:pt x="405024" y="352987"/>
                    <a:pt x="467156" y="374596"/>
                    <a:pt x="486615" y="384801"/>
                  </a:cubicBezTo>
                  <a:cubicBezTo>
                    <a:pt x="475995" y="396243"/>
                    <a:pt x="464041" y="406741"/>
                    <a:pt x="450258" y="414309"/>
                  </a:cubicBezTo>
                  <a:close/>
                  <a:moveTo>
                    <a:pt x="498512" y="333276"/>
                  </a:moveTo>
                  <a:cubicBezTo>
                    <a:pt x="490035" y="340268"/>
                    <a:pt x="478319" y="344483"/>
                    <a:pt x="467241" y="343056"/>
                  </a:cubicBezTo>
                  <a:cubicBezTo>
                    <a:pt x="449192" y="340750"/>
                    <a:pt x="447468" y="328873"/>
                    <a:pt x="446458" y="314143"/>
                  </a:cubicBezTo>
                  <a:cubicBezTo>
                    <a:pt x="459507" y="281554"/>
                    <a:pt x="503941" y="290965"/>
                    <a:pt x="529087" y="299771"/>
                  </a:cubicBezTo>
                  <a:cubicBezTo>
                    <a:pt x="520353" y="312139"/>
                    <a:pt x="510237" y="323610"/>
                    <a:pt x="498512" y="333276"/>
                  </a:cubicBezTo>
                  <a:close/>
                  <a:moveTo>
                    <a:pt x="499179" y="254360"/>
                  </a:moveTo>
                  <a:cubicBezTo>
                    <a:pt x="500684" y="233913"/>
                    <a:pt x="492025" y="225862"/>
                    <a:pt x="509209" y="210489"/>
                  </a:cubicBezTo>
                  <a:cubicBezTo>
                    <a:pt x="523877" y="197374"/>
                    <a:pt x="545099" y="195135"/>
                    <a:pt x="564054" y="195088"/>
                  </a:cubicBezTo>
                  <a:cubicBezTo>
                    <a:pt x="558558" y="211888"/>
                    <a:pt x="532345" y="280665"/>
                    <a:pt x="499179" y="254360"/>
                  </a:cubicBezTo>
                  <a:close/>
                </a:path>
              </a:pathLst>
            </a:custGeom>
            <a:noFill/>
            <a:ln w="9525" cap="flat">
              <a:solidFill>
                <a:schemeClr val="l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B4CB894-42B6-4F46-AC7B-545F0B360BD9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1932110" y="1496642"/>
            <a:ext cx="0" cy="1085241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41A879D-0532-F740-B392-37BE63E43156}"/>
              </a:ext>
            </a:extLst>
          </p:cNvPr>
          <p:cNvCxnSpPr>
            <a:cxnSpLocks/>
          </p:cNvCxnSpPr>
          <p:nvPr/>
        </p:nvCxnSpPr>
        <p:spPr>
          <a:xfrm>
            <a:off x="1926327" y="1496642"/>
            <a:ext cx="2236982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Рисунок 118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FEAC1D-57DF-4050-8161-6B2A15F01C4E}"/>
              </a:ext>
            </a:extLst>
          </p:cNvPr>
          <p:cNvSpPr/>
          <p:nvPr/>
        </p:nvSpPr>
        <p:spPr>
          <a:xfrm>
            <a:off x="0" y="682385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48" y="433478"/>
            <a:ext cx="11298873" cy="47655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</a:rPr>
              <a:t>Для кого создана экосистема?</a:t>
            </a:r>
            <a:endParaRPr lang="ru-RU" sz="3200" dirty="0">
              <a:solidFill>
                <a:srgbClr val="258442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1617651"/>
              </p:ext>
            </p:extLst>
          </p:nvPr>
        </p:nvGraphicFramePr>
        <p:xfrm>
          <a:off x="810868" y="1491872"/>
          <a:ext cx="7819326" cy="418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99" y="3618151"/>
            <a:ext cx="7632501" cy="3228563"/>
          </a:xfrm>
          <a:prstGeom prst="rect">
            <a:avLst/>
          </a:prstGeom>
        </p:spPr>
      </p:pic>
      <p:pic>
        <p:nvPicPr>
          <p:cNvPr id="9" name="Рисунок 8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2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0"/>
          <p:cNvGrpSpPr/>
          <p:nvPr/>
        </p:nvGrpSpPr>
        <p:grpSpPr>
          <a:xfrm>
            <a:off x="798640" y="2947137"/>
            <a:ext cx="5594040" cy="3800359"/>
            <a:chOff x="680331" y="1635812"/>
            <a:chExt cx="5594040" cy="3800359"/>
          </a:xfrm>
        </p:grpSpPr>
        <p:cxnSp>
          <p:nvCxnSpPr>
            <p:cNvPr id="476" name="Google Shape;476;p10"/>
            <p:cNvCxnSpPr>
              <a:stCxn id="477" idx="0"/>
            </p:cNvCxnSpPr>
            <p:nvPr/>
          </p:nvCxnSpPr>
          <p:spPr>
            <a:xfrm flipH="1">
              <a:off x="821682" y="1739985"/>
              <a:ext cx="3818" cy="308385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9" name="Google Shape;479;p10"/>
            <p:cNvSpPr txBox="1"/>
            <p:nvPr/>
          </p:nvSpPr>
          <p:spPr>
            <a:xfrm>
              <a:off x="1152012" y="1635812"/>
              <a:ext cx="5122359" cy="3800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Calibri"/>
                  <a:sym typeface="Calibri"/>
                </a:rPr>
                <a:t>Выбор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Calibri"/>
                  <a:sym typeface="Calibri"/>
                </a:rPr>
                <a:t> и покупка товаров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Calibri"/>
                  <a:sym typeface="Calibri"/>
                </a:rPr>
                <a:t> для с/х бизнеса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Поиск и подбор персонала в агросекторе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  <a:t>Цифровые </a:t>
              </a:r>
              <a:r>
                <a:rPr lang="ru-RU" sz="1400" dirty="0">
                  <a:solidFill>
                    <a:srgbClr val="3A3838"/>
                  </a:solidFill>
                  <a:cs typeface="Calibri"/>
                  <a:sym typeface="Calibri"/>
                </a:rPr>
                <a:t>а</a:t>
              </a:r>
              <a: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  <a:t>гросервисы для ведения бизнеса:</a:t>
              </a:r>
              <a:b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</a:br>
              <a: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  <a:t>телеветеринария, точное земледелие, интеллектуальный </a:t>
              </a:r>
              <a:b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</a:br>
              <a: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  <a:t>подбор семян, органическое производство, мониторинг рождения телят, агрохимический анализ почвы и др.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Внедрение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передовых агротехнологических решений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Финансовые сервисы и услуги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для развития агробизнеса: кредитование, РКО, лизинг</a:t>
              </a:r>
              <a:endParaRPr lang="en-US" sz="1400" noProof="0" dirty="0" smtClean="0">
                <a:solidFill>
                  <a:srgbClr val="3A3838"/>
                </a:solidFill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rgbClr val="3A3838"/>
                  </a:solidFill>
                  <a:ea typeface="Calibri"/>
                  <a:cs typeface="Calibri"/>
                  <a:sym typeface="Calibri"/>
                </a:rPr>
                <a:t>Поиск надежных партнеров и поставщиков </a:t>
              </a:r>
              <a:endPara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684149" y="173998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684149" y="225154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684149" y="291970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684149" y="3687225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680331" y="4194807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657289" y="402508"/>
            <a:ext cx="105828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rgbClr val="258442"/>
                </a:solidFill>
                <a:latin typeface="Montserrat" panose="00000500000000000000" pitchFamily="2" charset="-52"/>
                <a:ea typeface="+mj-ea"/>
                <a:cs typeface="+mj-cs"/>
              </a:rPr>
              <a:t>Фермерские хозяйства – </a:t>
            </a:r>
            <a:br>
              <a:rPr lang="ru-RU" sz="3200" dirty="0">
                <a:solidFill>
                  <a:srgbClr val="258442"/>
                </a:solidFill>
                <a:latin typeface="Montserrat" panose="00000500000000000000" pitchFamily="2" charset="-52"/>
                <a:ea typeface="+mj-ea"/>
                <a:cs typeface="+mj-cs"/>
              </a:rPr>
            </a:br>
            <a:r>
              <a:rPr lang="ru-RU" sz="3200" dirty="0">
                <a:solidFill>
                  <a:srgbClr val="258442"/>
                </a:solidFill>
                <a:latin typeface="Montserrat" panose="00000500000000000000" pitchFamily="2" charset="-52"/>
                <a:ea typeface="+mj-ea"/>
                <a:cs typeface="+mj-cs"/>
              </a:rPr>
              <a:t>главные пользователи </a:t>
            </a:r>
            <a:r>
              <a:rPr lang="ru-RU" sz="3200" dirty="0" smtClean="0">
                <a:solidFill>
                  <a:srgbClr val="258442"/>
                </a:solidFill>
                <a:latin typeface="Montserrat" panose="00000500000000000000" pitchFamily="2" charset="-52"/>
                <a:ea typeface="+mj-ea"/>
                <a:cs typeface="+mj-cs"/>
              </a:rPr>
              <a:t>экосистемы </a:t>
            </a:r>
            <a:endParaRPr lang="ru-RU" sz="3200" dirty="0">
              <a:solidFill>
                <a:srgbClr val="258442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912404" y="1625541"/>
            <a:ext cx="105828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258442"/>
                </a:solidFill>
                <a:latin typeface="+mj-lt"/>
              </a:rPr>
              <a:t>Возможности, которые получают пользователи экосистемы:</a:t>
            </a:r>
            <a:endParaRPr lang="ru-RU" sz="2400" dirty="0">
              <a:solidFill>
                <a:srgbClr val="258442"/>
              </a:solidFill>
              <a:latin typeface="+mj-lt"/>
            </a:endParaRPr>
          </a:p>
        </p:txBody>
      </p:sp>
      <p:sp>
        <p:nvSpPr>
          <p:cNvPr id="17" name="Google Shape;214;p5"/>
          <p:cNvSpPr txBox="1"/>
          <p:nvPr/>
        </p:nvSpPr>
        <p:spPr>
          <a:xfrm>
            <a:off x="7151786" y="2292435"/>
            <a:ext cx="5255674" cy="58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600"/>
              <a:buFont typeface="Montserrat"/>
              <a:buNone/>
            </a:pPr>
            <a:r>
              <a:rPr lang="ru-RU" sz="3200" dirty="0" smtClean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>Своё Родное</a:t>
            </a:r>
            <a:endParaRPr sz="3200" dirty="0">
              <a:solidFill>
                <a:srgbClr val="1B63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46;p5"/>
          <p:cNvSpPr txBox="1">
            <a:spLocks/>
          </p:cNvSpPr>
          <p:nvPr/>
        </p:nvSpPr>
        <p:spPr>
          <a:xfrm>
            <a:off x="1133188" y="2278573"/>
            <a:ext cx="5255674" cy="5810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B6331"/>
              </a:buClr>
              <a:buSzPts val="3600"/>
              <a:buFont typeface="Montserrat"/>
              <a:buNone/>
            </a:pPr>
            <a:r>
              <a:rPr lang="ru-RU" sz="3200" dirty="0" smtClean="0">
                <a:solidFill>
                  <a:srgbClr val="1B6331"/>
                </a:solidFill>
                <a:ea typeface="Montserrat"/>
                <a:cs typeface="Montserrat"/>
                <a:sym typeface="Montserrat"/>
              </a:rPr>
              <a:t>Своё Фермерство</a:t>
            </a:r>
            <a:endParaRPr lang="ru-RU" sz="3200" dirty="0">
              <a:solidFill>
                <a:srgbClr val="1B6331"/>
              </a:solidFill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oogle Shape;475;p10"/>
          <p:cNvGrpSpPr/>
          <p:nvPr/>
        </p:nvGrpSpPr>
        <p:grpSpPr>
          <a:xfrm>
            <a:off x="6869084" y="3168516"/>
            <a:ext cx="3487102" cy="2467302"/>
            <a:chOff x="684149" y="1635812"/>
            <a:chExt cx="3487102" cy="2467302"/>
          </a:xfrm>
        </p:grpSpPr>
        <p:cxnSp>
          <p:nvCxnSpPr>
            <p:cNvPr id="20" name="Google Shape;476;p10"/>
            <p:cNvCxnSpPr>
              <a:stCxn id="22" idx="0"/>
              <a:endCxn id="24" idx="4"/>
            </p:cNvCxnSpPr>
            <p:nvPr/>
          </p:nvCxnSpPr>
          <p:spPr>
            <a:xfrm>
              <a:off x="825500" y="1844493"/>
              <a:ext cx="16950" cy="1927337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" name="Google Shape;479;p10"/>
            <p:cNvSpPr txBox="1"/>
            <p:nvPr/>
          </p:nvSpPr>
          <p:spPr>
            <a:xfrm>
              <a:off x="1152012" y="1635812"/>
              <a:ext cx="3019239" cy="246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cs typeface="Calibri"/>
                  <a:sym typeface="Calibri"/>
                </a:rPr>
                <a:t>Создание собственного интернет-магазина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Продвижение и продажа фермерской продукции через мобильное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приложение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1111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rgbClr val="3A3838"/>
                  </a:solidFill>
                  <a:cs typeface="Calibri"/>
                  <a:sym typeface="Calibri"/>
                </a:rPr>
                <a:t>Продвижение и продажа услуг агротуризма через мобильное приложение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77;p10"/>
            <p:cNvSpPr/>
            <p:nvPr/>
          </p:nvSpPr>
          <p:spPr>
            <a:xfrm>
              <a:off x="684149" y="1844493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" name="Google Shape;481;p10"/>
            <p:cNvSpPr/>
            <p:nvPr/>
          </p:nvSpPr>
          <p:spPr>
            <a:xfrm>
              <a:off x="684149" y="2614556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Google Shape;482;p10"/>
            <p:cNvSpPr/>
            <p:nvPr/>
          </p:nvSpPr>
          <p:spPr>
            <a:xfrm>
              <a:off x="701099" y="3489128"/>
              <a:ext cx="282702" cy="282702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103D2DC-3CD8-B340-8E92-4852AD3B1B43}"/>
              </a:ext>
            </a:extLst>
          </p:cNvPr>
          <p:cNvGrpSpPr/>
          <p:nvPr/>
        </p:nvGrpSpPr>
        <p:grpSpPr>
          <a:xfrm>
            <a:off x="9952381" y="2947137"/>
            <a:ext cx="1962964" cy="3355575"/>
            <a:chOff x="9159005" y="1773968"/>
            <a:chExt cx="2556666" cy="4370476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871EFFA-D647-4248-A94B-F237BCE6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005" y="1773968"/>
              <a:ext cx="2556666" cy="437047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4FEF1F-646C-C844-82F9-63BD2BE1A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5" t="28783" r="18258" b="12430"/>
            <a:stretch/>
          </p:blipFill>
          <p:spPr>
            <a:xfrm>
              <a:off x="9651277" y="2179260"/>
              <a:ext cx="1573357" cy="3140122"/>
            </a:xfrm>
            <a:prstGeom prst="rect">
              <a:avLst/>
            </a:prstGeom>
          </p:spPr>
        </p:pic>
      </p:grpSp>
      <p:sp>
        <p:nvSpPr>
          <p:cNvPr id="26" name="Google Shape;484;p10"/>
          <p:cNvSpPr/>
          <p:nvPr/>
        </p:nvSpPr>
        <p:spPr>
          <a:xfrm>
            <a:off x="799169" y="5993814"/>
            <a:ext cx="282702" cy="28270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FFFFF"/>
                </a:solidFill>
                <a:latin typeface="Montserrat"/>
                <a:sym typeface="Montserrat"/>
              </a:rPr>
              <a:t>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7" name="Рисунок 26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"/>
          <p:cNvSpPr/>
          <p:nvPr/>
        </p:nvSpPr>
        <p:spPr>
          <a:xfrm>
            <a:off x="9047779" y="4472010"/>
            <a:ext cx="2803744" cy="549038"/>
          </a:xfrm>
          <a:prstGeom prst="round2DiagRect">
            <a:avLst>
              <a:gd name="adj1" fmla="val 0"/>
              <a:gd name="adj2" fmla="val 202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Новостной портал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1"/>
          <p:cNvSpPr txBox="1">
            <a:spLocks noGrp="1"/>
          </p:cNvSpPr>
          <p:nvPr>
            <p:ph type="title"/>
          </p:nvPr>
        </p:nvSpPr>
        <p:spPr>
          <a:xfrm>
            <a:off x="588554" y="423515"/>
            <a:ext cx="9529757" cy="53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200"/>
              <a:buFont typeface="Montserrat"/>
              <a:buNone/>
            </a:pPr>
            <a:r>
              <a:rPr lang="ru-RU" sz="3200" b="0" dirty="0" smtClean="0">
                <a:solidFill>
                  <a:srgbClr val="258442"/>
                </a:solidFill>
                <a:latin typeface="Montserrat" panose="020B0604020202020204" charset="-52"/>
              </a:rPr>
              <a:t>Сервисы экосистемы:</a:t>
            </a:r>
            <a:endParaRPr b="0" dirty="0">
              <a:solidFill>
                <a:srgbClr val="258442"/>
              </a:solidFill>
              <a:latin typeface="Montserrat" panose="020B0604020202020204" charset="-52"/>
            </a:endParaRPr>
          </a:p>
        </p:txBody>
      </p:sp>
      <p:sp>
        <p:nvSpPr>
          <p:cNvPr id="495" name="Google Shape;495;p11"/>
          <p:cNvSpPr/>
          <p:nvPr/>
        </p:nvSpPr>
        <p:spPr>
          <a:xfrm>
            <a:off x="936110" y="2196332"/>
            <a:ext cx="3543300" cy="2510509"/>
          </a:xfrm>
          <a:prstGeom prst="round2DiagRect">
            <a:avLst>
              <a:gd name="adj1" fmla="val 0"/>
              <a:gd name="adj2" fmla="val 7972"/>
            </a:avLst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Умный подбор семян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Подбор персонала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Онлайн консультация ветеринара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Сервис управления фермой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Карта агротехнологий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Сертификация органического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производства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Навигатор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госуслуг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Мониторинг рождения телят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Санитарный контроль производства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Календарь с/х мероприятий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r>
              <a:rPr lang="ru-RU" sz="1400" dirty="0" err="1" smtClean="0">
                <a:solidFill>
                  <a:srgbClr val="3A3838"/>
                </a:solidFill>
                <a:latin typeface="+mj-lt"/>
                <a:cs typeface="Calibri"/>
                <a:sym typeface="Calibri"/>
              </a:rPr>
              <a:t>ЗемлеВед</a:t>
            </a:r>
            <a:r>
              <a:rPr lang="ru-RU" sz="1400" dirty="0" smtClean="0">
                <a:solidFill>
                  <a:srgbClr val="3A3838"/>
                </a:solidFill>
                <a:latin typeface="+mj-lt"/>
                <a:cs typeface="Calibri"/>
                <a:sym typeface="Calibri"/>
              </a:rPr>
              <a:t> – анализ почвы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442"/>
              </a:buClr>
              <a:buSzPts val="1400"/>
              <a:buFont typeface="Noto Sans Symbols"/>
              <a:buChar char="▪"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4984097" y="2364787"/>
            <a:ext cx="3543300" cy="3998805"/>
          </a:xfrm>
          <a:prstGeom prst="round2DiagRect">
            <a:avLst>
              <a:gd name="adj1" fmla="val 0"/>
              <a:gd name="adj2" fmla="val 4247"/>
            </a:avLst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Онлайн бухгалтерия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Конструктор документов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Помощь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в получении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сертификатов на продукцию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Сопровождение сделок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по покупке готового бизнеса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Агрегатор тендеров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Логистические услуги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9149835" y="3665892"/>
            <a:ext cx="2599632" cy="769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258442"/>
                </a:solidFill>
                <a:ea typeface="Calibri"/>
                <a:cs typeface="Calibri"/>
                <a:sym typeface="Calibri"/>
              </a:rPr>
              <a:t>Информационные сервисы</a:t>
            </a:r>
            <a:endParaRPr sz="2200" dirty="0">
              <a:solidFill>
                <a:srgbClr val="258442"/>
              </a:solidFill>
              <a:ea typeface="Calibri"/>
              <a:cs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1226425" y="1536602"/>
            <a:ext cx="2186566" cy="4308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25844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Агросервисы</a:t>
            </a:r>
            <a:endParaRPr kumimoji="0" sz="2200" i="0" u="none" strike="noStrike" kern="1200" cap="none" spc="0" normalizeH="0" baseline="0" noProof="0" dirty="0">
              <a:ln>
                <a:noFill/>
              </a:ln>
              <a:solidFill>
                <a:srgbClr val="258442"/>
              </a:solidFill>
              <a:effectLst/>
              <a:uLnTx/>
              <a:uFillTx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5093624" y="1520836"/>
            <a:ext cx="3358612" cy="769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258442"/>
                </a:solidFill>
                <a:ea typeface="Calibri"/>
                <a:cs typeface="Calibri"/>
                <a:sym typeface="Calibri"/>
              </a:rPr>
              <a:t>Сервисы поддержки бизнеса</a:t>
            </a:r>
            <a:endParaRPr sz="2200" dirty="0">
              <a:solidFill>
                <a:srgbClr val="258442"/>
              </a:solidFill>
              <a:ea typeface="Calibri"/>
              <a:cs typeface="Calibri"/>
            </a:endParaRPr>
          </a:p>
        </p:txBody>
      </p:sp>
      <p:sp>
        <p:nvSpPr>
          <p:cNvPr id="500" name="Google Shape;500;p11"/>
          <p:cNvSpPr/>
          <p:nvPr/>
        </p:nvSpPr>
        <p:spPr>
          <a:xfrm>
            <a:off x="0" y="681228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0" name="Google Shape;550;p11"/>
          <p:cNvCxnSpPr/>
          <p:nvPr/>
        </p:nvCxnSpPr>
        <p:spPr>
          <a:xfrm>
            <a:off x="724943" y="2296160"/>
            <a:ext cx="3906" cy="3599543"/>
          </a:xfrm>
          <a:prstGeom prst="straightConnector1">
            <a:avLst/>
          </a:prstGeom>
          <a:noFill/>
          <a:ln w="12700" cap="flat" cmpd="sng">
            <a:solidFill>
              <a:srgbClr val="1B633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51" name="Google Shape;551;p11"/>
          <p:cNvCxnSpPr/>
          <p:nvPr/>
        </p:nvCxnSpPr>
        <p:spPr>
          <a:xfrm flipH="1">
            <a:off x="4623145" y="2305276"/>
            <a:ext cx="1934" cy="2713548"/>
          </a:xfrm>
          <a:prstGeom prst="straightConnector1">
            <a:avLst/>
          </a:prstGeom>
          <a:noFill/>
          <a:ln w="12700" cap="flat" cmpd="sng">
            <a:solidFill>
              <a:srgbClr val="1B633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52" name="Google Shape;552;p11"/>
          <p:cNvSpPr/>
          <p:nvPr/>
        </p:nvSpPr>
        <p:spPr>
          <a:xfrm>
            <a:off x="8937523" y="2252650"/>
            <a:ext cx="2803744" cy="973124"/>
          </a:xfrm>
          <a:prstGeom prst="round2DiagRect">
            <a:avLst>
              <a:gd name="adj1" fmla="val 0"/>
              <a:gd name="adj2" fmla="val 202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Кредитование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РКО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512F"/>
              </a:buClr>
              <a:buSzPts val="1400"/>
              <a:buFont typeface="Noto Sans Symbols"/>
              <a:buChar char="▪"/>
              <a:tabLst/>
              <a:defRPr/>
            </a:pPr>
            <a:r>
              <a:rPr lang="ru-RU" sz="1400" dirty="0" smtClean="0">
                <a:solidFill>
                  <a:srgbClr val="3A3838"/>
                </a:solidFill>
                <a:latin typeface="+mj-lt"/>
                <a:ea typeface="Calibri"/>
                <a:cs typeface="Calibri"/>
                <a:sym typeface="Calibri"/>
              </a:rPr>
              <a:t>Лизинг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</a:b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1"/>
          <p:cNvSpPr/>
          <p:nvPr/>
        </p:nvSpPr>
        <p:spPr>
          <a:xfrm>
            <a:off x="9090136" y="1582969"/>
            <a:ext cx="3069207" cy="4308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258442"/>
                </a:solidFill>
                <a:ea typeface="Calibri"/>
                <a:cs typeface="Calibri"/>
                <a:sym typeface="Calibri"/>
              </a:rPr>
              <a:t>Финансовые сервисы</a:t>
            </a:r>
            <a:endParaRPr sz="2200" dirty="0">
              <a:solidFill>
                <a:srgbClr val="258442"/>
              </a:solidFill>
              <a:ea typeface="Calibri"/>
              <a:cs typeface="Calibri"/>
            </a:endParaRPr>
          </a:p>
        </p:txBody>
      </p:sp>
      <p:sp>
        <p:nvSpPr>
          <p:cNvPr id="570" name="Google Shape;570;p11"/>
          <p:cNvSpPr/>
          <p:nvPr/>
        </p:nvSpPr>
        <p:spPr>
          <a:xfrm>
            <a:off x="1003494" y="2292544"/>
            <a:ext cx="3223211" cy="3833936"/>
          </a:xfrm>
          <a:prstGeom prst="round2DiagRect">
            <a:avLst>
              <a:gd name="adj1" fmla="val 0"/>
              <a:gd name="adj2" fmla="val 9919"/>
            </a:avLst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51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4889444" y="2324891"/>
            <a:ext cx="3004460" cy="3022172"/>
          </a:xfrm>
          <a:prstGeom prst="round2DiagRect">
            <a:avLst>
              <a:gd name="adj1" fmla="val 0"/>
              <a:gd name="adj2" fmla="val 18185"/>
            </a:avLst>
          </a:prstGeom>
          <a:noFill/>
          <a:ln w="19050" cap="flat" cmpd="sng">
            <a:solidFill>
              <a:srgbClr val="1B63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1"/>
          <p:cNvSpPr/>
          <p:nvPr/>
        </p:nvSpPr>
        <p:spPr>
          <a:xfrm>
            <a:off x="9060515" y="2339445"/>
            <a:ext cx="2416257" cy="1052148"/>
          </a:xfrm>
          <a:prstGeom prst="round2DiagRect">
            <a:avLst>
              <a:gd name="adj1" fmla="val 0"/>
              <a:gd name="adj2" fmla="val 18185"/>
            </a:avLst>
          </a:prstGeom>
          <a:noFill/>
          <a:ln w="19050" cap="flat" cmpd="sng">
            <a:solidFill>
              <a:srgbClr val="1A51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4" name="Google Shape;574;p11"/>
          <p:cNvCxnSpPr/>
          <p:nvPr/>
        </p:nvCxnSpPr>
        <p:spPr>
          <a:xfrm flipH="1">
            <a:off x="8803178" y="2263673"/>
            <a:ext cx="4866" cy="1078043"/>
          </a:xfrm>
          <a:prstGeom prst="straightConnector1">
            <a:avLst/>
          </a:prstGeom>
          <a:noFill/>
          <a:ln w="12700" cap="flat" cmpd="sng">
            <a:solidFill>
              <a:srgbClr val="1B633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75" name="Google Shape;575;p11"/>
          <p:cNvSpPr/>
          <p:nvPr/>
        </p:nvSpPr>
        <p:spPr>
          <a:xfrm>
            <a:off x="9087597" y="4493620"/>
            <a:ext cx="2416257" cy="525901"/>
          </a:xfrm>
          <a:prstGeom prst="round2DiagRect">
            <a:avLst>
              <a:gd name="adj1" fmla="val 0"/>
              <a:gd name="adj2" fmla="val 18185"/>
            </a:avLst>
          </a:prstGeom>
          <a:noFill/>
          <a:ln w="19050" cap="flat" cmpd="sng">
            <a:solidFill>
              <a:srgbClr val="1A51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6" name="Google Shape;576;p11"/>
          <p:cNvCxnSpPr/>
          <p:nvPr/>
        </p:nvCxnSpPr>
        <p:spPr>
          <a:xfrm>
            <a:off x="8808044" y="4493483"/>
            <a:ext cx="0" cy="568831"/>
          </a:xfrm>
          <a:prstGeom prst="straightConnector1">
            <a:avLst/>
          </a:prstGeom>
          <a:noFill/>
          <a:ln w="12700" cap="flat" cmpd="sng">
            <a:solidFill>
              <a:srgbClr val="1B633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823003" y="6242726"/>
            <a:ext cx="484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*Сервисы добавляются на ежемесячной основе</a:t>
            </a:r>
          </a:p>
        </p:txBody>
      </p:sp>
      <p:pic>
        <p:nvPicPr>
          <p:cNvPr id="87" name="Рисунок 86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1496953"/>
            <a:ext cx="525432" cy="525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3" y="1560799"/>
            <a:ext cx="487793" cy="487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73" y="3717085"/>
            <a:ext cx="468105" cy="468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37" y="1621842"/>
            <a:ext cx="429750" cy="429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057" y="971550"/>
            <a:ext cx="89971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93">
              <a:defRPr/>
            </a:pPr>
            <a:r>
              <a:rPr lang="ru-RU" sz="1400" b="1" dirty="0">
                <a:solidFill>
                  <a:srgbClr val="258442"/>
                </a:solidFill>
                <a:latin typeface="Calibri Light"/>
                <a:cs typeface="Segoe UI" panose="020B0502040204020203" pitchFamily="34" charset="0"/>
              </a:rPr>
              <a:t>Своё Фермерство</a:t>
            </a:r>
            <a:r>
              <a:rPr lang="ru-RU" sz="1400" dirty="0">
                <a:solidFill>
                  <a:srgbClr val="70AD47">
                    <a:lumMod val="75000"/>
                  </a:srgbClr>
                </a:solidFill>
                <a:latin typeface="Calibri Light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 Light"/>
                <a:cs typeface="Segoe UI" panose="020B0502040204020203" pitchFamily="34" charset="0"/>
              </a:rPr>
              <a:t>позволяет компаниям малого и среднего бизнеса сосредоточить свои усилия на производстве продукции и получить в удобном цифровом формате необходимые поддерживающие сервисы. </a:t>
            </a:r>
          </a:p>
        </p:txBody>
      </p:sp>
    </p:spTree>
    <p:extLst>
      <p:ext uri="{BB962C8B-B14F-4D97-AF65-F5344CB8AC3E}">
        <p14:creationId xmlns:p14="http://schemas.microsoft.com/office/powerpoint/2010/main" val="240394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2" y="191177"/>
            <a:ext cx="10515600" cy="949008"/>
          </a:xfrm>
        </p:spPr>
        <p:txBody>
          <a:bodyPr>
            <a:noAutofit/>
          </a:bodyPr>
          <a:lstStyle/>
          <a:p>
            <a:pPr defTabSz="2055956">
              <a:lnSpc>
                <a:spcPct val="100000"/>
              </a:lnSpc>
              <a:defRPr/>
            </a:pPr>
            <a:r>
              <a:rPr lang="ru-RU" sz="3200" dirty="0" smtClean="0">
                <a:solidFill>
                  <a:srgbClr val="258442"/>
                </a:solidFill>
              </a:rPr>
              <a:t>Маркетплейс товаров для с/х(В2В)</a:t>
            </a:r>
            <a:endParaRPr lang="ru-RU" sz="3200" dirty="0">
              <a:solidFill>
                <a:srgbClr val="25844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3181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Более 500 000 товаров </a:t>
            </a:r>
            <a:r>
              <a:rPr lang="ru-RU" sz="2400" dirty="0"/>
              <a:t>для сельскохозяйственного производства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 одной платформе: </a:t>
            </a:r>
            <a:r>
              <a:rPr lang="ru-RU" sz="2400" dirty="0" smtClean="0"/>
              <a:t>сельскохозяйственная техника, СЗР, удобрения, </a:t>
            </a:r>
            <a:br>
              <a:rPr lang="ru-RU" sz="2400" dirty="0" smtClean="0"/>
            </a:br>
            <a:r>
              <a:rPr lang="ru-RU" sz="2400" dirty="0" smtClean="0"/>
              <a:t>семена, корма, агрохимия, ГСМ и другое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7277" y="2951940"/>
            <a:ext cx="7199811" cy="156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258442"/>
                </a:solidFill>
                <a:cs typeface="Calibri" panose="020F0502020204030204" pitchFamily="34" charset="0"/>
              </a:rPr>
              <a:t>Цифровой сервис экосистемы, который предоставляет возможности: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909355" y="3895606"/>
            <a:ext cx="5693300" cy="2383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800"/>
              </a:spcBef>
              <a:buNone/>
            </a:pPr>
            <a:r>
              <a:rPr lang="ru-RU" sz="1800" dirty="0"/>
              <a:t>Поставщикам и производителям товаров</a:t>
            </a:r>
            <a:br>
              <a:rPr lang="ru-RU" sz="1800" dirty="0"/>
            </a:br>
            <a:r>
              <a:rPr lang="ru-RU" sz="1800" dirty="0"/>
              <a:t>для сельского хозяйства размещать свою </a:t>
            </a:r>
            <a:br>
              <a:rPr lang="ru-RU" sz="1800" dirty="0"/>
            </a:br>
            <a:r>
              <a:rPr lang="ru-RU" sz="1800" dirty="0"/>
              <a:t>продукцию на маркетплейсе экосистемы </a:t>
            </a:r>
            <a:br>
              <a:rPr lang="ru-RU" sz="1800" dirty="0"/>
            </a:br>
            <a:endParaRPr lang="ru-RU" sz="1800" dirty="0"/>
          </a:p>
          <a:p>
            <a:pPr marL="0" lvl="0" indent="0">
              <a:spcBef>
                <a:spcPts val="1800"/>
              </a:spcBef>
              <a:buNone/>
            </a:pPr>
            <a:r>
              <a:rPr lang="ru-RU" sz="1800" dirty="0"/>
              <a:t>Покупателям найти и выбрать подходящий </a:t>
            </a:r>
            <a:br>
              <a:rPr lang="ru-RU" sz="1800" dirty="0"/>
            </a:br>
            <a:r>
              <a:rPr lang="ru-RU" sz="1800" dirty="0"/>
              <a:t>товар </a:t>
            </a:r>
            <a:r>
              <a:rPr lang="ru-RU" sz="1800" dirty="0" smtClean="0"/>
              <a:t>от </a:t>
            </a:r>
            <a:r>
              <a:rPr lang="ru-RU" sz="1800" dirty="0"/>
              <a:t>проверенных </a:t>
            </a:r>
            <a:r>
              <a:rPr lang="ru-RU" sz="1800" dirty="0" smtClean="0"/>
              <a:t>поставщиков и приобрести его на выгодных условиях, в том числе в кредит или лизинг.</a:t>
            </a:r>
            <a:endParaRPr lang="ru-RU" sz="1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8" y="2786743"/>
            <a:ext cx="4885508" cy="4071257"/>
          </a:xfrm>
          <a:prstGeom prst="rect">
            <a:avLst/>
          </a:prstGeom>
        </p:spPr>
      </p:pic>
      <p:pic>
        <p:nvPicPr>
          <p:cNvPr id="15" name="Рисунок 14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7" y="3957312"/>
            <a:ext cx="625593" cy="625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7" y="5052528"/>
            <a:ext cx="633549" cy="6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6" y="477775"/>
            <a:ext cx="10515600" cy="504164"/>
          </a:xfrm>
        </p:spPr>
        <p:txBody>
          <a:bodyPr>
            <a:noAutofit/>
          </a:bodyPr>
          <a:lstStyle/>
          <a:p>
            <a:pPr defTabSz="2055956">
              <a:lnSpc>
                <a:spcPct val="100000"/>
              </a:lnSpc>
              <a:defRPr/>
            </a:pPr>
            <a:r>
              <a:rPr lang="ru-RU" sz="3200" dirty="0">
                <a:solidFill>
                  <a:srgbClr val="258442"/>
                </a:solidFill>
              </a:rPr>
              <a:t>Подбор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8816"/>
            <a:ext cx="8131629" cy="1318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Сервис «Работа» позволяет найти </a:t>
            </a:r>
            <a:r>
              <a:rPr lang="ru-RU" sz="2400" dirty="0"/>
              <a:t>сотрудников </a:t>
            </a:r>
            <a:r>
              <a:rPr lang="ru-RU" sz="2400" dirty="0" smtClean="0"/>
              <a:t>для агропредприятий среди доступной </a:t>
            </a:r>
            <a:r>
              <a:rPr lang="ru-RU" sz="2400" dirty="0"/>
              <a:t>базы </a:t>
            </a:r>
            <a:r>
              <a:rPr lang="ru-RU" sz="2400" dirty="0" smtClean="0"/>
              <a:t>резюме, а также опубликовать </a:t>
            </a:r>
            <a:r>
              <a:rPr lang="ru-RU" sz="2400" dirty="0"/>
              <a:t>вакансию для того, чтобы работники нашли вас сами!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17469" y="3288120"/>
            <a:ext cx="7278189" cy="2546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Большая база резюме по отрасли </a:t>
            </a:r>
            <a:br>
              <a:rPr lang="ru-RU" sz="1800" dirty="0"/>
            </a:br>
            <a:r>
              <a:rPr lang="ru-RU" sz="1800" dirty="0"/>
              <a:t>сельское хозяйство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Большое количество релевантных вакансий. </a:t>
            </a:r>
            <a:br>
              <a:rPr lang="ru-RU" sz="1800" dirty="0"/>
            </a:br>
            <a:r>
              <a:rPr lang="ru-RU" sz="1800" dirty="0" smtClean="0"/>
              <a:t>Более 10 000 вакансий в агросекторе!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Возможность забрать молодых специалистов из ВУЗов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7" y="2185851"/>
            <a:ext cx="5459184" cy="4541478"/>
          </a:xfrm>
          <a:prstGeom prst="rect">
            <a:avLst/>
          </a:prstGeom>
        </p:spPr>
      </p:pic>
      <p:pic>
        <p:nvPicPr>
          <p:cNvPr id="11" name="Рисунок 10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2" y="3288120"/>
            <a:ext cx="595498" cy="595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0" y="4278114"/>
            <a:ext cx="527566" cy="527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2" y="5109711"/>
            <a:ext cx="595498" cy="5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experiment_1">
      <a:majorFont>
        <a:latin typeface="Montserra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СХ_20лет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СХ_20лет" id="{C67B11B0-58A5-1446-A9D7-EC640ED05788}" vid="{2F159C04-A325-FD46-87F6-B593BA9D62B3}"/>
    </a:ext>
  </a:extLst>
</a:theme>
</file>

<file path=ppt/theme/theme4.xml><?xml version="1.0" encoding="utf-8"?>
<a:theme xmlns:a="http://schemas.openxmlformats.org/drawingml/2006/main" name="21_menyaemsya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1_menyaemsya" id="{410557C0-C205-4486-B516-B5FB1C3CB1A5}" vid="{92ACE7ED-D480-4626-B99E-D1A08B55B2F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974</Words>
  <Application>Microsoft Office PowerPoint</Application>
  <PresentationFormat>Широкоэкранный</PresentationFormat>
  <Paragraphs>135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Montserrat ExtraBold</vt:lpstr>
      <vt:lpstr>Segoe UI</vt:lpstr>
      <vt:lpstr>Montserrat</vt:lpstr>
      <vt:lpstr>Calibri</vt:lpstr>
      <vt:lpstr>Montserrat Semi</vt:lpstr>
      <vt:lpstr>Calibri Light</vt:lpstr>
      <vt:lpstr>Noto Sans Symbols</vt:lpstr>
      <vt:lpstr>Arial</vt:lpstr>
      <vt:lpstr>Wingdings</vt:lpstr>
      <vt:lpstr>Тема Office</vt:lpstr>
      <vt:lpstr>1_Тема Office</vt:lpstr>
      <vt:lpstr>РСХ_20лет</vt:lpstr>
      <vt:lpstr>21_menyaemsya</vt:lpstr>
      <vt:lpstr>Презентация PowerPoint</vt:lpstr>
      <vt:lpstr>Что такое экосистема  для предприятий АПК?</vt:lpstr>
      <vt:lpstr>Структура экосистемы для предприятий АПК:</vt:lpstr>
      <vt:lpstr>Принципы построения экосистемы:</vt:lpstr>
      <vt:lpstr>Для кого создана экосистема?</vt:lpstr>
      <vt:lpstr>Презентация PowerPoint</vt:lpstr>
      <vt:lpstr>Сервисы экосистемы:</vt:lpstr>
      <vt:lpstr>Маркетплейс товаров для с/х(В2В)</vt:lpstr>
      <vt:lpstr>Подбор персонала</vt:lpstr>
      <vt:lpstr>Телеветеринария:  Онлайн консультация ветеринара и зоотехника </vt:lpstr>
      <vt:lpstr>Агроном Онлайн</vt:lpstr>
      <vt:lpstr>Фермерский маркетплейс  Своё Родное</vt:lpstr>
      <vt:lpstr>Преимущества экосистемы :</vt:lpstr>
      <vt:lpstr>Экосистема сегодня: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 Анастасия Александровна</dc:creator>
  <cp:lastModifiedBy>Чагина Ольга Вячеславовна</cp:lastModifiedBy>
  <cp:revision>266</cp:revision>
  <cp:lastPrinted>2020-03-12T17:16:11Z</cp:lastPrinted>
  <dcterms:created xsi:type="dcterms:W3CDTF">2020-02-17T07:48:02Z</dcterms:created>
  <dcterms:modified xsi:type="dcterms:W3CDTF">2021-09-30T13:36:09Z</dcterms:modified>
</cp:coreProperties>
</file>