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6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4A048-C598-4064-A1B8-13C57251D128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9A4F5-7103-484A-8D00-8672B545D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26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2EFF2-E535-4F8D-9276-91B171A7836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0928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DEE6-6B41-4740-A9E5-F8C46C9E71A1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04A3-3F5D-4599-8404-36133CAE4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908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DEE6-6B41-4740-A9E5-F8C46C9E71A1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04A3-3F5D-4599-8404-36133CAE4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21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DEE6-6B41-4740-A9E5-F8C46C9E71A1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04A3-3F5D-4599-8404-36133CAE4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650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8612011" y="6554107"/>
            <a:ext cx="281410" cy="1442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823601" rtl="0" eaLnBrk="1" fontAlgn="base" latinLnBrk="0" hangingPunct="1">
              <a:lnSpc>
                <a:spcPts val="10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823601" rtl="0" eaLnBrk="1" fontAlgn="base" latinLnBrk="0" hangingPunct="1">
                <a:lnSpc>
                  <a:spcPts val="10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2064513" y="181579"/>
            <a:ext cx="6828908" cy="554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882" tIns="34441" rIns="68882" bIns="34441" rtlCol="0" anchor="ctr">
            <a:noAutofit/>
          </a:bodyPr>
          <a:lstStyle>
            <a:lvl1pPr>
              <a:lnSpc>
                <a:spcPct val="100000"/>
              </a:lnSpc>
              <a:defRPr lang="en-US" sz="2100" kern="1200" dirty="0" smtClean="0">
                <a:solidFill>
                  <a:srgbClr val="0070C0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876172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80" y="55333"/>
            <a:ext cx="1622118" cy="807026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256369" y="891750"/>
            <a:ext cx="8629597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51197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721">
          <p15:clr>
            <a:srgbClr val="FBAE40"/>
          </p15:clr>
        </p15:guide>
        <p15:guide id="2" pos="396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DEE6-6B41-4740-A9E5-F8C46C9E71A1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04A3-3F5D-4599-8404-36133CAE4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51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DEE6-6B41-4740-A9E5-F8C46C9E71A1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04A3-3F5D-4599-8404-36133CAE4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08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DEE6-6B41-4740-A9E5-F8C46C9E71A1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04A3-3F5D-4599-8404-36133CAE4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3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DEE6-6B41-4740-A9E5-F8C46C9E71A1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04A3-3F5D-4599-8404-36133CAE4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83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DEE6-6B41-4740-A9E5-F8C46C9E71A1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04A3-3F5D-4599-8404-36133CAE4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72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DEE6-6B41-4740-A9E5-F8C46C9E71A1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04A3-3F5D-4599-8404-36133CAE4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92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DEE6-6B41-4740-A9E5-F8C46C9E71A1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04A3-3F5D-4599-8404-36133CAE4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540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DEE6-6B41-4740-A9E5-F8C46C9E71A1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04A3-3F5D-4599-8404-36133CAE4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005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DDEE6-6B41-4740-A9E5-F8C46C9E71A1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304A3-3F5D-4599-8404-36133CAE4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54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авая фигурная скобка 23"/>
          <p:cNvSpPr/>
          <p:nvPr/>
        </p:nvSpPr>
        <p:spPr>
          <a:xfrm>
            <a:off x="7615739" y="1350883"/>
            <a:ext cx="196621" cy="5025280"/>
          </a:xfrm>
          <a:prstGeom prst="rightBrace">
            <a:avLst/>
          </a:prstGeom>
          <a:ln w="19050">
            <a:solidFill>
              <a:srgbClr val="F5750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68882" tIns="34441" rIns="68882" bIns="34441" rtlCol="0" anchor="ctr"/>
          <a:lstStyle/>
          <a:p>
            <a:pPr algn="ctr"/>
            <a:endParaRPr lang="ru-RU" dirty="0"/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726602"/>
              </p:ext>
            </p:extLst>
          </p:nvPr>
        </p:nvGraphicFramePr>
        <p:xfrm>
          <a:off x="251521" y="1350884"/>
          <a:ext cx="7258645" cy="4958437"/>
        </p:xfrm>
        <a:graphic>
          <a:graphicData uri="http://schemas.openxmlformats.org/drawingml/2006/table">
            <a:tbl>
              <a:tblPr/>
              <a:tblGrid>
                <a:gridCol w="10447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84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6938"/>
                <a:gridCol w="6989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42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2535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286933">
                <a:tc rowSpan="3"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00" b="1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Специализи-рованный</a:t>
                      </a:r>
                      <a:r>
                        <a:rPr lang="ru-RU" altLang="ru-RU" sz="10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кредитный продукт для </a:t>
                      </a:r>
                      <a:r>
                        <a:rPr lang="ru-RU" altLang="ru-RU" sz="10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с/х </a:t>
                      </a:r>
                      <a:r>
                        <a:rPr lang="ru-RU" altLang="ru-RU" sz="10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кооперативов</a:t>
                      </a:r>
                      <a:endParaRPr lang="en-US" altLang="ru-RU" sz="1000" b="1" kern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119" marR="3611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Проведение сезонных работ, а также пополнение оборотных средств для финансирования иных текущих затрат</a:t>
                      </a:r>
                    </a:p>
                  </a:txBody>
                  <a:tcPr marL="49770" marR="4977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до 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 млн. 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рублей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119" marR="3611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до 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года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119" marR="3611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от 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до 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*</a:t>
                      </a: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до 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%**</a:t>
                      </a: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годовых</a:t>
                      </a:r>
                    </a:p>
                  </a:txBody>
                  <a:tcPr marL="36119" marR="3611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Возможность кредитования вновь созданных  кооперативов.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Широкий перечень направлений целевого использования, с учетом отраслевой принадлежности СПК и </a:t>
                      </a:r>
                      <a:r>
                        <a:rPr lang="ru-RU" sz="800" u="none" strike="noStrike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СПоК</a:t>
                      </a:r>
                      <a:r>
                        <a:rPr lang="ru-RU" sz="80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Оставшаяся часть обеспечения по кредиту – за счет залога ликвидного имущества.</a:t>
                      </a:r>
                    </a:p>
                  </a:txBody>
                  <a:tcPr marL="36119" marR="3611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29793">
                <a:tc vMerge="1"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770" marR="4977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Комплексное кредитование на условиях проектного финансирования на цели строительства цехов для приемки и переработки молока, в том числе приобретение земельного участка, техники, оборудования, пополнение оборотных средств</a:t>
                      </a:r>
                    </a:p>
                  </a:txBody>
                  <a:tcPr marL="36119" marR="3611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9770" marR="4977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до 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лет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119" marR="3611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от 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до 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*</a:t>
                      </a: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до 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%**</a:t>
                      </a: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годовых</a:t>
                      </a: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119" marR="3611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Возможность кредитования вновь созданных  кооперативов.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Льготный период по погашению основного долга –</a:t>
                      </a:r>
                      <a:r>
                        <a:rPr lang="ru-RU" sz="800" u="none" strike="noStrike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 24 месяцев.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u="none" strike="noStrike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собственными средствами (при наличии гранта) – от 10%.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Оставшаяся часть обеспечения по кредиту – за счет залога ликвидного имущества.</a:t>
                      </a:r>
                    </a:p>
                  </a:txBody>
                  <a:tcPr marL="36119" marR="3611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17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Комплексное кредитование на условиях проектного финансирования на цели строительства объектов/ сооружений для хранения продукции (</a:t>
                      </a:r>
                      <a:r>
                        <a:rPr kumimoji="0" lang="ru-RU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фруктохранилища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, овощехранилища, зернохранилища), в том числе приобретение земельного участка, техники, оборудования, пополнение оборотных средств</a:t>
                      </a:r>
                    </a:p>
                  </a:txBody>
                  <a:tcPr marL="36119" marR="3611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до 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лет</a:t>
                      </a:r>
                    </a:p>
                  </a:txBody>
                  <a:tcPr marL="36119" marR="3611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от 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до 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*</a:t>
                      </a: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до 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%**</a:t>
                      </a: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годовых</a:t>
                      </a:r>
                    </a:p>
                  </a:txBody>
                  <a:tcPr marL="36119" marR="3611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Возможность кредитования вновь созданных  кооперативов.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Льготный период по погашению основного долга –</a:t>
                      </a:r>
                      <a:r>
                        <a:rPr lang="ru-RU" sz="800" u="none" strike="noStrike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 24 месяцев.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u="none" strike="noStrike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собственными средствами (при наличии гранта) – от 10%.</a:t>
                      </a:r>
                      <a:endParaRPr lang="ru-RU" sz="800" u="none" strike="noStrike" kern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Оставшаяся часть обеспечения по кредиту – за счет залога ликвидного имущества.</a:t>
                      </a:r>
                    </a:p>
                  </a:txBody>
                  <a:tcPr marL="36119" marR="3611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847102"/>
              </p:ext>
            </p:extLst>
          </p:nvPr>
        </p:nvGraphicFramePr>
        <p:xfrm>
          <a:off x="251521" y="938846"/>
          <a:ext cx="7258643" cy="398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9040"/>
                <a:gridCol w="1638704"/>
                <a:gridCol w="777039"/>
                <a:gridCol w="725915"/>
                <a:gridCol w="795111"/>
                <a:gridCol w="2332834"/>
              </a:tblGrid>
              <a:tr h="383232"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Вид</a:t>
                      </a: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продукта</a:t>
                      </a:r>
                      <a:endParaRPr lang="en-US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Целевое назначение</a:t>
                      </a:r>
                      <a:endParaRPr lang="en-US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Размер</a:t>
                      </a:r>
                      <a:endParaRPr lang="en-US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Срок</a:t>
                      </a:r>
                      <a:endParaRPr lang="en-US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Ставка</a:t>
                      </a:r>
                      <a:endParaRPr lang="en-US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Особенности и</a:t>
                      </a: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преимущества</a:t>
                      </a:r>
                      <a:endParaRPr lang="en-US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7956376" y="2996952"/>
            <a:ext cx="1002559" cy="1300661"/>
          </a:xfrm>
          <a:prstGeom prst="rect">
            <a:avLst/>
          </a:prstGeom>
          <a:solidFill>
            <a:srgbClr val="F5750B"/>
          </a:solidFill>
          <a:ln>
            <a:noFill/>
          </a:ln>
        </p:spPr>
        <p:txBody>
          <a:bodyPr wrap="square" lIns="68882" tIns="34441" rIns="68882" bIns="34441" rtlCol="0">
            <a:spAutoFit/>
          </a:bodyPr>
          <a:lstStyle/>
          <a:p>
            <a:pPr algn="ctr"/>
            <a:r>
              <a:rPr lang="ru-RU" sz="1000" b="1" dirty="0" err="1">
                <a:solidFill>
                  <a:schemeClr val="bg1"/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Согарантия</a:t>
            </a:r>
            <a:r>
              <a:rPr lang="ru-RU" sz="1000" b="1" dirty="0">
                <a:solidFill>
                  <a:schemeClr val="bg1"/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для с/х кооперативов        АО «Корпорация «МСП» + РГО 75% от суммы кредита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5365" y="6376164"/>
            <a:ext cx="6755225" cy="346554"/>
          </a:xfrm>
          <a:prstGeom prst="rect">
            <a:avLst/>
          </a:prstGeom>
          <a:noFill/>
        </p:spPr>
        <p:txBody>
          <a:bodyPr wrap="square" lIns="68882" tIns="34441" rIns="68882" bIns="34441" rtlCol="0">
            <a:spAutoFit/>
          </a:bodyPr>
          <a:lstStyle/>
          <a:p>
            <a:r>
              <a:rPr lang="ru-RU" sz="900" i="1" dirty="0"/>
              <a:t>* в рамках постановления Правительства РФ 1528 (программа льготного кредитования Минсельхоза России);</a:t>
            </a:r>
          </a:p>
          <a:p>
            <a:r>
              <a:rPr lang="ru-RU" sz="900" i="1" dirty="0"/>
              <a:t>** в рамках постановления Правительства РФ 1706 (программа льготного кредитования Минэкономразвития РФ).</a:t>
            </a:r>
          </a:p>
        </p:txBody>
      </p:sp>
      <p:pic>
        <p:nvPicPr>
          <p:cNvPr id="12" name="Picture 2" descr="F:\RMB\УПРАВЛЕНИЕ РАЗВИТИЯ МБ\1. ЛИЧНЫЕ ПАПКИ\Ефимова\Презентации ДММБ\Шаблоны_логотип\логотип_фирменная_плашка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745" y="161786"/>
            <a:ext cx="2909079" cy="60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6692028" y="283896"/>
            <a:ext cx="2153287" cy="408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68882" tIns="34441" rIns="68882" bIns="34441" rtlCol="0" anchor="ctr"/>
          <a:lstStyle/>
          <a:p>
            <a:pPr algn="ctr"/>
            <a:endParaRPr lang="ru-RU"/>
          </a:p>
        </p:txBody>
      </p: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3923927" y="188640"/>
            <a:ext cx="2768101" cy="554532"/>
          </a:xfrm>
        </p:spPr>
        <p:txBody>
          <a:bodyPr/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Сельскохозяйственные кооперативы. 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L-Shape 10"/>
          <p:cNvSpPr/>
          <p:nvPr/>
        </p:nvSpPr>
        <p:spPr>
          <a:xfrm rot="13701821">
            <a:off x="3624015" y="263616"/>
            <a:ext cx="378169" cy="345785"/>
          </a:xfrm>
          <a:prstGeom prst="corner">
            <a:avLst>
              <a:gd name="adj1" fmla="val 23334"/>
              <a:gd name="adj2" fmla="val 24129"/>
            </a:avLst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882" tIns="34441" rIns="68882" bIns="34441" rtlCol="0" anchor="ctr"/>
          <a:lstStyle/>
          <a:p>
            <a:pPr algn="ctr"/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6733549" y="298667"/>
            <a:ext cx="21117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Создание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78745" y="908720"/>
            <a:ext cx="8814676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55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6692028" y="283896"/>
            <a:ext cx="2153287" cy="408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68882" tIns="34441" rIns="68882" bIns="34441"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3927" y="188640"/>
            <a:ext cx="2768101" cy="554532"/>
          </a:xfrm>
        </p:spPr>
        <p:txBody>
          <a:bodyPr/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Сельскохозяйственные кооперативы. 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406837"/>
              </p:ext>
            </p:extLst>
          </p:nvPr>
        </p:nvGraphicFramePr>
        <p:xfrm>
          <a:off x="251520" y="1472341"/>
          <a:ext cx="7442229" cy="4731831"/>
        </p:xfrm>
        <a:graphic>
          <a:graphicData uri="http://schemas.openxmlformats.org/drawingml/2006/table">
            <a:tbl>
              <a:tblPr/>
              <a:tblGrid>
                <a:gridCol w="10424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73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4260"/>
                <a:gridCol w="6271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444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8647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51124"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Агросезон</a:t>
                      </a:r>
                      <a:endParaRPr lang="ru-RU" sz="1000" b="1" kern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119" marR="3611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На проведение сезонных работ</a:t>
                      </a:r>
                    </a:p>
                  </a:txBody>
                  <a:tcPr marL="36119" marR="3611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Исходя из потребности и финансового состояния заемщика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119" marR="3611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до </a:t>
                      </a:r>
                      <a:r>
                        <a:rPr lang="ru-RU" sz="9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года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119" marR="3611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от 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до 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*</a:t>
                      </a: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до 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%**</a:t>
                      </a: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годовых</a:t>
                      </a:r>
                    </a:p>
                  </a:txBody>
                  <a:tcPr marL="36119" marR="3611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lang="ru-RU" altLang="ru-RU" sz="80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Залог недвижимого и движимого имущества, ТМЦ, гарантии и поручительства в рамках НГС.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lang="ru-RU" altLang="ru-RU" sz="80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Возможность кредитования: </a:t>
                      </a:r>
                      <a:r>
                        <a:rPr lang="ru-RU" altLang="ru-RU" sz="800" u="none" strike="noStrike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СПоК</a:t>
                      </a:r>
                      <a:r>
                        <a:rPr lang="ru-RU" altLang="ru-RU" sz="80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(вновь созданных) и СПК (срок деятельности от 3-х месяцев).</a:t>
                      </a:r>
                    </a:p>
                  </a:txBody>
                  <a:tcPr marL="36119" marR="3611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43042">
                <a:tc rowSpan="3"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00" b="1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Специализи-рованный</a:t>
                      </a:r>
                      <a:r>
                        <a:rPr lang="ru-RU" altLang="ru-RU" sz="10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кредитный продукт для </a:t>
                      </a:r>
                      <a:r>
                        <a:rPr lang="ru-RU" altLang="ru-RU" sz="10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с/х </a:t>
                      </a:r>
                      <a:r>
                        <a:rPr lang="ru-RU" altLang="ru-RU" sz="10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кооперативов</a:t>
                      </a:r>
                      <a:endParaRPr lang="en-US" altLang="ru-RU" sz="1000" b="1" kern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kern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119" marR="3611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Проведение сезонных работ, а также пополнение оборотных средств для финансирования иных текущих затрат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119" marR="3611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до 25 млн. рублей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119" marR="3611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до </a:t>
                      </a:r>
                      <a:r>
                        <a:rPr lang="ru-RU" sz="9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года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119" marR="3611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от 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до 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*</a:t>
                      </a: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до 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%**</a:t>
                      </a: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годовых</a:t>
                      </a:r>
                    </a:p>
                  </a:txBody>
                  <a:tcPr marL="36119" marR="3611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Возможность кредитования вновь созданных  кооперативов.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Широкий перечень направлений целевого использования, с учетом отраслевой принадлежности СПК и </a:t>
                      </a:r>
                      <a:r>
                        <a:rPr lang="ru-RU" sz="800" u="none" strike="noStrike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СПоК</a:t>
                      </a:r>
                      <a:r>
                        <a:rPr lang="ru-RU" sz="80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Оставшаяся часть обеспечения по кредиту – за счет залога ликвидного имущества.</a:t>
                      </a:r>
                    </a:p>
                  </a:txBody>
                  <a:tcPr marL="36119" marR="3611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43042">
                <a:tc vMerge="1"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770" marR="4977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Комплексное кредитование на условиях проектного финансирования на цели строительства цехов для приемки и переработки молока, в том числе приобретение земельного участка, техники, оборудования, пополнение оборотных средств</a:t>
                      </a:r>
                    </a:p>
                  </a:txBody>
                  <a:tcPr marL="36119" marR="3611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9770" marR="4977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до </a:t>
                      </a:r>
                      <a:r>
                        <a:rPr lang="ru-RU" sz="9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лет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119" marR="3611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от 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до 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*</a:t>
                      </a: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до 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%**</a:t>
                      </a: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годовых</a:t>
                      </a: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119" marR="3611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Возможность кредитования вновь созданных  кооперативов.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Льготный период по погашению основного долга –</a:t>
                      </a:r>
                      <a:r>
                        <a:rPr lang="ru-RU" sz="800" u="none" strike="noStrike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 24 месяцев.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u="none" strike="noStrike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собственными средствами (при наличии гранта) – от 10%.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Оставшаяся часть обеспечения по кредиту – за счет залога ликвидного имущества.</a:t>
                      </a:r>
                    </a:p>
                  </a:txBody>
                  <a:tcPr marL="36119" marR="3611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946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Комплексное кредитование на условиях проектного финансирования на цели строительства объектов/ сооружений для хранения продукции (</a:t>
                      </a:r>
                      <a:r>
                        <a:rPr kumimoji="0" lang="ru-RU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фрукто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-, овоще- и зернохранилища), в том числе приобретение земельного участка, техники, оборудования, пополнение оборотных средств</a:t>
                      </a:r>
                    </a:p>
                  </a:txBody>
                  <a:tcPr marL="36119" marR="3611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до </a:t>
                      </a:r>
                      <a:r>
                        <a:rPr lang="ru-RU" sz="9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лет</a:t>
                      </a:r>
                    </a:p>
                  </a:txBody>
                  <a:tcPr marL="36119" marR="3611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от 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до 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*</a:t>
                      </a: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до 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%**</a:t>
                      </a: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годовых</a:t>
                      </a:r>
                    </a:p>
                  </a:txBody>
                  <a:tcPr marL="36119" marR="3611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Возможность кредитования вновь созданных  кооперативов.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Льготный период по погашению основного долга –</a:t>
                      </a:r>
                      <a:r>
                        <a:rPr lang="ru-RU" sz="800" u="none" strike="noStrike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 24 месяцев.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Оставшаяся часть обеспечения по кредиту – за счет залога ликвидного имущества.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u="none" strike="noStrike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собственными средствами (при наличии гранта) – от 10%.</a:t>
                      </a:r>
                      <a:endParaRPr lang="ru-RU" sz="800" u="none" strike="noStrike" kern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119" marR="3611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457670"/>
              </p:ext>
            </p:extLst>
          </p:nvPr>
        </p:nvGraphicFramePr>
        <p:xfrm>
          <a:off x="251521" y="1052736"/>
          <a:ext cx="7442228" cy="398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9109"/>
                <a:gridCol w="1847861"/>
                <a:gridCol w="807859"/>
                <a:gridCol w="659287"/>
                <a:gridCol w="910001"/>
                <a:gridCol w="2198111"/>
              </a:tblGrid>
              <a:tr h="383232"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Вид</a:t>
                      </a: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продукта</a:t>
                      </a:r>
                      <a:endParaRPr lang="en-US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Целевое назначение</a:t>
                      </a:r>
                      <a:endParaRPr lang="en-US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Размер</a:t>
                      </a:r>
                      <a:endParaRPr lang="en-US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Срок</a:t>
                      </a:r>
                      <a:endParaRPr lang="en-US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Ставка</a:t>
                      </a:r>
                      <a:endParaRPr lang="en-US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Особенности и</a:t>
                      </a: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преимущества</a:t>
                      </a:r>
                      <a:endParaRPr lang="en-US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Правая фигурная скобка 23"/>
          <p:cNvSpPr/>
          <p:nvPr/>
        </p:nvSpPr>
        <p:spPr>
          <a:xfrm>
            <a:off x="7842167" y="1383021"/>
            <a:ext cx="196621" cy="4943862"/>
          </a:xfrm>
          <a:prstGeom prst="rightBrace">
            <a:avLst/>
          </a:prstGeom>
          <a:ln w="19050">
            <a:solidFill>
              <a:srgbClr val="F5750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68882" tIns="34441" rIns="68882" bIns="34441" rtlCol="0" anchor="ctr"/>
          <a:lstStyle/>
          <a:p>
            <a:pPr algn="ctr"/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8133773" y="3277738"/>
            <a:ext cx="954646" cy="1300661"/>
          </a:xfrm>
          <a:prstGeom prst="rect">
            <a:avLst/>
          </a:prstGeom>
          <a:solidFill>
            <a:srgbClr val="F5750B"/>
          </a:solidFill>
          <a:ln>
            <a:noFill/>
          </a:ln>
        </p:spPr>
        <p:txBody>
          <a:bodyPr wrap="square" lIns="68882" tIns="34441" rIns="68882" bIns="34441" rtlCol="0">
            <a:spAutoFit/>
          </a:bodyPr>
          <a:lstStyle/>
          <a:p>
            <a:pPr algn="ctr"/>
            <a:r>
              <a:rPr lang="ru-RU" sz="1000" b="1" dirty="0" err="1">
                <a:solidFill>
                  <a:schemeClr val="bg1"/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Согарантия</a:t>
            </a:r>
            <a:r>
              <a:rPr lang="ru-RU" sz="1000" b="1" dirty="0">
                <a:solidFill>
                  <a:schemeClr val="bg1"/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для с/х кооперативов        АО «Корпорация «МСП» + РГО 75% от суммы кредита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6593" y="6357197"/>
            <a:ext cx="6755225" cy="315776"/>
          </a:xfrm>
          <a:prstGeom prst="rect">
            <a:avLst/>
          </a:prstGeom>
          <a:noFill/>
        </p:spPr>
        <p:txBody>
          <a:bodyPr wrap="square" lIns="68882" tIns="34441" rIns="68882" bIns="34441" rtlCol="0">
            <a:spAutoFit/>
          </a:bodyPr>
          <a:lstStyle/>
          <a:p>
            <a:r>
              <a:rPr lang="ru-RU" sz="800" i="1" dirty="0"/>
              <a:t>* в рамках постановления Правительства РФ 1528 (программа льготного кредитования Минсельхоза России);</a:t>
            </a:r>
          </a:p>
          <a:p>
            <a:r>
              <a:rPr lang="ru-RU" sz="800" i="1" dirty="0"/>
              <a:t>** в рамках постановления Правительства РФ 1706 (программа льготного кредитования Минэкономразвития РФ).</a:t>
            </a:r>
          </a:p>
        </p:txBody>
      </p:sp>
      <p:pic>
        <p:nvPicPr>
          <p:cNvPr id="14" name="Picture 2" descr="F:\RMB\УПРАВЛЕНИЕ РАЗВИТИЯ МБ\1. ЛИЧНЫЕ ПАПКИ\Ефимова\Презентации ДММБ\Шаблоны_логотип\логотип_фирменная_плашка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745" y="161786"/>
            <a:ext cx="2909079" cy="60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L-Shape 10"/>
          <p:cNvSpPr/>
          <p:nvPr/>
        </p:nvSpPr>
        <p:spPr>
          <a:xfrm rot="13701821">
            <a:off x="3624015" y="263616"/>
            <a:ext cx="378169" cy="345785"/>
          </a:xfrm>
          <a:prstGeom prst="corner">
            <a:avLst>
              <a:gd name="adj1" fmla="val 23334"/>
              <a:gd name="adj2" fmla="val 24129"/>
            </a:avLst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882" tIns="34441" rIns="68882" bIns="34441" rtlCol="0" anchor="ctr"/>
          <a:lstStyle/>
          <a:p>
            <a:pPr algn="ctr"/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6733550" y="298667"/>
            <a:ext cx="2107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Становление 6 мес.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78745" y="908720"/>
            <a:ext cx="8814676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35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6692028" y="283896"/>
            <a:ext cx="2153287" cy="408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68882" tIns="34441" rIns="68882" bIns="34441" rtlCol="0" anchor="ctr"/>
          <a:lstStyle/>
          <a:p>
            <a:pPr algn="ctr"/>
            <a:endParaRPr lang="ru-RU"/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069764"/>
              </p:ext>
            </p:extLst>
          </p:nvPr>
        </p:nvGraphicFramePr>
        <p:xfrm>
          <a:off x="251519" y="1363698"/>
          <a:ext cx="7545089" cy="49817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8499">
                  <a:extLst>
                    <a:ext uri="{9D8B030D-6E8A-4147-A177-3AD203B41FA5}">
                      <a16:colId xmlns:a16="http://schemas.microsoft.com/office/drawing/2014/main" xmlns="" val="2846274562"/>
                    </a:ext>
                  </a:extLst>
                </a:gridCol>
                <a:gridCol w="14748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52680"/>
                <a:gridCol w="705349">
                  <a:extLst>
                    <a:ext uri="{9D8B030D-6E8A-4147-A177-3AD203B41FA5}">
                      <a16:colId xmlns:a16="http://schemas.microsoft.com/office/drawing/2014/main" xmlns="" val="2423533658"/>
                    </a:ext>
                  </a:extLst>
                </a:gridCol>
                <a:gridCol w="957850">
                  <a:extLst>
                    <a:ext uri="{9D8B030D-6E8A-4147-A177-3AD203B41FA5}">
                      <a16:colId xmlns:a16="http://schemas.microsoft.com/office/drawing/2014/main" xmlns="" val="1229482924"/>
                    </a:ext>
                  </a:extLst>
                </a:gridCol>
                <a:gridCol w="21858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215616">
                <a:tc>
                  <a:txBody>
                    <a:bodyPr/>
                    <a:lstStyle/>
                    <a:p>
                      <a:pPr marL="0" lvl="0" algn="ctr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Оборотное кредитование</a:t>
                      </a:r>
                      <a:endParaRPr lang="ru-RU" sz="10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проведение сезонных</a:t>
                      </a:r>
                      <a:r>
                        <a:rPr lang="ru-RU" sz="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работ;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кредиты на пополнение оборотных средств, кредиты в форме «овердрафт»</a:t>
                      </a:r>
                      <a:endParaRPr lang="en-US" sz="8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Исходя из потребности и финансового состояния заемщика.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Лимит овердрафта – до 50%</a:t>
                      </a:r>
                      <a:r>
                        <a:rPr lang="ru-RU" sz="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оборотов</a:t>
                      </a: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/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1 до 3 лет</a:t>
                      </a:r>
                      <a:endParaRPr lang="ru-RU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 defTabSz="914400" rtl="0" eaLnBrk="1" latinLnBrk="0" hangingPunct="1"/>
                      <a:endParaRPr lang="ru-RU" sz="9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от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 до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*</a:t>
                      </a: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 до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%**</a:t>
                      </a: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годовых</a:t>
                      </a: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buFont typeface="Symbol" panose="05050102010706020507" pitchFamily="18" charset="2"/>
                        <a:buChar char="-"/>
                      </a:pPr>
                      <a:r>
                        <a:rPr lang="ru-RU" sz="90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Залог движимого и недвижимого имущества, ТМЦ, залог будущего урожая, поручительство, допускается предоставление необеспеченных и частично необеспеченных кредитов</a:t>
                      </a:r>
                      <a:endParaRPr lang="ru-RU" sz="900" u="none" strike="noStrike" kern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9588396"/>
                  </a:ext>
                </a:extLst>
              </a:tr>
              <a:tr h="1088611">
                <a:tc>
                  <a:txBody>
                    <a:bodyPr/>
                    <a:lstStyle/>
                    <a:p>
                      <a:pPr marL="0" lvl="0" algn="ctr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Инвестиционное кредитование </a:t>
                      </a:r>
                      <a:endParaRPr lang="ru-RU" sz="10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/>
                      <a:endParaRPr lang="en-US" sz="1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приобретение техники, оборудования, с/х животных, с/х земель.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Строительство</a:t>
                      </a:r>
                      <a:r>
                        <a:rPr lang="ru-RU" sz="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модернизация производственных объектов в АПК</a:t>
                      </a:r>
                      <a:endParaRPr lang="en-US" sz="8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Исходя из потребности и финансового состояния заемщика</a:t>
                      </a:r>
                      <a:endParaRPr lang="ru-RU" sz="8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/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 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лет</a:t>
                      </a:r>
                    </a:p>
                    <a:p>
                      <a:pPr marL="0" lvl="0" algn="ctr" defTabSz="914400" rtl="0" eaLnBrk="1" latinLnBrk="0" hangingPunct="1"/>
                      <a:endParaRPr lang="ru-RU" sz="9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от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 до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*</a:t>
                      </a: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 до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%**</a:t>
                      </a: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годовых</a:t>
                      </a: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buFont typeface="Symbol" panose="05050102010706020507" pitchFamily="18" charset="2"/>
                        <a:buChar char="-"/>
                      </a:pPr>
                      <a:r>
                        <a:rPr lang="ru-RU" sz="90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Залог приобретаемого</a:t>
                      </a:r>
                      <a:r>
                        <a:rPr lang="ru-RU" sz="900" u="none" strike="noStrike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иного ликвидного </a:t>
                      </a:r>
                      <a:r>
                        <a:rPr lang="ru-RU" sz="90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имущества, поручительство, допускается предоставление частично необеспеченных кредитов</a:t>
                      </a:r>
                      <a:endParaRPr lang="ru-RU" sz="900" u="none" strike="noStrike" kern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091358"/>
                  </a:ext>
                </a:extLst>
              </a:tr>
              <a:tr h="783557">
                <a:tc>
                  <a:txBody>
                    <a:bodyPr/>
                    <a:lstStyle/>
                    <a:p>
                      <a:pPr marL="0" lvl="0" algn="ctr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Рефинансирование</a:t>
                      </a: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Рефинансирование кредитов, полученных на текущие и инвестиционные цели</a:t>
                      </a:r>
                      <a:endParaRPr lang="en-US" sz="8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Исходя из потребности и финансового состояния заемщика</a:t>
                      </a: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/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 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лет</a:t>
                      </a:r>
                    </a:p>
                    <a:p>
                      <a:pPr marL="0" lvl="0" algn="ctr" defTabSz="914400" rtl="0" eaLnBrk="1" latinLnBrk="0" hangingPunct="1"/>
                      <a:endParaRPr lang="ru-RU" sz="9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latinLnBrk="0" hangingPunct="1"/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Определяется индивидуально </a:t>
                      </a:r>
                      <a:endParaRPr lang="ru-RU" sz="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buFont typeface="Symbol" panose="05050102010706020507" pitchFamily="18" charset="2"/>
                        <a:buChar char="-"/>
                      </a:pPr>
                      <a:r>
                        <a:rPr lang="ru-RU" sz="90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Залог движимого и недвижимого имущества, в том числе имущества, обремененного правом залога первоначального кредитора</a:t>
                      </a:r>
                      <a:endParaRPr lang="ru-RU" sz="900" u="none" strike="noStrike" kern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2878107"/>
                  </a:ext>
                </a:extLst>
              </a:tr>
              <a:tr h="816989">
                <a:tc rowSpan="3">
                  <a:txBody>
                    <a:bodyPr/>
                    <a:lstStyle/>
                    <a:p>
                      <a:pPr marL="0" marR="0" lvl="0" indent="0" algn="ctr" defTabSz="11509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00" b="1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Специализи-рованный</a:t>
                      </a:r>
                      <a:r>
                        <a:rPr lang="ru-RU" altLang="ru-RU" sz="10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кредитный продукт для </a:t>
                      </a:r>
                      <a:r>
                        <a:rPr lang="ru-RU" altLang="ru-RU" sz="10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с/х </a:t>
                      </a:r>
                      <a:r>
                        <a:rPr lang="ru-RU" altLang="ru-RU" sz="10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кооперативов</a:t>
                      </a:r>
                      <a:endParaRPr lang="en-US" altLang="ru-RU" sz="1000" b="1" kern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Проведение сезонных работ, пополнение оборотных средств для финансирования иных текущих затрат.</a:t>
                      </a:r>
                    </a:p>
                  </a:txBody>
                  <a:tcPr marL="49770" marR="49770" marT="0" marB="0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до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77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50 млн. 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рублей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770" marR="49770" marT="0" marB="0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до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 года</a:t>
                      </a:r>
                    </a:p>
                  </a:txBody>
                  <a:tcPr marL="49770" marR="49770" marT="0" marB="0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от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 до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*</a:t>
                      </a: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 до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%**</a:t>
                      </a: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годовых</a:t>
                      </a:r>
                    </a:p>
                  </a:txBody>
                  <a:tcPr marL="49770" marR="49770" marT="0" marB="0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ru-RU" sz="90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Предоставление залогового обеспечения не требуется (только </a:t>
                      </a:r>
                      <a:r>
                        <a:rPr lang="ru-RU" sz="900" u="none" strike="noStrike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согарантия</a:t>
                      </a:r>
                      <a:r>
                        <a:rPr lang="ru-RU" sz="90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900" u="none" strike="noStrike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поручительство членов кооператива)</a:t>
                      </a:r>
                      <a:endParaRPr lang="ru-RU" sz="900" u="none" strike="noStrike" kern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</a:pPr>
                      <a:endParaRPr lang="ru-RU" sz="900" u="none" strike="noStrike" kern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770" marR="49770" marT="0" marB="0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Приобретение основных средств:</a:t>
                      </a: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техники, в том числе б/у;</a:t>
                      </a: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оборудования;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земельных участков с/х назначения.</a:t>
                      </a:r>
                    </a:p>
                  </a:txBody>
                  <a:tcPr marL="49770" marR="49770" marT="0" marB="0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3853">
                <a:tc vMerge="1">
                  <a:txBody>
                    <a:bodyPr/>
                    <a:lstStyle/>
                    <a:p>
                      <a:pPr marL="0" marR="0" lvl="0" indent="0" algn="ctr" defTabSz="115093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050" b="1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до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 лет</a:t>
                      </a:r>
                    </a:p>
                  </a:txBody>
                  <a:tcPr marL="49770" marR="49770" marT="0" marB="0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от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 до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*</a:t>
                      </a: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 до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%**</a:t>
                      </a: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годовых</a:t>
                      </a:r>
                    </a:p>
                  </a:txBody>
                  <a:tcPr marL="49770" marR="49770" marT="0" marB="0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ru-RU" sz="90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Предоставление залогового обеспечения не требуется.</a:t>
                      </a:r>
                      <a:endParaRPr lang="ru-RU" sz="900" u="none" strike="noStrike" kern="1200" baseline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ru-RU" sz="900" u="none" strike="noStrike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Отсрочка погашения основного до 24 месяцев.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ru-RU" sz="900" u="none" strike="noStrike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Бланк до 25%.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ru-RU" sz="900" u="none" strike="noStrike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Собственное участие заемщика за счет средств гранта.</a:t>
                      </a:r>
                    </a:p>
                  </a:txBody>
                  <a:tcPr marL="49770" marR="49770" marT="0" marB="0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679773"/>
              </p:ext>
            </p:extLst>
          </p:nvPr>
        </p:nvGraphicFramePr>
        <p:xfrm>
          <a:off x="208619" y="947047"/>
          <a:ext cx="7587990" cy="398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0003"/>
                <a:gridCol w="1282875"/>
                <a:gridCol w="950279"/>
                <a:gridCol w="916866"/>
                <a:gridCol w="1031204"/>
                <a:gridCol w="2116763"/>
              </a:tblGrid>
              <a:tr h="383232"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Вид</a:t>
                      </a: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продукта</a:t>
                      </a:r>
                      <a:endParaRPr lang="en-US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Целевое назначение</a:t>
                      </a:r>
                      <a:endParaRPr lang="en-US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Размер</a:t>
                      </a:r>
                      <a:endParaRPr lang="en-US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Срок</a:t>
                      </a:r>
                      <a:endParaRPr lang="en-US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Ставка</a:t>
                      </a:r>
                      <a:endParaRPr lang="en-US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Особенности и</a:t>
                      </a:r>
                    </a:p>
                    <a:p>
                      <a:pPr marL="0" marR="0" lvl="0" indent="0" algn="ctr" defTabSz="109332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преимущества</a:t>
                      </a:r>
                      <a:endParaRPr lang="en-US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359" marR="66359" marT="36287" marB="36287" anchor="ctr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5365" y="6376164"/>
            <a:ext cx="6755225" cy="346554"/>
          </a:xfrm>
          <a:prstGeom prst="rect">
            <a:avLst/>
          </a:prstGeom>
          <a:noFill/>
        </p:spPr>
        <p:txBody>
          <a:bodyPr wrap="square" lIns="68882" tIns="34441" rIns="68882" bIns="34441" rtlCol="0">
            <a:spAutoFit/>
          </a:bodyPr>
          <a:lstStyle/>
          <a:p>
            <a:r>
              <a:rPr lang="ru-RU" sz="900" i="1" dirty="0"/>
              <a:t>* в рамках постановления Правительства РФ 1528 (программа льготного кредитования Минсельхоза России);</a:t>
            </a:r>
          </a:p>
          <a:p>
            <a:r>
              <a:rPr lang="ru-RU" sz="900" i="1" dirty="0"/>
              <a:t>** в рамках постановления Правительства РФ 1706 (программа льготного кредитования Минэкономразвития РФ).</a:t>
            </a:r>
          </a:p>
        </p:txBody>
      </p:sp>
      <p:sp>
        <p:nvSpPr>
          <p:cNvPr id="17" name="Правая фигурная скобка 16"/>
          <p:cNvSpPr/>
          <p:nvPr/>
        </p:nvSpPr>
        <p:spPr>
          <a:xfrm>
            <a:off x="7796608" y="1346486"/>
            <a:ext cx="196621" cy="5029677"/>
          </a:xfrm>
          <a:prstGeom prst="rightBrace">
            <a:avLst/>
          </a:prstGeom>
          <a:ln w="19050">
            <a:solidFill>
              <a:srgbClr val="F5750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68882" tIns="34441" rIns="68882" bIns="34441" rtlCol="0" anchor="ctr"/>
          <a:lstStyle/>
          <a:p>
            <a:pPr algn="ctr"/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8015838" y="3268955"/>
            <a:ext cx="957294" cy="1300661"/>
          </a:xfrm>
          <a:prstGeom prst="rect">
            <a:avLst/>
          </a:prstGeom>
          <a:solidFill>
            <a:srgbClr val="F5750B"/>
          </a:solidFill>
          <a:ln>
            <a:noFill/>
          </a:ln>
        </p:spPr>
        <p:txBody>
          <a:bodyPr wrap="square" lIns="68882" tIns="34441" rIns="68882" bIns="34441" rtlCol="0">
            <a:spAutoFit/>
          </a:bodyPr>
          <a:lstStyle/>
          <a:p>
            <a:pPr algn="ctr"/>
            <a:r>
              <a:rPr lang="ru-RU" sz="1000" b="1" dirty="0" err="1">
                <a:solidFill>
                  <a:schemeClr val="bg1"/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Согарантия</a:t>
            </a:r>
            <a:r>
              <a:rPr lang="ru-RU" sz="1000" b="1" dirty="0">
                <a:solidFill>
                  <a:schemeClr val="bg1"/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для с/х кооперативов        АО «Корпорация «МСП» + РГО 75% от суммы кредита</a:t>
            </a:r>
          </a:p>
        </p:txBody>
      </p:sp>
      <p:pic>
        <p:nvPicPr>
          <p:cNvPr id="11" name="Picture 2" descr="F:\RMB\УПРАВЛЕНИЕ РАЗВИТИЯ МБ\1. ЛИЧНЫЕ ПАПКИ\Ефимова\Презентации ДММБ\Шаблоны_логотип\логотип_фирменная_плашка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745" y="161786"/>
            <a:ext cx="2909079" cy="60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923927" y="188640"/>
            <a:ext cx="2768101" cy="554532"/>
          </a:xfrm>
        </p:spPr>
        <p:txBody>
          <a:bodyPr/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Сельскохозяйственные кооперативы. 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L-Shape 10"/>
          <p:cNvSpPr/>
          <p:nvPr/>
        </p:nvSpPr>
        <p:spPr>
          <a:xfrm rot="13701821">
            <a:off x="3624015" y="263616"/>
            <a:ext cx="378169" cy="345785"/>
          </a:xfrm>
          <a:prstGeom prst="corner">
            <a:avLst>
              <a:gd name="adj1" fmla="val 23334"/>
              <a:gd name="adj2" fmla="val 24129"/>
            </a:avLst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882" tIns="34441" rIns="68882" bIns="34441" rtlCol="0" anchor="ctr"/>
          <a:lstStyle/>
          <a:p>
            <a:pPr algn="ctr"/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6733549" y="298667"/>
            <a:ext cx="21117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12 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мес.</a:t>
            </a:r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78745" y="908720"/>
            <a:ext cx="8814676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16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999</Words>
  <Application>Microsoft Office PowerPoint</Application>
  <PresentationFormat>Экран (4:3)</PresentationFormat>
  <Paragraphs>152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Сельскохозяйственные кооперативы. </vt:lpstr>
      <vt:lpstr>Сельскохозяйственные кооперативы. </vt:lpstr>
      <vt:lpstr>Сельскохозяйственные кооперативы. </vt:lpstr>
    </vt:vector>
  </TitlesOfParts>
  <Company>Россельхозбанк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Меры поддержки по жизненному циклу</dc:title>
  <dc:creator>Чагина Ольга Вячеславовна</dc:creator>
  <cp:lastModifiedBy>info@akkor.ru</cp:lastModifiedBy>
  <cp:revision>8</cp:revision>
  <dcterms:created xsi:type="dcterms:W3CDTF">2018-11-07T08:37:15Z</dcterms:created>
  <dcterms:modified xsi:type="dcterms:W3CDTF">2018-11-21T11:58:31Z</dcterms:modified>
</cp:coreProperties>
</file>