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91" r:id="rId3"/>
    <p:sldId id="347" r:id="rId4"/>
    <p:sldId id="293" r:id="rId5"/>
    <p:sldId id="331" r:id="rId6"/>
    <p:sldId id="332" r:id="rId7"/>
    <p:sldId id="333" r:id="rId8"/>
    <p:sldId id="348" r:id="rId9"/>
    <p:sldId id="358" r:id="rId10"/>
    <p:sldId id="294" r:id="rId11"/>
    <p:sldId id="344" r:id="rId12"/>
    <p:sldId id="295" r:id="rId13"/>
    <p:sldId id="319" r:id="rId14"/>
    <p:sldId id="297" r:id="rId15"/>
    <p:sldId id="340" r:id="rId16"/>
    <p:sldId id="341" r:id="rId17"/>
    <p:sldId id="342" r:id="rId18"/>
    <p:sldId id="343" r:id="rId19"/>
    <p:sldId id="306" r:id="rId20"/>
    <p:sldId id="351" r:id="rId21"/>
    <p:sldId id="350" r:id="rId22"/>
    <p:sldId id="361" r:id="rId23"/>
    <p:sldId id="356" r:id="rId24"/>
    <p:sldId id="359" r:id="rId25"/>
  </p:sldIdLst>
  <p:sldSz cx="12192000" cy="6858000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76" userDrawn="1">
          <p15:clr>
            <a:srgbClr val="A4A3A4"/>
          </p15:clr>
        </p15:guide>
        <p15:guide id="2" pos="571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линков Олег Николаевич" initials="БОН" lastIdx="10" clrIdx="0">
    <p:extLst>
      <p:ext uri="{19B8F6BF-5375-455C-9EA6-DF929625EA0E}">
        <p15:presenceInfo xmlns:p15="http://schemas.microsoft.com/office/powerpoint/2012/main" userId="S-1-5-21-1549485234-2098840190-2090145031-3084" providerId="AD"/>
      </p:ext>
    </p:extLst>
  </p:cmAuthor>
  <p:cmAuthor id="2" name="Вишневский Роман Владимирович" initials="ВРВ" lastIdx="0" clrIdx="1">
    <p:extLst>
      <p:ext uri="{19B8F6BF-5375-455C-9EA6-DF929625EA0E}">
        <p15:presenceInfo xmlns:p15="http://schemas.microsoft.com/office/powerpoint/2012/main" userId="S-1-5-21-1549485234-2098840190-2090145031-19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935"/>
    <a:srgbClr val="E4EDCD"/>
    <a:srgbClr val="E3ECE5"/>
    <a:srgbClr val="FF9999"/>
    <a:srgbClr val="5EA038"/>
    <a:srgbClr val="9ECC2C"/>
    <a:srgbClr val="255327"/>
    <a:srgbClr val="FEC903"/>
    <a:srgbClr val="225327"/>
    <a:srgbClr val="5BA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4" autoAdjust="0"/>
    <p:restoredTop sz="94660"/>
  </p:normalViewPr>
  <p:slideViewPr>
    <p:cSldViewPr>
      <p:cViewPr varScale="1">
        <p:scale>
          <a:sx n="70" d="100"/>
          <a:sy n="70" d="100"/>
        </p:scale>
        <p:origin x="1002" y="48"/>
      </p:cViewPr>
      <p:guideLst>
        <p:guide orient="horz" pos="976"/>
        <p:guide pos="571"/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0FE23-3C60-4929-8F0F-7325770E791E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D3C54-2EBE-449E-AACC-5DE57DE24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24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427915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790227" y="534398"/>
            <a:ext cx="5051772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81762" y="4480105"/>
            <a:ext cx="10199505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1762" y="5449760"/>
            <a:ext cx="10199505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296" y="534398"/>
            <a:ext cx="4717704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6800"/>
            <a:ext cx="12192000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7027" y="2540000"/>
            <a:ext cx="5051772" cy="1752600"/>
          </a:xfrm>
        </p:spPr>
        <p:txBody>
          <a:bodyPr bIns="187200" anchor="ctr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87027" y="534398"/>
            <a:ext cx="5051772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34399"/>
            <a:ext cx="4717704" cy="633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31148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2089" y="534397"/>
            <a:ext cx="5557912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91" y="1562100"/>
            <a:ext cx="11062069" cy="447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15045" y="652772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34399"/>
            <a:ext cx="4717704" cy="633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15045" y="6527721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49400"/>
            <a:ext cx="12311481" cy="4724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91" y="1714500"/>
            <a:ext cx="5557912" cy="4334934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06400" y="6527720"/>
            <a:ext cx="2692400" cy="330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792089" y="534397"/>
            <a:ext cx="5557912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49" y="534399"/>
            <a:ext cx="4717704" cy="633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311481" cy="6928225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15045" y="652772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2089" y="534397"/>
            <a:ext cx="6133644" cy="633943"/>
          </a:xfrm>
        </p:spPr>
        <p:txBody>
          <a:bodyPr anchor="ctr"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089" y="1549399"/>
            <a:ext cx="53848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112" y="1549399"/>
            <a:ext cx="53848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34399"/>
            <a:ext cx="4717704" cy="633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311481" cy="6928225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9015045" y="65277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F61C1-2457-E848-BB6B-E1DA9A54977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089" y="1549400"/>
            <a:ext cx="5258755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089" y="1880365"/>
            <a:ext cx="5258755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0003" y="1549400"/>
            <a:ext cx="5492909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50003" y="1880365"/>
            <a:ext cx="5492909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34399"/>
            <a:ext cx="4717704" cy="63394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92089" y="534397"/>
            <a:ext cx="6133644" cy="633943"/>
          </a:xfrm>
        </p:spPr>
        <p:txBody>
          <a:bodyPr anchor="ctr"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91" y="1274550"/>
            <a:ext cx="11062069" cy="49992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8998112" y="338993"/>
            <a:ext cx="28448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338992"/>
            <a:ext cx="168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02" y="1274550"/>
            <a:ext cx="11374636" cy="4999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423" y="1405468"/>
            <a:ext cx="5949244" cy="4732866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8998112" y="338993"/>
            <a:ext cx="28448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68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089" y="1282715"/>
            <a:ext cx="53848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112" y="1282715"/>
            <a:ext cx="53848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8998112" y="338993"/>
            <a:ext cx="28448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68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089" y="1240602"/>
            <a:ext cx="5258755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089" y="1880365"/>
            <a:ext cx="5258755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0003" y="1240602"/>
            <a:ext cx="5492909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50003" y="1880365"/>
            <a:ext cx="5492909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8998112" y="338993"/>
            <a:ext cx="28448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338992"/>
            <a:ext cx="168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896" y="-1495"/>
            <a:ext cx="12435840" cy="6998208"/>
          </a:xfrm>
          <a:prstGeom prst="rect">
            <a:avLst/>
          </a:prstGeom>
          <a:solidFill>
            <a:srgbClr val="9ACD3F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2089" y="1540933"/>
            <a:ext cx="7166577" cy="1286934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Закрывающий слайд презентации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92091" y="3462867"/>
            <a:ext cx="3757400" cy="2277534"/>
          </a:xfrm>
        </p:spPr>
        <p:txBody>
          <a:bodyPr anchor="b">
            <a:normAutofit/>
          </a:bodyPr>
          <a:lstStyle>
            <a:lvl1pPr marL="3175" indent="-3175">
              <a:buNone/>
              <a:defRPr sz="1000" baseline="0"/>
            </a:lvl1pPr>
          </a:lstStyle>
          <a:p>
            <a:pPr lvl="0"/>
            <a:r>
              <a:rPr lang="ru-RU" dirty="0" smtClean="0"/>
              <a:t>Текст закрывающего слайда, реквизиты, контактная информация.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311481" cy="432108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790227" y="534398"/>
            <a:ext cx="5051772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81762" y="4480105"/>
            <a:ext cx="10199505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1762" y="5449760"/>
            <a:ext cx="10199505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34399"/>
            <a:ext cx="4717704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311479" cy="432108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790227" y="534398"/>
            <a:ext cx="5051772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81762" y="4480105"/>
            <a:ext cx="10199505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1762" y="5449760"/>
            <a:ext cx="10199505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34399"/>
            <a:ext cx="4717704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311479" cy="432108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790227" y="534398"/>
            <a:ext cx="5051772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81762" y="4480105"/>
            <a:ext cx="10199505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1762" y="5449760"/>
            <a:ext cx="10199505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34399"/>
            <a:ext cx="4717704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5840" cy="699820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87027" y="534398"/>
            <a:ext cx="5051772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7029" y="2332386"/>
            <a:ext cx="10199505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7029" y="3492033"/>
            <a:ext cx="10199505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22488" y="3333772"/>
            <a:ext cx="11583249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3"/>
            <a:ext cx="168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71" y="534399"/>
            <a:ext cx="4717704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5840" cy="699820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87027" y="534398"/>
            <a:ext cx="5051772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7029" y="2332386"/>
            <a:ext cx="996243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7029" y="3492033"/>
            <a:ext cx="996243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22488" y="3333772"/>
            <a:ext cx="11583249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3"/>
            <a:ext cx="168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71" y="534399"/>
            <a:ext cx="4717704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35840" cy="6998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48693"/>
            <a:ext cx="168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87027" y="534398"/>
            <a:ext cx="5051772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7029" y="2332386"/>
            <a:ext cx="996243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7029" y="3492033"/>
            <a:ext cx="996243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22488" y="3333772"/>
            <a:ext cx="11583249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71" y="534399"/>
            <a:ext cx="4717704" cy="63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311481" cy="692822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7027" y="1642534"/>
            <a:ext cx="103632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7027" y="2936128"/>
            <a:ext cx="10363200" cy="150018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раздела презентации</a:t>
            </a:r>
            <a:endParaRPr lang="en-GB" dirty="0" smtClean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87027" y="534398"/>
            <a:ext cx="5051772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13400" y="2835279"/>
            <a:ext cx="11609544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34399"/>
            <a:ext cx="4717704" cy="633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31148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7027" y="1642534"/>
            <a:ext cx="103632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rgbClr val="000000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87027" y="534398"/>
            <a:ext cx="5051772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86318" y="2936876"/>
            <a:ext cx="10363909" cy="2989263"/>
          </a:xfrm>
        </p:spPr>
        <p:txBody>
          <a:bodyPr numCol="2">
            <a:normAutofit/>
          </a:bodyPr>
          <a:lstStyle>
            <a:lvl1pPr marL="180975" marR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Tx/>
              <a:buSzPct val="100000"/>
              <a:buFontTx/>
              <a:buBlip>
                <a:blip r:embed="rId3"/>
              </a:buBlip>
              <a:tabLst/>
              <a:defRPr sz="1300" baseline="0"/>
            </a:lvl1pPr>
          </a:lstStyle>
          <a:p>
            <a:pPr lvl="0"/>
            <a:r>
              <a:rPr lang="ru-RU" dirty="0" smtClean="0"/>
              <a:t>Содержание раздела презентации</a:t>
            </a:r>
          </a:p>
          <a:p>
            <a:pPr lvl="0"/>
            <a:r>
              <a:rPr lang="ru-RU" dirty="0" smtClean="0"/>
              <a:t>Содержание раздела презентации</a:t>
            </a:r>
          </a:p>
          <a:p>
            <a:pPr marL="180975" marR="0" lvl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ru-RU" dirty="0" smtClean="0"/>
              <a:t>Содержание раздела презентации</a:t>
            </a:r>
            <a:endParaRPr lang="en-US" dirty="0" smtClean="0"/>
          </a:p>
          <a:p>
            <a:pPr lvl="0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13400" y="2835279"/>
            <a:ext cx="11609544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34397"/>
            <a:ext cx="168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534399"/>
            <a:ext cx="4717704" cy="63394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089" y="338993"/>
            <a:ext cx="5557912" cy="54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33" y="1274550"/>
            <a:ext cx="11024427" cy="499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9077" y="64388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98112" y="64388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792089" y="64388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АО СК «РСХБ-Страхование»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8850489" y="338993"/>
            <a:ext cx="2992423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Название презентации (задается в настройках footer)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75" r:id="rId4"/>
    <p:sldLayoutId id="2147483672" r:id="rId5"/>
    <p:sldLayoutId id="2147483662" r:id="rId6"/>
    <p:sldLayoutId id="2147483663" r:id="rId7"/>
    <p:sldLayoutId id="2147483664" r:id="rId8"/>
    <p:sldLayoutId id="2147483665" r:id="rId9"/>
    <p:sldLayoutId id="2147483671" r:id="rId10"/>
    <p:sldLayoutId id="2147483666" r:id="rId11"/>
    <p:sldLayoutId id="2147483677" r:id="rId12"/>
    <p:sldLayoutId id="2147483678" r:id="rId13"/>
    <p:sldLayoutId id="2147483679" r:id="rId14"/>
    <p:sldLayoutId id="2147483676" r:id="rId15"/>
    <p:sldLayoutId id="2147483667" r:id="rId16"/>
    <p:sldLayoutId id="2147483668" r:id="rId17"/>
    <p:sldLayoutId id="2147483669" r:id="rId18"/>
    <p:sldLayoutId id="2147483670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975" indent="-163513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360363" indent="-179388" algn="l" defTabSz="358775" rtl="0" eaLnBrk="1" latinLnBrk="0" hangingPunct="1">
        <a:spcBef>
          <a:spcPct val="20000"/>
        </a:spcBef>
        <a:buClr>
          <a:srgbClr val="266234"/>
        </a:buClr>
        <a:buSzPct val="140000"/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536575" indent="-157163" algn="l" defTabSz="457200" rtl="0" eaLnBrk="1" latinLnBrk="0" hangingPunct="1">
        <a:spcBef>
          <a:spcPct val="20000"/>
        </a:spcBef>
        <a:buClr>
          <a:srgbClr val="266234"/>
        </a:buClr>
        <a:buSzPct val="120000"/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715963" indent="-174625" algn="l" defTabSz="457200" rtl="0" eaLnBrk="1" latinLnBrk="0" hangingPunct="1">
        <a:spcBef>
          <a:spcPct val="20000"/>
        </a:spcBef>
        <a:buClr>
          <a:srgbClr val="266234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896938" indent="-176213" algn="l" defTabSz="457200" rtl="0" eaLnBrk="1" latinLnBrk="0" hangingPunct="1">
        <a:spcBef>
          <a:spcPct val="20000"/>
        </a:spcBef>
        <a:buClr>
          <a:srgbClr val="266234"/>
        </a:buClr>
        <a:buSzPct val="50000"/>
        <a:buFont typeface="Wingdings" charset="2"/>
        <a:buChar char="u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HrabskovEN@rshbins.ru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10322" y="4509121"/>
            <a:ext cx="7649629" cy="648071"/>
          </a:xfrm>
        </p:spPr>
        <p:txBody>
          <a:bodyPr>
            <a:no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Программы страхования урожая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10322" y="5449760"/>
            <a:ext cx="7649629" cy="355504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Акционерное общество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Страховая компания «РСХБ-Страхование»</a:t>
            </a:r>
          </a:p>
        </p:txBody>
      </p:sp>
    </p:spTree>
    <p:extLst>
      <p:ext uri="{BB962C8B-B14F-4D97-AF65-F5344CB8AC3E}">
        <p14:creationId xmlns:p14="http://schemas.microsoft.com/office/powerpoint/2010/main" val="309519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63552" y="2780928"/>
            <a:ext cx="8712968" cy="466614"/>
          </a:xfr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 smtClean="0"/>
              <a:t>1. Классическое страхование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294" t="35347" r="27157" b="9108"/>
          <a:stretch/>
        </p:blipFill>
        <p:spPr>
          <a:xfrm>
            <a:off x="1541264" y="1734717"/>
            <a:ext cx="9324528" cy="5279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220" y="2868176"/>
            <a:ext cx="382141" cy="31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3" y="528577"/>
            <a:ext cx="4986045" cy="63394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Объекты страхования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741783" y="2132857"/>
            <a:ext cx="3552844" cy="40814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0975" indent="-163513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60363" indent="-179388" algn="l" defTabSz="358775" rtl="0" eaLnBrk="1" latinLnBrk="0" hangingPunct="1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6575" indent="-15716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15963" indent="-174625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896938" indent="-17621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ерновые культуры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зернобобовые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масличные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кормовые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бахчевые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картофель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овощи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виноградники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плодовые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ягодные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орехоплодные насаждения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плантации хмеля и чая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другие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1741783" y="1702406"/>
            <a:ext cx="4507232" cy="430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Перечень сельскохозяйственных культур: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" indent="0"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917630"/>
            <a:ext cx="4149080" cy="4149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078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5791176" y="1303503"/>
            <a:ext cx="753667" cy="8784976"/>
          </a:xfrm>
          <a:prstGeom prst="rect">
            <a:avLst/>
          </a:prstGeom>
          <a:noFill/>
          <a:ln w="12700">
            <a:solidFill>
              <a:srgbClr val="1C7935"/>
            </a:solidFill>
          </a:ln>
        </p:spPr>
        <p:txBody>
          <a:bodyPr vert="vert" wrap="square" rtlCol="0">
            <a:noAutofit/>
          </a:bodyPr>
          <a:lstStyle/>
          <a:p>
            <a:pPr algn="r"/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517035"/>
            <a:ext cx="4914037" cy="63394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 покрытия (страховые события)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679575" y="1225361"/>
            <a:ext cx="8880921" cy="24419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63513" algn="just" defTabSz="457200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Воздействие опасных природных явлений:</a:t>
            </a:r>
          </a:p>
          <a:p>
            <a:pPr marL="581025" lvl="1" indent="-163513" algn="just" defTabSz="45720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атмосферной и почвенной засухи </a:t>
            </a: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суховея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заморозков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вымерзания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выпревания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выпирания*</a:t>
            </a: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градобития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пыльной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бури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ледяной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корки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Воздействие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вредных организмов </a:t>
            </a:r>
          </a:p>
          <a:p>
            <a:pPr marL="180975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4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Противоправные действия третьих </a:t>
            </a:r>
            <a:r>
              <a:rPr lang="ru-RU" sz="14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лиц*</a:t>
            </a:r>
            <a:endParaRPr lang="ru-RU" sz="1400" b="1" dirty="0">
              <a:solidFill>
                <a:srgbClr val="225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4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Действие животных, грызунов, </a:t>
            </a:r>
            <a:r>
              <a:rPr lang="ru-RU" sz="14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птиц*</a:t>
            </a:r>
            <a:endParaRPr lang="ru-RU" sz="1400" b="1" dirty="0">
              <a:solidFill>
                <a:srgbClr val="225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4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Безводие и маловодие в источниках </a:t>
            </a:r>
            <a:r>
              <a:rPr lang="ru-RU" sz="14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орошения* </a:t>
            </a:r>
            <a:endParaRPr lang="ru-RU" sz="1400" b="1" dirty="0">
              <a:solidFill>
                <a:srgbClr val="225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4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Падение летательных аппаратов и их </a:t>
            </a:r>
            <a:r>
              <a:rPr lang="ru-RU" sz="1400" b="1" dirty="0">
                <a:solidFill>
                  <a:srgbClr val="2253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обломков*</a:t>
            </a:r>
            <a:endParaRPr lang="ru-RU" sz="1400" b="1" dirty="0">
              <a:solidFill>
                <a:srgbClr val="2253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11218" y="1629803"/>
            <a:ext cx="2712807" cy="203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половодья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наводнения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подтопления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паводка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оползня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переувлажнения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почвы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сильного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ветра </a:t>
            </a: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ураганного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ветра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землетрясения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24025" y="1602281"/>
            <a:ext cx="27128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лавины </a:t>
            </a: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продолжительного сильного дождя</a:t>
            </a: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селя </a:t>
            </a: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промерзания верхнего (до 2 см) слоя почвы</a:t>
            </a: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очень сильного дождя сильного ливня</a:t>
            </a: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очень сильного ветра </a:t>
            </a:r>
          </a:p>
          <a:p>
            <a:pPr marL="581025" lvl="1" indent="-163513" algn="just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природного пожара</a:t>
            </a:r>
          </a:p>
        </p:txBody>
      </p:sp>
      <p:sp>
        <p:nvSpPr>
          <p:cNvPr id="9" name="AutoShape 2" descr="http://new.sport-21.ru/files/img/big/1267636609ji.jpe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31434" y="5373217"/>
            <a:ext cx="4440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Перечень рисков может быть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расширен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желанию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Страхователя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61312" y="5272517"/>
            <a:ext cx="570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94396" y="6125754"/>
            <a:ext cx="81105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*риски, которые не включены в </a:t>
            </a:r>
            <a:r>
              <a:rPr lang="ru-RU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агрострахование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 с господдержкой</a:t>
            </a:r>
          </a:p>
        </p:txBody>
      </p:sp>
    </p:spTree>
    <p:extLst>
      <p:ext uri="{BB962C8B-B14F-4D97-AF65-F5344CB8AC3E}">
        <p14:creationId xmlns:p14="http://schemas.microsoft.com/office/powerpoint/2010/main" val="182318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3" y="523511"/>
            <a:ext cx="4986045" cy="63394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страхования по программе Классика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5358169" y="1396850"/>
            <a:ext cx="1584175" cy="2304256"/>
          </a:xfrm>
          <a:prstGeom prst="chevron">
            <a:avLst>
              <a:gd name="adj" fmla="val 46059"/>
            </a:avLst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Ромб 5"/>
          <p:cNvSpPr/>
          <p:nvPr/>
        </p:nvSpPr>
        <p:spPr>
          <a:xfrm>
            <a:off x="5469809" y="1484784"/>
            <a:ext cx="1355325" cy="866982"/>
          </a:xfrm>
          <a:prstGeom prst="diamond">
            <a:avLst/>
          </a:prstGeom>
          <a:solidFill>
            <a:srgbClr val="1C793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Нашивка 15"/>
          <p:cNvSpPr/>
          <p:nvPr/>
        </p:nvSpPr>
        <p:spPr>
          <a:xfrm rot="5400000">
            <a:off x="5356909" y="2407851"/>
            <a:ext cx="1584175" cy="2304256"/>
          </a:xfrm>
          <a:prstGeom prst="chevron">
            <a:avLst>
              <a:gd name="adj" fmla="val 46059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ашивка 16"/>
          <p:cNvSpPr/>
          <p:nvPr/>
        </p:nvSpPr>
        <p:spPr>
          <a:xfrm rot="5400000">
            <a:off x="5356909" y="3408001"/>
            <a:ext cx="1584175" cy="2304256"/>
          </a:xfrm>
          <a:prstGeom prst="chevron">
            <a:avLst>
              <a:gd name="adj" fmla="val 46059"/>
            </a:avLst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ашивка 17"/>
          <p:cNvSpPr/>
          <p:nvPr/>
        </p:nvSpPr>
        <p:spPr>
          <a:xfrm rot="5400000">
            <a:off x="5353970" y="4408152"/>
            <a:ext cx="1584175" cy="2304256"/>
          </a:xfrm>
          <a:prstGeom prst="chevron">
            <a:avLst>
              <a:gd name="adj" fmla="val 46059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83530" y="1810689"/>
            <a:ext cx="296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Нет условного порога снижения урожайности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794190" y="1484784"/>
            <a:ext cx="3148507" cy="1148824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4189" y="2762613"/>
            <a:ext cx="3148507" cy="838575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87374" y="4756286"/>
            <a:ext cx="3148507" cy="862838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87375" y="3768614"/>
            <a:ext cx="3148507" cy="838575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92628" y="1735300"/>
            <a:ext cx="29922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заключить договор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любой период при условии отсутствия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опасных природных явлений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57815" y="1754387"/>
            <a:ext cx="3116702" cy="879220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62606" y="2788477"/>
            <a:ext cx="3116702" cy="838575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349515" y="4749409"/>
            <a:ext cx="3116702" cy="862838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358594" y="3756563"/>
            <a:ext cx="3116702" cy="838575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10834" y="2920289"/>
            <a:ext cx="296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Расширенный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перечень страховых рисков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10834" y="3926290"/>
            <a:ext cx="296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страхования расчетной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урожайности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816432" y="4926095"/>
            <a:ext cx="296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ограничений на установление франшизы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392628" y="4784228"/>
            <a:ext cx="28091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Страховое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покрытие отвечает требованиям Банка в случае передачи урожая в залог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349516" y="2920289"/>
            <a:ext cx="2994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премия оплачивается Страхователем самостоятельно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336768" y="3998257"/>
            <a:ext cx="30821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Индивидуальный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подход к клиенту </a:t>
            </a:r>
          </a:p>
        </p:txBody>
      </p:sp>
    </p:spTree>
    <p:extLst>
      <p:ext uri="{BB962C8B-B14F-4D97-AF65-F5344CB8AC3E}">
        <p14:creationId xmlns:p14="http://schemas.microsoft.com/office/powerpoint/2010/main" val="5860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63552" y="2132856"/>
            <a:ext cx="8712968" cy="1131180"/>
          </a:xfr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dirty="0" smtClean="0"/>
              <a:t>3. Страхование отдельных рисков</a:t>
            </a:r>
            <a:br>
              <a:rPr lang="ru-RU" dirty="0" smtClean="0"/>
            </a:br>
            <a:r>
              <a:rPr lang="ru-RU" dirty="0" smtClean="0"/>
              <a:t>(Программа страхования основных региональных катастрофических рисков)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37016" r="28665" b="10325"/>
          <a:stretch/>
        </p:blipFill>
        <p:spPr>
          <a:xfrm>
            <a:off x="1504288" y="1700809"/>
            <a:ext cx="9329382" cy="527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/>
          <p:cNvSpPr/>
          <p:nvPr/>
        </p:nvSpPr>
        <p:spPr>
          <a:xfrm>
            <a:off x="4395902" y="1745628"/>
            <a:ext cx="4148371" cy="4021737"/>
          </a:xfrm>
          <a:prstGeom prst="ellipse">
            <a:avLst/>
          </a:prstGeom>
          <a:noFill/>
          <a:ln w="76200">
            <a:solidFill>
              <a:srgbClr val="1C79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005079" y="3131326"/>
            <a:ext cx="2376264" cy="1507282"/>
          </a:xfrm>
          <a:prstGeom prst="roundRect">
            <a:avLst>
              <a:gd name="adj" fmla="val 9010"/>
            </a:avLst>
          </a:prstGeom>
          <a:solidFill>
            <a:srgbClr val="9ECC2C"/>
          </a:solidFill>
          <a:ln>
            <a:solidFill>
              <a:srgbClr val="1C79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343096" y="4937387"/>
            <a:ext cx="2376264" cy="1507282"/>
          </a:xfrm>
          <a:prstGeom prst="roundRect">
            <a:avLst>
              <a:gd name="adj" fmla="val 10211"/>
            </a:avLst>
          </a:prstGeom>
          <a:solidFill>
            <a:srgbClr val="FEC903"/>
          </a:solidFill>
          <a:ln>
            <a:solidFill>
              <a:srgbClr val="1C79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3625290" y="1340768"/>
            <a:ext cx="2376264" cy="1507282"/>
          </a:xfrm>
          <a:prstGeom prst="roundRect">
            <a:avLst>
              <a:gd name="adj" fmla="val 11412"/>
            </a:avLst>
          </a:prstGeom>
          <a:solidFill>
            <a:srgbClr val="255327"/>
          </a:solidFill>
          <a:ln>
            <a:solidFill>
              <a:srgbClr val="1C79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894447" y="1340768"/>
            <a:ext cx="2376264" cy="1507282"/>
          </a:xfrm>
          <a:prstGeom prst="roundRect">
            <a:avLst>
              <a:gd name="adj" fmla="val 9010"/>
            </a:avLst>
          </a:prstGeom>
          <a:solidFill>
            <a:srgbClr val="1C7935"/>
          </a:solidFill>
          <a:ln>
            <a:solidFill>
              <a:srgbClr val="1C79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558830" y="3131326"/>
            <a:ext cx="2376264" cy="1507282"/>
          </a:xfrm>
          <a:prstGeom prst="roundRect">
            <a:avLst>
              <a:gd name="adj" fmla="val 7208"/>
            </a:avLst>
          </a:prstGeom>
          <a:solidFill>
            <a:srgbClr val="5DA038"/>
          </a:solidFill>
          <a:ln>
            <a:solidFill>
              <a:srgbClr val="1C79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009" y="537754"/>
            <a:ext cx="4168434" cy="63394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Страхование отдельных рисков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802190" y="1546975"/>
            <a:ext cx="16526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атмосферная, почвенная засуха,  суховей,  аномально жаркая погода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389443" y="3190881"/>
            <a:ext cx="15485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переувлажнение почвы,  продолжительный сильный дождь, сильный ливень, очень сильный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дождь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116616" y="3729491"/>
            <a:ext cx="1210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градобитие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371889" y="5275531"/>
            <a:ext cx="1264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ураганный ветер, сильный ветер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736828" y="1915964"/>
            <a:ext cx="11169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заморозки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88235" y="1674547"/>
            <a:ext cx="792000" cy="790613"/>
          </a:xfrm>
          <a:prstGeom prst="ellipse">
            <a:avLst/>
          </a:prstGeom>
          <a:solidFill>
            <a:schemeClr val="bg1"/>
          </a:solidFill>
          <a:ln>
            <a:solidFill>
              <a:srgbClr val="2553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86" y="1732635"/>
            <a:ext cx="732121" cy="717479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3225593" y="3489660"/>
            <a:ext cx="792000" cy="790613"/>
          </a:xfrm>
          <a:prstGeom prst="ellipse">
            <a:avLst/>
          </a:prstGeom>
          <a:solidFill>
            <a:schemeClr val="bg1"/>
          </a:solidFill>
          <a:ln>
            <a:solidFill>
              <a:srgbClr val="2553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091" y="3576864"/>
            <a:ext cx="651005" cy="613030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7045293" y="1659501"/>
            <a:ext cx="792000" cy="790613"/>
          </a:xfrm>
          <a:prstGeom prst="ellipse">
            <a:avLst/>
          </a:prstGeom>
          <a:solidFill>
            <a:schemeClr val="bg1"/>
          </a:solidFill>
          <a:ln>
            <a:solidFill>
              <a:srgbClr val="2553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17" y="1668038"/>
            <a:ext cx="782076" cy="782076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5500450" y="5275531"/>
            <a:ext cx="792000" cy="790613"/>
          </a:xfrm>
          <a:prstGeom prst="ellipse">
            <a:avLst/>
          </a:prstGeom>
          <a:solidFill>
            <a:schemeClr val="bg1"/>
          </a:solidFill>
          <a:ln>
            <a:solidFill>
              <a:srgbClr val="2553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24" y="5369434"/>
            <a:ext cx="638414" cy="651182"/>
          </a:xfrm>
          <a:prstGeom prst="rect">
            <a:avLst/>
          </a:prstGeom>
        </p:spPr>
      </p:pic>
      <p:sp>
        <p:nvSpPr>
          <p:cNvPr id="26" name="Овал 25"/>
          <p:cNvSpPr/>
          <p:nvPr/>
        </p:nvSpPr>
        <p:spPr>
          <a:xfrm>
            <a:off x="7674572" y="3489660"/>
            <a:ext cx="792000" cy="790613"/>
          </a:xfrm>
          <a:prstGeom prst="ellipse">
            <a:avLst/>
          </a:prstGeom>
          <a:solidFill>
            <a:schemeClr val="bg1"/>
          </a:solidFill>
          <a:ln>
            <a:solidFill>
              <a:srgbClr val="25532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579" y="3585404"/>
            <a:ext cx="805987" cy="60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1" y="548681"/>
            <a:ext cx="4986045" cy="63394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Критерии опасных природных явлений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334119"/>
              </p:ext>
            </p:extLst>
          </p:nvPr>
        </p:nvGraphicFramePr>
        <p:xfrm>
          <a:off x="1993948" y="1268761"/>
          <a:ext cx="8424936" cy="511256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12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69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367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5525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lang="ru-RU" sz="1100" b="1" strike="noStrike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1100" b="1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события</a:t>
                      </a:r>
                    </a:p>
                  </a:txBody>
                  <a:tcPr marL="36195" marR="36195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Критерий </a:t>
                      </a:r>
                      <a:r>
                        <a:rPr lang="ru-RU" sz="1100" b="1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события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9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8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Засуха </a:t>
                      </a:r>
                      <a:r>
                        <a:rPr lang="ru-RU" sz="1050" b="1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атмосферная</a:t>
                      </a:r>
                    </a:p>
                  </a:txBody>
                  <a:tcPr marL="36195" marR="36195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период вегетации сельскохозяйственных культур отсутствие эффективных осадков (более 5 мм в сутки) за период не менее 30 дней подряд при максимальной температуре воздуха выше 25 °С (в южных районах РФ – выше 30 °</a:t>
                      </a:r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С). </a:t>
                      </a:r>
                      <a:r>
                        <a:rPr lang="ru-RU" sz="105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отдельные дни (не более 25 % продолжительности периода) возможно наличие максимальных температур ниже указанных пределов.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9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ru-RU" sz="8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Засуха </a:t>
                      </a:r>
                      <a:r>
                        <a:rPr lang="ru-RU" sz="1050" b="1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почвенная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период </a:t>
                      </a:r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вегетации </a:t>
                      </a:r>
                      <a:r>
                        <a:rPr lang="ru-RU" sz="105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сельскохозяйственных культур за период не менее 3 декад подряд, запасы продуктивной влаги в слое почвы 0–20 см составляют не более 10 мм или за период не менее 20 дней, если в начале периода засухи запасы продуктивной влаги в слое 0–100 см были менее 50 мм.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7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ru-RU" sz="8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Суховей</a:t>
                      </a:r>
                      <a:endParaRPr lang="ru-RU" sz="105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Ветер скоростью 7 м/с и более при температуре выше 25° С и относительной влажности не более 30 %, наблюдающиеся хотя бы в один из сроков наблюдений в течение 3 дней подряд и более в период: цветения, налива, созревания зерновых культур.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74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ru-RU" sz="8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Аномально – жаркая погода</a:t>
                      </a:r>
                      <a:endParaRPr lang="ru-RU" sz="105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период с апреля по сентябрь в течение 5 дней и более значение </a:t>
                      </a:r>
                    </a:p>
                    <a:p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средней суточной температуры воздуха выше климатической нормы на  </a:t>
                      </a:r>
                    </a:p>
                    <a:p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7,0 °С и более </a:t>
                      </a:r>
                      <a:endParaRPr lang="ru-RU" sz="1050" b="0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798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ru-RU" sz="8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Переувлажнение почвы</a:t>
                      </a:r>
                      <a:endParaRPr lang="ru-RU" sz="105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период активной вегетации сельскохозяйственных культур** в течение 20 дней подряд (в период уборки в течение 10 дней подряд) запасы влаги в слое почвы 0-20 см превышают 60 мм</a:t>
                      </a:r>
                    </a:p>
                    <a:p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случае если данные, необходимые для настоящего критерия невозможно получить в Росгидромете, Стороны руководствуются указанным ниже критерием. </a:t>
                      </a:r>
                    </a:p>
                    <a:p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 В период вегетации сельхозкультур в течение 20 дней подряд (в период уборки в течение 10 дней) состояние почвы на глубине 10-12 см по визуальной оценке увлажненности оценивается как липкое или текучее; в отдельные дни (не более 20 % продолжительности периода) возможен переход почвы в мягкопластичное или другое состояние.</a:t>
                      </a:r>
                      <a:endParaRPr lang="ru-RU" sz="1050" b="0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62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ru-RU" sz="8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Очень сильный дождь (очень сильный дождь со снегом, очень сильный мокрый снег, очень сильный снег с дождем)</a:t>
                      </a:r>
                      <a:endParaRPr lang="ru-RU" sz="105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spcAft>
                          <a:spcPts val="0"/>
                        </a:spcAft>
                      </a:pPr>
                      <a:endParaRPr lang="ru-RU" sz="1050" b="0" strike="noStrike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just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5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Значительные жидкие или смешанные осадки (дождь, ливневый дождь, дождь со снегом, мокрый снег) с количеством выпавших осадков не менее 50  мм (в ливнеопасных (селеопасных) горных районах – 30 мм)  за период времени не более 12 ч. </a:t>
                      </a:r>
                      <a:endParaRPr lang="ru-RU" sz="1050" b="0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34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3" y="548681"/>
            <a:ext cx="4986045" cy="63394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Критерии опасных природных явлений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471590"/>
              </p:ext>
            </p:extLst>
          </p:nvPr>
        </p:nvGraphicFramePr>
        <p:xfrm>
          <a:off x="1993948" y="1412776"/>
          <a:ext cx="8424936" cy="49685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56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26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367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2544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trike="noStrike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lang="ru-RU" sz="1200" b="1" strike="noStrike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strike="noStrike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1200" b="1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события</a:t>
                      </a:r>
                    </a:p>
                  </a:txBody>
                  <a:tcPr marL="36195" marR="36195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strike="noStrike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Критерий </a:t>
                      </a:r>
                      <a:r>
                        <a:rPr lang="ru-RU" sz="1200" b="1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события</a:t>
                      </a: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793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3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lang="ru-RU" sz="9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Продолжительный сильный дождь</a:t>
                      </a:r>
                      <a:endParaRPr lang="ru-RU" sz="11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Дождь с короткими перерывами (не более 1 ч) с  количеством осадков не менее 100 мм (в ливнеопасных районах с количеством осадков не менее  60 мм) за период времени более 12 ч, но менее 48 ч, или 120 мм за период времени более 2 суток, но менее 3 суток.</a:t>
                      </a:r>
                      <a:endParaRPr lang="ru-RU" sz="1100" b="0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9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55575" algn="l"/>
                        </a:tabLst>
                      </a:pPr>
                      <a:r>
                        <a:rPr lang="ru-RU" sz="11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Сильный </a:t>
                      </a:r>
                      <a:r>
                        <a:rPr lang="ru-RU" sz="1100" b="1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ливень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55575" algn="l"/>
                        </a:tabLst>
                      </a:pPr>
                      <a:endParaRPr lang="ru-RU" sz="1100" b="0" strike="noStrike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155575" algn="l"/>
                        </a:tabLst>
                      </a:pPr>
                      <a:r>
                        <a:rPr lang="ru-RU" sz="110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Сильный </a:t>
                      </a:r>
                      <a:r>
                        <a:rPr lang="ru-RU" sz="110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ливневый дождь с количеством выпавших осадков не менее 30 мм за период не более 1ч.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172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endParaRPr lang="ru-RU" sz="9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Градобитие</a:t>
                      </a:r>
                      <a:endParaRPr lang="ru-RU" sz="11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Механическое повреждение сельскохозяйственных культур крупным градом (град диаметром 20 мм и более). По соглашению Сторон может быть установлен иной размер града, но не более величины, предусмотренной действующими критериями опасных природных явлений Росгидромета или его соответствующего территориального подразделения. 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69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lang="ru-RU" sz="9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Ураганный </a:t>
                      </a:r>
                      <a:r>
                        <a:rPr lang="ru-RU" sz="1100" b="1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ветер (ураган)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Ветер </a:t>
                      </a:r>
                      <a:r>
                        <a:rPr lang="ru-RU" sz="110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 достижении скорости 33 м/с и более.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13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endParaRPr lang="ru-RU" sz="9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Сильный </a:t>
                      </a:r>
                      <a:r>
                        <a:rPr lang="ru-RU" sz="1100" b="1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ветер</a:t>
                      </a: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 наличии регионального критерия события «сильный ветер» применяется региональный критерий. При его отсутствии применяется следующий критерий:</a:t>
                      </a:r>
                    </a:p>
                    <a:p>
                      <a:r>
                        <a:rPr lang="ru-RU" sz="110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Средняя скорость ветра не менее 20 м/с или максимальная скорость ветра (порыв) не менее 25 м/с (на побережье морей и в горных районах не менее 30 м/с).</a:t>
                      </a:r>
                      <a:endParaRPr lang="ru-RU" sz="1100" b="0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138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ru-RU" sz="9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923" marR="54923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Заморозки</a:t>
                      </a:r>
                      <a:endParaRPr lang="ru-RU" sz="1100" b="1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Понижение температуры воздуха и/или поверхности почвы (травостоя) до значений ниже 0,0 °C на фоне положительных средних суточных температур воздуха в периоды активной вегетации </a:t>
                      </a:r>
                      <a:r>
                        <a:rPr lang="ru-RU" sz="1100" b="0" strike="noStrike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сельхозкультур </a:t>
                      </a:r>
                      <a:r>
                        <a:rPr lang="ru-RU" sz="1100" b="0" strike="noStrik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или уборки урожая, приводящее к их повреждению, а также частичной или полной гибели урожая сельхозкультур. </a:t>
                      </a: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8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3" y="529711"/>
            <a:ext cx="4986045" cy="63394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Преимущество страхования отдельных рисков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5458217" y="1296803"/>
            <a:ext cx="1384078" cy="2304256"/>
          </a:xfrm>
          <a:prstGeom prst="chevron">
            <a:avLst>
              <a:gd name="adj" fmla="val 53031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Ромб 5"/>
          <p:cNvSpPr/>
          <p:nvPr/>
        </p:nvSpPr>
        <p:spPr>
          <a:xfrm>
            <a:off x="5469809" y="1484784"/>
            <a:ext cx="1355325" cy="866982"/>
          </a:xfrm>
          <a:prstGeom prst="diamond">
            <a:avLst/>
          </a:prstGeom>
          <a:solidFill>
            <a:srgbClr val="1C793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55334" y="1848961"/>
            <a:ext cx="296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условного порога снижения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урожайности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877856" y="1756891"/>
            <a:ext cx="3077901" cy="663998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77856" y="2565899"/>
            <a:ext cx="3077901" cy="654136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77856" y="4178003"/>
            <a:ext cx="3089079" cy="680373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64784" y="3373989"/>
            <a:ext cx="3090973" cy="655054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10205" y="3413864"/>
            <a:ext cx="3002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необходимости проведения осмотра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посевов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40705" y="1756891"/>
            <a:ext cx="3116702" cy="657312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40705" y="2571465"/>
            <a:ext cx="3116702" cy="648571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340705" y="3375282"/>
            <a:ext cx="3116702" cy="651366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Нашивка 28"/>
          <p:cNvSpPr/>
          <p:nvPr/>
        </p:nvSpPr>
        <p:spPr>
          <a:xfrm rot="5400000">
            <a:off x="5466038" y="2105809"/>
            <a:ext cx="1384078" cy="2304256"/>
          </a:xfrm>
          <a:prstGeom prst="chevron">
            <a:avLst>
              <a:gd name="adj" fmla="val 53031"/>
            </a:avLst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Нашивка 29"/>
          <p:cNvSpPr/>
          <p:nvPr/>
        </p:nvSpPr>
        <p:spPr>
          <a:xfrm rot="5400000">
            <a:off x="5466038" y="2914815"/>
            <a:ext cx="1384078" cy="2304256"/>
          </a:xfrm>
          <a:prstGeom prst="chevron">
            <a:avLst>
              <a:gd name="adj" fmla="val 53031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5473859" y="3723821"/>
            <a:ext cx="1384078" cy="2304256"/>
          </a:xfrm>
          <a:prstGeom prst="chevron">
            <a:avLst>
              <a:gd name="adj" fmla="val 53031"/>
            </a:avLst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Нашивка 31"/>
          <p:cNvSpPr/>
          <p:nvPr/>
        </p:nvSpPr>
        <p:spPr>
          <a:xfrm rot="5400000">
            <a:off x="5471713" y="4562396"/>
            <a:ext cx="1384078" cy="2304256"/>
          </a:xfrm>
          <a:prstGeom prst="chevron">
            <a:avLst>
              <a:gd name="adj" fmla="val 53031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864782" y="5023326"/>
            <a:ext cx="3086062" cy="676930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348498" y="4183910"/>
            <a:ext cx="3116702" cy="1490233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64783" y="2740620"/>
            <a:ext cx="2969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высокая стоимость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страховки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850422" y="5100181"/>
            <a:ext cx="2969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Страхователь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может выбрать нужный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риск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856296" y="4145852"/>
            <a:ext cx="29698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Ущерб предприятию определяется при потерях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первого центнера с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гектара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877856" y="3347939"/>
            <a:ext cx="29698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помощью франшизы можно подготовить предложение под любой бюджет на страхование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341313" y="4392107"/>
            <a:ext cx="30028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Договор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страхования позволяет выполнить целевые индикаторы по застрахованной площади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регионе</a:t>
            </a:r>
            <a:endParaRPr lang="ru-RU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317820" y="2552097"/>
            <a:ext cx="30028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Всего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три документа  для оформления Договора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страхования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38366" y="1931813"/>
            <a:ext cx="3002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Простое оформление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документов</a:t>
            </a:r>
          </a:p>
        </p:txBody>
      </p:sp>
    </p:spTree>
    <p:extLst>
      <p:ext uri="{BB962C8B-B14F-4D97-AF65-F5344CB8AC3E}">
        <p14:creationId xmlns:p14="http://schemas.microsoft.com/office/powerpoint/2010/main" val="260710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63552" y="2780928"/>
            <a:ext cx="8712968" cy="483108"/>
          </a:xfr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 smtClean="0"/>
              <a:t>4. Страхование материальных затрат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288" t="35573" r="27163" b="8882"/>
          <a:stretch/>
        </p:blipFill>
        <p:spPr>
          <a:xfrm>
            <a:off x="1524000" y="1750072"/>
            <a:ext cx="9324528" cy="527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8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534397"/>
            <a:ext cx="5400600" cy="633943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Выбор программы страхования урожая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 rot="10800000">
            <a:off x="4681635" y="3229825"/>
            <a:ext cx="3240324" cy="2382440"/>
          </a:xfrm>
          <a:prstGeom prst="triangle">
            <a:avLst/>
          </a:prstGeom>
          <a:solidFill>
            <a:srgbClr val="FEC903"/>
          </a:solidFill>
          <a:ln>
            <a:solidFill>
              <a:srgbClr val="FEC9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66596" y="3611059"/>
            <a:ext cx="23418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Критерии выбора страховой программы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03713" y="1475582"/>
            <a:ext cx="5400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Объем покрытия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перечень событий (рисков), при наступлении которых страховая компания осуществляет выплату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32034" y="4863601"/>
            <a:ext cx="2856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Страховая стоимость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максимально возможная величина выплаты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8280867">
            <a:off x="6847821" y="4391475"/>
            <a:ext cx="1441056" cy="560599"/>
          </a:xfrm>
          <a:prstGeom prst="downArrow">
            <a:avLst>
              <a:gd name="adj1" fmla="val 50000"/>
              <a:gd name="adj2" fmla="val 58785"/>
            </a:avLst>
          </a:prstGeom>
          <a:solidFill>
            <a:srgbClr val="9ECC2C"/>
          </a:solidFill>
          <a:ln>
            <a:solidFill>
              <a:srgbClr val="1C79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28779" y="4862656"/>
            <a:ext cx="2856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Страховая премия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стоимость услуг страхования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0800000">
            <a:off x="5616990" y="2441369"/>
            <a:ext cx="1441056" cy="560599"/>
          </a:xfrm>
          <a:prstGeom prst="downArrow">
            <a:avLst>
              <a:gd name="adj1" fmla="val 50000"/>
              <a:gd name="adj2" fmla="val 58785"/>
            </a:avLst>
          </a:prstGeom>
          <a:solidFill>
            <a:srgbClr val="9ECC2C"/>
          </a:solidFill>
          <a:ln>
            <a:solidFill>
              <a:srgbClr val="1C79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3319133" flipH="1">
            <a:off x="4328931" y="4391474"/>
            <a:ext cx="1441056" cy="560599"/>
          </a:xfrm>
          <a:prstGeom prst="downArrow">
            <a:avLst>
              <a:gd name="adj1" fmla="val 50000"/>
              <a:gd name="adj2" fmla="val 58785"/>
            </a:avLst>
          </a:prstGeom>
          <a:solidFill>
            <a:srgbClr val="9ECC2C"/>
          </a:solidFill>
          <a:ln>
            <a:solidFill>
              <a:srgbClr val="1C793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22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rot="16200000">
            <a:off x="5717605" y="1856209"/>
            <a:ext cx="753667" cy="8290264"/>
          </a:xfrm>
          <a:prstGeom prst="rect">
            <a:avLst/>
          </a:prstGeom>
          <a:noFill/>
          <a:ln w="12700">
            <a:solidFill>
              <a:srgbClr val="1C79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" wrap="square" rtlCol="0">
            <a:noAutofit/>
          </a:bodyPr>
          <a:lstStyle>
            <a:defPPr>
              <a:defRPr lang="en-US"/>
            </a:defPPr>
            <a:lvl1pPr algn="r">
              <a:defRPr sz="1700">
                <a:latin typeface="Proxima Nova Rg" panose="02000506030000020004" pitchFamily="50" charset="0"/>
              </a:defRPr>
            </a:lvl1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0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28248" y="654034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DBDD658-C71E-49FC-82E8-048F21832A9B}" type="slidenum">
              <a:rPr lang="en-US" altLang="ru-RU">
                <a:solidFill>
                  <a:schemeClr val="bg1"/>
                </a:solidFill>
              </a:rPr>
              <a:pPr/>
              <a:t>20</a:t>
            </a:fld>
            <a:endParaRPr lang="en-US" altLang="ru-RU" dirty="0">
              <a:solidFill>
                <a:schemeClr val="bg1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390779"/>
              </p:ext>
            </p:extLst>
          </p:nvPr>
        </p:nvGraphicFramePr>
        <p:xfrm>
          <a:off x="1954663" y="1381102"/>
          <a:ext cx="8302791" cy="104295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3027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429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SzPct val="10000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defTabSz="358775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14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12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Страховой продукт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предназначен для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возмещения затрат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сельхозтоваропроизводителей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понесенных при выращивании зерновых культур (далее –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нормативные затраты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из-за рисков, связанных с неблагоприятными для сельскохозяйственных культур погодных и иных условий, которыми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сельхозтоваропроизводитель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не в силах управлять.</a:t>
                      </a:r>
                    </a:p>
                  </a:txBody>
                  <a:tcPr marL="91427" marR="91427" marT="45701" marB="4570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C90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443" name="Заголовок 1"/>
          <p:cNvSpPr txBox="1">
            <a:spLocks/>
          </p:cNvSpPr>
          <p:nvPr/>
        </p:nvSpPr>
        <p:spPr bwMode="auto">
          <a:xfrm>
            <a:off x="1703513" y="532948"/>
            <a:ext cx="5040313" cy="6334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СТРАХОВАНИЕ ПОСЕВОВ 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СЕЛЬСКОХОЗЯЙСТВЕННЫХ КУЛЬТУР</a:t>
            </a:r>
            <a:endParaRPr lang="ru-RU" alt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20" name="TextBox 8"/>
          <p:cNvSpPr txBox="1">
            <a:spLocks noChangeArrowheads="1"/>
          </p:cNvSpPr>
          <p:nvPr/>
        </p:nvSpPr>
        <p:spPr bwMode="auto">
          <a:xfrm>
            <a:off x="2348822" y="5760395"/>
            <a:ext cx="7343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000000"/>
                </a:solidFill>
              </a:rPr>
              <a:t>Страховой продукт не предназначен для возмещения затрат на уборку урожая, стоимости урожая (недобора урожая).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277004"/>
              </p:ext>
            </p:extLst>
          </p:nvPr>
        </p:nvGraphicFramePr>
        <p:xfrm>
          <a:off x="1949306" y="2587994"/>
          <a:ext cx="3924009" cy="286508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924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536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SzPct val="10000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defTabSz="358775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14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12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Нормативные затраты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планируемые затраты Страхователя по отдельным технологическим процессам, видам работ и статьям расходов в расчете на один гектар производства продукции растениеводства, отражающие применяемые им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агротехнологии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предусмотренные Технологической картой Страхователя, выраженные в рублях в момент заключения договора страхования и включают в себя, в частности расходы на:</a:t>
                      </a:r>
                    </a:p>
                    <a:p>
                      <a:pPr marL="0" marR="0" lvl="0" indent="0" algn="just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7" marR="91427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CC2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350759"/>
              </p:ext>
            </p:extLst>
          </p:nvPr>
        </p:nvGraphicFramePr>
        <p:xfrm>
          <a:off x="6392166" y="2587994"/>
          <a:ext cx="3847405" cy="286508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8474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650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SzPct val="10000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defTabSz="358775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140000"/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12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Font typeface="Arial" charset="0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66234"/>
                        </a:buClr>
                        <a:buSzPct val="50000"/>
                        <a:buFont typeface="Wingdings" pitchFamily="2" charset="2"/>
                        <a:defRPr sz="1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endParaRPr kumimoji="0" lang="ru-RU" alt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C7935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оплату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труда работников 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C7935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на топливо и ГСМ 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C7935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амортизацию техники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C7935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закупочную стоимость семян, химикатов, удобрений и пр.</a:t>
                      </a:r>
                      <a:endParaRPr kumimoji="0" lang="ru-RU" altLang="ru-RU" sz="1400" b="0" i="0" u="none" strike="sng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C7935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на внесение удобрений, химикатов, обработку почвы, уход за посевами 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1C7935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иные затраты указанные в Технологической карте</a:t>
                      </a:r>
                    </a:p>
                  </a:txBody>
                  <a:tcPr marL="91427" marR="91427" marT="45701" marB="457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ECC2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Пятиугольник 1"/>
          <p:cNvSpPr/>
          <p:nvPr/>
        </p:nvSpPr>
        <p:spPr>
          <a:xfrm>
            <a:off x="6020708" y="3120435"/>
            <a:ext cx="288032" cy="1800200"/>
          </a:xfrm>
          <a:prstGeom prst="homePlate">
            <a:avLst>
              <a:gd name="adj" fmla="val 95970"/>
            </a:avLst>
          </a:prstGeom>
          <a:solidFill>
            <a:srgbClr val="1C793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63552" y="5560666"/>
            <a:ext cx="570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ятиугольник 21"/>
          <p:cNvSpPr/>
          <p:nvPr/>
        </p:nvSpPr>
        <p:spPr>
          <a:xfrm>
            <a:off x="1840470" y="3191832"/>
            <a:ext cx="4650840" cy="1008046"/>
          </a:xfrm>
          <a:prstGeom prst="homePlate">
            <a:avLst>
              <a:gd name="adj" fmla="val 29393"/>
            </a:avLst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04123" y="3438575"/>
            <a:ext cx="3941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на случай гибели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посевов/посадок </a:t>
            </a:r>
            <a:r>
              <a:rPr lang="ru-RU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любой </a:t>
            </a:r>
            <a:r>
              <a:rPr lang="ru-RU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2098284" y="4810595"/>
            <a:ext cx="4094952" cy="1048215"/>
          </a:xfrm>
          <a:prstGeom prst="homePlate">
            <a:avLst>
              <a:gd name="adj" fmla="val 31562"/>
            </a:avLst>
          </a:prstGeom>
          <a:solidFill>
            <a:srgbClr val="1C793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2094837" y="1595418"/>
            <a:ext cx="4045557" cy="1027535"/>
          </a:xfrm>
          <a:prstGeom prst="homePlate">
            <a:avLst>
              <a:gd name="adj" fmla="val 25055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476673"/>
            <a:ext cx="5400600" cy="633943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элементы и преимущества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12721" y="1628801"/>
            <a:ext cx="39635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Страховая стоимость определяется исходя из прямых затрат на выращивание сельскохозяйственной культуры на единице площади 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04123" y="4857650"/>
            <a:ext cx="3784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Ущерб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определяется как произведение площади погибшего поля (га),  затрат на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выращивание 1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коэффициента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55343" y="1660784"/>
            <a:ext cx="3666728" cy="1027223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marL="180975" indent="-180975" algn="just">
              <a:buClr>
                <a:srgbClr val="1C7935"/>
              </a:buClr>
              <a:buFont typeface="Wide Latin" panose="020A0A07050505020404" pitchFamily="18" charset="0"/>
              <a:buChar char="–"/>
              <a:defRPr sz="1300"/>
            </a:lvl1pPr>
          </a:lstStyle>
          <a:p>
            <a:pPr>
              <a:buSzPct val="130000"/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Учитываются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реальные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издержки хозяйства на конкретный с/х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сезон.</a:t>
            </a:r>
          </a:p>
          <a:p>
            <a:pPr>
              <a:buSzPct val="130000"/>
              <a:buFont typeface="Wingdings" panose="05000000000000000000" pitchFamily="2" charset="2"/>
              <a:buChar char="Ø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30000"/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Стимулируется применение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современных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интенсивных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агротехнологий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55343" y="3148214"/>
            <a:ext cx="3634358" cy="1188359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marL="180975" indent="-180975" algn="just">
              <a:buClr>
                <a:srgbClr val="1C7935"/>
              </a:buClr>
              <a:buFont typeface="Wingdings 2" panose="05020102010507070707" pitchFamily="18" charset="2"/>
              <a:buChar char="Ì"/>
              <a:defRPr sz="1300"/>
            </a:lvl1pPr>
          </a:lstStyle>
          <a:p>
            <a:pPr>
              <a:buClr>
                <a:srgbClr val="5DA038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Страховой случай – гибель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растений на всей площади поля (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определяется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 заранее  согласованной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со Страхователем методике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buClr>
                <a:srgbClr val="5DA038"/>
              </a:buClr>
              <a:buSzPct val="130000"/>
              <a:buFont typeface="Wingdings" panose="05000000000000000000" pitchFamily="2" charset="2"/>
              <a:buChar char="Ø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5DA038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Страховой случай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подтверждается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актом осмотра с участием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Страховщика.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55344" y="4725144"/>
            <a:ext cx="3584079" cy="1440160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marL="180975" indent="-180975" algn="just">
              <a:buClr>
                <a:srgbClr val="1C7935"/>
              </a:buClr>
              <a:buFont typeface="Wingdings 2" panose="05020102010507070707" pitchFamily="18" charset="2"/>
              <a:buChar char="Ì"/>
              <a:defRPr sz="1300"/>
            </a:lvl1pPr>
          </a:lstStyle>
          <a:p>
            <a:pPr>
              <a:buClr>
                <a:srgbClr val="9ECC2C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Ущерб определяется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сразу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после наступления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страхового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случая без необходимости ждать формы статистики (4-СХ, 29-СХ)</a:t>
            </a:r>
          </a:p>
          <a:p>
            <a:pPr>
              <a:buClr>
                <a:srgbClr val="9ECC2C"/>
              </a:buClr>
              <a:buSzPct val="130000"/>
              <a:buFont typeface="Wingdings" panose="05000000000000000000" pitchFamily="2" charset="2"/>
              <a:buChar char="Ø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ECC2C"/>
              </a:buClr>
              <a:buSzPct val="130000"/>
              <a:buFont typeface="Wingdings" panose="05000000000000000000" pitchFamily="2" charset="2"/>
              <a:buChar char="Ø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Между страховым случаем и страховой выплатой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минимальный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временной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лаг.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Левая круглая скобка 7"/>
          <p:cNvSpPr/>
          <p:nvPr/>
        </p:nvSpPr>
        <p:spPr>
          <a:xfrm>
            <a:off x="6491311" y="1605930"/>
            <a:ext cx="64151" cy="4415358"/>
          </a:xfrm>
          <a:prstGeom prst="leftBracket">
            <a:avLst/>
          </a:prstGeom>
          <a:ln>
            <a:solidFill>
              <a:srgbClr val="2253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Левая круглая скобка 26"/>
          <p:cNvSpPr/>
          <p:nvPr/>
        </p:nvSpPr>
        <p:spPr>
          <a:xfrm rot="10800000">
            <a:off x="10444605" y="1605930"/>
            <a:ext cx="64151" cy="4415358"/>
          </a:xfrm>
          <a:prstGeom prst="leftBracket">
            <a:avLst/>
          </a:prstGeom>
          <a:ln>
            <a:solidFill>
              <a:srgbClr val="2253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705623" y="1484784"/>
            <a:ext cx="3584079" cy="0"/>
          </a:xfrm>
          <a:prstGeom prst="line">
            <a:avLst/>
          </a:prstGeom>
          <a:ln w="12700">
            <a:solidFill>
              <a:srgbClr val="2453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705623" y="2852936"/>
            <a:ext cx="3584079" cy="0"/>
          </a:xfrm>
          <a:prstGeom prst="line">
            <a:avLst/>
          </a:prstGeom>
          <a:ln w="12700">
            <a:solidFill>
              <a:srgbClr val="2453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705623" y="4581128"/>
            <a:ext cx="3584079" cy="0"/>
          </a:xfrm>
          <a:prstGeom prst="line">
            <a:avLst/>
          </a:prstGeom>
          <a:ln w="12700">
            <a:solidFill>
              <a:srgbClr val="2453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737993" y="6165304"/>
            <a:ext cx="3584079" cy="0"/>
          </a:xfrm>
          <a:prstGeom prst="line">
            <a:avLst/>
          </a:prstGeom>
          <a:ln w="12700">
            <a:solidFill>
              <a:srgbClr val="24532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840471" y="1595417"/>
            <a:ext cx="190215" cy="1027535"/>
          </a:xfrm>
          <a:prstGeom prst="rect">
            <a:avLst/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840471" y="3191832"/>
            <a:ext cx="190214" cy="1008046"/>
          </a:xfrm>
          <a:prstGeom prst="rect">
            <a:avLst/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840471" y="4810595"/>
            <a:ext cx="190214" cy="1048215"/>
          </a:xfrm>
          <a:prstGeom prst="rect">
            <a:avLst/>
          </a:prstGeom>
          <a:solidFill>
            <a:srgbClr val="1C793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1439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 ПОСЕВОВ </a:t>
            </a:r>
            <a:b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СЕЛЬСКОХОЗЯЙСТВЕННЫХ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465870"/>
              </p:ext>
            </p:extLst>
          </p:nvPr>
        </p:nvGraphicFramePr>
        <p:xfrm>
          <a:off x="1775520" y="2276872"/>
          <a:ext cx="8643364" cy="322478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8643364"/>
              </a:tblGrid>
              <a:tr h="674370"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</a:rPr>
                        <a:t>При страховании по программе с государственной </a:t>
                      </a:r>
                      <a:r>
                        <a:rPr lang="ru-RU" sz="2600" dirty="0" smtClean="0">
                          <a:effectLst/>
                        </a:rPr>
                        <a:t>поддержкой </a:t>
                      </a:r>
                      <a:r>
                        <a:rPr lang="ru-RU" sz="2600" dirty="0">
                          <a:effectLst/>
                        </a:rPr>
                        <a:t>при франшизе от 15% и </a:t>
                      </a:r>
                      <a:r>
                        <a:rPr lang="ru-RU" sz="2600" dirty="0" smtClean="0">
                          <a:effectLst/>
                        </a:rPr>
                        <a:t>тарифах, </a:t>
                      </a:r>
                      <a:r>
                        <a:rPr lang="ru-RU" sz="2600" dirty="0">
                          <a:effectLst/>
                        </a:rPr>
                        <a:t>в </a:t>
                      </a:r>
                      <a:r>
                        <a:rPr lang="ru-RU" sz="2600" dirty="0" smtClean="0">
                          <a:effectLst/>
                        </a:rPr>
                        <a:t>соответствии </a:t>
                      </a:r>
                      <a:r>
                        <a:rPr lang="ru-RU" sz="2600" dirty="0">
                          <a:effectLst/>
                        </a:rPr>
                        <a:t>со ставками субсидирования, согласно Приказа МСХ РФ № 92 от 4 марта 2019 года </a:t>
                      </a:r>
                      <a:endParaRPr lang="ru-RU" sz="2600" dirty="0" smtClean="0">
                        <a:effectLst/>
                      </a:endParaRPr>
                    </a:p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</a:rPr>
                        <a:t>– </a:t>
                      </a:r>
                      <a:r>
                        <a:rPr lang="ru-RU" sz="2600" dirty="0">
                          <a:effectLst/>
                        </a:rPr>
                        <a:t>страхование материальных затрат для членов АККОР будет стоить </a:t>
                      </a:r>
                      <a:endParaRPr lang="ru-RU" sz="2600" dirty="0" smtClean="0">
                        <a:effectLst/>
                      </a:endParaRPr>
                    </a:p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u="sng" dirty="0" smtClean="0">
                          <a:effectLst/>
                        </a:rPr>
                        <a:t>не </a:t>
                      </a:r>
                      <a:r>
                        <a:rPr lang="ru-RU" sz="2800" u="sng" dirty="0">
                          <a:effectLst/>
                        </a:rPr>
                        <a:t>более 2% </a:t>
                      </a:r>
                      <a:r>
                        <a:rPr lang="ru-RU" sz="2800" u="sng" dirty="0" smtClean="0">
                          <a:effectLst/>
                        </a:rPr>
                        <a:t>-</a:t>
                      </a:r>
                      <a:r>
                        <a:rPr lang="ru-RU" sz="2800" u="sng" baseline="0" dirty="0" smtClean="0">
                          <a:effectLst/>
                        </a:rPr>
                        <a:t> 1 % </a:t>
                      </a:r>
                      <a:r>
                        <a:rPr lang="ru-RU" sz="2800" u="sng" dirty="0" smtClean="0">
                          <a:effectLst/>
                        </a:rPr>
                        <a:t>от </a:t>
                      </a:r>
                      <a:r>
                        <a:rPr lang="ru-RU" sz="2800" u="sng" dirty="0">
                          <a:effectLst/>
                        </a:rPr>
                        <a:t>страховой суммы по договору. </a:t>
                      </a:r>
                      <a:endParaRPr lang="ru-RU" sz="28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9747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9" y="534397"/>
            <a:ext cx="5184575" cy="633943"/>
          </a:xfrm>
        </p:spPr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Крупнейшие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выплаты по страхованию урожая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2016-2018 гг.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654007"/>
              </p:ext>
            </p:extLst>
          </p:nvPr>
        </p:nvGraphicFramePr>
        <p:xfrm>
          <a:off x="1919536" y="1412777"/>
          <a:ext cx="8496944" cy="4973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578"/>
                <a:gridCol w="1538763"/>
                <a:gridCol w="1974072"/>
                <a:gridCol w="2105676"/>
                <a:gridCol w="944855"/>
              </a:tblGrid>
              <a:tr h="4000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Размер выплаты, млн. руб.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B603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B603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Застрахованные культуры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B603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Страховой случай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B603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B6030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Сахарная свекла, подсолнечник и кукуруза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Атмосферная засуха, проникновение и распространение вредных организмов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Пензенская область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Кукуруза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Переувлажнение почвы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Ставропольский край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Озимая пшеница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Почвенная засуха, проникновение и распространение вредных организмов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Ставропольский край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Озимый рапс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Почвенная засуха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Липецкая область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Озимый рыжик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Переувлажнение почвы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Ульяновская область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Сахарная свекла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Атмосферная засуха и переувлажнение почвы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Пермский край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Посевы яровой пшеницы, однолетних и многолетних трав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Атмосферная и почвенная засуха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Алтайский край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Подсолнечник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Атмосферная и почвенная засуха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Ростовская область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Озимая пшеница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Неблагоприятные климатические условия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Ленинградская область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Яровая пшеница, яровой рапс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Переувлажнение почвы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8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9536" y="2060849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2B603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БЛАГОДАРИМ </a:t>
            </a:r>
            <a:r>
              <a:rPr lang="ru-RU" sz="4000" b="1" dirty="0">
                <a:solidFill>
                  <a:srgbClr val="2B603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 </a:t>
            </a:r>
            <a:r>
              <a:rPr lang="ru-RU" sz="4000" b="1" dirty="0">
                <a:solidFill>
                  <a:srgbClr val="2B603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ВНИМАНИЕ </a:t>
            </a:r>
          </a:p>
          <a:p>
            <a:pPr algn="ctr"/>
            <a:r>
              <a:rPr lang="ru-RU" sz="4000" b="1" dirty="0">
                <a:solidFill>
                  <a:srgbClr val="2B603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 СОТРУДНИЧЕСТВО!</a:t>
            </a:r>
            <a:endParaRPr lang="ru-RU" sz="4000" b="1" dirty="0">
              <a:solidFill>
                <a:srgbClr val="2B603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5520" y="3573016"/>
            <a:ext cx="799288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Контактная информация</a:t>
            </a:r>
            <a:r>
              <a:rPr lang="ru-RU" sz="2000" b="1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dirty="0"/>
              <a:t>Храбсков Евгений Николаевич</a:t>
            </a:r>
          </a:p>
          <a:p>
            <a:r>
              <a:rPr lang="ru-RU" dirty="0"/>
              <a:t>Управляющий директор</a:t>
            </a:r>
          </a:p>
          <a:p>
            <a:r>
              <a:rPr lang="ru-RU" dirty="0"/>
              <a:t>Департамент развития корпоративного бизнеса</a:t>
            </a:r>
          </a:p>
          <a:p>
            <a:r>
              <a:rPr lang="ru-RU" dirty="0"/>
              <a:t>АО СК «РСХБ-Страхование»</a:t>
            </a:r>
          </a:p>
          <a:p>
            <a:r>
              <a:rPr lang="en-US" u="sng" dirty="0" err="1">
                <a:hlinkClick r:id="rId2"/>
              </a:rPr>
              <a:t>HrabskovEN</a:t>
            </a:r>
            <a:r>
              <a:rPr lang="ru-RU" u="sng" dirty="0">
                <a:hlinkClick r:id="rId2"/>
              </a:rPr>
              <a:t>@</a:t>
            </a:r>
            <a:r>
              <a:rPr lang="en-US" u="sng" dirty="0" err="1">
                <a:hlinkClick r:id="rId2"/>
              </a:rPr>
              <a:t>rshb</a:t>
            </a:r>
            <a:r>
              <a:rPr lang="ru-RU" u="sng" dirty="0">
                <a:hlinkClick r:id="rId2"/>
              </a:rPr>
              <a:t>ins.ru</a:t>
            </a:r>
            <a:endParaRPr lang="ru-RU" dirty="0"/>
          </a:p>
          <a:p>
            <a:r>
              <a:rPr lang="ru-RU" dirty="0"/>
              <a:t>Тел.: 8(495) 213-09-15 </a:t>
            </a:r>
            <a:r>
              <a:rPr lang="ru-RU" dirty="0" err="1"/>
              <a:t>вн</a:t>
            </a:r>
            <a:r>
              <a:rPr lang="ru-RU" dirty="0"/>
              <a:t>. 17-15</a:t>
            </a:r>
          </a:p>
          <a:p>
            <a:r>
              <a:rPr lang="ru-RU" dirty="0"/>
              <a:t>Моб. тел.: 8(967) 273-38-65</a:t>
            </a:r>
          </a:p>
          <a:p>
            <a:pPr algn="ctr">
              <a:spcAft>
                <a:spcPts val="600"/>
              </a:spcAft>
            </a:pPr>
            <a:endParaRPr lang="ru-RU" dirty="0">
              <a:solidFill>
                <a:srgbClr val="2B6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9574" y="516469"/>
            <a:ext cx="4914037" cy="633943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 страхования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5809" y="1460000"/>
            <a:ext cx="3255580" cy="969496"/>
          </a:xfrm>
          <a:prstGeom prst="rect">
            <a:avLst/>
          </a:prstGeom>
          <a:solidFill>
            <a:srgbClr val="1C7935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Классическое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</a:t>
            </a:r>
          </a:p>
          <a:p>
            <a:pPr lvl="0">
              <a:defRPr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покрытия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максимальный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Страховая стоимость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максимальная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Страховая премия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предельная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13616" y="2525690"/>
            <a:ext cx="16896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Снижаем  </a:t>
            </a:r>
          </a:p>
          <a:p>
            <a:pPr lvl="0" algn="ctr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объем покрытия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45338" y="2310029"/>
            <a:ext cx="2030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Используем государственные субсидии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575960" y="2543222"/>
            <a:ext cx="20696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Уменьшаем </a:t>
            </a:r>
          </a:p>
          <a:p>
            <a:pPr lvl="0" algn="ctr">
              <a:defRPr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страховую стоимость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627769"/>
              </p:ext>
            </p:extLst>
          </p:nvPr>
        </p:nvGraphicFramePr>
        <p:xfrm>
          <a:off x="1765282" y="3628458"/>
          <a:ext cx="8798916" cy="275498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851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973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80662">
                <a:tc>
                  <a:txBody>
                    <a:bodyPr/>
                    <a:lstStyle/>
                    <a:p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Страхование 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господдержкой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A03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Страхование отдельных рисков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CC2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Страхование материальных затрат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1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64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покрытия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Максимальный </a:t>
                      </a:r>
                    </a:p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или</a:t>
                      </a:r>
                      <a:r>
                        <a:rPr lang="ru-RU" sz="1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группа рисков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A03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Минимальный 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основные катастрофические риски в Субъекте</a:t>
                      </a:r>
                      <a:r>
                        <a:rPr lang="ru-R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CC2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 риски </a:t>
                      </a:r>
                    </a:p>
                    <a:p>
                      <a:pPr algn="ctr"/>
                      <a:r>
                        <a:rPr lang="ru-RU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(по любой причине)</a:t>
                      </a:r>
                      <a:endParaRPr lang="ru-RU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1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553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Страховая</a:t>
                      </a:r>
                      <a:r>
                        <a:rPr lang="ru-RU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стоимость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800" b="1" dirty="0" smtClean="0">
                        <a:solidFill>
                          <a:srgbClr val="000000"/>
                        </a:solidFill>
                        <a:effectLst/>
                        <a:latin typeface="Proxima Nova Rg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effectLst/>
                          <a:latin typeface="Proxima Nova Rg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Согласно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Proxima Nova Rg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Приказа МСХ РФ №87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A038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Максимальная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CC2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Покрывает все затраты за исключением затрат на уборку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D16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231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Страховая премия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Государство </a:t>
                      </a:r>
                    </a:p>
                    <a:p>
                      <a:pPr algn="ctr"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субсидирует 50%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C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Минимальная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Минимальная</a:t>
                      </a:r>
                      <a:endParaRPr lang="ru-RU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D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Штриховая стрелка вправо 9"/>
          <p:cNvSpPr/>
          <p:nvPr/>
        </p:nvSpPr>
        <p:spPr>
          <a:xfrm rot="5400000">
            <a:off x="5643486" y="3111330"/>
            <a:ext cx="405613" cy="410687"/>
          </a:xfrm>
          <a:prstGeom prst="stripedRightArrow">
            <a:avLst/>
          </a:prstGeom>
          <a:solidFill>
            <a:srgbClr val="1C7935"/>
          </a:solidFill>
          <a:ln>
            <a:solidFill>
              <a:srgbClr val="1C79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159896" y="2140396"/>
            <a:ext cx="1793950" cy="307777"/>
          </a:xfrm>
          <a:prstGeom prst="rect">
            <a:avLst/>
          </a:prstGeom>
          <a:solidFill>
            <a:srgbClr val="1C7935"/>
          </a:solidFill>
          <a:ln>
            <a:solidFill>
              <a:srgbClr val="1C79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с ГП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Штриховая стрелка вправо 40"/>
          <p:cNvSpPr/>
          <p:nvPr/>
        </p:nvSpPr>
        <p:spPr>
          <a:xfrm rot="5400000">
            <a:off x="7511171" y="3111330"/>
            <a:ext cx="405613" cy="410687"/>
          </a:xfrm>
          <a:prstGeom prst="stripedRightArrow">
            <a:avLst/>
          </a:prstGeom>
          <a:solidFill>
            <a:srgbClr val="1C7935"/>
          </a:solidFill>
          <a:ln>
            <a:solidFill>
              <a:srgbClr val="1C79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268869" y="2155784"/>
            <a:ext cx="3009845" cy="273712"/>
          </a:xfrm>
          <a:prstGeom prst="rect">
            <a:avLst/>
          </a:prstGeom>
          <a:solidFill>
            <a:srgbClr val="1C7935"/>
          </a:solidFill>
          <a:ln>
            <a:solidFill>
              <a:srgbClr val="1C79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ГП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Штриховая стрелка вправо 42"/>
          <p:cNvSpPr/>
          <p:nvPr/>
        </p:nvSpPr>
        <p:spPr>
          <a:xfrm rot="5400000">
            <a:off x="9421637" y="3105689"/>
            <a:ext cx="405613" cy="410687"/>
          </a:xfrm>
          <a:prstGeom prst="stripedRightArrow">
            <a:avLst/>
          </a:prstGeom>
          <a:solidFill>
            <a:srgbClr val="1C7935"/>
          </a:solidFill>
          <a:ln>
            <a:solidFill>
              <a:srgbClr val="1C793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63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ru-RU" sz="16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63552" y="2780928"/>
            <a:ext cx="8712968" cy="483108"/>
          </a:xfrm>
          <a:solidFill>
            <a:schemeClr val="bg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dirty="0" smtClean="0"/>
              <a:t>2. Страхование с государственной поддержкой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769" t="42066" r="35038" b="18981"/>
          <a:stretch/>
        </p:blipFill>
        <p:spPr>
          <a:xfrm>
            <a:off x="1524000" y="1772816"/>
            <a:ext cx="9313035" cy="5184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420" y="2852936"/>
            <a:ext cx="288032" cy="29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0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3" y="519197"/>
            <a:ext cx="4986045" cy="63394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Объекты страхования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1299400"/>
            <a:ext cx="8643364" cy="430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Перечень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с/х культур, подлежащих страхованию с господдержкой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2019 году: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" indent="0"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248128" y="3888704"/>
            <a:ext cx="3552844" cy="2019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63513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60363" indent="-179388" algn="l" defTabSz="358775" rtl="0" eaLnBrk="1" latinLnBrk="0" hangingPunct="1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6575" indent="-15716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15963" indent="-174625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896938" indent="-17621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885494" y="1556793"/>
            <a:ext cx="3600400" cy="4968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63513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360363" indent="-179388" algn="l" defTabSz="358775" rtl="0" eaLnBrk="1" latinLnBrk="0" hangingPunct="1">
              <a:spcBef>
                <a:spcPct val="20000"/>
              </a:spcBef>
              <a:buClr>
                <a:srgbClr val="266234"/>
              </a:buClr>
              <a:buSzPct val="140000"/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536575" indent="-15716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120000"/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715963" indent="-174625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896938" indent="-176213" algn="l" defTabSz="457200" rtl="0" eaLnBrk="1" latinLnBrk="0" hangingPunct="1">
              <a:spcBef>
                <a:spcPct val="20000"/>
              </a:spcBef>
              <a:buClr>
                <a:srgbClr val="266234"/>
              </a:buClr>
              <a:buSzPct val="50000"/>
              <a:buFont typeface="Wingdings" charset="2"/>
              <a:buChar char="u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зерновые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зернобобовые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масличные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кормовые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бахчевые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картофель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овощи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виноградники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плодовые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ягодные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орехоплодные насаждения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плантации хмеля и чая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r="6532"/>
          <a:stretch/>
        </p:blipFill>
        <p:spPr>
          <a:xfrm>
            <a:off x="5485895" y="1781596"/>
            <a:ext cx="5194479" cy="4051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34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576" y="529127"/>
            <a:ext cx="4914037" cy="633943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 покрытия (страховые события)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702445" y="1124744"/>
            <a:ext cx="8784976" cy="51845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63513" algn="just" defTabSz="457200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Воздействие опасных природных явлений:</a:t>
            </a:r>
          </a:p>
          <a:p>
            <a:pPr marL="180975" indent="-163513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t">
              <a:spcBef>
                <a:spcPts val="0"/>
              </a:spcBef>
              <a:buClr>
                <a:srgbClr val="CA3F3C"/>
              </a:buClr>
              <a:buNone/>
              <a:defRPr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t">
              <a:spcBef>
                <a:spcPts val="0"/>
              </a:spcBef>
              <a:buClr>
                <a:srgbClr val="CA3F3C"/>
              </a:buClr>
              <a:buNone/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    Дополнительные страховые риски с 1 марта 2019 года: </a:t>
            </a:r>
          </a:p>
          <a:p>
            <a:pPr marL="0" indent="0" fontAlgn="t">
              <a:spcBef>
                <a:spcPts val="0"/>
              </a:spcBef>
              <a:buClr>
                <a:srgbClr val="CA3F3C"/>
              </a:buClr>
              <a:buNone/>
              <a:defRPr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сильный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ливень, сильный и (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или) продолжительный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дождь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ранее 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t">
              <a:spcBef>
                <a:spcPts val="0"/>
              </a:spcBef>
              <a:buClr>
                <a:srgbClr val="CA3F3C"/>
              </a:buClr>
              <a:buNone/>
              <a:defRPr/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установление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снежного покрова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промерзание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верхнего слоя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algn="just" defTabSz="4572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Проникновение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(или) распространение вредных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организмов, если такие события носят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эпифитотический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характер.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63513" defTabSz="457200">
              <a:lnSpc>
                <a:spcPct val="80000"/>
              </a:lnSpc>
              <a:spcAft>
                <a:spcPts val="600"/>
              </a:spcAft>
              <a:buSzPct val="100000"/>
              <a:buBlip>
                <a:blip r:embed="rId2"/>
              </a:buBlip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Нарушение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электро-, тепло-, водоснабжения в результате стихийных бедствий при страховании сельскохозяйственных культур, выращиваемых в защищенном грунте или на мелиорируемых землях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11824" y="1878484"/>
            <a:ext cx="2988332" cy="212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ледяной корки, </a:t>
            </a:r>
          </a:p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половодья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наводнения, </a:t>
            </a:r>
          </a:p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подтопления, </a:t>
            </a:r>
          </a:p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паводка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оползня, </a:t>
            </a:r>
          </a:p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переувлажнения почвы,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66048" y="1873089"/>
            <a:ext cx="2712807" cy="185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сильного ветра, </a:t>
            </a:r>
          </a:p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ураганного ветра, </a:t>
            </a:r>
          </a:p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землетрясения, </a:t>
            </a:r>
          </a:p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лавины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селя, </a:t>
            </a:r>
          </a:p>
          <a:p>
            <a:pPr marL="703262" lvl="1" indent="-285750" algn="just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природного пожара.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 descr="http://new.sport-21.ru/files/img/big/1267636609ji.jpe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33126" y="1873088"/>
            <a:ext cx="2376264" cy="212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атмосферной и почвенной засухи, </a:t>
            </a:r>
          </a:p>
          <a:p>
            <a:pPr marL="285750" lvl="1" indent="-285750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суховея, </a:t>
            </a:r>
          </a:p>
          <a:p>
            <a:pPr marL="285750" lvl="1" indent="-285750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заморозков, </a:t>
            </a:r>
          </a:p>
          <a:p>
            <a:pPr marL="285750" lvl="1" indent="-285750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вымерзания, </a:t>
            </a:r>
          </a:p>
          <a:p>
            <a:pPr marL="285750" lvl="1" indent="-285750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выпревания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285750" lvl="1" indent="-285750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градобития, </a:t>
            </a:r>
          </a:p>
          <a:p>
            <a:pPr marL="285750" lvl="1" indent="-285750">
              <a:lnSpc>
                <a:spcPct val="80000"/>
              </a:lnSpc>
              <a:spcAft>
                <a:spcPts val="600"/>
              </a:spcAft>
              <a:buClr>
                <a:srgbClr val="1C7935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пыльной бури,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5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933" y="144016"/>
            <a:ext cx="4986045" cy="1268760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страхования с господдержкой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учетом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зменений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закона №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260-ФЗ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 марта 2019 года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ашивка 14"/>
          <p:cNvSpPr/>
          <p:nvPr/>
        </p:nvSpPr>
        <p:spPr>
          <a:xfrm rot="5400000">
            <a:off x="5170186" y="1584836"/>
            <a:ext cx="1960141" cy="2304256"/>
          </a:xfrm>
          <a:prstGeom prst="chevron">
            <a:avLst>
              <a:gd name="adj" fmla="val 43851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Ромб 5"/>
          <p:cNvSpPr/>
          <p:nvPr/>
        </p:nvSpPr>
        <p:spPr>
          <a:xfrm>
            <a:off x="5469809" y="1393198"/>
            <a:ext cx="1355325" cy="958569"/>
          </a:xfrm>
          <a:prstGeom prst="diamond">
            <a:avLst/>
          </a:prstGeom>
          <a:solidFill>
            <a:srgbClr val="1C793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39700" y="1716501"/>
            <a:ext cx="30886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Страхование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отношении одного или нескольких видов с/х культур, посадок многолетних насаждений </a:t>
            </a:r>
            <a:r>
              <a:rPr lang="ru-RU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на всей площади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земельных участков в субъекте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03797" y="1700808"/>
            <a:ext cx="3148507" cy="1345532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7698" y="3315540"/>
            <a:ext cx="3148507" cy="1121572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86506" y="4554748"/>
            <a:ext cx="3148507" cy="1106500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42639" y="4777988"/>
            <a:ext cx="2878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t">
              <a:buClr>
                <a:srgbClr val="CA3F3C"/>
              </a:buClr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Исключение порога гибели урожая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(ранее было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20%)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42638" y="1855804"/>
            <a:ext cx="3116702" cy="1141148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46141" y="3324678"/>
            <a:ext cx="3116702" cy="1112435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333977" y="4554748"/>
            <a:ext cx="3116702" cy="1106500"/>
          </a:xfrm>
          <a:prstGeom prst="rect">
            <a:avLst/>
          </a:prstGeom>
          <a:noFill/>
          <a:ln>
            <a:solidFill>
              <a:srgbClr val="5EA0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Нашивка 35"/>
          <p:cNvSpPr/>
          <p:nvPr/>
        </p:nvSpPr>
        <p:spPr>
          <a:xfrm rot="5400000">
            <a:off x="5159061" y="2928603"/>
            <a:ext cx="1960141" cy="2304256"/>
          </a:xfrm>
          <a:prstGeom prst="chevron">
            <a:avLst>
              <a:gd name="adj" fmla="val 43851"/>
            </a:avLst>
          </a:prstGeom>
          <a:solidFill>
            <a:srgbClr val="9ECC2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Нашивка 36"/>
          <p:cNvSpPr/>
          <p:nvPr/>
        </p:nvSpPr>
        <p:spPr>
          <a:xfrm rot="5400000">
            <a:off x="5147869" y="4272371"/>
            <a:ext cx="1960141" cy="2304256"/>
          </a:xfrm>
          <a:prstGeom prst="chevron">
            <a:avLst>
              <a:gd name="adj" fmla="val 43851"/>
            </a:avLst>
          </a:prstGeom>
          <a:solidFill>
            <a:srgbClr val="5EA03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7698" y="4778568"/>
            <a:ext cx="30886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Договор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страхования вступает в силу после оплаты 50% начисленной страховой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премии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16428" y="3399273"/>
            <a:ext cx="30886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Договор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заключен,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позднее,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чем в течение 15 календарных дней после окончания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сева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466158" y="3482424"/>
            <a:ext cx="28783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Франшиза 10 - 50%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 страховой суммы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(ранее была от 0 до 30%)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366370" y="1844590"/>
            <a:ext cx="28783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Страховая сумма в договоре страхования установлена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размере,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 менее чем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% страховой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стоимости (ранее было 80%)</a:t>
            </a:r>
          </a:p>
        </p:txBody>
      </p:sp>
    </p:spTree>
    <p:extLst>
      <p:ext uri="{BB962C8B-B14F-4D97-AF65-F5344CB8AC3E}">
        <p14:creationId xmlns:p14="http://schemas.microsoft.com/office/powerpoint/2010/main" val="40427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524151"/>
            <a:ext cx="4168434" cy="633943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ОФОРМЛЕНИЕ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СТРАХОВКИ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991544" y="1412776"/>
            <a:ext cx="8093044" cy="4689260"/>
            <a:chOff x="440151" y="1449965"/>
            <a:chExt cx="8093044" cy="4689260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7483573" y="2535211"/>
              <a:ext cx="0" cy="300639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506144" y="2544011"/>
              <a:ext cx="0" cy="300639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Полилиния 10"/>
            <p:cNvSpPr/>
            <p:nvPr/>
          </p:nvSpPr>
          <p:spPr>
            <a:xfrm>
              <a:off x="2512068" y="1449965"/>
              <a:ext cx="3964152" cy="932241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7935"/>
            </a:solidFill>
            <a:ln>
              <a:solidFill>
                <a:srgbClr val="25532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spcBef>
                  <a:spcPct val="0"/>
                </a:spcBef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Документы, </a:t>
              </a:r>
            </a:p>
            <a:p>
              <a:pPr algn="ctr" defTabSz="533400">
                <a:spcBef>
                  <a:spcPct val="0"/>
                </a:spcBef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необходимые для заключения договора страхования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40151" y="2821679"/>
              <a:ext cx="2165970" cy="3317546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7935">
                <a:alpha val="5000"/>
              </a:srgbClr>
            </a:solidFill>
            <a:ln>
              <a:solidFill>
                <a:srgbClr val="1C793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144000" rIns="72000" bIns="36000" numCol="1" spcCol="1270" anchor="ctr" anchorCtr="0">
              <a:noAutofit/>
            </a:bodyPr>
            <a:lstStyle/>
            <a:p>
              <a:pPr algn="ctr" defTabSz="533400">
                <a:spcBef>
                  <a:spcPct val="0"/>
                </a:spcBef>
              </a:pPr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spcBef>
                  <a:spcPct val="0"/>
                </a:spcBef>
              </a:pP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Формы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29-СХ (2-фермер), </a:t>
              </a:r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spcBef>
                  <a:spcPct val="0"/>
                </a:spcBef>
              </a:pP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4-СХ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(1-фермер) заверенные статистикой  </a:t>
              </a:r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spcBef>
                  <a:spcPct val="0"/>
                </a:spcBef>
              </a:pPr>
              <a:r>
                <a:rPr lang="ru-RU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или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533400">
                <a:spcBef>
                  <a:spcPct val="0"/>
                </a:spcBef>
              </a:pP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СПРАВКА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статистики </a:t>
              </a:r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spcBef>
                  <a:spcPct val="0"/>
                </a:spcBef>
              </a:pP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лет. </a:t>
              </a:r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случае если хозяйство в какой-либо год не высевало культуру – берется СПРАВКА о средней урожайности за 5 лет  по району (валовый сбор в весе после доработки разделить на посевную площадь с-х культуры)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602290" y="2821679"/>
              <a:ext cx="1978015" cy="3317546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A038">
                <a:alpha val="5000"/>
              </a:srgbClr>
            </a:solidFill>
            <a:ln>
              <a:solidFill>
                <a:srgbClr val="5DA038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144000" rIns="72000" bIns="36000" numCol="1" spcCol="1270" anchor="ctr" anchorCtr="0">
              <a:noAutofit/>
            </a:bodyPr>
            <a:lstStyle/>
            <a:p>
              <a:pPr algn="ctr" defTabSz="533400">
                <a:spcBef>
                  <a:spcPct val="0"/>
                </a:spcBef>
              </a:pP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Заявление на страхование</a:t>
              </a:r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6555180" y="2821679"/>
              <a:ext cx="1978015" cy="3317546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C2C">
                <a:alpha val="5000"/>
              </a:srgbClr>
            </a:solidFill>
            <a:ln>
              <a:solidFill>
                <a:srgbClr val="9ECC2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144000" rIns="72000" bIns="36000" numCol="1" spcCol="1270" anchor="ctr" anchorCtr="0">
              <a:noAutofit/>
            </a:bodyPr>
            <a:lstStyle/>
            <a:p>
              <a:pPr algn="ctr" defTabSz="533400">
                <a:spcBef>
                  <a:spcPct val="0"/>
                </a:spcBef>
              </a:pP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Карта полей, засеянных с-х культурой, </a:t>
              </a:r>
            </a:p>
            <a:p>
              <a:pPr algn="ctr" defTabSz="533400">
                <a:spcBef>
                  <a:spcPct val="0"/>
                </a:spcBef>
              </a:pP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указанием № </a:t>
              </a:r>
            </a:p>
            <a:p>
              <a:pPr algn="ctr" defTabSz="533400">
                <a:spcBef>
                  <a:spcPct val="0"/>
                </a:spcBef>
              </a:pP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площади каждого поля</a:t>
              </a:r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Овал 2"/>
            <p:cNvSpPr/>
            <p:nvPr/>
          </p:nvSpPr>
          <p:spPr>
            <a:xfrm>
              <a:off x="1289095" y="2674364"/>
              <a:ext cx="432048" cy="432048"/>
            </a:xfrm>
            <a:prstGeom prst="ellipse">
              <a:avLst/>
            </a:prstGeom>
            <a:solidFill>
              <a:srgbClr val="1C7935"/>
            </a:solidFill>
            <a:ln w="15875">
              <a:solidFill>
                <a:srgbClr val="1C793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4278120" y="2682845"/>
              <a:ext cx="432048" cy="432048"/>
            </a:xfrm>
            <a:prstGeom prst="ellipse">
              <a:avLst/>
            </a:prstGeom>
            <a:solidFill>
              <a:srgbClr val="5BA138"/>
            </a:solidFill>
            <a:ln w="15875">
              <a:solidFill>
                <a:srgbClr val="5EA0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7" name="Овал 16"/>
            <p:cNvSpPr/>
            <p:nvPr/>
          </p:nvSpPr>
          <p:spPr>
            <a:xfrm>
              <a:off x="7271023" y="2705817"/>
              <a:ext cx="432048" cy="432048"/>
            </a:xfrm>
            <a:prstGeom prst="ellipse">
              <a:avLst/>
            </a:prstGeom>
            <a:solidFill>
              <a:srgbClr val="9ECC2C"/>
            </a:solidFill>
            <a:ln w="15875">
              <a:solidFill>
                <a:srgbClr val="9ECC2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Прямая соединительная линия 21"/>
            <p:cNvCxnSpPr>
              <a:endCxn id="16" idx="0"/>
            </p:cNvCxnSpPr>
            <p:nvPr/>
          </p:nvCxnSpPr>
          <p:spPr>
            <a:xfrm>
              <a:off x="4494144" y="2382206"/>
              <a:ext cx="0" cy="300639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4495573" y="2544011"/>
              <a:ext cx="2988000" cy="0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1506144" y="2544011"/>
              <a:ext cx="2988000" cy="0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7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524151"/>
            <a:ext cx="4168434" cy="633943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Пример расчета затрат на страхование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082078" y="1764076"/>
            <a:ext cx="8091592" cy="4473236"/>
            <a:chOff x="441603" y="1449965"/>
            <a:chExt cx="8091592" cy="4473236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7483573" y="2535211"/>
              <a:ext cx="0" cy="300639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1506144" y="2544011"/>
              <a:ext cx="0" cy="300639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Полилиния 10"/>
            <p:cNvSpPr/>
            <p:nvPr/>
          </p:nvSpPr>
          <p:spPr>
            <a:xfrm>
              <a:off x="2512068" y="1449965"/>
              <a:ext cx="3964152" cy="932241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7935"/>
            </a:solidFill>
            <a:ln>
              <a:solidFill>
                <a:srgbClr val="255327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algn="ctr" defTabSz="533400">
                <a:spcBef>
                  <a:spcPct val="0"/>
                </a:spcBef>
              </a:pP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41603" y="3161761"/>
              <a:ext cx="2165970" cy="2761440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7935">
                <a:alpha val="5000"/>
              </a:srgbClr>
            </a:solidFill>
            <a:ln>
              <a:solidFill>
                <a:srgbClr val="1C793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144000" rIns="72000" bIns="36000" numCol="1" spcCol="1270" anchor="ctr" anchorCtr="0">
              <a:noAutofit/>
            </a:bodyPr>
            <a:lstStyle/>
            <a:p>
              <a:pPr algn="ctr" fontAlgn="ctr"/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1 га по яровой пшеницы общая страховая премия составит </a:t>
              </a:r>
            </a:p>
            <a:p>
              <a:pPr algn="ctr" fontAlgn="ctr"/>
              <a:r>
                <a:rPr lang="ru-RU" sz="1600" b="1" u="sng" dirty="0">
                  <a:solidFill>
                    <a:srgbClr val="1C79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855,12 руб.</a:t>
              </a:r>
              <a:endParaRPr lang="ru-RU" sz="1600" b="1" u="sng" dirty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533400">
                <a:spcBef>
                  <a:spcPct val="0"/>
                </a:spcBef>
              </a:pPr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602290" y="3161761"/>
              <a:ext cx="1978015" cy="2761440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DA038">
                <a:alpha val="5000"/>
              </a:srgbClr>
            </a:solidFill>
            <a:ln>
              <a:solidFill>
                <a:srgbClr val="5DA038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144000" rIns="72000" bIns="36000" numCol="1" spcCol="1270" anchor="ctr" anchorCtr="0">
              <a:noAutofit/>
            </a:bodyPr>
            <a:lstStyle/>
            <a:p>
              <a:pPr algn="ctr" defTabSz="533400">
                <a:spcBef>
                  <a:spcPct val="0"/>
                </a:spcBef>
              </a:pPr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6555180" y="3181719"/>
              <a:ext cx="1978015" cy="2735720"/>
            </a:xfrm>
            <a:custGeom>
              <a:avLst/>
              <a:gdLst>
                <a:gd name="connsiteX0" fmla="*/ 0 w 1790058"/>
                <a:gd name="connsiteY0" fmla="*/ 0 h 895029"/>
                <a:gd name="connsiteX1" fmla="*/ 1790058 w 1790058"/>
                <a:gd name="connsiteY1" fmla="*/ 0 h 895029"/>
                <a:gd name="connsiteX2" fmla="*/ 1790058 w 1790058"/>
                <a:gd name="connsiteY2" fmla="*/ 895029 h 895029"/>
                <a:gd name="connsiteX3" fmla="*/ 0 w 1790058"/>
                <a:gd name="connsiteY3" fmla="*/ 895029 h 895029"/>
                <a:gd name="connsiteX4" fmla="*/ 0 w 1790058"/>
                <a:gd name="connsiteY4" fmla="*/ 0 h 89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058" h="895029">
                  <a:moveTo>
                    <a:pt x="0" y="0"/>
                  </a:moveTo>
                  <a:lnTo>
                    <a:pt x="1790058" y="0"/>
                  </a:lnTo>
                  <a:lnTo>
                    <a:pt x="1790058" y="895029"/>
                  </a:lnTo>
                  <a:lnTo>
                    <a:pt x="0" y="895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CC2C">
                <a:alpha val="5000"/>
              </a:srgbClr>
            </a:solidFill>
            <a:ln>
              <a:solidFill>
                <a:srgbClr val="9ECC2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99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99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000" tIns="144000" rIns="72000" bIns="36000" numCol="1" spcCol="1270" anchor="ctr" anchorCtr="0">
              <a:noAutofit/>
            </a:bodyPr>
            <a:lstStyle/>
            <a:p>
              <a:pPr algn="ctr" defTabSz="533400">
                <a:spcBef>
                  <a:spcPct val="0"/>
                </a:spcBef>
              </a:pP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Размер на 1 га несвязанной поддержки составит</a:t>
              </a:r>
            </a:p>
            <a:p>
              <a:pPr algn="ctr" defTabSz="533400">
                <a:spcBef>
                  <a:spcPct val="0"/>
                </a:spcBef>
              </a:pPr>
              <a:r>
                <a:rPr lang="ru-RU" sz="1600" u="sng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400,00 </a:t>
              </a: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руб.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Овал 2"/>
            <p:cNvSpPr/>
            <p:nvPr/>
          </p:nvSpPr>
          <p:spPr>
            <a:xfrm>
              <a:off x="1289095" y="2674364"/>
              <a:ext cx="432048" cy="432048"/>
            </a:xfrm>
            <a:prstGeom prst="ellipse">
              <a:avLst/>
            </a:prstGeom>
            <a:solidFill>
              <a:srgbClr val="1C7935"/>
            </a:solidFill>
            <a:ln w="15875">
              <a:solidFill>
                <a:srgbClr val="1C793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4278120" y="2682845"/>
              <a:ext cx="432048" cy="432048"/>
            </a:xfrm>
            <a:prstGeom prst="ellipse">
              <a:avLst/>
            </a:prstGeom>
            <a:solidFill>
              <a:srgbClr val="5BA138"/>
            </a:solidFill>
            <a:ln w="15875">
              <a:solidFill>
                <a:srgbClr val="5EA0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7271023" y="2705817"/>
              <a:ext cx="432048" cy="432048"/>
            </a:xfrm>
            <a:prstGeom prst="ellipse">
              <a:avLst/>
            </a:prstGeom>
            <a:solidFill>
              <a:srgbClr val="9ECC2C"/>
            </a:solidFill>
            <a:ln w="15875">
              <a:solidFill>
                <a:srgbClr val="9ECC2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Прямая соединительная линия 21"/>
            <p:cNvCxnSpPr>
              <a:endCxn id="16" idx="0"/>
            </p:cNvCxnSpPr>
            <p:nvPr/>
          </p:nvCxnSpPr>
          <p:spPr>
            <a:xfrm>
              <a:off x="4494144" y="2382206"/>
              <a:ext cx="0" cy="300639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4495573" y="2544011"/>
              <a:ext cx="2988000" cy="0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1506144" y="2544011"/>
              <a:ext cx="2988000" cy="0"/>
            </a:xfrm>
            <a:prstGeom prst="line">
              <a:avLst/>
            </a:prstGeom>
            <a:ln>
              <a:solidFill>
                <a:srgbClr val="25532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Прямоугольник 5"/>
          <p:cNvSpPr/>
          <p:nvPr/>
        </p:nvSpPr>
        <p:spPr>
          <a:xfrm>
            <a:off x="5375920" y="3773940"/>
            <a:ext cx="17008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Фактические затраты </a:t>
            </a:r>
          </a:p>
          <a:p>
            <a:pPr algn="ctr" fontAlgn="ctr"/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ельхозтоваро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 font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производителя </a:t>
            </a:r>
          </a:p>
          <a:p>
            <a:pPr algn="ctr" font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855,12 руб.х1/2)-400,00=</a:t>
            </a:r>
          </a:p>
          <a:p>
            <a:pPr algn="ctr" font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составят  </a:t>
            </a:r>
          </a:p>
          <a:p>
            <a:pPr algn="ctr" fontAlgn="ctr"/>
            <a:r>
              <a:rPr lang="ru-RU" sz="1400" b="1" u="sng" dirty="0">
                <a:solidFill>
                  <a:srgbClr val="1C79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27,56 рублей</a:t>
            </a:r>
            <a:endParaRPr lang="ru-RU" sz="1400" b="1" u="sng" dirty="0">
              <a:solidFill>
                <a:srgbClr val="1C79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151599"/>
              </p:ext>
            </p:extLst>
          </p:nvPr>
        </p:nvGraphicFramePr>
        <p:xfrm>
          <a:off x="2146301" y="1274764"/>
          <a:ext cx="8267699" cy="15210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742"/>
                <a:gridCol w="1087434"/>
                <a:gridCol w="903530"/>
                <a:gridCol w="863551"/>
                <a:gridCol w="959501"/>
                <a:gridCol w="735617"/>
                <a:gridCol w="775597"/>
                <a:gridCol w="631671"/>
                <a:gridCol w="575701"/>
                <a:gridCol w="639667"/>
                <a:gridCol w="599688"/>
              </a:tblGrid>
              <a:tr h="10548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П/Н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С/Х культура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Площадь посева/посадки, га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Средняя цена реализации, </a:t>
                      </a:r>
                      <a:r>
                        <a:rPr lang="ru-RU" sz="1000" b="1" u="none" strike="noStrike" dirty="0" err="1">
                          <a:solidFill>
                            <a:srgbClr val="1C7935"/>
                          </a:solidFill>
                          <a:effectLst/>
                        </a:rPr>
                        <a:t>руб</a:t>
                      </a:r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/ц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Средняя 5 летняя урожайность </a:t>
                      </a:r>
                      <a:endParaRPr lang="ru-RU" sz="1000" b="1" u="none" strike="noStrike" dirty="0" smtClean="0">
                        <a:solidFill>
                          <a:srgbClr val="1C7935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(</a:t>
                      </a:r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 площади посева/посадки) ц/га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Страховая стоимость, руб.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Страховая сумма, руб.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Безусловная франшиза,%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Страховой тариф, %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Страховая премия, руб.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Доля 50/50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</a:tr>
              <a:tr h="875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4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5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6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7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8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9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1C7935"/>
                          </a:solidFill>
                          <a:effectLst/>
                        </a:rPr>
                        <a:t>10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</a:tr>
              <a:tr h="87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пшеница яровая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835,0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18,62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15 547,70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smtClean="0">
                          <a:solidFill>
                            <a:srgbClr val="1C7935"/>
                          </a:solidFill>
                          <a:effectLst/>
                        </a:rPr>
                        <a:t>15 547,70</a:t>
                      </a:r>
                      <a:endParaRPr lang="ru-RU" sz="1000" b="1" u="none" strike="noStrike" dirty="0">
                        <a:solidFill>
                          <a:srgbClr val="1C7935"/>
                        </a:solidFill>
                        <a:effectLst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15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5,5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855,12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427,56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</a:tr>
              <a:tr h="87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ИТОГО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Х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Х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Х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15 547,70</a:t>
                      </a: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15 547,70</a:t>
                      </a:r>
                      <a:endParaRPr lang="ru-RU" sz="1000" b="1" u="none" strike="noStrike" dirty="0">
                        <a:solidFill>
                          <a:srgbClr val="1C7935"/>
                        </a:solidFill>
                        <a:effectLst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Х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solidFill>
                            <a:srgbClr val="1C7935"/>
                          </a:solidFill>
                          <a:effectLst/>
                        </a:rPr>
                        <a:t>Х</a:t>
                      </a:r>
                      <a:endParaRPr lang="ru-RU" sz="1000" b="1" i="0" u="none" strike="noStrike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855,12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1C7935"/>
                          </a:solidFill>
                          <a:effectLst/>
                        </a:rPr>
                        <a:t>427,56</a:t>
                      </a:r>
                      <a:endParaRPr lang="ru-RU" sz="1000" b="1" i="0" u="none" strike="noStrike" dirty="0">
                        <a:solidFill>
                          <a:srgbClr val="1C7935"/>
                        </a:solidFill>
                        <a:effectLst/>
                        <a:latin typeface="Times New Roman"/>
                      </a:endParaRPr>
                    </a:p>
                  </a:txBody>
                  <a:tcPr marL="2999" marR="2999" marT="299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641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с новым лого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4517</TotalTime>
  <Words>1988</Words>
  <Application>Microsoft Office PowerPoint</Application>
  <PresentationFormat>Широкоэкранный</PresentationFormat>
  <Paragraphs>432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Proxima Nova Rg</vt:lpstr>
      <vt:lpstr>Times New Roman</vt:lpstr>
      <vt:lpstr>Wingdings</vt:lpstr>
      <vt:lpstr>Тема с новым лого</vt:lpstr>
      <vt:lpstr>Программы страхования урожая</vt:lpstr>
      <vt:lpstr>Выбор программы страхования урожая</vt:lpstr>
      <vt:lpstr>Программы страхования</vt:lpstr>
      <vt:lpstr>2. Страхование с государственной поддержкой </vt:lpstr>
      <vt:lpstr>Объекты страхования</vt:lpstr>
      <vt:lpstr>Объем покрытия (страховые события)</vt:lpstr>
      <vt:lpstr>Особенности страхования с господдержкой  с учетом изменений Федерального закона № 260-ФЗ с 1 марта 2019 года  </vt:lpstr>
      <vt:lpstr>ОФОРМЛЕНИЕ СТРАХОВКИ </vt:lpstr>
      <vt:lpstr>Пример расчета затрат на страхование</vt:lpstr>
      <vt:lpstr>1. Классическое страхование </vt:lpstr>
      <vt:lpstr>Объекты страхования</vt:lpstr>
      <vt:lpstr>Объем покрытия (страховые события)</vt:lpstr>
      <vt:lpstr>Особенности страхования по программе Классика </vt:lpstr>
      <vt:lpstr>3. Страхование отдельных рисков (Программа страхования основных региональных катастрофических рисков) </vt:lpstr>
      <vt:lpstr>Страхование отдельных рисков </vt:lpstr>
      <vt:lpstr>Критерии опасных природных явлений</vt:lpstr>
      <vt:lpstr>Критерии опасных природных явлений</vt:lpstr>
      <vt:lpstr>Преимущество страхования отдельных рисков </vt:lpstr>
      <vt:lpstr>4. Страхование материальных затрат</vt:lpstr>
      <vt:lpstr>Презентация PowerPoint</vt:lpstr>
      <vt:lpstr>Основные элементы и преимущества</vt:lpstr>
      <vt:lpstr>СТРАХОВАНИЕ ПОСЕВОВ  СЕЛЬСКОХОЗЯЙСТВЕННЫХ КУЛЬТУР</vt:lpstr>
      <vt:lpstr>Крупнейшие выплаты по страхованию урожая  в 2016-2018 гг.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Закрытое акционерное общество «Страховая компания «РСХБ-Страхование»</dc:title>
  <dc:creator>Борульник Наталья Вячеславовна</dc:creator>
  <cp:lastModifiedBy>Лузан Станислав Сергеевич</cp:lastModifiedBy>
  <cp:revision>354</cp:revision>
  <cp:lastPrinted>2018-05-25T13:46:07Z</cp:lastPrinted>
  <dcterms:created xsi:type="dcterms:W3CDTF">2014-11-25T08:29:21Z</dcterms:created>
  <dcterms:modified xsi:type="dcterms:W3CDTF">2019-06-06T06:01:20Z</dcterms:modified>
</cp:coreProperties>
</file>