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4"/>
  </p:notesMasterIdLst>
  <p:sldIdLst>
    <p:sldId id="283" r:id="rId3"/>
    <p:sldId id="292" r:id="rId4"/>
    <p:sldId id="295" r:id="rId5"/>
    <p:sldId id="301" r:id="rId6"/>
    <p:sldId id="290" r:id="rId7"/>
    <p:sldId id="299" r:id="rId8"/>
    <p:sldId id="297" r:id="rId9"/>
    <p:sldId id="294" r:id="rId10"/>
    <p:sldId id="293" r:id="rId11"/>
    <p:sldId id="298" r:id="rId12"/>
    <p:sldId id="300" r:id="rId13"/>
  </p:sldIdLst>
  <p:sldSz cx="9144000" cy="6858000" type="screen4x3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7CF"/>
    <a:srgbClr val="0C4264"/>
    <a:srgbClr val="2A9DE5"/>
    <a:srgbClr val="F9F9F9"/>
    <a:srgbClr val="E0E0E0"/>
    <a:srgbClr val="E8E8E8"/>
    <a:srgbClr val="5B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5552" autoAdjust="0"/>
  </p:normalViewPr>
  <p:slideViewPr>
    <p:cSldViewPr>
      <p:cViewPr varScale="1">
        <p:scale>
          <a:sx n="74" d="100"/>
          <a:sy n="74" d="100"/>
        </p:scale>
        <p:origin x="72" y="150"/>
      </p:cViewPr>
      <p:guideLst>
        <p:guide orient="horz" pos="2160"/>
        <p:guide pos="383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8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5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8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9144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7117"/>
            <a:ext cx="77724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99020"/>
            <a:ext cx="6400800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21F9-2DB5-4018-9811-2B02C2DDDF7B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ECB4-B17A-4F31-80BE-513C798E5DD0}" type="datetime1">
              <a:rPr lang="ru-RU" smtClean="0"/>
              <a:t>13.11.2018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38F7-791A-4B2C-B058-9259E37D2820}" type="datetime1">
              <a:rPr lang="ru-RU" smtClean="0"/>
              <a:t>13.11.2018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FD5A-A46D-4727-8640-E8CC24BB7109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067F-02C0-4787-91F9-E652523B9930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0BF5F-9BA0-4498-BD36-30F5874A14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81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E782-A2A8-4343-814B-94DE7C9D98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0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4FBBD-015F-416B-8910-02AF5D169D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38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6E18-DAD9-4A98-A736-2019D828D1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E62EE-B0BC-445E-923D-8389275C77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41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B93C-F457-4845-AEE5-E7E8DC9CAF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8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F649-8EA9-4385-AD53-E74DFE31FFF1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9020A-1A04-4091-86C8-E082C68582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61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CC295-B6DF-49B4-8CF7-37AC46513A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59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14638-EF0D-4DBE-9DAC-33B9B381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8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842C-6089-4283-B3F5-F6994B5F7D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47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59608-BCFD-4BF8-8B5C-77363F1C9C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2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EB9E-A637-4BDF-A88F-B9932FDBF205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1B58-6540-47D6-9DDC-B19C998BBE36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547FF-4C9D-4502-8878-45D7A6EBBF89}" type="datetime1">
              <a:rPr lang="ru-RU" smtClean="0"/>
              <a:t>13.11.2018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E99F-4F52-4BD4-90AF-B2AB284CD560}" type="datetime1">
              <a:rPr lang="ru-RU" smtClean="0"/>
              <a:t>13.11.2018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B32E1-A7A8-4E91-9356-6DEC4C582D34}" type="datetime1">
              <a:rPr lang="ru-RU" smtClean="0"/>
              <a:t>13.11.2018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E937-BF83-4277-BA9E-C7494B76F2E4}" type="datetime1">
              <a:rPr lang="ru-RU" smtClean="0"/>
              <a:t>13.11.2018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E40BB-4762-420F-A648-ED4FFA271B59}" type="datetime1">
              <a:rPr lang="ru-RU" smtClean="0"/>
              <a:t>13.11.2018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8426"/>
            <a:ext cx="8229600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EF287-82BF-4DA1-9551-7C04E280CD32}" type="datetime1">
              <a:rPr lang="ru-RU" smtClean="0"/>
              <a:t>13.11.2018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F651FF11-B0C1-4044-878A-003649FE57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5756822" cy="2952328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320000" y="4680000"/>
            <a:ext cx="4500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Директор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ГБУ «Центр сельскохозяйственного консультирования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Республики Башкортостан»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131840" y="3489771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1F497D"/>
                </a:solidFill>
                <a:latin typeface="Arial" charset="0"/>
              </a:rPr>
              <a:t>Сакаев Ирик Зуфарович</a:t>
            </a:r>
            <a:endParaRPr lang="ru-RU" sz="24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9351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МИНИСТЕРСТВО </a:t>
            </a:r>
            <a:r>
              <a:rPr lang="ru-RU" sz="1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СЕЛЬСКОГО ХОЗЯЙСТВА </a:t>
            </a:r>
            <a:br>
              <a:rPr lang="ru-RU" sz="1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18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БАШКОРТОСТАН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7950" y="1700808"/>
            <a:ext cx="8928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«Сельскохозяйственные кооперативы - основной поставщик услуг ЛПХ и КФХ Республики Башкортостан» </a:t>
            </a:r>
            <a:endParaRPr lang="ru-RU" sz="2400" b="1" dirty="0">
              <a:solidFill>
                <a:srgbClr val="1F497D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8071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540"/>
            <a:ext cx="8229600" cy="9491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Продукция производимая кооперативами Республики Башкортостан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96" y="5013176"/>
            <a:ext cx="2297229" cy="172292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0" y="3497712"/>
            <a:ext cx="2411760" cy="1808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35" y="2549020"/>
            <a:ext cx="2400090" cy="16000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98" y="1165109"/>
            <a:ext cx="2477560" cy="14406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48" y="5097772"/>
            <a:ext cx="2075723" cy="15567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381" y="2862259"/>
            <a:ext cx="2505913" cy="18794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36" y="1165109"/>
            <a:ext cx="3419872" cy="16192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53" y="4200834"/>
            <a:ext cx="3256310" cy="23997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893" y="4102526"/>
            <a:ext cx="2514581" cy="24080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714" y="1106221"/>
            <a:ext cx="2780017" cy="29062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523" y="2594289"/>
            <a:ext cx="234106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695"/>
            <a:ext cx="8928992" cy="6624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144738"/>
            <a:ext cx="5272115" cy="171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05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695"/>
            <a:ext cx="8928992" cy="6624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144738"/>
            <a:ext cx="5272115" cy="171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76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43192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Доходогенерирующий проект (ДГП) РБ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7157"/>
            <a:ext cx="4268186" cy="310192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44" y="1047157"/>
            <a:ext cx="4844281" cy="3101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049518" cy="2943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44" y="3549028"/>
            <a:ext cx="4844281" cy="31110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30325">
            <a:off x="3631114" y="3320860"/>
            <a:ext cx="1172034" cy="4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81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C4264"/>
                </a:solidFill>
              </a:rPr>
              <a:t>Ресурсный потенциал </a:t>
            </a:r>
            <a:r>
              <a:rPr lang="ru-RU" sz="2400" b="1" dirty="0">
                <a:solidFill>
                  <a:srgbClr val="0C4264"/>
                </a:solidFill>
              </a:rPr>
              <a:t>муниципальных районов </a:t>
            </a:r>
            <a:r>
              <a:rPr lang="ru-RU" sz="2400" b="1" dirty="0" smtClean="0">
                <a:solidFill>
                  <a:srgbClr val="0C4264"/>
                </a:solidFill>
              </a:rPr>
              <a:t/>
            </a:r>
            <a:br>
              <a:rPr lang="ru-RU" sz="2400" b="1" dirty="0" smtClean="0">
                <a:solidFill>
                  <a:srgbClr val="0C4264"/>
                </a:solidFill>
              </a:rPr>
            </a:br>
            <a:r>
              <a:rPr lang="ru-RU" sz="2400" b="1" dirty="0" smtClean="0">
                <a:solidFill>
                  <a:srgbClr val="0C4264"/>
                </a:solidFill>
              </a:rPr>
              <a:t>Республики Башкортостан (ПУСК)</a:t>
            </a:r>
            <a:r>
              <a:rPr lang="ru-RU" b="1" dirty="0">
                <a:solidFill>
                  <a:srgbClr val="0C4264"/>
                </a:solidFill>
              </a:rPr>
              <a:t/>
            </a:r>
            <a:br>
              <a:rPr lang="ru-RU" b="1" dirty="0">
                <a:solidFill>
                  <a:srgbClr val="0C4264"/>
                </a:solidFill>
              </a:rPr>
            </a:br>
            <a:endParaRPr lang="ru-RU" b="1" dirty="0">
              <a:solidFill>
                <a:srgbClr val="0C426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5"/>
            <a:ext cx="604867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32040" y="1124745"/>
            <a:ext cx="40840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818 сельских поселений.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4300 населенных пунктов.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 млн. человек.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196 000 товарных ЛПХ.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 тыс. КФХ.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СПК,ООО,СТП.</a:t>
            </a:r>
          </a:p>
          <a:p>
            <a:pPr algn="r"/>
            <a:endParaRPr lang="ru-RU" b="1" dirty="0" smtClean="0">
              <a:solidFill>
                <a:srgbClr val="0D9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 </a:t>
            </a:r>
          </a:p>
          <a:p>
            <a:pPr algn="r"/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потенциальных </a:t>
            </a:r>
            <a:r>
              <a:rPr lang="ru-RU" b="1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 </a:t>
            </a:r>
            <a:endParaRPr lang="ru-RU" b="1" dirty="0" smtClean="0">
              <a:solidFill>
                <a:srgbClr val="0D9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b="1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.-х. </a:t>
            </a:r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кооперации по</a:t>
            </a:r>
          </a:p>
          <a:p>
            <a:pPr algn="r"/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Башкортостан.</a:t>
            </a:r>
          </a:p>
          <a:p>
            <a:pPr algn="r"/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8186 </a:t>
            </a:r>
            <a:r>
              <a:rPr lang="ru-RU" b="1" dirty="0" smtClean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участника.   </a:t>
            </a:r>
            <a:r>
              <a:rPr lang="ru-RU" b="1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u="sng" dirty="0">
                <a:solidFill>
                  <a:srgbClr val="0D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http://cck-rb.tilda.ws/map</a:t>
            </a:r>
            <a:endParaRPr lang="ru-RU" b="1" dirty="0">
              <a:solidFill>
                <a:srgbClr val="0D9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143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83" y="0"/>
            <a:ext cx="8229600" cy="9857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Информация о результатах работы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 внедрению ДГП в  2018 года.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615102"/>
              </p:ext>
            </p:extLst>
          </p:nvPr>
        </p:nvGraphicFramePr>
        <p:xfrm>
          <a:off x="457201" y="1135287"/>
          <a:ext cx="8396860" cy="5543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68669"/>
                <a:gridCol w="1728191"/>
              </a:tblGrid>
              <a:tr h="748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 Муниципальные районы, </a:t>
                      </a:r>
                      <a:r>
                        <a:rPr lang="ru-RU" sz="2000" b="1" u="none" strike="noStrike" dirty="0">
                          <a:effectLst/>
                        </a:rPr>
                        <a:t>на территории которых организованы </a:t>
                      </a:r>
                      <a:r>
                        <a:rPr lang="ru-RU" sz="2000" b="1" u="none" strike="noStrike" dirty="0" smtClean="0">
                          <a:effectLst/>
                        </a:rPr>
                        <a:t>собрания, семинары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54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собраний в сельских поселениях (ед.)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302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33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участников собраний (чел.)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8424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49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анкет-абонентов </a:t>
                      </a:r>
                      <a:r>
                        <a:rPr lang="ru-RU" sz="2000" b="1" u="none" strike="noStrike" dirty="0" smtClean="0">
                          <a:effectLst/>
                        </a:rPr>
                        <a:t>(потенциальные участники системы потребительской кооперации) (</a:t>
                      </a:r>
                      <a:r>
                        <a:rPr lang="ru-RU" sz="2000" b="1" u="none" strike="noStrike" dirty="0" err="1" smtClean="0">
                          <a:effectLst/>
                        </a:rPr>
                        <a:t>ед</a:t>
                      </a:r>
                      <a:r>
                        <a:rPr lang="ru-RU" sz="2000" b="1" u="none" strike="noStrike" dirty="0" smtClean="0">
                          <a:effectLst/>
                        </a:rPr>
                        <a:t>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8186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сформированных инициативных групп (ед.)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446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Инициативные группы, готовые к участию в ДГП (ед.)  </a:t>
                      </a:r>
                      <a:endParaRPr lang="ru-RU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155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609062">
                <a:tc>
                  <a:txBody>
                    <a:bodyPr/>
                    <a:lstStyle/>
                    <a:p>
                      <a:pPr marL="0" marR="0" lvl="0" indent="0" algn="ctr" defTabSz="121898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 Победители</a:t>
                      </a:r>
                      <a:r>
                        <a:rPr lang="ru-RU" sz="2000" b="1" u="none" strike="noStrike" baseline="0" dirty="0" smtClean="0">
                          <a:effectLst/>
                        </a:rPr>
                        <a:t> 1 этапа конкурса по</a:t>
                      </a:r>
                      <a:r>
                        <a:rPr lang="ru-RU" sz="2000" b="1" u="none" strike="noStrike" dirty="0" smtClean="0">
                          <a:effectLst/>
                        </a:rPr>
                        <a:t> ДГП (ед.)  </a:t>
                      </a:r>
                      <a:endParaRPr lang="ru-RU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114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7304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Общая сумма ДГП, заявленная инициативными группами   (с учетом софинансирования) (млн. руб.)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357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66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9667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Консультационная работа Центра компетенции –ГБУ ЦСК РБ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04" y="4581128"/>
            <a:ext cx="2839599" cy="20468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80928"/>
            <a:ext cx="3169869" cy="2377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64" y="1196752"/>
            <a:ext cx="3097861" cy="2107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82" y="4633527"/>
            <a:ext cx="2745186" cy="1999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14" y="2780928"/>
            <a:ext cx="2589682" cy="1765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1" y="4538333"/>
            <a:ext cx="2935435" cy="21039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80" y="1159903"/>
            <a:ext cx="2966430" cy="17574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9" y="2724143"/>
            <a:ext cx="3093168" cy="19234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9" y="1083063"/>
            <a:ext cx="3138319" cy="16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8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83" y="0"/>
            <a:ext cx="8229600" cy="9857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Промежуточные итоги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внедрения </a:t>
            </a:r>
            <a:r>
              <a:rPr lang="ru-RU" sz="2800" b="1" dirty="0" smtClean="0">
                <a:solidFill>
                  <a:srgbClr val="002060"/>
                </a:solidFill>
              </a:rPr>
              <a:t>ДГП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 </a:t>
            </a:r>
            <a:r>
              <a:rPr lang="ru-RU" sz="2800" b="1" dirty="0" smtClean="0">
                <a:solidFill>
                  <a:srgbClr val="002060"/>
                </a:solidFill>
              </a:rPr>
              <a:t>2018 </a:t>
            </a:r>
            <a:r>
              <a:rPr lang="ru-RU" sz="2800" b="1" dirty="0" smtClean="0">
                <a:solidFill>
                  <a:srgbClr val="002060"/>
                </a:solidFill>
              </a:rPr>
              <a:t>года и планы на 2019-2020  годы.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312482"/>
              </p:ext>
            </p:extLst>
          </p:nvPr>
        </p:nvGraphicFramePr>
        <p:xfrm>
          <a:off x="251520" y="1135286"/>
          <a:ext cx="8602541" cy="5030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6784"/>
                <a:gridCol w="1545757"/>
              </a:tblGrid>
              <a:tr h="871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зарегистрированных СПоК (всего)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205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2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</a:t>
                      </a:r>
                      <a:r>
                        <a:rPr lang="ru-RU" sz="2000" b="1" u="none" strike="noStrike" dirty="0" smtClean="0">
                          <a:effectLst/>
                        </a:rPr>
                        <a:t>СПоК, образовавшихся при внедрении ДГП, за период 2017-2018 года (</a:t>
                      </a:r>
                      <a:r>
                        <a:rPr lang="ru-RU" sz="2000" b="1" u="none" strike="noStrike" dirty="0" err="1" smtClean="0">
                          <a:effectLst/>
                        </a:rPr>
                        <a:t>ед</a:t>
                      </a:r>
                      <a:r>
                        <a:rPr lang="ru-RU" sz="2000" b="1" u="none" strike="noStrike" dirty="0" smtClean="0">
                          <a:effectLst/>
                        </a:rPr>
                        <a:t>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150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2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</a:t>
                      </a:r>
                      <a:r>
                        <a:rPr lang="ru-RU" sz="2000" b="1" u="none" strike="noStrike" dirty="0" smtClean="0">
                          <a:effectLst/>
                        </a:rPr>
                        <a:t>пайщиков СПоК, участвующих в ДГП (</a:t>
                      </a:r>
                      <a:r>
                        <a:rPr lang="ru-RU" sz="2000" b="1" u="none" strike="noStrike" dirty="0" err="1" smtClean="0">
                          <a:effectLst/>
                        </a:rPr>
                        <a:t>ед</a:t>
                      </a:r>
                      <a:r>
                        <a:rPr lang="ru-RU" sz="2000" b="1" u="none" strike="noStrike" dirty="0" smtClean="0">
                          <a:effectLst/>
                        </a:rPr>
                        <a:t>)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1306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989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Количество </a:t>
                      </a:r>
                      <a:r>
                        <a:rPr lang="ru-RU" sz="2000" b="1" u="none" strike="noStrike" dirty="0" smtClean="0">
                          <a:effectLst/>
                        </a:rPr>
                        <a:t>сельских поселений, где запланированы</a:t>
                      </a:r>
                      <a:r>
                        <a:rPr lang="ru-RU" sz="2000" b="1" u="none" strike="noStrike" baseline="0" dirty="0" smtClean="0">
                          <a:effectLst/>
                        </a:rPr>
                        <a:t> организационные семинары по ДГП на 2019 год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818 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6781">
                <a:tc>
                  <a:txBody>
                    <a:bodyPr/>
                    <a:lstStyle/>
                    <a:p>
                      <a:pPr marL="0" marR="0" lvl="0" indent="0" algn="ctr" defTabSz="121898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 Количество сформированных инициативных групп,</a:t>
                      </a:r>
                      <a:r>
                        <a:rPr lang="ru-RU" sz="20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2000" b="1" u="none" strike="noStrike" dirty="0" smtClean="0">
                          <a:effectLst/>
                        </a:rPr>
                        <a:t>которые</a:t>
                      </a:r>
                    </a:p>
                    <a:p>
                      <a:pPr marL="0" marR="0" lvl="0" indent="0" algn="ctr" defTabSz="121898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 готовы принимать участие в ДГП в 2019-20 годах (</a:t>
                      </a:r>
                      <a:r>
                        <a:rPr lang="ru-RU" sz="2000" b="1" u="none" strike="noStrike" dirty="0" err="1" smtClean="0">
                          <a:effectLst/>
                        </a:rPr>
                        <a:t>ед</a:t>
                      </a:r>
                      <a:r>
                        <a:rPr lang="ru-RU" sz="2000" b="1" u="none" strike="noStrike" dirty="0" smtClean="0">
                          <a:effectLst/>
                        </a:rPr>
                        <a:t>)</a:t>
                      </a:r>
                      <a:endParaRPr lang="ru-RU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291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50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Запланированная сумма грантовой поддержки ДГП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 2019 году ,  (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млн. руб.)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</a:rPr>
                        <a:t>300</a:t>
                      </a:r>
                      <a:endParaRPr lang="ru-RU" sz="4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1670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68271" cy="77809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Кооперация Башкортостана  в лицах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64" y="4797152"/>
            <a:ext cx="2585261" cy="19389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3" y="3224519"/>
            <a:ext cx="2564730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16" y="1143775"/>
            <a:ext cx="2924377" cy="2193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98" y="3333307"/>
            <a:ext cx="2713819" cy="2035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90" y="5094683"/>
            <a:ext cx="2619846" cy="1641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094683"/>
            <a:ext cx="3414160" cy="15636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8" y="3455188"/>
            <a:ext cx="3236982" cy="19371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9694" y="1167412"/>
            <a:ext cx="2661799" cy="2212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173" y="908720"/>
            <a:ext cx="3047268" cy="27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"/>
            <a:ext cx="8229600" cy="9667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«От поля до прилавка»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Все своими руками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82563"/>
            <a:ext cx="679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7" y="3599418"/>
            <a:ext cx="2163620" cy="30831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7046" y="4171349"/>
            <a:ext cx="2805761" cy="2217837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57" y="1235842"/>
            <a:ext cx="1985268" cy="2349788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1222054"/>
            <a:ext cx="1816765" cy="26415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41093"/>
            <a:ext cx="2180839" cy="27225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3" y="3384883"/>
            <a:ext cx="2545347" cy="329773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5060" y="3416283"/>
            <a:ext cx="2523963" cy="32860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00" y="1164526"/>
            <a:ext cx="3308044" cy="23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51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1A418"/>
      </a:accent1>
      <a:accent2>
        <a:srgbClr val="F9B421"/>
      </a:accent2>
      <a:accent3>
        <a:srgbClr val="FA7902"/>
      </a:accent3>
      <a:accent4>
        <a:srgbClr val="0D97CF"/>
      </a:accent4>
      <a:accent5>
        <a:srgbClr val="0C4264"/>
      </a:accent5>
      <a:accent6>
        <a:srgbClr val="7A01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ased_W_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6561</TotalTime>
  <Words>278</Words>
  <Application>Microsoft Office PowerPoint</Application>
  <PresentationFormat>Экран (4:3)</PresentationFormat>
  <Paragraphs>65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Zased_W_3</vt:lpstr>
      <vt:lpstr>Презентация PowerPoint</vt:lpstr>
      <vt:lpstr>Презентация PowerPoint</vt:lpstr>
      <vt:lpstr>Доходогенерирующий проект (ДГП) РБ</vt:lpstr>
      <vt:lpstr> Ресурсный потенциал муниципальных районов  Республики Башкортостан (ПУСК) </vt:lpstr>
      <vt:lpstr>Информация о результатах работы  по внедрению ДГП в  2018 года.</vt:lpstr>
      <vt:lpstr>Консультационная работа Центра компетенции –ГБУ ЦСК РБ</vt:lpstr>
      <vt:lpstr>Промежуточные итоги внедрения ДГП  в  2018 года и планы на 2019-2020  годы.</vt:lpstr>
      <vt:lpstr>Кооперация Башкортостана  в лицах</vt:lpstr>
      <vt:lpstr>«От поля до прилавка»  Все своими руками </vt:lpstr>
      <vt:lpstr>Продукция производимая кооперативами Республики Башкортостан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CAPM Efficient Frontier Curve for PowerPoint</dc:title>
  <dc:creator>Julian</dc:creator>
  <cp:lastModifiedBy>User</cp:lastModifiedBy>
  <cp:revision>173</cp:revision>
  <dcterms:created xsi:type="dcterms:W3CDTF">2013-09-12T13:05:01Z</dcterms:created>
  <dcterms:modified xsi:type="dcterms:W3CDTF">2018-11-13T15:54:15Z</dcterms:modified>
</cp:coreProperties>
</file>