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  <p:sldMasterId id="2147484104" r:id="rId2"/>
  </p:sldMasterIdLst>
  <p:notesMasterIdLst>
    <p:notesMasterId r:id="rId55"/>
  </p:notesMasterIdLst>
  <p:sldIdLst>
    <p:sldId id="257" r:id="rId3"/>
    <p:sldId id="269" r:id="rId4"/>
    <p:sldId id="270" r:id="rId5"/>
    <p:sldId id="310" r:id="rId6"/>
    <p:sldId id="282" r:id="rId7"/>
    <p:sldId id="273" r:id="rId8"/>
    <p:sldId id="274" r:id="rId9"/>
    <p:sldId id="275" r:id="rId10"/>
    <p:sldId id="276" r:id="rId11"/>
    <p:sldId id="309" r:id="rId12"/>
    <p:sldId id="327" r:id="rId13"/>
    <p:sldId id="324" r:id="rId14"/>
    <p:sldId id="325" r:id="rId15"/>
    <p:sldId id="326" r:id="rId16"/>
    <p:sldId id="304" r:id="rId17"/>
    <p:sldId id="283" r:id="rId18"/>
    <p:sldId id="297" r:id="rId19"/>
    <p:sldId id="298" r:id="rId20"/>
    <p:sldId id="284" r:id="rId21"/>
    <p:sldId id="286" r:id="rId22"/>
    <p:sldId id="285" r:id="rId23"/>
    <p:sldId id="299" r:id="rId24"/>
    <p:sldId id="300" r:id="rId25"/>
    <p:sldId id="307" r:id="rId26"/>
    <p:sldId id="313" r:id="rId27"/>
    <p:sldId id="308" r:id="rId28"/>
    <p:sldId id="301" r:id="rId29"/>
    <p:sldId id="302" r:id="rId30"/>
    <p:sldId id="306" r:id="rId31"/>
    <p:sldId id="256" r:id="rId32"/>
    <p:sldId id="287" r:id="rId33"/>
    <p:sldId id="314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62" r:id="rId51"/>
    <p:sldId id="264" r:id="rId52"/>
    <p:sldId id="266" r:id="rId53"/>
    <p:sldId id="263" r:id="rId54"/>
  </p:sldIdLst>
  <p:sldSz cx="9290050" cy="6858000"/>
  <p:notesSz cx="6807200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99FF"/>
    <a:srgbClr val="FFCC00"/>
    <a:srgbClr val="FFCCCC"/>
    <a:srgbClr val="FF66FF"/>
    <a:srgbClr val="00FF00"/>
    <a:srgbClr val="33CCCC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584" autoAdjust="0"/>
  </p:normalViewPr>
  <p:slideViewPr>
    <p:cSldViewPr>
      <p:cViewPr>
        <p:scale>
          <a:sx n="80" d="100"/>
          <a:sy n="80" d="100"/>
        </p:scale>
        <p:origin x="-834" y="-732"/>
      </p:cViewPr>
      <p:guideLst>
        <p:guide orient="horz" pos="2160"/>
        <p:guide pos="292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4" tIns="47712" rIns="95424" bIns="47712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56038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4" tIns="47712" rIns="95424" bIns="4771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38C80D1-D75C-4DBB-B242-E3FE56CFD983}" type="datetimeFigureOut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44538"/>
            <a:ext cx="50466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1038" y="4721225"/>
            <a:ext cx="544512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4" tIns="47712" rIns="95424" bIns="47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4" tIns="47712" rIns="95424" bIns="47712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24" tIns="47712" rIns="95424" bIns="4771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C97D4CD-5BFF-4E21-92EE-DF72E38C2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 txBox="1">
            <a:spLocks noGrp="1"/>
          </p:cNvSpPr>
          <p:nvPr/>
        </p:nvSpPr>
        <p:spPr bwMode="auto">
          <a:xfrm>
            <a:off x="3856038" y="9439275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24" tIns="47712" rIns="95424" bIns="47712" anchor="b"/>
          <a:lstStyle/>
          <a:p>
            <a:pPr algn="r" defTabSz="955675"/>
            <a:fld id="{87A38C07-F214-467F-8C69-38A49165D906}" type="slidenum">
              <a:rPr lang="ru-RU" sz="1300">
                <a:latin typeface="Calibri" pitchFamily="34" charset="0"/>
              </a:rPr>
              <a:pPr algn="r" defTabSz="955675"/>
              <a:t>29</a:t>
            </a:fld>
            <a:endParaRPr lang="ru-RU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4" name="Group 2"/>
          <p:cNvGrpSpPr>
            <a:grpSpLocks/>
          </p:cNvGrpSpPr>
          <p:nvPr/>
        </p:nvGrpSpPr>
        <p:grpSpPr bwMode="auto">
          <a:xfrm>
            <a:off x="0" y="6350"/>
            <a:ext cx="9286875" cy="6851650"/>
            <a:chOff x="0" y="4"/>
            <a:chExt cx="5758" cy="4316"/>
          </a:xfrm>
        </p:grpSpPr>
        <p:grpSp>
          <p:nvGrpSpPr>
            <p:cNvPr id="11059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1059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59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059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59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060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060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1060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060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06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84263" y="1997075"/>
            <a:ext cx="7199312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84263" y="3886200"/>
            <a:ext cx="650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061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3312C85-361F-46CC-AAA8-68E7A3F8D5D7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406775" y="6248400"/>
            <a:ext cx="2941638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061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BA58EEB-F801-4869-900D-A185A8E39D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4C9D6-625D-4F32-8C89-72A39CE9EB36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D3594-FCBE-4D9D-B989-686AD0A4D3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32600" y="304800"/>
            <a:ext cx="1916113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84263" y="304800"/>
            <a:ext cx="5595937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DAB640-6349-42F1-AA5E-01AA145E9248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41ADD-B8D4-4F61-86C5-5C4AE417AE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263" y="304800"/>
            <a:ext cx="766445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84263" y="1981200"/>
            <a:ext cx="766445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84263" y="6248400"/>
            <a:ext cx="1935162" cy="457200"/>
          </a:xfrm>
        </p:spPr>
        <p:txBody>
          <a:bodyPr/>
          <a:lstStyle>
            <a:lvl1pPr>
              <a:defRPr/>
            </a:lvl1pPr>
          </a:lstStyle>
          <a:p>
            <a:fld id="{248BEEB1-CA08-41AE-8DAE-43F18A786A3C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84563" y="6248400"/>
            <a:ext cx="2941637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11963" y="6248400"/>
            <a:ext cx="1936750" cy="457200"/>
          </a:xfrm>
        </p:spPr>
        <p:txBody>
          <a:bodyPr/>
          <a:lstStyle>
            <a:lvl1pPr>
              <a:defRPr/>
            </a:lvl1pPr>
          </a:lstStyle>
          <a:p>
            <a:fld id="{E4811F7D-C630-4169-AA5E-6C990E0D7F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22414" y="6019800"/>
            <a:ext cx="87675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CA7B-149C-40B0-89C6-059B35C335BA}" type="datetime1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61363" y="6477000"/>
            <a:ext cx="773112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4B8C-D299-4F2F-ACF6-F3853FE0A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22414" y="5849117"/>
            <a:ext cx="8767535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F253-73F8-4C8C-8E27-8C6DAA613A3E}" type="datetime1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4179-FEE1-49F7-B33B-66E07A5F8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B213-2F5D-4A2A-867C-4FD2FACC68EE}" type="datetime1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45F7A-AF98-4B41-B36B-C709E6AF6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BDA86B-1B32-4F85-8E21-ACA190BA1C56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0E1FC-91B4-47C1-BF9C-9661BF50BCC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4406900"/>
            <a:ext cx="78962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3425" y="2906713"/>
            <a:ext cx="78962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03D1E4-3D16-422B-BD4B-048F94E4F6E9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B6CE1-5B3B-4AA8-AC0B-09C2D38F42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84263" y="1981200"/>
            <a:ext cx="3756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981200"/>
            <a:ext cx="375602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30281C-7FBC-4D78-BAF1-0564EB6AFED3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55634-2B8C-485E-A675-9CCFECE72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274638"/>
            <a:ext cx="83597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138" y="1535113"/>
            <a:ext cx="41036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8" y="2174875"/>
            <a:ext cx="41036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9638" y="1535113"/>
            <a:ext cx="4105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9638" y="2174875"/>
            <a:ext cx="41052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10F06-7719-43FF-9CF5-2DBAC70CF597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3EAF-190C-4200-9BB0-D0F11D5B99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B4D4AE-825C-4786-A343-8C283C98CB7B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9E44C-A69B-4D9A-8931-52481561B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91C09A-AB77-4725-9312-4E4EFD5E676E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4C9C-777B-4F0D-8941-982E2FCF1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38" y="273050"/>
            <a:ext cx="30559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2200" y="273050"/>
            <a:ext cx="51927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138" y="1435100"/>
            <a:ext cx="30559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F1BEA-798A-458A-B281-9011DB5EB665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3E26C-E1BA-4B51-A077-05B8ADBF6A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863" y="4800600"/>
            <a:ext cx="55737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0863" y="612775"/>
            <a:ext cx="55737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0863" y="5367338"/>
            <a:ext cx="557371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EF353-C325-493A-8BD0-F0CEE2EE3927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DDE1B-4D21-4CD8-93B2-C971D8272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2"/>
          <p:cNvGrpSpPr>
            <a:grpSpLocks/>
          </p:cNvGrpSpPr>
          <p:nvPr/>
        </p:nvGrpSpPr>
        <p:grpSpPr bwMode="auto">
          <a:xfrm>
            <a:off x="0" y="6350"/>
            <a:ext cx="9286875" cy="6851650"/>
            <a:chOff x="0" y="4"/>
            <a:chExt cx="5758" cy="4316"/>
          </a:xfrm>
        </p:grpSpPr>
        <p:sp>
          <p:nvSpPr>
            <p:cNvPr id="1095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95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957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95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5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95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84263" y="304800"/>
            <a:ext cx="76644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4263" y="1981200"/>
            <a:ext cx="7664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84263" y="6248400"/>
            <a:ext cx="193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07209B0F-A612-4019-807C-474557D007C5}" type="datetime1">
              <a:rPr lang="ru-RU"/>
              <a:pPr/>
              <a:t>05.12.2016</a:t>
            </a:fld>
            <a:endParaRPr lang="ru-RU"/>
          </a:p>
        </p:txBody>
      </p:sp>
      <p:sp>
        <p:nvSpPr>
          <p:cNvPr id="1095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84563" y="6248400"/>
            <a:ext cx="2941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11963" y="62484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fld id="{BD906738-86D6-4436-BDD4-C92D17E35B1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Текст 7"/>
          <p:cNvSpPr>
            <a:spLocks noGrp="1"/>
          </p:cNvSpPr>
          <p:nvPr>
            <p:ph type="body" idx="1"/>
          </p:nvPr>
        </p:nvSpPr>
        <p:spPr bwMode="auto">
          <a:xfrm>
            <a:off x="309563" y="1554163"/>
            <a:ext cx="882491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9563" y="457200"/>
            <a:ext cx="8824912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6580188" y="76200"/>
            <a:ext cx="2554287" cy="288925"/>
          </a:xfrm>
          <a:prstGeom prst="rect">
            <a:avLst/>
          </a:prstGeom>
        </p:spPr>
        <p:txBody>
          <a:bodyPr vert="horz"/>
          <a:lstStyle>
            <a:lvl1pPr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8653608-7447-433E-922C-BC8DFBCC0549}" type="datetime1">
              <a:rPr lang="ru-RU"/>
              <a:pPr>
                <a:defRPr/>
              </a:pPr>
              <a:t>05.12.2016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73413" y="76200"/>
            <a:ext cx="3406775" cy="28892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61363" y="6477000"/>
            <a:ext cx="773112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1467F6D-744D-4B2B-9D1B-141F31DCA0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__________Microsoft_Office_Excel1.xls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Akkor_logot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513" y="142875"/>
            <a:ext cx="137953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597150" y="6386513"/>
            <a:ext cx="4159250" cy="471487"/>
          </a:xfrm>
        </p:spPr>
        <p:txBody>
          <a:bodyPr anchor="b">
            <a:norm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ru-RU" sz="2000">
                <a:solidFill>
                  <a:srgbClr val="4433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г. Москва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84851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Производственно-экономические</a:t>
            </a:r>
          </a:p>
          <a:p>
            <a:pPr algn="ctr" fontAlgn="b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показатели АПК, включая</a:t>
            </a:r>
          </a:p>
          <a:p>
            <a:pPr algn="ctr" fontAlgn="b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малые формы хозяйствования</a:t>
            </a:r>
          </a:p>
          <a:p>
            <a:pPr algn="ctr" fontAlgn="b">
              <a:defRPr/>
            </a:pPr>
            <a:r>
              <a:rPr lang="ru-RU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за 2009 - 2015 годы</a:t>
            </a:r>
          </a:p>
        </p:txBody>
      </p:sp>
      <p:pic>
        <p:nvPicPr>
          <p:cNvPr id="1229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8"/>
            <a:ext cx="410686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0713" y="2643188"/>
            <a:ext cx="4859337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908050"/>
            <a:ext cx="7756525" cy="5184775"/>
          </a:xfrm>
          <a:prstGeom prst="rect">
            <a:avLst/>
          </a:prstGeom>
          <a:solidFill>
            <a:srgbClr val="FFFFCD">
              <a:alpha val="96000"/>
            </a:srgbClr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 итогам выборов 14 сентября 2015 года - 1750 фермеров стали депутатами различных уровней, главами районных администраций и сельских поселений.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Фермеры на постоянной основе участвуют в региональных и местных выборах.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результате с 2009 по 2015 год - 8075 фермеров были избраны в органы власти и местного самоуправления различных уровней.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7" name="Rectangle 467"/>
          <p:cNvSpPr>
            <a:spLocks noChangeArrowheads="1"/>
          </p:cNvSpPr>
          <p:nvPr/>
        </p:nvSpPr>
        <p:spPr bwMode="auto">
          <a:xfrm>
            <a:off x="0" y="0"/>
            <a:ext cx="929005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Посевные площади фермерского сектора,    </a:t>
            </a: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тыс.га</a:t>
            </a:r>
          </a:p>
        </p:txBody>
      </p:sp>
      <p:graphicFrame>
        <p:nvGraphicFramePr>
          <p:cNvPr id="12697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620713"/>
          <a:ext cx="9290050" cy="5292725"/>
        </p:xfrm>
        <a:graphic>
          <a:graphicData uri="http://schemas.openxmlformats.org/presentationml/2006/ole">
            <p:oleObj spid="_x0000_s126979" name="Диаграмма" r:id="rId3" imgW="6743557" imgH="4505277" progId="MSGraph.Chart.8">
              <p:embed followColorScheme="full"/>
            </p:oleObj>
          </a:graphicData>
        </a:graphic>
      </p:graphicFrame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0" y="5932488"/>
            <a:ext cx="9290050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Идет стабильный рост посевных площадей в фермерском секторе.</a:t>
            </a:r>
          </a:p>
          <a:p>
            <a:pPr algn="ctr"/>
            <a:r>
              <a:rPr lang="ru-RU" b="1" i="1"/>
              <a:t>За последние 5 лет посевные площади увеличились на 126 %, или  среднегодовой рост составил 907 тыс.га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7278688" y="1196975"/>
            <a:ext cx="146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 rot="-2688263">
            <a:off x="8386763" y="5133975"/>
            <a:ext cx="776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2016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7" name="Rectangle 467"/>
          <p:cNvSpPr>
            <a:spLocks noChangeArrowheads="1"/>
          </p:cNvSpPr>
          <p:nvPr/>
        </p:nvSpPr>
        <p:spPr bwMode="auto">
          <a:xfrm>
            <a:off x="0" y="0"/>
            <a:ext cx="929005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поголовья КРС в крестьянских (фермерских) хозяйствах,  </a:t>
            </a: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692150"/>
          <a:ext cx="7021513" cy="5292725"/>
        </p:xfrm>
        <a:graphic>
          <a:graphicData uri="http://schemas.openxmlformats.org/presentationml/2006/ole">
            <p:oleObj spid="_x0000_s123907" name="Диаграмма" r:id="rId3" imgW="6743557" imgH="4505277" progId="MSGraph.Chart.8">
              <p:embed followColorScheme="full"/>
            </p:oleObj>
          </a:graphicData>
        </a:graphic>
      </p:graphicFrame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52413" y="6021388"/>
            <a:ext cx="8748712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Поголовье коров в крестьянских  (фермерских) хозяйствах</a:t>
            </a:r>
          </a:p>
          <a:p>
            <a:pPr algn="ctr"/>
            <a:r>
              <a:rPr lang="ru-RU" b="1" i="1"/>
              <a:t>за период с 2005-2015 гг. увеличилось на 1311,8 тыс.голов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7278688" y="1196975"/>
            <a:ext cx="146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7094538" y="692150"/>
            <a:ext cx="2195512" cy="52578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3911" name="Text Box 9"/>
          <p:cNvSpPr txBox="1">
            <a:spLocks noChangeArrowheads="1"/>
          </p:cNvSpPr>
          <p:nvPr/>
        </p:nvSpPr>
        <p:spPr bwMode="auto">
          <a:xfrm>
            <a:off x="7240588" y="692150"/>
            <a:ext cx="2049462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Прирост поголовья КРС по годам:</a:t>
            </a:r>
          </a:p>
          <a:p>
            <a:pPr algn="ctr">
              <a:spcBef>
                <a:spcPct val="50000"/>
              </a:spcBef>
            </a:pPr>
            <a:r>
              <a:rPr lang="ru-RU" sz="1400" b="1"/>
              <a:t>2006 к 2005</a:t>
            </a:r>
            <a:r>
              <a:rPr lang="ru-RU" b="1"/>
              <a:t> + 160,7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2007 к 2006 </a:t>
            </a:r>
            <a:r>
              <a:rPr lang="ru-RU" b="1"/>
              <a:t>+</a:t>
            </a:r>
            <a:r>
              <a:rPr lang="ru-RU"/>
              <a:t> </a:t>
            </a:r>
            <a:r>
              <a:rPr lang="ru-RU" b="1"/>
              <a:t>131,3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2008 к 2007 </a:t>
            </a:r>
            <a:r>
              <a:rPr lang="ru-RU" b="1"/>
              <a:t>+ 8,2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2009 к 2008 + </a:t>
            </a:r>
            <a:r>
              <a:rPr lang="ru-RU" b="1"/>
              <a:t>125,9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2010 к 2009 </a:t>
            </a:r>
            <a:r>
              <a:rPr lang="ru-RU" b="1"/>
              <a:t>+</a:t>
            </a:r>
            <a:r>
              <a:rPr lang="ru-RU" sz="1400" b="1"/>
              <a:t> </a:t>
            </a:r>
            <a:r>
              <a:rPr lang="ru-RU" b="1"/>
              <a:t>118,2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2011 к 2010 </a:t>
            </a:r>
            <a:r>
              <a:rPr lang="ru-RU" b="1"/>
              <a:t>+ 217,1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2012 к 2011 </a:t>
            </a:r>
            <a:r>
              <a:rPr lang="ru-RU" b="1"/>
              <a:t>+ 238,1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2013 к 2012 </a:t>
            </a:r>
            <a:r>
              <a:rPr lang="ru-RU" b="1"/>
              <a:t>+ 117,6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2014 к 2013 </a:t>
            </a:r>
            <a:r>
              <a:rPr lang="ru-RU" b="1"/>
              <a:t>+ 96,6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2015 к 2014 </a:t>
            </a:r>
            <a:r>
              <a:rPr lang="ru-RU" b="1"/>
              <a:t>+ 98,1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7" name="Rectangle 467"/>
          <p:cNvSpPr>
            <a:spLocks noChangeArrowheads="1"/>
          </p:cNvSpPr>
          <p:nvPr/>
        </p:nvSpPr>
        <p:spPr bwMode="auto">
          <a:xfrm>
            <a:off x="0" y="0"/>
            <a:ext cx="929005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поголовья КОРОВ в крестьянских (фермерских) хозяйствах,  </a:t>
            </a: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  <p:graphicFrame>
        <p:nvGraphicFramePr>
          <p:cNvPr id="124931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8738" y="981075"/>
          <a:ext cx="6602412" cy="4679950"/>
        </p:xfrm>
        <a:graphic>
          <a:graphicData uri="http://schemas.openxmlformats.org/presentationml/2006/ole">
            <p:oleObj spid="_x0000_s124931" name="Диаграмма" r:id="rId3" imgW="6743557" imgH="4505277" progId="MSGraph.Chart.8">
              <p:embed followColorScheme="full"/>
            </p:oleObj>
          </a:graphicData>
        </a:graphic>
      </p:graphicFrame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328613" y="5805488"/>
            <a:ext cx="8748712" cy="9255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Поголовье коров в крестьянских  (фермерских) хозяйствах</a:t>
            </a:r>
          </a:p>
          <a:p>
            <a:pPr algn="ctr"/>
            <a:r>
              <a:rPr lang="ru-RU" b="1" i="1"/>
              <a:t>за период с 2005-2015 гг. увеличилось на 725,7 тыс.голов, </a:t>
            </a:r>
          </a:p>
          <a:p>
            <a:pPr algn="ctr"/>
            <a:r>
              <a:rPr lang="ru-RU" b="1" i="1"/>
              <a:t>или в 2,7 раза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7278688" y="1196975"/>
            <a:ext cx="146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6732588" y="692150"/>
            <a:ext cx="2557462" cy="4968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4935" name="Text Box 9"/>
          <p:cNvSpPr txBox="1">
            <a:spLocks noChangeArrowheads="1"/>
          </p:cNvSpPr>
          <p:nvPr/>
        </p:nvSpPr>
        <p:spPr bwMode="auto">
          <a:xfrm>
            <a:off x="6911975" y="620713"/>
            <a:ext cx="2378075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8900" indent="-88900" algn="ctr">
              <a:spcBef>
                <a:spcPct val="50000"/>
              </a:spcBef>
            </a:pPr>
            <a:r>
              <a:rPr lang="ru-RU" b="1"/>
              <a:t>Прирост поголовья коров по годам:</a:t>
            </a:r>
          </a:p>
          <a:p>
            <a:pPr marL="88900" indent="-88900" algn="ctr">
              <a:spcBef>
                <a:spcPct val="50000"/>
              </a:spcBef>
            </a:pPr>
            <a:r>
              <a:rPr lang="ru-RU" sz="1400" b="1"/>
              <a:t>2006 к 2005 + </a:t>
            </a:r>
            <a:r>
              <a:rPr lang="ru-RU" b="1"/>
              <a:t>64,1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 2007 к 2006 </a:t>
            </a:r>
            <a:r>
              <a:rPr lang="ru-RU" b="1"/>
              <a:t>+ 52,4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 2008 к 2007 </a:t>
            </a:r>
            <a:r>
              <a:rPr lang="ru-RU" b="1"/>
              <a:t> + 6,7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 2009 к 2008 </a:t>
            </a:r>
            <a:r>
              <a:rPr lang="ru-RU" b="1"/>
              <a:t>+ 97,2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 2010 к 2009 </a:t>
            </a:r>
            <a:r>
              <a:rPr lang="ru-RU" b="1"/>
              <a:t>+85,3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 2011 к 2010 </a:t>
            </a:r>
            <a:r>
              <a:rPr lang="ru-RU" b="1"/>
              <a:t>+  145,1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2012 к 2011 </a:t>
            </a:r>
            <a:r>
              <a:rPr lang="ru-RU" b="1"/>
              <a:t>+ 115,0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2013 к 2012 </a:t>
            </a:r>
            <a:r>
              <a:rPr lang="ru-RU" b="1"/>
              <a:t>+ 61,0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2014 к 2013 + </a:t>
            </a:r>
            <a:r>
              <a:rPr lang="ru-RU" b="1"/>
              <a:t>46,1</a:t>
            </a:r>
          </a:p>
          <a:p>
            <a:pPr marL="88900" indent="-88900">
              <a:lnSpc>
                <a:spcPct val="150000"/>
              </a:lnSpc>
            </a:pPr>
            <a:r>
              <a:rPr lang="ru-RU" sz="1400" b="1"/>
              <a:t>    2015 к 2014 </a:t>
            </a:r>
            <a:r>
              <a:rPr lang="ru-RU" b="1"/>
              <a:t>+ 52,8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7" name="Rectangle 467"/>
          <p:cNvSpPr>
            <a:spLocks noChangeArrowheads="1"/>
          </p:cNvSpPr>
          <p:nvPr/>
        </p:nvSpPr>
        <p:spPr bwMode="auto">
          <a:xfrm>
            <a:off x="0" y="0"/>
            <a:ext cx="9290050" cy="4762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поголовья СВИНЕЙ в крестьянских (фермерских) хозяйствах,  </a:t>
            </a: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80975" y="981075"/>
          <a:ext cx="7142163" cy="4778375"/>
        </p:xfrm>
        <a:graphic>
          <a:graphicData uri="http://schemas.openxmlformats.org/presentationml/2006/ole">
            <p:oleObj spid="_x0000_s125955" name="Диаграмма" r:id="rId3" imgW="6734127" imgH="4505277" progId="MSGraph.Chart.8">
              <p:embed followColorScheme="full"/>
            </p:oleObj>
          </a:graphicData>
        </a:graphic>
      </p:graphicFrame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80975" y="5949950"/>
            <a:ext cx="910907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Поголовье свиней в крестьянских  (фермерских) хозяйствах</a:t>
            </a:r>
          </a:p>
          <a:p>
            <a:pPr algn="ctr"/>
            <a:r>
              <a:rPr lang="ru-RU" b="1" i="1"/>
              <a:t>за период с 2005-2015 гг. уменьшилось на 110,7 тыс.голов, 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7278688" y="1196975"/>
            <a:ext cx="146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7094538" y="765175"/>
            <a:ext cx="2195512" cy="49688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25959" name="Text Box 9"/>
          <p:cNvSpPr txBox="1">
            <a:spLocks noChangeArrowheads="1"/>
          </p:cNvSpPr>
          <p:nvPr/>
        </p:nvSpPr>
        <p:spPr bwMode="auto">
          <a:xfrm>
            <a:off x="7240588" y="908050"/>
            <a:ext cx="2049462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Прирост поголовья свиней по годам:</a:t>
            </a:r>
          </a:p>
          <a:p>
            <a:pPr>
              <a:spcBef>
                <a:spcPct val="50000"/>
              </a:spcBef>
            </a:pPr>
            <a:r>
              <a:rPr lang="ru-RU" sz="1400" b="1"/>
              <a:t>2006 к 2005 </a:t>
            </a:r>
            <a:r>
              <a:rPr lang="ru-RU" b="1"/>
              <a:t>+ 249,9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2007 к 2006 </a:t>
            </a:r>
            <a:r>
              <a:rPr lang="ru-RU" b="1"/>
              <a:t>+ 37,6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2008 к 2007 </a:t>
            </a:r>
            <a:r>
              <a:rPr lang="ru-RU" b="1"/>
              <a:t>– 59,7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2009 к 2008 </a:t>
            </a:r>
            <a:r>
              <a:rPr lang="ru-RU" b="1"/>
              <a:t>– 25,0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2010 к 2009 </a:t>
            </a:r>
            <a:r>
              <a:rPr lang="ru-RU" b="1"/>
              <a:t>+ 28,5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2011 к 2010 </a:t>
            </a:r>
            <a:r>
              <a:rPr lang="ru-RU" b="1"/>
              <a:t>– 131,5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2012 к 2011 </a:t>
            </a:r>
            <a:r>
              <a:rPr lang="ru-RU" b="1"/>
              <a:t>– 107,1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2013 к 2012 </a:t>
            </a:r>
            <a:r>
              <a:rPr lang="ru-RU" b="1"/>
              <a:t>– 95,9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2014 к 2013 </a:t>
            </a:r>
            <a:r>
              <a:rPr lang="ru-RU" b="1"/>
              <a:t>-  41,7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2015 к 2014</a:t>
            </a:r>
            <a:r>
              <a:rPr lang="ru-RU" b="1"/>
              <a:t> + 34,2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87" name="Rectangle 467"/>
          <p:cNvSpPr>
            <a:spLocks noChangeArrowheads="1"/>
          </p:cNvSpPr>
          <p:nvPr/>
        </p:nvSpPr>
        <p:spPr bwMode="auto">
          <a:xfrm>
            <a:off x="0" y="0"/>
            <a:ext cx="929005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ru-RU" alt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поголовья ОВЕЦ и КОЗ в крестьянских (фермерских) хозяйствах,  </a:t>
            </a:r>
            <a:r>
              <a:rPr lang="ru-RU" alt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8738" y="836613"/>
          <a:ext cx="6673850" cy="4824412"/>
        </p:xfrm>
        <a:graphic>
          <a:graphicData uri="http://schemas.openxmlformats.org/presentationml/2006/ole">
            <p:oleObj spid="_x0000_s2050" name="Диаграмма" r:id="rId3" imgW="6743557" imgH="4505277" progId="MSGraph.Chart.8">
              <p:embed followColorScheme="full"/>
            </p:oleObj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850" y="6021388"/>
            <a:ext cx="8748713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Поголовье овец и коз в крестьянских  (фермерских) хозяйствах</a:t>
            </a:r>
          </a:p>
          <a:p>
            <a:pPr algn="ctr"/>
            <a:r>
              <a:rPr lang="ru-RU" b="1" i="1"/>
              <a:t>за период с 2005-2015 гг. увеличилось на 4387,5 тыс.голов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278688" y="1196975"/>
            <a:ext cx="1465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805613" y="692150"/>
            <a:ext cx="2484437" cy="5113338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6805613" y="765175"/>
            <a:ext cx="2484437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Прирост поголовья овец и коз по годам:</a:t>
            </a:r>
          </a:p>
          <a:p>
            <a:endParaRPr lang="ru-RU" b="1"/>
          </a:p>
          <a:p>
            <a:pPr>
              <a:lnSpc>
                <a:spcPct val="130000"/>
              </a:lnSpc>
            </a:pPr>
            <a:r>
              <a:rPr lang="ru-RU" sz="1400" b="1"/>
              <a:t>2006 к 2005</a:t>
            </a:r>
            <a:r>
              <a:rPr lang="ru-RU" b="1"/>
              <a:t> + 668,8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2007 к 2006</a:t>
            </a:r>
            <a:r>
              <a:rPr lang="ru-RU" b="1"/>
              <a:t> + 1030,5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2008 к 2007</a:t>
            </a:r>
            <a:r>
              <a:rPr lang="ru-RU" b="1"/>
              <a:t> + 345,6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2009 к 2008</a:t>
            </a:r>
            <a:r>
              <a:rPr lang="ru-RU" b="1"/>
              <a:t> – 480,9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2010 к 2009</a:t>
            </a:r>
            <a:r>
              <a:rPr lang="ru-RU" b="1"/>
              <a:t> + 2,0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2011 к 2010</a:t>
            </a:r>
            <a:r>
              <a:rPr lang="ru-RU" b="1"/>
              <a:t> + 920,9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2012 к 2011</a:t>
            </a:r>
            <a:r>
              <a:rPr lang="ru-RU" b="1"/>
              <a:t> + 1299,1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2013 к 2012</a:t>
            </a:r>
            <a:r>
              <a:rPr lang="ru-RU" b="1"/>
              <a:t> + 216,5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2014 к 2013</a:t>
            </a:r>
            <a:r>
              <a:rPr lang="ru-RU" b="1"/>
              <a:t> + 233,9</a:t>
            </a:r>
          </a:p>
          <a:p>
            <a:pPr>
              <a:lnSpc>
                <a:spcPct val="130000"/>
              </a:lnSpc>
            </a:pPr>
            <a:r>
              <a:rPr lang="ru-RU" sz="1400" b="1"/>
              <a:t>2015 к 2014</a:t>
            </a:r>
            <a:r>
              <a:rPr lang="ru-RU" b="1"/>
              <a:t> + 151,1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4048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Поголовье сельскохозяйственных животных</a:t>
            </a:r>
            <a:endParaRPr lang="ru-RU" sz="14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30923" name="Group 203"/>
          <p:cNvGraphicFramePr>
            <a:graphicFrameLocks noGrp="1"/>
          </p:cNvGraphicFramePr>
          <p:nvPr/>
        </p:nvGraphicFramePr>
        <p:xfrm>
          <a:off x="508000" y="6237288"/>
          <a:ext cx="5965825" cy="487362"/>
        </p:xfrm>
        <a:graphic>
          <a:graphicData uri="http://schemas.openxmlformats.org/drawingml/2006/table">
            <a:tbl>
              <a:tblPr/>
              <a:tblGrid>
                <a:gridCol w="3506788"/>
                <a:gridCol w="1290637"/>
                <a:gridCol w="1168400"/>
              </a:tblGrid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* По официальным данным Росстата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gridSpan="3"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22"/>
          <p:cNvSpPr>
            <a:spLocks noChangeArrowheads="1"/>
          </p:cNvSpPr>
          <p:nvPr/>
        </p:nvSpPr>
        <p:spPr bwMode="auto">
          <a:xfrm>
            <a:off x="8101013" y="0"/>
            <a:ext cx="79851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  <p:sp>
        <p:nvSpPr>
          <p:cNvPr id="30729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30924" name="Group 204"/>
          <p:cNvGraphicFramePr>
            <a:graphicFrameLocks noGrp="1"/>
          </p:cNvGraphicFramePr>
          <p:nvPr/>
        </p:nvGraphicFramePr>
        <p:xfrm>
          <a:off x="0" y="404813"/>
          <a:ext cx="9290050" cy="6453187"/>
        </p:xfrm>
        <a:graphic>
          <a:graphicData uri="http://schemas.openxmlformats.org/drawingml/2006/table">
            <a:tbl>
              <a:tblPr/>
              <a:tblGrid>
                <a:gridCol w="1905000"/>
                <a:gridCol w="954088"/>
                <a:gridCol w="1192212"/>
                <a:gridCol w="915988"/>
                <a:gridCol w="1184275"/>
                <a:gridCol w="1082675"/>
                <a:gridCol w="1146175"/>
                <a:gridCol w="909637"/>
              </a:tblGrid>
              <a:tr h="2524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 категории хозяйств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организа-ции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хозяйство-вания,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722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с/х организа-ции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рогатый скот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9165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9253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8976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3712,1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4399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6445,9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5162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7147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4468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2851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11353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рогатый скот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19968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9257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8843,5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3712,7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4411,8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5130,7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5605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21820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11277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32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рогатый скот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20671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9758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9025,8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3767,6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4624,7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5258,3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10598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5864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21986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11194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433,7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2857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Поголовье сельскохозяйственных животных</a:t>
            </a:r>
            <a:endParaRPr lang="ru-RU" sz="14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32006" name="Group 262"/>
          <p:cNvGraphicFramePr>
            <a:graphicFrameLocks noGrp="1"/>
          </p:cNvGraphicFramePr>
          <p:nvPr/>
        </p:nvGraphicFramePr>
        <p:xfrm>
          <a:off x="474663" y="6092825"/>
          <a:ext cx="7170737" cy="492125"/>
        </p:xfrm>
        <a:graphic>
          <a:graphicData uri="http://schemas.openxmlformats.org/drawingml/2006/table">
            <a:tbl>
              <a:tblPr/>
              <a:tblGrid>
                <a:gridCol w="4213225"/>
                <a:gridCol w="1552575"/>
                <a:gridCol w="1404937"/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* По официальным данным Росстата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 gridSpan="3"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включая подсобные хозяйства несельскохозяйственных организаций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22"/>
          <p:cNvSpPr>
            <a:spLocks noChangeArrowheads="1"/>
          </p:cNvSpPr>
          <p:nvPr/>
        </p:nvSpPr>
        <p:spPr bwMode="auto">
          <a:xfrm>
            <a:off x="8245475" y="0"/>
            <a:ext cx="7985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>
              <a:defRPr/>
            </a:pPr>
            <a:r>
              <a:rPr lang="ru-RU" sz="11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  <p:sp>
        <p:nvSpPr>
          <p:cNvPr id="31753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32007" name="Group 263"/>
          <p:cNvGraphicFramePr>
            <a:graphicFrameLocks noGrp="1"/>
          </p:cNvGraphicFramePr>
          <p:nvPr/>
        </p:nvGraphicFramePr>
        <p:xfrm>
          <a:off x="0" y="333375"/>
          <a:ext cx="9290050" cy="6519863"/>
        </p:xfrm>
        <a:graphic>
          <a:graphicData uri="http://schemas.openxmlformats.org/drawingml/2006/table">
            <a:tbl>
              <a:tblPr/>
              <a:tblGrid>
                <a:gridCol w="2419350"/>
                <a:gridCol w="1016000"/>
                <a:gridCol w="935038"/>
                <a:gridCol w="1169987"/>
                <a:gridCol w="938213"/>
                <a:gridCol w="869950"/>
                <a:gridCol w="863600"/>
                <a:gridCol w="1077912"/>
              </a:tblGrid>
              <a:tr h="3095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Наименование показателей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 категории хозяйств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организа-ции</a:t>
                      </a:r>
                      <a:r>
                        <a:rPr kumimoji="0" lang="ru-RU" sz="11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ИП</a:t>
                      </a: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хозяйствования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хозяйство-вания, %</a:t>
                      </a: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6207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с/х организации</a:t>
                      </a:r>
                    </a:p>
                  </a:txBody>
                  <a:tcPr marL="36000" marR="36000" marT="586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18992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8447,8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2820.6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2243,2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8301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13364,8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8408,1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3387,4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1221.4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1138,9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3881,8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6242,1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21506,5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17599,8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1109.3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3451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5016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24881,1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4346,5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3255.6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8937,8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11596,8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23790,2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547,2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21,9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54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19264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8523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2696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8596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13437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8531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3440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1179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4005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6270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19546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15588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3536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5025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24711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4368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3039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8787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11556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23382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527,3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19564,0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8800,5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2683,7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2048,5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8715,0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13447,2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8661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3532,5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1180,1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4088,5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6308,6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19081,4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14704,7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1204,4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463,2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3913,5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5581,1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24337,4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4401,1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2989,1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8553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11383,5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22925,4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494,6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395,4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115,2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54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19930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9060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2694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13564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8859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3640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1195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4239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6413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72,4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18816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13679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4578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6736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24180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4583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3033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8336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11261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22630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93,6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395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L="36000" marR="36000" marT="5862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33337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основных продуктов животноводства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491538" y="0"/>
            <a:ext cx="798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graphicFrame>
        <p:nvGraphicFramePr>
          <p:cNvPr id="32998" name="Group 230"/>
          <p:cNvGraphicFramePr>
            <a:graphicFrameLocks noGrp="1"/>
          </p:cNvGraphicFramePr>
          <p:nvPr/>
        </p:nvGraphicFramePr>
        <p:xfrm>
          <a:off x="255588" y="6503988"/>
          <a:ext cx="7329487" cy="354012"/>
        </p:xfrm>
        <a:graphic>
          <a:graphicData uri="http://schemas.openxmlformats.org/drawingml/2006/table">
            <a:tbl>
              <a:tblPr/>
              <a:tblGrid>
                <a:gridCol w="4102100"/>
                <a:gridCol w="1482725"/>
                <a:gridCol w="1744662"/>
              </a:tblGrid>
              <a:tr h="114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* По официальным данным Росстата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gridSpan="3"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78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33000" name="Group 232"/>
          <p:cNvGraphicFramePr>
            <a:graphicFrameLocks noGrp="1"/>
          </p:cNvGraphicFramePr>
          <p:nvPr/>
        </p:nvGraphicFramePr>
        <p:xfrm>
          <a:off x="0" y="404813"/>
          <a:ext cx="9253538" cy="6453187"/>
        </p:xfrm>
        <a:graphic>
          <a:graphicData uri="http://schemas.openxmlformats.org/drawingml/2006/table">
            <a:tbl>
              <a:tblPr/>
              <a:tblGrid>
                <a:gridCol w="1485900"/>
                <a:gridCol w="962025"/>
                <a:gridCol w="966788"/>
                <a:gridCol w="1185862"/>
                <a:gridCol w="1335088"/>
                <a:gridCol w="1189037"/>
                <a:gridCol w="1009650"/>
                <a:gridCol w="1119188"/>
              </a:tblGrid>
              <a:tr h="217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показателей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Сельскохозяйственные организации -всего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1)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Крестьянские (фермерские) хозяйства и ИП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малые с/х предприятия  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8052" marB="8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 из них: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6617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крупный 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2888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1787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31646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20539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41113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31849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1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301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весе)из них:</a:t>
                      </a: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6101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4104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4931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крупный 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3086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3866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3418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31847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14313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18874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40599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31316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8980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10603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3018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2009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весе)из них:</a:t>
                      </a: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9972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5482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4163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4933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крупный 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2293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1654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32570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14495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3215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1425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21290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39429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29858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9261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10628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0341" marR="20341" marT="10171" marB="1017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2603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основных продуктов животноводства</a:t>
            </a:r>
            <a:endParaRPr lang="ru-RU" sz="12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491538" y="285750"/>
            <a:ext cx="798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graphicFrame>
        <p:nvGraphicFramePr>
          <p:cNvPr id="34091" name="Group 299"/>
          <p:cNvGraphicFramePr>
            <a:graphicFrameLocks noGrp="1"/>
          </p:cNvGraphicFramePr>
          <p:nvPr/>
        </p:nvGraphicFramePr>
        <p:xfrm>
          <a:off x="328613" y="6092825"/>
          <a:ext cx="7331075" cy="488950"/>
        </p:xfrm>
        <a:graphic>
          <a:graphicData uri="http://schemas.openxmlformats.org/drawingml/2006/table">
            <a:tbl>
              <a:tblPr/>
              <a:tblGrid>
                <a:gridCol w="4103687"/>
                <a:gridCol w="1482725"/>
                <a:gridCol w="1744663"/>
              </a:tblGrid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* По официальным данным Росстата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">
                <a:tc gridSpan="3"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2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34092" name="Group 300"/>
          <p:cNvGraphicFramePr>
            <a:graphicFrameLocks noGrp="1"/>
          </p:cNvGraphicFramePr>
          <p:nvPr/>
        </p:nvGraphicFramePr>
        <p:xfrm>
          <a:off x="0" y="260350"/>
          <a:ext cx="9290050" cy="6634163"/>
        </p:xfrm>
        <a:graphic>
          <a:graphicData uri="http://schemas.openxmlformats.org/drawingml/2006/table">
            <a:tbl>
              <a:tblPr/>
              <a:tblGrid>
                <a:gridCol w="1508125"/>
                <a:gridCol w="979488"/>
                <a:gridCol w="979487"/>
                <a:gridCol w="1206500"/>
                <a:gridCol w="1357313"/>
                <a:gridCol w="955675"/>
                <a:gridCol w="1276350"/>
                <a:gridCol w="1027112"/>
              </a:tblGrid>
              <a:tr h="22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показателей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 -всего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Крестьянские (фермерские) хозяйства и ИП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 по малым формам хозяйствования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Удельный вес МФХ, 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58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малые с/х предприятия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0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(ж.вес) из них: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13475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9587,6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3420,4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4483,8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кр. 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2875,6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905,8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1741,1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2215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3974,5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3097,4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820,3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1049,9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6032,9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5524,2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440,8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650,2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30796,9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14718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14044,2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20110,2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42571,7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33410,8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1951.4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8792,5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11112,4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4625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(ж.вес) из них: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12912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8924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574,3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3543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4563,3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кр. 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2911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929,8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252,1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212,6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1768,6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2233,3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3823,8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2860,5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159,1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902,7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1122,5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5580,3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5069,8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126,5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450,7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637,1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30791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14365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3703,8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14508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20129,8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41860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32563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2016,4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8976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11313,4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730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(ж.вес) из них: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12222,9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8179,8</a:t>
                      </a: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589,6</a:t>
                      </a: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397,1</a:t>
                      </a: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3646,1</a:t>
                      </a: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4632,8</a:t>
                      </a: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37,9</a:t>
                      </a:r>
                    </a:p>
                  </a:txBody>
                  <a:tcPr marL="24014" marR="15962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кр.рогатый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2909,5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235,2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183,1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1787,4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2205,7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3611,2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2532,9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183,1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1010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1261,4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5141,4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4647,9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139,2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632,6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30528,8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14046,5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3476,2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1804,0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14678,4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19958,6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41286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32254,5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1687,1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8731,3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10718,6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4014" marR="1413" marT="8052" marB="8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(ж.вес) из них: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11621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7399,8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481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384,7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3836,5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4702,2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кр. рогатый скот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2912,5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936,6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220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165,4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1810,6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2196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3285,6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2027,5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148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1176,7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1406,1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4864,1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4371,3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84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576,9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0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31755,8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14752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1518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1719,4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15284,1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18521,5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42032,9</a:t>
                      </a:r>
                    </a:p>
                  </a:txBody>
                  <a:tcPr marL="24014" marR="1413" marT="141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32767,9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1193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333,4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8931,6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10458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24014" marR="1413" marT="8052" marB="8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01"/>
          <p:cNvSpPr>
            <a:spLocks noChangeArrowheads="1"/>
          </p:cNvSpPr>
          <p:nvPr/>
        </p:nvSpPr>
        <p:spPr bwMode="auto">
          <a:xfrm>
            <a:off x="8491538" y="0"/>
            <a:ext cx="798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290050" cy="10525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Крестьянские хозяйства, семейные фермы - наиболее динамично развивающаяся часть отечественного АПК, основная движущая сила возрождения аграрной России</a:t>
            </a:r>
          </a:p>
        </p:txBody>
      </p:sp>
      <p:sp>
        <p:nvSpPr>
          <p:cNvPr id="1028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029" name="Rectangle 27"/>
          <p:cNvSpPr>
            <a:spLocks noChangeArrowheads="1"/>
          </p:cNvSpPr>
          <p:nvPr/>
        </p:nvSpPr>
        <p:spPr bwMode="auto">
          <a:xfrm>
            <a:off x="3108325" y="1700213"/>
            <a:ext cx="2757488" cy="885825"/>
          </a:xfrm>
          <a:prstGeom prst="rect">
            <a:avLst/>
          </a:prstGeom>
          <a:blipFill dpi="0" rotWithShape="1">
            <a:blip r:embed="rId3" cstate="print">
              <a:alphaModFix amt="82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300" b="1">
                <a:solidFill>
                  <a:srgbClr val="FF0000"/>
                </a:solidFill>
              </a:rPr>
              <a:t>Темпы роста производства </a:t>
            </a:r>
          </a:p>
          <a:p>
            <a:pPr algn="ctr" eaLnBrk="0" hangingPunct="0"/>
            <a:r>
              <a:rPr lang="ru-RU" sz="1300" b="1">
                <a:solidFill>
                  <a:srgbClr val="FF0000"/>
                </a:solidFill>
              </a:rPr>
              <a:t>в фермерском секторе за последние десять лет  в 1,6 раза выше, чем по отрасли.</a:t>
            </a:r>
          </a:p>
        </p:txBody>
      </p:sp>
      <p:sp>
        <p:nvSpPr>
          <p:cNvPr id="1030" name="Rectangle 37"/>
          <p:cNvSpPr>
            <a:spLocks noChangeArrowheads="1"/>
          </p:cNvSpPr>
          <p:nvPr/>
        </p:nvSpPr>
        <p:spPr bwMode="auto">
          <a:xfrm>
            <a:off x="109538" y="3284538"/>
            <a:ext cx="8782050" cy="517525"/>
          </a:xfrm>
          <a:prstGeom prst="rect">
            <a:avLst/>
          </a:prstGeom>
          <a:solidFill>
            <a:srgbClr val="FEE8D8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i="1">
                <a:solidFill>
                  <a:srgbClr val="FF0000"/>
                </a:solidFill>
              </a:rPr>
              <a:t>Малые формы хозяйствования имеют 57,4 млн. га сельхозугодий, что составляет 34,6% от общей их площади</a:t>
            </a:r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4718050" y="4437063"/>
            <a:ext cx="4391025" cy="2100262"/>
          </a:xfrm>
          <a:prstGeom prst="rect">
            <a:avLst/>
          </a:prstGeom>
          <a:solidFill>
            <a:srgbClr val="FDFCDA">
              <a:alpha val="8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200" b="1">
              <a:solidFill>
                <a:srgbClr val="000099"/>
              </a:solidFill>
            </a:endParaRPr>
          </a:p>
          <a:p>
            <a:r>
              <a:rPr lang="ru-RU" sz="1200" b="1">
                <a:solidFill>
                  <a:srgbClr val="000099"/>
                </a:solidFill>
              </a:rPr>
              <a:t>В 2015 году малые формы хозяйствования произвели валовой</a:t>
            </a:r>
            <a:r>
              <a:rPr lang="en-US" sz="1200" b="1">
                <a:solidFill>
                  <a:srgbClr val="000099"/>
                </a:solidFill>
              </a:rPr>
              <a:t> </a:t>
            </a:r>
            <a:r>
              <a:rPr lang="ru-RU" sz="1200" b="1">
                <a:solidFill>
                  <a:srgbClr val="000099"/>
                </a:solidFill>
              </a:rPr>
              <a:t>сельскохозяйственной продукции:</a:t>
            </a:r>
          </a:p>
          <a:p>
            <a:r>
              <a:rPr lang="ru-RU" sz="1200" b="1">
                <a:solidFill>
                  <a:srgbClr val="000099"/>
                </a:solidFill>
              </a:rPr>
              <a:t>    КФХ + ЛПХ + малые с/х орг. – 60%</a:t>
            </a:r>
          </a:p>
          <a:p>
            <a:r>
              <a:rPr lang="ru-RU" sz="1200" b="1">
                <a:solidFill>
                  <a:srgbClr val="000099"/>
                </a:solidFill>
              </a:rPr>
              <a:t>    КФХ + ЛПХ + микро.с/х орг. – 51,4%</a:t>
            </a:r>
          </a:p>
          <a:p>
            <a:r>
              <a:rPr lang="ru-RU" sz="1200" b="1">
                <a:solidFill>
                  <a:srgbClr val="000099"/>
                </a:solidFill>
              </a:rPr>
              <a:t>    КФХ и ЛПХ -</a:t>
            </a:r>
            <a:r>
              <a:rPr lang="en-US" sz="1200" b="1">
                <a:solidFill>
                  <a:srgbClr val="000099"/>
                </a:solidFill>
              </a:rPr>
              <a:t> </a:t>
            </a:r>
            <a:r>
              <a:rPr lang="ru-RU" sz="1200" b="1">
                <a:solidFill>
                  <a:srgbClr val="000099"/>
                </a:solidFill>
              </a:rPr>
              <a:t>49,2%</a:t>
            </a:r>
          </a:p>
          <a:p>
            <a:r>
              <a:rPr lang="ru-RU" sz="1200" b="1">
                <a:solidFill>
                  <a:srgbClr val="000099"/>
                </a:solidFill>
              </a:rPr>
              <a:t>   </a:t>
            </a:r>
            <a:r>
              <a:rPr lang="en-US" sz="1200" b="1">
                <a:solidFill>
                  <a:srgbClr val="000099"/>
                </a:solidFill>
              </a:rPr>
              <a:t>           </a:t>
            </a:r>
            <a:r>
              <a:rPr lang="ru-RU" sz="1200" b="1">
                <a:solidFill>
                  <a:srgbClr val="000099"/>
                </a:solidFill>
              </a:rPr>
              <a:t>   </a:t>
            </a:r>
            <a:r>
              <a:rPr lang="ru-RU" sz="1200" b="1" u="sng">
                <a:solidFill>
                  <a:srgbClr val="000099"/>
                </a:solidFill>
              </a:rPr>
              <a:t>КФХ+ЛПХ произвели:</a:t>
            </a:r>
            <a:r>
              <a:rPr lang="ru-RU" sz="1200" b="1">
                <a:solidFill>
                  <a:srgbClr val="000099"/>
                </a:solidFill>
              </a:rPr>
              <a:t> </a:t>
            </a:r>
          </a:p>
          <a:p>
            <a:r>
              <a:rPr lang="ru-RU" sz="1200" b="1">
                <a:solidFill>
                  <a:srgbClr val="000099"/>
                </a:solidFill>
              </a:rPr>
              <a:t> </a:t>
            </a:r>
            <a:r>
              <a:rPr lang="en-US" sz="1200" b="1">
                <a:solidFill>
                  <a:srgbClr val="000099"/>
                </a:solidFill>
              </a:rPr>
              <a:t>            	</a:t>
            </a:r>
            <a:r>
              <a:rPr lang="ru-RU" sz="1200" b="1">
                <a:solidFill>
                  <a:srgbClr val="000099"/>
                </a:solidFill>
              </a:rPr>
              <a:t>картофеля – 86 %,  </a:t>
            </a:r>
            <a:endParaRPr lang="en-US" sz="1200" b="1">
              <a:solidFill>
                <a:srgbClr val="000099"/>
              </a:solidFill>
            </a:endParaRPr>
          </a:p>
          <a:p>
            <a:r>
              <a:rPr lang="en-US" sz="1200" b="1">
                <a:solidFill>
                  <a:srgbClr val="000099"/>
                </a:solidFill>
              </a:rPr>
              <a:t>	</a:t>
            </a:r>
            <a:r>
              <a:rPr lang="ru-RU" sz="1200" b="1">
                <a:solidFill>
                  <a:srgbClr val="000099"/>
                </a:solidFill>
              </a:rPr>
              <a:t>овощей –  82 %,		молока – 52 %,</a:t>
            </a:r>
          </a:p>
          <a:p>
            <a:r>
              <a:rPr lang="ru-RU" sz="1200" b="1">
                <a:solidFill>
                  <a:srgbClr val="000099"/>
                </a:solidFill>
              </a:rPr>
              <a:t>	мяса – 29%.</a:t>
            </a:r>
            <a:r>
              <a:rPr lang="ru-RU" sz="1200" b="1"/>
              <a:t> </a:t>
            </a:r>
          </a:p>
        </p:txBody>
      </p:sp>
      <p:sp>
        <p:nvSpPr>
          <p:cNvPr id="1032" name="Text Box 39"/>
          <p:cNvSpPr txBox="1">
            <a:spLocks noChangeArrowheads="1"/>
          </p:cNvSpPr>
          <p:nvPr/>
        </p:nvSpPr>
        <p:spPr bwMode="auto">
          <a:xfrm>
            <a:off x="109538" y="3933825"/>
            <a:ext cx="6291262" cy="488950"/>
          </a:xfrm>
          <a:prstGeom prst="rect">
            <a:avLst/>
          </a:prstGeom>
          <a:solidFill>
            <a:srgbClr val="FDFCDA">
              <a:alpha val="820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" b="1">
                <a:solidFill>
                  <a:srgbClr val="000099"/>
                </a:solidFill>
              </a:rPr>
              <a:t>Объем производства продукции сельского хозяйства, млрд. рублей, 2015 год</a:t>
            </a:r>
          </a:p>
        </p:txBody>
      </p:sp>
      <p:graphicFrame>
        <p:nvGraphicFramePr>
          <p:cNvPr id="1026" name="Содержимое 14"/>
          <p:cNvGraphicFramePr>
            <a:graphicFrameLocks noGrp="1"/>
          </p:cNvGraphicFramePr>
          <p:nvPr/>
        </p:nvGraphicFramePr>
        <p:xfrm>
          <a:off x="330200" y="4508500"/>
          <a:ext cx="4241800" cy="1905000"/>
        </p:xfrm>
        <a:graphic>
          <a:graphicData uri="http://schemas.openxmlformats.org/presentationml/2006/ole">
            <p:oleObj spid="_x0000_s1026" name="Диаграмма" r:id="rId4" imgW="10601182" imgH="4762452" progId="Excel.Chart.8">
              <p:embed/>
            </p:oleObj>
          </a:graphicData>
        </a:graphic>
      </p:graphicFrame>
      <p:sp>
        <p:nvSpPr>
          <p:cNvPr id="1033" name="Rectangle 36"/>
          <p:cNvSpPr>
            <a:spLocks noChangeArrowheads="1"/>
          </p:cNvSpPr>
          <p:nvPr/>
        </p:nvSpPr>
        <p:spPr bwMode="auto">
          <a:xfrm>
            <a:off x="309563" y="5715000"/>
            <a:ext cx="4635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/>
              <a:t>2508</a:t>
            </a:r>
          </a:p>
        </p:txBody>
      </p:sp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2105025" y="4857750"/>
            <a:ext cx="696913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5000"/>
              </a:lnSpc>
            </a:pPr>
            <a:r>
              <a:rPr lang="ru-RU" sz="1000"/>
              <a:t>2658</a:t>
            </a:r>
          </a:p>
        </p:txBody>
      </p:sp>
      <p:pic>
        <p:nvPicPr>
          <p:cNvPr id="1035" name="Picture 23" descr="Первое зерно нового урожа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8" y="1187450"/>
            <a:ext cx="2560637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5675" y="1412875"/>
            <a:ext cx="306705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42862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Валовые сборы основных сельскохозяйственных культур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316913" y="188913"/>
            <a:ext cx="79851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b"/>
          <a:lstStyle/>
          <a:p>
            <a:pPr algn="r"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</a:t>
            </a: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тонн</a:t>
            </a:r>
          </a:p>
        </p:txBody>
      </p:sp>
      <p:graphicFrame>
        <p:nvGraphicFramePr>
          <p:cNvPr id="35019" name="Group 203"/>
          <p:cNvGraphicFramePr>
            <a:graphicFrameLocks noGrp="1"/>
          </p:cNvGraphicFramePr>
          <p:nvPr/>
        </p:nvGraphicFramePr>
        <p:xfrm>
          <a:off x="182563" y="6459538"/>
          <a:ext cx="7548562" cy="398462"/>
        </p:xfrm>
        <a:graphic>
          <a:graphicData uri="http://schemas.openxmlformats.org/drawingml/2006/table">
            <a:tbl>
              <a:tblPr/>
              <a:tblGrid>
                <a:gridCol w="7548562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* 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 официальным данным Росстата</a:t>
                      </a:r>
                    </a:p>
                  </a:txBody>
                  <a:tcPr marL="7422" marR="7422" marT="7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7422" marR="7422" marT="7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24" name="Line 367"/>
          <p:cNvSpPr>
            <a:spLocks noChangeShapeType="1"/>
          </p:cNvSpPr>
          <p:nvPr/>
        </p:nvSpPr>
        <p:spPr bwMode="auto">
          <a:xfrm>
            <a:off x="4937125" y="1052513"/>
            <a:ext cx="80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35023" name="Group 207"/>
          <p:cNvGraphicFramePr>
            <a:graphicFrameLocks noGrp="1"/>
          </p:cNvGraphicFramePr>
          <p:nvPr/>
        </p:nvGraphicFramePr>
        <p:xfrm>
          <a:off x="0" y="476250"/>
          <a:ext cx="9290050" cy="6442075"/>
        </p:xfrm>
        <a:graphic>
          <a:graphicData uri="http://schemas.openxmlformats.org/drawingml/2006/table">
            <a:tbl>
              <a:tblPr/>
              <a:tblGrid>
                <a:gridCol w="1701800"/>
                <a:gridCol w="1185863"/>
                <a:gridCol w="1311275"/>
                <a:gridCol w="1133475"/>
                <a:gridCol w="1214437"/>
                <a:gridCol w="906463"/>
                <a:gridCol w="930275"/>
                <a:gridCol w="906462"/>
              </a:tblGrid>
              <a:tr h="2682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 -всего1)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644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 с/х предприятия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6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94212,9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72330,0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22907,7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20806,7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44790,5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47643,3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41167,7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7125,7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6246,1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229,4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13601,2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9697,4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6969,7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2688,2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5359,7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32681,4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4248,7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1790,7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2414,1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26018,6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30223,4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14696,2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9783,2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12676,9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2226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60959,6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46984,9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14086,1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13338,6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28060,8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22255,9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19734,8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3078,5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2419,3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5599,7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5344,8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3899,8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1353,5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1412,7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2798,6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21140,5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2213,2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1174,8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17752,5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19750,8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12126,1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2069,5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595,6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1388,3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8668,3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10652,2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322263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2009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97111,0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75919,8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23927,3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20320,3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870,9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45118,5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24892,0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22217,8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3178,9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2444,2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5853,1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6454,3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4565,4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1676,5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1862,0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3565,4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31134,0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4066,4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1384,9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1821,6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25245,9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28452,4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13401,5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2462,4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634,4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1385,2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9553,9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11573,5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42862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Валовые сборы основных сельскохозяйственных культур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245475" y="188913"/>
            <a:ext cx="7985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b"/>
          <a:lstStyle/>
          <a:p>
            <a:pPr algn="r"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тонн</a:t>
            </a:r>
          </a:p>
        </p:txBody>
      </p:sp>
      <p:graphicFrame>
        <p:nvGraphicFramePr>
          <p:cNvPr id="36096" name="Group 256"/>
          <p:cNvGraphicFramePr>
            <a:graphicFrameLocks noGrp="1"/>
          </p:cNvGraphicFramePr>
          <p:nvPr/>
        </p:nvGraphicFramePr>
        <p:xfrm>
          <a:off x="182563" y="6459538"/>
          <a:ext cx="7548562" cy="398462"/>
        </p:xfrm>
        <a:graphic>
          <a:graphicData uri="http://schemas.openxmlformats.org/drawingml/2006/table">
            <a:tbl>
              <a:tblPr/>
              <a:tblGrid>
                <a:gridCol w="7548562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* 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 официальным данным Росстата</a:t>
                      </a:r>
                    </a:p>
                  </a:txBody>
                  <a:tcPr marL="7422" marR="7422" marT="7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7422" marR="7422" marT="742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6100" name="Group 260"/>
          <p:cNvGraphicFramePr>
            <a:graphicFrameLocks noGrp="1"/>
          </p:cNvGraphicFramePr>
          <p:nvPr/>
        </p:nvGraphicFramePr>
        <p:xfrm>
          <a:off x="0" y="549275"/>
          <a:ext cx="9290050" cy="6223000"/>
        </p:xfrm>
        <a:graphic>
          <a:graphicData uri="http://schemas.openxmlformats.org/drawingml/2006/table">
            <a:tbl>
              <a:tblPr/>
              <a:tblGrid>
                <a:gridCol w="1873250"/>
                <a:gridCol w="1049338"/>
                <a:gridCol w="1422400"/>
                <a:gridCol w="974725"/>
                <a:gridCol w="898525"/>
                <a:gridCol w="749300"/>
                <a:gridCol w="1047750"/>
                <a:gridCol w="1274762"/>
              </a:tblGrid>
              <a:tr h="1619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 показателей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Сельскохозяйственные организации -всего</a:t>
                      </a:r>
                      <a:r>
                        <a:rPr kumimoji="0" lang="ru-RU" sz="9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1)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Крестьянские (фермерские) хозяйства и ИП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малые  с/х предприятия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7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104786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76180,6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27673,6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27516,7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1088,6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56278,9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39030,5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34715,0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4697,8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4147,5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9013,3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9280,3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6522,6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2756,2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2716,6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5513,8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33645,8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4655,6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2300,3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2894,6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26095,5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31290,4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93,0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16111,2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2892,8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1110,2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2427,3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10791,1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14328,6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105315,1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77635,7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27199,8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26600,3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54879,1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33513,4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29878,7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4055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3454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7689,8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9033,7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6350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2633,7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2641,1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5167,6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31501,4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3809,8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2364,6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25326,9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29405,5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15457,8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2553,7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871,7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2101,5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10802,4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13775,6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573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92385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68852</a:t>
                      </a: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23143</a:t>
                      </a: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22749</a:t>
                      </a: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46676</a:t>
                      </a: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43267" marR="28760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39321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35232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4763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3892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8852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10554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7466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3018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6106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30199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3306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1509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24841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28402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94,0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14689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2397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2094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13034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4313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70908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54435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17374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15740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33848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47,7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45057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39476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6054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5423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11635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7993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5789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2140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2166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4344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29533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3855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1729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2372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23305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27406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3267" marR="2545" marT="14507" marB="1450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14626</a:t>
                      </a:r>
                    </a:p>
                  </a:txBody>
                  <a:tcPr marL="43267" marR="2545" marT="25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2502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755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10111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12879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43267" marR="2545" marT="14507" marB="145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5" name="Rectangle 221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7094" name="Group 230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290050" cy="6859588"/>
        </p:xfrm>
        <a:graphic>
          <a:graphicData uri="http://schemas.openxmlformats.org/drawingml/2006/table">
            <a:tbl>
              <a:tblPr/>
              <a:tblGrid>
                <a:gridCol w="1892300"/>
                <a:gridCol w="815975"/>
                <a:gridCol w="811213"/>
                <a:gridCol w="815975"/>
                <a:gridCol w="889000"/>
                <a:gridCol w="958850"/>
                <a:gridCol w="1073150"/>
                <a:gridCol w="1073150"/>
                <a:gridCol w="960437"/>
              </a:tblGrid>
              <a:tr h="3032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Сельскохоз. организации -всего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 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хоз-ва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микро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Валовые сборы основных сельскохозяйственных культур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70908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54435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17374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4414,7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20888,7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45057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39476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5423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6803,5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29533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2372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23305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26343,3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14626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12429,8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Производство основных продуктов животноводства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 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7399,8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384,7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3836,5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4351,5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2912,5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936,6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1810,6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3285,6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1176,7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1294,4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4864,1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4371,3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31755,8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14752,4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1518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15284,1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17503,6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42032,9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32767,9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19930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9060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11418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18816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13679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4578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4583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8336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11261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31"/>
          <p:cNvSpPr>
            <a:spLocks noChangeArrowheads="1"/>
          </p:cNvSpPr>
          <p:nvPr/>
        </p:nvSpPr>
        <p:spPr bwMode="auto">
          <a:xfrm>
            <a:off x="8029575" y="1268413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3" name="Rectangle 232"/>
          <p:cNvSpPr>
            <a:spLocks noChangeArrowheads="1"/>
          </p:cNvSpPr>
          <p:nvPr/>
        </p:nvSpPr>
        <p:spPr bwMode="auto">
          <a:xfrm>
            <a:off x="8029575" y="3141663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4" name="Rectangle 233"/>
          <p:cNvSpPr>
            <a:spLocks noChangeArrowheads="1"/>
          </p:cNvSpPr>
          <p:nvPr/>
        </p:nvSpPr>
        <p:spPr bwMode="auto">
          <a:xfrm>
            <a:off x="8101013" y="5229225"/>
            <a:ext cx="7985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8118" name="Group 230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290050" cy="6859588"/>
        </p:xfrm>
        <a:graphic>
          <a:graphicData uri="http://schemas.openxmlformats.org/drawingml/2006/table">
            <a:tbl>
              <a:tblPr/>
              <a:tblGrid>
                <a:gridCol w="1892300"/>
                <a:gridCol w="815975"/>
                <a:gridCol w="811213"/>
                <a:gridCol w="815975"/>
                <a:gridCol w="889000"/>
                <a:gridCol w="958850"/>
                <a:gridCol w="1073150"/>
                <a:gridCol w="1073150"/>
                <a:gridCol w="960437"/>
              </a:tblGrid>
              <a:tr h="3032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Сельскохоз. организации -всего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 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хоз-ва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микро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Валовые сборы основных сельскохозяйственных культур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92385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68852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6358,9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22749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29891,9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39321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35232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832,7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3892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4921,9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10554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784,3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3872,3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30199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551,6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2052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24841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27444,6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14689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2397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260,4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12553,4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Производство основных продуктов животноводства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 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12222,9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589,6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3646,1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2909,5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235,2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1787,4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2532,9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183,1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5141,4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4647,9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139,2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30528,8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14046,5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3476,2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14678,4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16961,9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41286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32254,5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</a:rPr>
                        <a:t>1687,1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8800,5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2683,7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2048,5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3532,5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4088,5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19081,4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14704,7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1204,4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4584,4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24337,4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4401,1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2989,1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11383,5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22058,8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31"/>
          <p:cNvSpPr>
            <a:spLocks noChangeArrowheads="1"/>
          </p:cNvSpPr>
          <p:nvPr/>
        </p:nvSpPr>
        <p:spPr bwMode="auto">
          <a:xfrm>
            <a:off x="8029575" y="1341438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3" name="Rectangle 232"/>
          <p:cNvSpPr>
            <a:spLocks noChangeArrowheads="1"/>
          </p:cNvSpPr>
          <p:nvPr/>
        </p:nvSpPr>
        <p:spPr bwMode="auto">
          <a:xfrm>
            <a:off x="8245475" y="3141663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4" name="Rectangle 233"/>
          <p:cNvSpPr>
            <a:spLocks noChangeArrowheads="1"/>
          </p:cNvSpPr>
          <p:nvPr/>
        </p:nvSpPr>
        <p:spPr bwMode="auto">
          <a:xfrm>
            <a:off x="8245475" y="5229225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39142" name="Group 230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290050" cy="6864350"/>
        </p:xfrm>
        <a:graphic>
          <a:graphicData uri="http://schemas.openxmlformats.org/drawingml/2006/table">
            <a:tbl>
              <a:tblPr/>
              <a:tblGrid>
                <a:gridCol w="1892300"/>
                <a:gridCol w="815975"/>
                <a:gridCol w="811213"/>
                <a:gridCol w="815975"/>
                <a:gridCol w="889000"/>
                <a:gridCol w="958850"/>
                <a:gridCol w="1073150"/>
                <a:gridCol w="1073150"/>
                <a:gridCol w="960437"/>
              </a:tblGrid>
              <a:tr h="3032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Сельскохоз. организации -всего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 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хоз-ва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микро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Валовые сборы основных сельскохозяйственных культур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105315,1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77635,7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26600,3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34952,3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33513,4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29878,7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4314,8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5942,9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3184,6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31501,4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3809,8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2364,6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25326,9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28338,5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15457,8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2101,5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10802,6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13218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Производство основных продуктов животноводства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 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12912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4127,4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5069,8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3703,8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16905,6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41860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9678,7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19264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8531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4133,1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24711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2236,8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22579,8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31"/>
          <p:cNvSpPr>
            <a:spLocks noChangeArrowheads="1"/>
          </p:cNvSpPr>
          <p:nvPr/>
        </p:nvSpPr>
        <p:spPr bwMode="auto">
          <a:xfrm>
            <a:off x="8245475" y="1341438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3" name="Rectangle 232"/>
          <p:cNvSpPr>
            <a:spLocks noChangeArrowheads="1"/>
          </p:cNvSpPr>
          <p:nvPr/>
        </p:nvSpPr>
        <p:spPr bwMode="auto">
          <a:xfrm>
            <a:off x="8245475" y="3141663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4" name="Rectangle 233"/>
          <p:cNvSpPr>
            <a:spLocks noChangeArrowheads="1"/>
          </p:cNvSpPr>
          <p:nvPr/>
        </p:nvSpPr>
        <p:spPr bwMode="auto">
          <a:xfrm>
            <a:off x="8245475" y="5229225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Тыс.голов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171" name="Group 235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290050" cy="6865938"/>
        </p:xfrm>
        <a:graphic>
          <a:graphicData uri="http://schemas.openxmlformats.org/drawingml/2006/table">
            <a:tbl>
              <a:tblPr/>
              <a:tblGrid>
                <a:gridCol w="1892300"/>
                <a:gridCol w="815975"/>
                <a:gridCol w="811213"/>
                <a:gridCol w="815975"/>
                <a:gridCol w="889000"/>
                <a:gridCol w="958850"/>
                <a:gridCol w="1073150"/>
                <a:gridCol w="1073150"/>
                <a:gridCol w="960437"/>
              </a:tblGrid>
              <a:tr h="303213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2015год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Сельскохоз. организации -всего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 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хоз-ва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малым формам хозяйство-вания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малых форм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вания,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515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микро с/х предпр.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Валовые сборы основных сельскохозяйственных культур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зернобо-бовые культуры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104786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76180,6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27673,6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7545.2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27516,7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1088,6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36150,5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Сахарная свекла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39030,5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34715,0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4697,8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821.9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4147,5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5137,4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Подсолнечник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9280,3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6522,6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2716,6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3400,7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Картофель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33645,8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4655,6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2300,3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791.3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2894,6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26095,5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29781,4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Овощи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16111,2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386.9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2427,3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10791,1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13605,3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Производство основных продуктов животноводства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живом весе) 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13475,4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245.2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172.9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птица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141.5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586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43.3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30797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403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560.9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14044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Яйца, млн.штук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33411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1951.4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276.2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9438,2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Поголовье сельскохозяйственных животных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18992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2820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648.5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2243,2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11173,5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 в т.ч.коровы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1221.4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303.3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1138,9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5324,2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21506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1109.3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4127,3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24881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3255.6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2337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8937,8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11597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22872,1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Птица, млн.голов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CE8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236"/>
          <p:cNvSpPr>
            <a:spLocks noChangeArrowheads="1"/>
          </p:cNvSpPr>
          <p:nvPr/>
        </p:nvSpPr>
        <p:spPr bwMode="auto">
          <a:xfrm>
            <a:off x="8245475" y="1341438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3" name="Rectangle 237"/>
          <p:cNvSpPr>
            <a:spLocks noChangeArrowheads="1"/>
          </p:cNvSpPr>
          <p:nvPr/>
        </p:nvSpPr>
        <p:spPr bwMode="auto">
          <a:xfrm>
            <a:off x="8245475" y="3068638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sp>
        <p:nvSpPr>
          <p:cNvPr id="4" name="Rectangle 238"/>
          <p:cNvSpPr>
            <a:spLocks noChangeArrowheads="1"/>
          </p:cNvSpPr>
          <p:nvPr/>
        </p:nvSpPr>
        <p:spPr bwMode="auto">
          <a:xfrm>
            <a:off x="8245475" y="5229225"/>
            <a:ext cx="7985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fontAlgn="b"/>
            <a:r>
              <a:rPr lang="ru-RU" sz="11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 голов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41051" name="Group 91"/>
          <p:cNvGraphicFramePr>
            <a:graphicFrameLocks noGrp="1"/>
          </p:cNvGraphicFramePr>
          <p:nvPr/>
        </p:nvGraphicFramePr>
        <p:xfrm>
          <a:off x="255588" y="6524625"/>
          <a:ext cx="5705475" cy="161925"/>
        </p:xfrm>
        <a:graphic>
          <a:graphicData uri="http://schemas.openxmlformats.org/drawingml/2006/table">
            <a:tbl>
              <a:tblPr/>
              <a:tblGrid>
                <a:gridCol w="3281362"/>
                <a:gridCol w="1295400"/>
                <a:gridCol w="1128713"/>
              </a:tblGrid>
              <a:tr h="12541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0" y="0"/>
            <a:ext cx="9290050" cy="54927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>
              <a:lnSpc>
                <a:spcPct val="70000"/>
              </a:lnSpc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производства валовой сельскохозяйственной продукции по категориям хозяйств в 2013 - 2015 гг.,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млрд. рублей </a:t>
            </a:r>
          </a:p>
        </p:txBody>
      </p:sp>
      <p:graphicFrame>
        <p:nvGraphicFramePr>
          <p:cNvPr id="41052" name="Group 92"/>
          <p:cNvGraphicFramePr>
            <a:graphicFrameLocks noGrp="1"/>
          </p:cNvGraphicFramePr>
          <p:nvPr/>
        </p:nvGraphicFramePr>
        <p:xfrm>
          <a:off x="0" y="765175"/>
          <a:ext cx="9290050" cy="5845175"/>
        </p:xfrm>
        <a:graphic>
          <a:graphicData uri="http://schemas.openxmlformats.org/drawingml/2006/table">
            <a:tbl>
              <a:tblPr/>
              <a:tblGrid>
                <a:gridCol w="1655763"/>
                <a:gridCol w="1377950"/>
                <a:gridCol w="1187450"/>
                <a:gridCol w="1314450"/>
                <a:gridCol w="1314450"/>
                <a:gridCol w="1314450"/>
                <a:gridCol w="1125537"/>
              </a:tblGrid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"/>
                          <a:cs typeface="PragmaticaC"/>
                        </a:rPr>
                        <a:t>Удельный вес в 2013 г.,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"/>
                          <a:cs typeface="PragmaticaC"/>
                        </a:rPr>
                        <a:t>Удельный вес в 2014 г.,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"/>
                          <a:cs typeface="PragmaticaC"/>
                        </a:rPr>
                        <a:t>Удельный вес в 2015 г.,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3687,1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4319,1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5165,7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Сельхозорганизации -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1756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47,6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2139,0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2658,0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51,5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 субъекты малого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предприни-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366,1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594,7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из них Микропредприятия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93,4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109,8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149,9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Население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1569,8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1932,7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361,3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429,8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575,0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ea typeface="PragmaticaC-Bold"/>
                          <a:cs typeface="PragmaticaC-Bold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малыми формами хозяйствования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2297,2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2616,6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3102,4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128084" name="Group 1108"/>
          <p:cNvGraphicFramePr>
            <a:graphicFrameLocks noGrp="1"/>
          </p:cNvGraphicFramePr>
          <p:nvPr/>
        </p:nvGraphicFramePr>
        <p:xfrm>
          <a:off x="180975" y="6453188"/>
          <a:ext cx="9109075" cy="400050"/>
        </p:xfrm>
        <a:graphic>
          <a:graphicData uri="http://schemas.openxmlformats.org/drawingml/2006/table">
            <a:tbl>
              <a:tblPr/>
              <a:tblGrid>
                <a:gridCol w="9077325"/>
                <a:gridCol w="44450"/>
              </a:tblGrid>
              <a:tr h="400050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Данные Минсельхоза РФ , Нацдоклад за 2012 года, стр. 98, 110    2013, 2014 и 2015 гг.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данные из справки МСХ РФ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33337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привлеченных кредитов на условиях возмещения процентной ставки,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млрд.рублей</a:t>
            </a:r>
          </a:p>
        </p:txBody>
      </p:sp>
      <p:graphicFrame>
        <p:nvGraphicFramePr>
          <p:cNvPr id="128228" name="Group 1252"/>
          <p:cNvGraphicFramePr>
            <a:graphicFrameLocks noGrp="1"/>
          </p:cNvGraphicFramePr>
          <p:nvPr/>
        </p:nvGraphicFramePr>
        <p:xfrm>
          <a:off x="0" y="404813"/>
          <a:ext cx="9290050" cy="6119812"/>
        </p:xfrm>
        <a:graphic>
          <a:graphicData uri="http://schemas.openxmlformats.org/drawingml/2006/table">
            <a:tbl>
              <a:tblPr/>
              <a:tblGrid>
                <a:gridCol w="2312988"/>
                <a:gridCol w="869950"/>
                <a:gridCol w="871537"/>
                <a:gridCol w="871538"/>
                <a:gridCol w="869950"/>
                <a:gridCol w="873125"/>
                <a:gridCol w="874712"/>
                <a:gridCol w="873125"/>
                <a:gridCol w="873125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привлеченных кредитов и займов,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733,9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 краткосрочные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инвестиционные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>
                        <a:alpha val="38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статьям инвестиционные и краткоср.,а также МФХ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ЛПХ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КФХ и ИП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СКПК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МФХ в общем объеме кредитов и займов,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КФХ в общем объеме кредитов и займов,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>
                        <a:alpha val="47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 по статье МФХ,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числе:ЛПХ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КФХ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СПоК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СКПК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МФХ в общем объеме кредитов и займов,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КФХ в общем объеме кредитов и займов,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43062" name="Group 54"/>
          <p:cNvGraphicFramePr>
            <a:graphicFrameLocks noGrp="1"/>
          </p:cNvGraphicFramePr>
          <p:nvPr/>
        </p:nvGraphicFramePr>
        <p:xfrm>
          <a:off x="255588" y="6524625"/>
          <a:ext cx="6189662" cy="161925"/>
        </p:xfrm>
        <a:graphic>
          <a:graphicData uri="http://schemas.openxmlformats.org/drawingml/2006/table">
            <a:tbl>
              <a:tblPr/>
              <a:tblGrid>
                <a:gridCol w="3813175"/>
                <a:gridCol w="1152525"/>
                <a:gridCol w="1223962"/>
              </a:tblGrid>
              <a:tr h="12541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44332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Данные Минсенльхоза РФ , Нацдоклад за 2013 года,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9080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различных организационно-правовых форм в остатках ссудной задолженности по краткосрочным и инвестиционным кредитам в подотрасли растениеводства и животноводства в 2013 г.,  %</a:t>
            </a:r>
          </a:p>
        </p:txBody>
      </p:sp>
      <p:graphicFrame>
        <p:nvGraphicFramePr>
          <p:cNvPr id="43059" name="Group 51"/>
          <p:cNvGraphicFramePr>
            <a:graphicFrameLocks noGrp="1"/>
          </p:cNvGraphicFramePr>
          <p:nvPr/>
        </p:nvGraphicFramePr>
        <p:xfrm>
          <a:off x="0" y="1268413"/>
          <a:ext cx="9290050" cy="5195887"/>
        </p:xfrm>
        <a:graphic>
          <a:graphicData uri="http://schemas.openxmlformats.org/drawingml/2006/table">
            <a:tbl>
              <a:tblPr/>
              <a:tblGrid>
                <a:gridCol w="2532063"/>
                <a:gridCol w="1946275"/>
                <a:gridCol w="2549525"/>
                <a:gridCol w="2262187"/>
              </a:tblGrid>
              <a:tr h="595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"/>
                        </a:rPr>
                        <a:t>СХО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"/>
                        </a:rPr>
                        <a:t>Организации АПК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"/>
                        </a:rPr>
                        <a:t>(перерабатывающие организации)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"/>
                        </a:rPr>
                        <a:t>ИП, КФХ, СПоК, ОПК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краткосрочным кредитам в растениеводстве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-Bold"/>
                        </a:rPr>
                        <a:t>42,4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PragmaticaC-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-Bold"/>
                        </a:rPr>
                        <a:t>56,1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-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-Bold"/>
                        </a:rPr>
                        <a:t>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-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инвестиционным кредитам в растениеводстве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-Bold"/>
                        </a:rPr>
                        <a:t>60,6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Times New Roman" pitchFamily="18" charset="0"/>
                        <a:cs typeface="PragmaticaC-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-Bold"/>
                        </a:rPr>
                        <a:t>35,4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-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Times New Roman" pitchFamily="18" charset="0"/>
                          <a:cs typeface="PragmaticaC-Bold"/>
                        </a:rPr>
                        <a:t>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ea typeface="Times New Roman" pitchFamily="18" charset="0"/>
                        <a:cs typeface="PragmaticaC-Bold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065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краткосрочным кредитам в животноводстве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 инвестиционным кредитам в животноводстве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49" name="Group 117"/>
          <p:cNvGraphicFramePr>
            <a:graphicFrameLocks noGrp="1"/>
          </p:cNvGraphicFramePr>
          <p:nvPr/>
        </p:nvGraphicFramePr>
        <p:xfrm>
          <a:off x="0" y="785813"/>
          <a:ext cx="9290050" cy="5057775"/>
        </p:xfrm>
        <a:graphic>
          <a:graphicData uri="http://schemas.openxmlformats.org/drawingml/2006/table">
            <a:tbl>
              <a:tblPr/>
              <a:tblGrid>
                <a:gridCol w="152400"/>
                <a:gridCol w="2798763"/>
                <a:gridCol w="1136650"/>
                <a:gridCol w="1131887"/>
                <a:gridCol w="758825"/>
                <a:gridCol w="331152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Направление господдержки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субсидий в 2010 г.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(млн. руб.)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Объем субсидий МФХ в 2010 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(млн. руб.)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Доля (%)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39757" marR="39757" marT="36000" marB="36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98 981,00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8 800,1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2270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ФЦП «СОЦИАЛЬНОЕ РАЗВИТИЕ СЕЛА»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7 719,00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Улучшены жилищные условия 1385 семей занятых в МФХ путем строительства и приобретения 107,2 тыс. кв. м. жилья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27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улучшение жилищных условий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4,520,0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382,0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ЖИВОТНОВОДСТВО (племенное животноводство, северное оленеводство и табунное коневодство)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4 376,90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Племенное животноводство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4 096,10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Северное оленеводство и табунное коневодство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280,80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Это позволило удержать общую численность поголовья на уровне 112 тыс. голов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РАСТЕНИЕВОДСТВО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(элитное семеноводство, страхование урожая, минеральные удобрения)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9 945,60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1 587,1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Элитное семеноводство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КФХ засеяно элитными семенами 188 тыс. га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Страхование урожая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3 503,57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Застраховано 1333,8 тыс.га посевных площадей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Минеральные удобрения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5 942,0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Внесено 280 тыс. тонн д.в. Минеральных удобрений на площади около 7 млн. га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690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СУБСИДИРОВАНИЕ ПРОЦЕНТНЫХ СТАВОК (инвестиционные кредиты, кредиты на МФХ, краткосрочные кредиты, кредиты на промышленное рыболовство)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72 939,50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6 125,0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Субсидированы кредиты в объеме 85, 965 млн. рублей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СУБСИДИРОВАНИЕ ЭКОНОМИЧЕСКИ ЗНАЧИМЫХ РЕГИОНАЛЬНЫХ ПРОГРАММ</a:t>
                      </a:r>
                    </a:p>
                  </a:txBody>
                  <a:tcPr marL="39757" marR="39757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640,0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  <p:sp>
        <p:nvSpPr>
          <p:cNvPr id="44138" name="TextBox 8"/>
          <p:cNvSpPr txBox="1">
            <a:spLocks noChangeArrowheads="1"/>
          </p:cNvSpPr>
          <p:nvPr/>
        </p:nvSpPr>
        <p:spPr bwMode="auto">
          <a:xfrm>
            <a:off x="290513" y="5929313"/>
            <a:ext cx="8709025" cy="609600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/>
              <a:t>   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На строительство семейных молочных ферм (СМФ) в 2010 году получено  кредитов на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1916 млн.руб.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 субсидирование составило –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148,49 млн.руб.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, кроме того, в 2010 году проводилось  субсидирование кредитов , взятых в 2009 году (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679 млн.руб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.), что составило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77,229 млн. руб.</a:t>
            </a:r>
            <a:r>
              <a:rPr lang="en-US" sz="1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Общая сумма субсидирования кредитов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на строительство СМФ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в 2010 году </a:t>
            </a:r>
            <a:r>
              <a:rPr lang="ru-RU" sz="100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1000" b="1">
                <a:latin typeface="Times New Roman" pitchFamily="18" charset="0"/>
                <a:cs typeface="Times New Roman" pitchFamily="18" charset="0"/>
              </a:rPr>
              <a:t>225,719 млн.руб.</a:t>
            </a:r>
            <a:r>
              <a:rPr lang="en-US" sz="12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>
          <a:xfrm>
            <a:off x="8691563" y="6500813"/>
            <a:ext cx="454025" cy="214312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DA973FC-144E-4127-92B6-4B1B160B80DC}" type="slidenum">
              <a:rPr lang="ru-RU" sz="11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1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44150" name="Group 118"/>
          <p:cNvGraphicFramePr>
            <a:graphicFrameLocks noGrp="1"/>
          </p:cNvGraphicFramePr>
          <p:nvPr/>
        </p:nvGraphicFramePr>
        <p:xfrm>
          <a:off x="182563" y="6448425"/>
          <a:ext cx="6022975" cy="725488"/>
        </p:xfrm>
        <a:graphic>
          <a:graphicData uri="http://schemas.openxmlformats.org/drawingml/2006/table">
            <a:tbl>
              <a:tblPr/>
              <a:tblGrid>
                <a:gridCol w="3540125"/>
                <a:gridCol w="1303337"/>
                <a:gridCol w="1179513"/>
              </a:tblGrid>
              <a:tr h="427038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  данным Минсельхоза России</a:t>
                      </a:r>
                    </a:p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gridSpan="3"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54927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Объемы субсидий малым формам хозяйствования из федерального бюджета в рамках реализации Государственной программы в 2010 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290050" cy="8366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Численность фермерских хозяйств </a:t>
            </a:r>
          </a:p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в разрезе организационно-правовых форм</a:t>
            </a:r>
          </a:p>
        </p:txBody>
      </p:sp>
      <p:sp>
        <p:nvSpPr>
          <p:cNvPr id="13315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73138" y="1052513"/>
            <a:ext cx="3441700" cy="5256212"/>
          </a:xfrm>
          <a:prstGeom prst="rect">
            <a:avLst/>
          </a:prstGeom>
          <a:solidFill>
            <a:srgbClr val="CCECFF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13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Численность фермерских хозяйств – 215218 хозяйств (на 1.01.2016 г.)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endParaRPr lang="ru-RU" sz="13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                   из них: 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КФХ-юр.лицо – 39018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Главы КФХ    – 129239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                ИП                   – 46961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endParaRPr lang="ru-RU" sz="13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Средний размер земельного участка фермерского хозяйства – 162,8 га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endParaRPr lang="ru-RU" sz="13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 состав АККОР входит :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тыс.членов      93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                  региональные ассоциации            68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районные ассоциации 642</a:t>
            </a:r>
          </a:p>
          <a:p>
            <a:pPr>
              <a:lnSpc>
                <a:spcPct val="150000"/>
              </a:lnSpc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32363" y="1052513"/>
            <a:ext cx="3441700" cy="5256212"/>
          </a:xfrm>
          <a:prstGeom prst="rect">
            <a:avLst/>
          </a:prstGeom>
          <a:solidFill>
            <a:srgbClr val="CCECFF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1300" b="1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000066"/>
                </a:solidFill>
              </a:rPr>
              <a:t>По данным Предварительных итогов Всероссийской сельскохозяйственной переписи 2016 года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13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Численность фермерских хозяйств – 174600 хозяйств (на 1.07.2016 г.)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из них: 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КФХ                – 136600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			                ИП                   – 38000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endParaRPr lang="ru-RU" sz="13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r>
              <a:rPr lang="ru-RU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Средний размер земельного участка фермерского хозяйства –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240 га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В состав АККОР входит : 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тыс.членов 93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endParaRPr lang="ru-RU" sz="13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региональные ассоциации 68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" pitchFamily="2" charset="2"/>
              <a:buNone/>
            </a:pPr>
            <a:r>
              <a:rPr lang="ru-RU" sz="13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                         районные ассоциации 642 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850" y="6500813"/>
            <a:ext cx="8491538" cy="357187"/>
          </a:xfrm>
        </p:spPr>
        <p:txBody>
          <a:bodyPr anchor="b">
            <a:normAutofit/>
          </a:bodyPr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1000" b="1" i="1">
                <a:solidFill>
                  <a:srgbClr val="4433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Примечание – в переписи не указаны данные по численности занятых в подсобных несельскохозяйственных организациях, а также по некоммерческим организациям.</a:t>
            </a:r>
            <a:endParaRPr lang="ru-RU" sz="1400">
              <a:solidFill>
                <a:srgbClr val="44332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5230" name="Group 174"/>
          <p:cNvGraphicFramePr>
            <a:graphicFrameLocks noGrp="1"/>
          </p:cNvGraphicFramePr>
          <p:nvPr/>
        </p:nvGraphicFramePr>
        <p:xfrm>
          <a:off x="0" y="1285875"/>
          <a:ext cx="9290050" cy="5003800"/>
        </p:xfrm>
        <a:graphic>
          <a:graphicData uri="http://schemas.openxmlformats.org/drawingml/2006/table">
            <a:tbl>
              <a:tblPr/>
              <a:tblGrid>
                <a:gridCol w="228600"/>
                <a:gridCol w="1320800"/>
                <a:gridCol w="538163"/>
                <a:gridCol w="604837"/>
                <a:gridCol w="604838"/>
                <a:gridCol w="579437"/>
                <a:gridCol w="700088"/>
                <a:gridCol w="674687"/>
                <a:gridCol w="687388"/>
                <a:gridCol w="658812"/>
                <a:gridCol w="673100"/>
                <a:gridCol w="800100"/>
                <a:gridCol w="609600"/>
                <a:gridCol w="609600"/>
              </a:tblGrid>
              <a:tr h="27463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КФХ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ЛПХ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Малые предприятия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Крупные и средние с/х организа-ции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с/х отрасли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т.ч.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8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члены хозяйства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наемные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участники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наемные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члены хозяйства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Привлекающие временных и сезонных работников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DBB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Число хозяйств, в которых осуществляются с/х работы (ед)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126 208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21 288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12 443 300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1 193 400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12 849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19 617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12 623 262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по категориям хозяйств (чел.)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470 162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289 121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181 041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83 341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21 288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62 053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28 003 400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25 598 300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2 405 100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232 434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2 381 454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31 170 791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работников в хозяйстве (чел.)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2,25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2,47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Работающих на постоянной основе (чел.)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308 575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220 741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87 834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53 302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21 288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32 014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25 598 300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25 598 300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209 018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2 238 197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28 407 392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Временных и/или сезонных работников (чел.)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161 587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68 380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93 207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30 039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30 039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2 405 100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2 405 100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23 416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143 257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2 763 400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занятых по категориям в хозяйстве (%)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занятых от всех по с/х отрасли (%)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0,73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  <p:sp>
        <p:nvSpPr>
          <p:cNvPr id="45223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10525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>
              <a:lnSpc>
                <a:spcPct val="75000"/>
              </a:lnSpc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занятых и наемных работников в сельском хозяйстве по результатам Всероссийской сельскохозяйственной переписи 2006 года (в КФХ, у индивидуальных предпринимателей, на малых предприятиях, в личных подсобных хозяйствах, крупных и средних сельскохозяйственных организациях сельских поселений)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94" name="Group 514"/>
          <p:cNvGraphicFramePr>
            <a:graphicFrameLocks noGrp="1"/>
          </p:cNvGraphicFramePr>
          <p:nvPr/>
        </p:nvGraphicFramePr>
        <p:xfrm>
          <a:off x="217488" y="6645275"/>
          <a:ext cx="6024562" cy="212725"/>
        </p:xfrm>
        <a:graphic>
          <a:graphicData uri="http://schemas.openxmlformats.org/drawingml/2006/table">
            <a:tbl>
              <a:tblPr/>
              <a:tblGrid>
                <a:gridCol w="3540125"/>
                <a:gridCol w="1303337"/>
                <a:gridCol w="1181100"/>
              </a:tblGrid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по данным ВСХП 2006г</a:t>
                      </a:r>
                    </a:p>
                  </a:txBody>
                  <a:tcPr marL="9525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654" name="Group 574"/>
          <p:cNvGraphicFramePr>
            <a:graphicFrameLocks noGrp="1"/>
          </p:cNvGraphicFramePr>
          <p:nvPr/>
        </p:nvGraphicFramePr>
        <p:xfrm>
          <a:off x="0" y="476250"/>
          <a:ext cx="9290050" cy="6454775"/>
        </p:xfrm>
        <a:graphic>
          <a:graphicData uri="http://schemas.openxmlformats.org/drawingml/2006/table">
            <a:tbl>
              <a:tblPr/>
              <a:tblGrid>
                <a:gridCol w="1141413"/>
                <a:gridCol w="246062"/>
                <a:gridCol w="355600"/>
                <a:gridCol w="357188"/>
                <a:gridCol w="284162"/>
                <a:gridCol w="355600"/>
                <a:gridCol w="284163"/>
                <a:gridCol w="355600"/>
                <a:gridCol w="285750"/>
                <a:gridCol w="284162"/>
                <a:gridCol w="285750"/>
                <a:gridCol w="285750"/>
                <a:gridCol w="284163"/>
                <a:gridCol w="355600"/>
                <a:gridCol w="357187"/>
                <a:gridCol w="354013"/>
                <a:gridCol w="285750"/>
                <a:gridCol w="357187"/>
                <a:gridCol w="284163"/>
                <a:gridCol w="284162"/>
                <a:gridCol w="357188"/>
                <a:gridCol w="282575"/>
                <a:gridCol w="285750"/>
                <a:gridCol w="428625"/>
                <a:gridCol w="425450"/>
                <a:gridCol w="427037"/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Показателя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КФХ, тыс.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.2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предоставленных земельных участков КФХ, млн. га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29,4 1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.4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размер земельного участка КФХ, га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en-A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kumimoji="0" lang="en-A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162.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Посевные площади тыс.га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5061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зерна, тыс.т.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подсолнечника, тыс.т.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сахарной свеклы, тыс.т.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картофеля, тыс.т.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овощей, тыс. 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в живом весе, тыс.т.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384,7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в убойном весе, тыс.т.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278.8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Молоко, тыс. 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Яйца, млн. шт.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Шерсть, тн.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18805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Мед, тн.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валовой продукции с/х, млрд.руб. (до 1998 г. -трн. руб.)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422.7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33337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развития фермерского сектора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2071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зерна фермерским сектором в период 1991-2015 гг.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  <a:endParaRPr lang="ru-RU" sz="18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2644" name="Object 4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12644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12647" name="Picture 7" descr="bugda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854075"/>
            <a:ext cx="4249737" cy="2530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20713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подсолнечника фермерским сектором в период 1991-2015 гг.    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15715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15717" name="Picture 5" descr="orig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908050"/>
            <a:ext cx="3960813" cy="269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сахарной свеклы фермерским сектором в период 1991-2015 гг.     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16739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16741" name="Picture 5" descr="sugar-be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908050"/>
            <a:ext cx="4105275" cy="269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картофеля фермерским сектором в период 1991-2015 гг.    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graphicFrame>
        <p:nvGraphicFramePr>
          <p:cNvPr id="117763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17763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17766" name="Picture 6" descr="2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981075"/>
            <a:ext cx="4176713" cy="250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овощей фермерским сектором в период 1991-2015 гг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тыс.тонн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18787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18790" name="Picture 6" descr="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887413"/>
            <a:ext cx="4103687" cy="2660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скота и птицы в убойном весе фермерским сектором</a:t>
            </a:r>
            <a:b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 период 1991-2015гг.                   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  <p:graphicFrame>
        <p:nvGraphicFramePr>
          <p:cNvPr id="119811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19811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19814" name="Picture 6" descr="22641_tradeboard2zscm7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895350"/>
            <a:ext cx="4321175" cy="2593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молока фермерским сектором в период 1991-2015 гг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тыс.тонн</a:t>
            </a:r>
          </a:p>
        </p:txBody>
      </p:sp>
      <p:graphicFrame>
        <p:nvGraphicFramePr>
          <p:cNvPr id="120835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20835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20840" name="Picture 8" descr="02d3601b52cbad3db8e86f6a642165a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892175"/>
            <a:ext cx="4319587" cy="266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шерсти фермерским сектором в период 1991-2015 гг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         тонн</a:t>
            </a:r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620713"/>
          <a:ext cx="9542463" cy="6237287"/>
        </p:xfrm>
        <a:graphic>
          <a:graphicData uri="http://schemas.openxmlformats.org/presentationml/2006/ole">
            <p:oleObj spid="_x0000_s121859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21862" name="Picture 6" descr="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4575" y="1123950"/>
            <a:ext cx="3881438" cy="2911475"/>
          </a:xfrm>
          <a:prstGeom prst="rect">
            <a:avLst/>
          </a:prstGeom>
          <a:noFill/>
        </p:spPr>
      </p:pic>
      <p:pic>
        <p:nvPicPr>
          <p:cNvPr id="121864" name="Picture 8" descr="0008-012-Etikh-zhivotnykh-razvodjat-dlja-poluchenija-sher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908050"/>
            <a:ext cx="3017838" cy="201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290050" cy="7858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Arial Cyr" charset="-52"/>
              </a:rPr>
              <a:t>Число сельскохозяйственных производителей</a:t>
            </a:r>
          </a:p>
        </p:txBody>
      </p:sp>
      <p:sp>
        <p:nvSpPr>
          <p:cNvPr id="14339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973138" y="1196975"/>
            <a:ext cx="8137525" cy="5040313"/>
          </a:xfrm>
          <a:prstGeom prst="rect">
            <a:avLst/>
          </a:prstGeom>
          <a:solidFill>
            <a:srgbClr val="CCECFF">
              <a:alpha val="96077"/>
            </a:srgbClr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endParaRPr lang="ru-RU" sz="1300" b="1">
              <a:solidFill>
                <a:srgbClr val="000099"/>
              </a:solidFill>
            </a:endParaRPr>
          </a:p>
        </p:txBody>
      </p:sp>
      <p:graphicFrame>
        <p:nvGraphicFramePr>
          <p:cNvPr id="14432" name="Group 96"/>
          <p:cNvGraphicFramePr>
            <a:graphicFrameLocks noGrp="1"/>
          </p:cNvGraphicFramePr>
          <p:nvPr/>
        </p:nvGraphicFramePr>
        <p:xfrm>
          <a:off x="1044575" y="1773238"/>
          <a:ext cx="7786688" cy="4174808"/>
        </p:xfrm>
        <a:graphic>
          <a:graphicData uri="http://schemas.openxmlformats.org/drawingml/2006/table">
            <a:tbl>
              <a:tblPr/>
              <a:tblGrid>
                <a:gridCol w="2697163"/>
                <a:gridCol w="1330325"/>
                <a:gridCol w="1250950"/>
                <a:gridCol w="1254125"/>
                <a:gridCol w="1254125"/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 1 января 2014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1 января 2015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1 января 201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г.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на 1  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июля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сельскохозяйственные организации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50386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52180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53646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36400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из них: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средние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2401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2242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2016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15200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малые (кроме микропредприятий)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9569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9253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7271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микропредприятия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24456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26977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31169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17000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34" name="Rectangle 98"/>
          <p:cNvSpPr>
            <a:spLocks noChangeArrowheads="1"/>
          </p:cNvSpPr>
          <p:nvPr/>
        </p:nvSpPr>
        <p:spPr bwMode="auto">
          <a:xfrm>
            <a:off x="1044575" y="6308725"/>
            <a:ext cx="65357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ru-RU" sz="1000" b="1">
                <a:solidFill>
                  <a:srgbClr val="000066"/>
                </a:solidFill>
              </a:rPr>
              <a:t>По данным Предварительных итогов Всероссийской сельскохозяйственной переписи 2016 года</a:t>
            </a:r>
            <a:r>
              <a:rPr lang="ru-RU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0050" cy="692150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яиц фермерским сектором в период 1991-2015 гг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      млн.шт.</a:t>
            </a:r>
          </a:p>
        </p:txBody>
      </p:sp>
      <p:graphicFrame>
        <p:nvGraphicFramePr>
          <p:cNvPr id="122883" name="Object 3"/>
          <p:cNvGraphicFramePr>
            <a:graphicFrameLocks noChangeAspect="1"/>
          </p:cNvGraphicFramePr>
          <p:nvPr>
            <p:ph idx="1"/>
          </p:nvPr>
        </p:nvGraphicFramePr>
        <p:xfrm>
          <a:off x="-252413" y="765175"/>
          <a:ext cx="9542463" cy="6092825"/>
        </p:xfrm>
        <a:graphic>
          <a:graphicData uri="http://schemas.openxmlformats.org/presentationml/2006/ole">
            <p:oleObj spid="_x0000_s122883" name="Диаграмма" r:id="rId3" imgW="6200918" imgH="4124230" progId="MSGraph.Chart.8">
              <p:embed followColorScheme="full"/>
            </p:oleObj>
          </a:graphicData>
        </a:graphic>
      </p:graphicFrame>
      <p:pic>
        <p:nvPicPr>
          <p:cNvPr id="122886" name="Picture 6" descr="3839784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3138" y="836613"/>
            <a:ext cx="3783012" cy="2525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524" name="Group 420"/>
          <p:cNvGraphicFramePr>
            <a:graphicFrameLocks noGrp="1"/>
          </p:cNvGraphicFramePr>
          <p:nvPr/>
        </p:nvGraphicFramePr>
        <p:xfrm>
          <a:off x="0" y="260350"/>
          <a:ext cx="9290050" cy="6767513"/>
        </p:xfrm>
        <a:graphic>
          <a:graphicData uri="http://schemas.openxmlformats.org/drawingml/2006/table">
            <a:tbl>
              <a:tblPr/>
              <a:tblGrid>
                <a:gridCol w="839788"/>
                <a:gridCol w="630237"/>
                <a:gridCol w="644525"/>
                <a:gridCol w="642938"/>
                <a:gridCol w="647700"/>
                <a:gridCol w="717550"/>
                <a:gridCol w="715962"/>
                <a:gridCol w="717550"/>
                <a:gridCol w="717550"/>
                <a:gridCol w="577850"/>
                <a:gridCol w="644525"/>
                <a:gridCol w="574675"/>
                <a:gridCol w="644525"/>
                <a:gridCol w="574675"/>
              </a:tblGrid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57043,0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54676,7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52226,0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48914,0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43296,5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39696,0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31519,9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28480,8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28060,3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27390,2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26846,1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20556,9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20564,1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18397,9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15874,1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14536,4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13473,2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13138,6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12742,6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12310,7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11854,2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38314,3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35384,3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31519,7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28556,6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24858,7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18341,1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15824,4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16227,0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17600,6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58194,9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55254,8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51368,4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43712,4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34540,4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28026,6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18774,0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15556,4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14776,2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14961,9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15572,9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16370,3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659807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652187,3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568277,9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565184,3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490848,7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422600,5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371873,5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359717,2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355663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346433,2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340665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346834,7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346164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47177,0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43910,6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36268,0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31120,3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27724,8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23683,9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20591,9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18054,0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17453,3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15817,9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15017,5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15322,1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14787,8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13692,3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12776,8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11422,2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8048,9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31237,9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27560,5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23528,2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16729,5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11541,6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8677,7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9243,0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42101,1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37998,8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32676,3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25766,2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7250,5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465269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450959,9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378355,2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378393,4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318655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259864,9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218693,6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214579,6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208028,6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205151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216621,5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КРС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11584,7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11559,7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10425,2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9918,8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10092,1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10467,8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10960,9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6690,7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5979,4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5997,1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5884,4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7728,4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7775,6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7929,1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7780,9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7555,5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16093,8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17030,2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17962,4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16888,3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13427,7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10560,0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9878,9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047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194527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200916,7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188939,1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185318,3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170425,8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160707,4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143365,1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138818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136567,5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128109,3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126410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индивидуальные предприниматели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КРС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1472,6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8815388" cy="2603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Поголовье сельскохозяйственных животных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983538" y="0"/>
            <a:ext cx="1306512" cy="23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(на конец года; тыс. голов)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8815388" cy="1889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Поголовье сельскохозяйственных животных</a:t>
            </a:r>
          </a:p>
        </p:txBody>
      </p:sp>
      <p:graphicFrame>
        <p:nvGraphicFramePr>
          <p:cNvPr id="48534" name="Group 406"/>
          <p:cNvGraphicFramePr>
            <a:graphicFrameLocks noGrp="1"/>
          </p:cNvGraphicFramePr>
          <p:nvPr/>
        </p:nvGraphicFramePr>
        <p:xfrm>
          <a:off x="0" y="227013"/>
          <a:ext cx="9290050" cy="6630987"/>
        </p:xfrm>
        <a:graphic>
          <a:graphicData uri="http://schemas.openxmlformats.org/drawingml/2006/table">
            <a:tbl>
              <a:tblPr/>
              <a:tblGrid>
                <a:gridCol w="1119188"/>
                <a:gridCol w="615950"/>
                <a:gridCol w="627062"/>
                <a:gridCol w="642938"/>
                <a:gridCol w="639762"/>
                <a:gridCol w="641350"/>
                <a:gridCol w="641350"/>
                <a:gridCol w="628650"/>
                <a:gridCol w="628650"/>
                <a:gridCol w="628650"/>
                <a:gridCol w="628650"/>
                <a:gridCol w="603250"/>
                <a:gridCol w="603250"/>
                <a:gridCol w="641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хозяйства всех категорий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25091,1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23153,8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21625,0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21546,0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21038,0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20671,3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11083,3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9125,6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8858,6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16278,2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13717,2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13811,7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16340,0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16161,9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17217,9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17258,3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18816,4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19081,4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17261,3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18077,7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18581,4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21503,2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21770,2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21986,3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22858,0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24180,0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24337,4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342613,9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341581,5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357467,9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374686,6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388964,1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404549,9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433702,7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449296,3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473388,0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495158,9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494578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547203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сельскохозяйственные организации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12116,8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11064,4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10616,4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10296,4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9165,1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3974,5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7316,4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8430,7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9246,9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10815,2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11430,1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13679,4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14704,7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1558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4401,1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217331,1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222349,3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241335,4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256455,4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274782,2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298717,0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330477,7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348066,0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371141,0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395226,3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395355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425374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444985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хозяйства населения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9629,3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9253,1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6191,5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6937,9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6120,7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5864,0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5605,0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9952,5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9750,2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11137,6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10986,3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11193,6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11352,7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11383,5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122970,3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116523,7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112912,3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114700,9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110508,3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102117,7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99365,8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96560,0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96624,4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93775,5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91402,2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92946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крестьянские (фермерские) хозяйства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т.ч.:коровы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Овцы и козы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6595,2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83538" y="0"/>
            <a:ext cx="1306512" cy="23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rIns="0">
            <a:spAutoFit/>
          </a:bodyPr>
          <a:lstStyle/>
          <a:p>
            <a:pPr algn="r">
              <a:defRPr/>
            </a:pP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(на конец года; тыс. голов)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85" name="Group 233"/>
          <p:cNvGraphicFramePr>
            <a:graphicFrameLocks noGrp="1"/>
          </p:cNvGraphicFramePr>
          <p:nvPr/>
        </p:nvGraphicFramePr>
        <p:xfrm>
          <a:off x="0" y="981075"/>
          <a:ext cx="9290050" cy="5453063"/>
        </p:xfrm>
        <a:graphic>
          <a:graphicData uri="http://schemas.openxmlformats.org/drawingml/2006/table">
            <a:tbl>
              <a:tblPr/>
              <a:tblGrid>
                <a:gridCol w="1825625"/>
                <a:gridCol w="574675"/>
                <a:gridCol w="573088"/>
                <a:gridCol w="574675"/>
                <a:gridCol w="574675"/>
                <a:gridCol w="574675"/>
                <a:gridCol w="573087"/>
                <a:gridCol w="574675"/>
                <a:gridCol w="574675"/>
                <a:gridCol w="573088"/>
                <a:gridCol w="576262"/>
                <a:gridCol w="574675"/>
                <a:gridCol w="573088"/>
                <a:gridCol w="57308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</a:tr>
              <a:tr h="254000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92100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Сельскохозяйственные организации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яйценоскость 1 курицы-несушки, штук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334963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306388">
                <a:tc gridSpan="1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Крестьянские (фермерские) хозяйства и индивидуальные предприниматели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90050" cy="503238"/>
          </a:xfrm>
          <a:solidFill>
            <a:srgbClr val="FEFCA2"/>
          </a:solidFill>
        </p:spPr>
        <p:txBody>
          <a:bodyPr>
            <a:normAutofit/>
          </a:bodyPr>
          <a:lstStyle/>
          <a:p>
            <a:pPr algn="ctr" fontAlgn="b"/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Продуктивность скота и птицы по категориям хозяйств            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290050" cy="587375"/>
          </a:xfrm>
          <a:solidFill>
            <a:srgbClr val="FEFCA2"/>
          </a:solidFill>
        </p:spPr>
        <p:txBody>
          <a:bodyPr>
            <a:normAutofit/>
          </a:bodyPr>
          <a:lstStyle/>
          <a:p>
            <a:pPr algn="ctr" fontAlgn="b"/>
            <a:r>
              <a:rPr lang="ru-RU" sz="1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Продуктивность скота и птицы по категориям хозяйств               </a:t>
            </a:r>
            <a:r>
              <a:rPr lang="ru-RU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кг</a:t>
            </a:r>
          </a:p>
        </p:txBody>
      </p:sp>
      <p:graphicFrame>
        <p:nvGraphicFramePr>
          <p:cNvPr id="50407" name="Group 231"/>
          <p:cNvGraphicFramePr>
            <a:graphicFrameLocks noGrp="1"/>
          </p:cNvGraphicFramePr>
          <p:nvPr/>
        </p:nvGraphicFramePr>
        <p:xfrm>
          <a:off x="0" y="1042988"/>
          <a:ext cx="9275763" cy="5410200"/>
        </p:xfrm>
        <a:graphic>
          <a:graphicData uri="http://schemas.openxmlformats.org/drawingml/2006/table">
            <a:tbl>
              <a:tblPr/>
              <a:tblGrid>
                <a:gridCol w="1790700"/>
                <a:gridCol w="646113"/>
                <a:gridCol w="563562"/>
                <a:gridCol w="565150"/>
                <a:gridCol w="560388"/>
                <a:gridCol w="563562"/>
                <a:gridCol w="479425"/>
                <a:gridCol w="561975"/>
                <a:gridCol w="603250"/>
                <a:gridCol w="533400"/>
                <a:gridCol w="603250"/>
                <a:gridCol w="601663"/>
                <a:gridCol w="601662"/>
                <a:gridCol w="601663"/>
              </a:tblGrid>
              <a:tr h="449263"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3050" marR="0" lvl="0" indent="-27305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</a:tr>
              <a:tr h="447675">
                <a:tc gridSpan="13"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449263">
                <a:tc gridSpan="13"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 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яйценоскость 1 курицы-несушки, штук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449263">
                <a:tc gridSpan="13"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447675">
                <a:tc gridSpan="13"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индивидуальные предприниматели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Надой молока на 1 корову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настриг шерсти с 1 овцы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51640" name="Group 440"/>
          <p:cNvGraphicFramePr>
            <a:graphicFrameLocks noGrp="1"/>
          </p:cNvGraphicFramePr>
          <p:nvPr/>
        </p:nvGraphicFramePr>
        <p:xfrm>
          <a:off x="0" y="276225"/>
          <a:ext cx="9290050" cy="6627813"/>
        </p:xfrm>
        <a:graphic>
          <a:graphicData uri="http://schemas.openxmlformats.org/drawingml/2006/table">
            <a:tbl>
              <a:tblPr/>
              <a:tblGrid>
                <a:gridCol w="1625600"/>
                <a:gridCol w="587375"/>
                <a:gridCol w="587375"/>
                <a:gridCol w="587375"/>
                <a:gridCol w="585788"/>
                <a:gridCol w="585787"/>
                <a:gridCol w="590550"/>
                <a:gridCol w="585788"/>
                <a:gridCol w="587375"/>
                <a:gridCol w="585787"/>
                <a:gridCol w="587375"/>
                <a:gridCol w="557213"/>
                <a:gridCol w="617537"/>
                <a:gridCol w="6191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пт. на убой (уб.вес)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9375,2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8260,3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4477,4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55715,3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51885,5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47236,0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46524,0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42176,2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39240,7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35818,9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34135,6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33255,2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32273,6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32259,0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32874,1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33462,2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47469,7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46874,9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42902,1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40297,1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37476,6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33830,2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31902,3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32198,7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32744,2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33134,6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34084,7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35241,7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36377,8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226743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204497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158390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122166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76930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40234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43899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46228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пт. на убой (уб.вес)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7603,5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2492,0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2064,5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42452,1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38333,2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32166,7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29895,6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25286,8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22412,9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19019,6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17495,9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16662,1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15676,2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15271,1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15524,0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15963,4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37194,7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36458,5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31687,6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29304,1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26578,3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23471,0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21834,9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22292,8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22772,4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23247,3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24142,8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25131,8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26350,9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171188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146594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119731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пт. на убой (уб.вес)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2507,0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2942,4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2755,8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2564,6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2628,7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13261,4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13508,4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14821,8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16133,6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16321,5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16251,9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16274,0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16046,3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16039,1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16420,2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16734,3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16799,2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10275,0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10413,3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11190,5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10910,4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10230,2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9762,6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9810,1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55545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55999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35351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41145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43654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47827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индивидуальные предприниматели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пт. на убой(  уб.вес)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575,9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2603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основных продуктов животноводства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       тыс.тонн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52650" name="Group 426"/>
          <p:cNvGraphicFramePr>
            <a:graphicFrameLocks noGrp="1"/>
          </p:cNvGraphicFramePr>
          <p:nvPr/>
        </p:nvGraphicFramePr>
        <p:xfrm>
          <a:off x="0" y="317500"/>
          <a:ext cx="9275763" cy="6540500"/>
        </p:xfrm>
        <a:graphic>
          <a:graphicData uri="http://schemas.openxmlformats.org/drawingml/2006/table">
            <a:tbl>
              <a:tblPr/>
              <a:tblGrid>
                <a:gridCol w="1724025"/>
                <a:gridCol w="622300"/>
                <a:gridCol w="622300"/>
                <a:gridCol w="657225"/>
                <a:gridCol w="712788"/>
                <a:gridCol w="642937"/>
                <a:gridCol w="568325"/>
                <a:gridCol w="533400"/>
                <a:gridCol w="533400"/>
                <a:gridCol w="534988"/>
                <a:gridCol w="520700"/>
                <a:gridCol w="534987"/>
                <a:gridCol w="534988"/>
                <a:gridCol w="533400"/>
              </a:tblGrid>
              <a:tr h="23653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уб.весе)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5046,4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6268,1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6719,5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8544,2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9565,2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33315,5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31861,2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31069,9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31339,1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31988,4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32362,6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36625,2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35900,7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37139,7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38216,3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38208,3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38057,7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41860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44988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54651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55644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48495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68446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67736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уб.весе)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3403,0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7129,5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15390,3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14374,7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14000,7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14162,9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14246,2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26652,8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26038,9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27358,3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28537,4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28427,5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28396,4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31316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31849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33411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1462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уб.весе)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2701,7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2565,1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2654,4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2614,9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2444,1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2156,8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17105,5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16581,5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16081,4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16541,8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16737,2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9668,4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9521,2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9405,6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9466,6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9324,8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9260,9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8980,0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8731,3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8976,4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26851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27377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48062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52869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60553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64046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70251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63511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 и индивидуальные предприниматели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Скот и птица на убой (в уб.весе)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905,0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1122,8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1283,7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1379,2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1484,3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1719,4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1804,0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1918,3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Яйца-млн.штук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 (в физ.весе)-тонн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9574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17820 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18805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Мед-тонн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2938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333375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Производство основных продуктов животноводства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тыс.тонн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53683" name="Group 435"/>
          <p:cNvGraphicFramePr>
            <a:graphicFrameLocks noGrp="1"/>
          </p:cNvGraphicFramePr>
          <p:nvPr/>
        </p:nvGraphicFramePr>
        <p:xfrm>
          <a:off x="0" y="476250"/>
          <a:ext cx="9326563" cy="6130925"/>
        </p:xfrm>
        <a:graphic>
          <a:graphicData uri="http://schemas.openxmlformats.org/drawingml/2006/table">
            <a:tbl>
              <a:tblPr/>
              <a:tblGrid>
                <a:gridCol w="1719263"/>
                <a:gridCol w="585787"/>
                <a:gridCol w="585788"/>
                <a:gridCol w="582612"/>
                <a:gridCol w="585788"/>
                <a:gridCol w="585787"/>
                <a:gridCol w="585788"/>
                <a:gridCol w="585787"/>
                <a:gridCol w="584200"/>
                <a:gridCol w="584200"/>
                <a:gridCol w="585788"/>
                <a:gridCol w="585787"/>
                <a:gridCol w="585788"/>
                <a:gridCol w="584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89094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106856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63406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54637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86479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39909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26923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116334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88561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104099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59837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65439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44116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50315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20382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26188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24592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Oвощи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4837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>
                        <a:alpha val="7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4048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Валовые сборы сельскохозяйственных культур       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54708" name="Group 436"/>
          <p:cNvGraphicFramePr>
            <a:graphicFrameLocks noGrp="1"/>
          </p:cNvGraphicFramePr>
          <p:nvPr/>
        </p:nvGraphicFramePr>
        <p:xfrm>
          <a:off x="0" y="620713"/>
          <a:ext cx="9290050" cy="5994400"/>
        </p:xfrm>
        <a:graphic>
          <a:graphicData uri="http://schemas.openxmlformats.org/drawingml/2006/table">
            <a:tbl>
              <a:tblPr/>
              <a:tblGrid>
                <a:gridCol w="1511300"/>
                <a:gridCol w="590550"/>
                <a:gridCol w="590550"/>
                <a:gridCol w="587375"/>
                <a:gridCol w="590550"/>
                <a:gridCol w="590550"/>
                <a:gridCol w="588963"/>
                <a:gridCol w="703262"/>
                <a:gridCol w="590550"/>
                <a:gridCol w="588963"/>
                <a:gridCol w="587375"/>
                <a:gridCol w="636587"/>
                <a:gridCol w="544513"/>
                <a:gridCol w="588962"/>
              </a:tblGrid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всех категорий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66962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77803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78227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81472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108179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97111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60960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94213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70908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92385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105315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104786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21809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21276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30673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28995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24892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22256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47643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45057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39321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33513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7350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10554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29358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27876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28137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28260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27195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21141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32681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29533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30199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31501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33646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11739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11348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11370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12960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13402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12126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14696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14626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99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организации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63397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62727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61754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64191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84545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75920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72330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54435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68852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77636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76181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19359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26773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25342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25854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22218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19735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39476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3573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3965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4565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3900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2704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4066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4656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2284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Хозяйства населения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26686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24905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24980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24410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23253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24077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23305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24841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26096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Oвощи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8843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8448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8092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8338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9158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9783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10111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10199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Крестьянские (фермерские) хозяйства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Зерновые и зернобобовые культуры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9678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14272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15658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16469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22703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20320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13339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20807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15740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26600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27517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Сахарная свекла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2274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Подсолнечник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2688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2166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3050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Kартофель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1209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Овощи 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781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997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1388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2094</a:t>
                      </a: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4762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Валовые сборы сельскохозяйственных культур     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тыс.тонн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439" name="Group 143"/>
          <p:cNvGraphicFramePr>
            <a:graphicFrameLocks noGrp="1"/>
          </p:cNvGraphicFramePr>
          <p:nvPr/>
        </p:nvGraphicFramePr>
        <p:xfrm>
          <a:off x="0" y="692150"/>
          <a:ext cx="9290050" cy="4249738"/>
        </p:xfrm>
        <a:graphic>
          <a:graphicData uri="http://schemas.openxmlformats.org/drawingml/2006/table">
            <a:tbl>
              <a:tblPr/>
              <a:tblGrid>
                <a:gridCol w="1179513"/>
                <a:gridCol w="425450"/>
                <a:gridCol w="503237"/>
                <a:gridCol w="498475"/>
                <a:gridCol w="501650"/>
                <a:gridCol w="427038"/>
                <a:gridCol w="573087"/>
                <a:gridCol w="569913"/>
                <a:gridCol w="536575"/>
                <a:gridCol w="677862"/>
                <a:gridCol w="538163"/>
                <a:gridCol w="531812"/>
                <a:gridCol w="573088"/>
                <a:gridCol w="496887"/>
                <a:gridCol w="652463"/>
                <a:gridCol w="604837"/>
              </a:tblGrid>
              <a:tr h="352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Показателей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830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2009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2010 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)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</a:t>
                      </a:r>
                      <a:endParaRPr kumimoji="0" lang="ru-RU" sz="1200" b="1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Импорт продовольствия (млрд. долл.)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42,7            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26.5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Рост по сравнению с предыдущим годом (%)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11,3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15,4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15,8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25,2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24,1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27,6 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Падение на 14,5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16,7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Падение                      на 9,1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Падение на 35,2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Рост своего производства (%) </a:t>
                      </a:r>
                      <a:r>
                        <a:rPr kumimoji="0" 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(в сопоставимых ценах)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-11,3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-4,8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9757" marR="39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440" name="Group 144"/>
          <p:cNvGraphicFramePr>
            <a:graphicFrameLocks noGrp="1"/>
          </p:cNvGraphicFramePr>
          <p:nvPr/>
        </p:nvGraphicFramePr>
        <p:xfrm>
          <a:off x="290513" y="5143500"/>
          <a:ext cx="8728075" cy="874713"/>
        </p:xfrm>
        <a:graphic>
          <a:graphicData uri="http://schemas.openxmlformats.org/drawingml/2006/table">
            <a:tbl>
              <a:tblPr/>
              <a:tblGrid>
                <a:gridCol w="6977062"/>
                <a:gridCol w="44450"/>
                <a:gridCol w="1706563"/>
              </a:tblGrid>
              <a:tr h="130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По данным Сборника МСХ РФ «Агропромышленный комплекс в 2014 году»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1)   В кризисный 2009 год уменьшение продовольственного импорта следует объяснять существенно сократившимися возможностями закупать товары за рубежом. Общий объем российского импорта также сократился – с 267 млрд.  до 168 млрд. долларов. При этом доля продовольственного импорта в нем выросла с 13,2 % до 17,9 %</a:t>
                      </a: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5441" name="Group 145"/>
          <p:cNvGraphicFramePr>
            <a:graphicFrameLocks noGrp="1"/>
          </p:cNvGraphicFramePr>
          <p:nvPr/>
        </p:nvGraphicFramePr>
        <p:xfrm>
          <a:off x="255588" y="5929313"/>
          <a:ext cx="8415337" cy="538162"/>
        </p:xfrm>
        <a:graphic>
          <a:graphicData uri="http://schemas.openxmlformats.org/drawingml/2006/table">
            <a:tbl>
              <a:tblPr/>
              <a:tblGrid>
                <a:gridCol w="4930775"/>
                <a:gridCol w="1827212"/>
                <a:gridCol w="165735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gridSpan="3">
                  <a:txBody>
                    <a:bodyPr/>
                    <a:lstStyle/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 startAt="2"/>
                        <a:tabLst/>
                      </a:pPr>
                      <a:r>
                        <a:rPr kumimoji="0" 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ИТОГО: за 10 лет, с 2001 по 2010 годы, продовольственный импорт вырос в 4 раза</a:t>
                      </a:r>
                    </a:p>
                    <a:p>
                      <a:pPr marL="419100" marR="0" lvl="0" indent="-4191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5406" name="Номер слайда 6"/>
          <p:cNvSpPr txBox="1">
            <a:spLocks noGrp="1"/>
          </p:cNvSpPr>
          <p:nvPr/>
        </p:nvSpPr>
        <p:spPr bwMode="auto">
          <a:xfrm>
            <a:off x="8564563" y="6500813"/>
            <a:ext cx="5984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47625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Продовольственный импорт России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28" name="Group 68"/>
          <p:cNvGraphicFramePr>
            <a:graphicFrameLocks noGrp="1"/>
          </p:cNvGraphicFramePr>
          <p:nvPr>
            <p:ph type="ctrTitle" idx="4294967295"/>
          </p:nvPr>
        </p:nvGraphicFramePr>
        <p:xfrm>
          <a:off x="0" y="0"/>
          <a:ext cx="9290050" cy="836613"/>
        </p:xfrm>
        <a:graphic>
          <a:graphicData uri="http://schemas.openxmlformats.org/drawingml/2006/table">
            <a:tbl>
              <a:tblPr/>
              <a:tblGrid>
                <a:gridCol w="929005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Число крестьянских (фермерских) хозяйств и индивидуальных предпринимателей</a:t>
                      </a:r>
                      <a:r>
                        <a:rPr kumimoji="0" lang="ru-RU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(на начало года; единиц)</a:t>
                      </a:r>
                    </a:p>
                  </a:txBody>
                  <a:tcPr marL="53828" marR="53828" marT="26914" marB="269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426" name="Group 66"/>
          <p:cNvGraphicFramePr>
            <a:graphicFrameLocks noGrp="1"/>
          </p:cNvGraphicFramePr>
          <p:nvPr/>
        </p:nvGraphicFramePr>
        <p:xfrm>
          <a:off x="1133475" y="1484313"/>
          <a:ext cx="7388225" cy="4892042"/>
        </p:xfrm>
        <a:graphic>
          <a:graphicData uri="http://schemas.openxmlformats.org/drawingml/2006/table">
            <a:tbl>
              <a:tblPr/>
              <a:tblGrid>
                <a:gridCol w="1501775"/>
                <a:gridCol w="1670050"/>
                <a:gridCol w="1606550"/>
                <a:gridCol w="2609850"/>
              </a:tblGrid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Период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Всего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          в том числе</a:t>
                      </a:r>
                      <a:endParaRPr kumimoji="0" 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КФХ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ИП и Главы КФХ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2016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215218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39018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176200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2015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216106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41336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174770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2014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223182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47252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175930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2013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268336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56592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  <a:cs typeface="Arial" pitchFamily="34" charset="0"/>
                        </a:rPr>
                        <a:t>211744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2012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308135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63666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244469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2011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304630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201559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103071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2010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180462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83953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96509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8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2009 год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808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168034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98851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69183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95" name="Group 75"/>
          <p:cNvGraphicFramePr>
            <a:graphicFrameLocks noGrp="1"/>
          </p:cNvGraphicFramePr>
          <p:nvPr>
            <p:ph idx="4294967295"/>
          </p:nvPr>
        </p:nvGraphicFramePr>
        <p:xfrm>
          <a:off x="0" y="908050"/>
          <a:ext cx="9290050" cy="5616575"/>
        </p:xfrm>
        <a:graphic>
          <a:graphicData uri="http://schemas.openxmlformats.org/drawingml/2006/table">
            <a:tbl>
              <a:tblPr/>
              <a:tblGrid>
                <a:gridCol w="2716213"/>
                <a:gridCol w="1069975"/>
                <a:gridCol w="1073150"/>
                <a:gridCol w="908050"/>
                <a:gridCol w="941387"/>
                <a:gridCol w="1290638"/>
                <a:gridCol w="1290637"/>
              </a:tblGrid>
              <a:tr h="7016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Категории хозяйств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2001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2006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2010г.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2011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   Соотношение в 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21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2011г к 2001 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2011г. к 2006г.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Все категории хозяйств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30,74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25,22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23,9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24,05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78,2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95,4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7747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Сельхозорганизации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17,35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12,1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11,1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11,08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91,6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3668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Крестьянские(фермерские)хозяйства и </a:t>
                      </a:r>
                    </a:p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       индивидуальные предприниматели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0,76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1,56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289,5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141,0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Хозяйства населения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12,63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11,56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10,79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10,77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85,3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93,2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</a:tbl>
          </a:graphicData>
        </a:graphic>
      </p:graphicFrame>
      <p:sp>
        <p:nvSpPr>
          <p:cNvPr id="56381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6207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поголовья по категориям хозяйств за период 2001-2011 годы</a:t>
            </a:r>
          </a:p>
          <a:p>
            <a:pPr algn="ctr" fontAlgn="b"/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млн.условных голов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0" y="0"/>
            <a:ext cx="9290050" cy="647700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9525" tIns="9525" rIns="9525" bIns="0" anchor="ctr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Валовые сборы сельхозкультур по категориям хозяйств </a:t>
            </a:r>
          </a:p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 период 2001-2015 годы          </a:t>
            </a:r>
            <a:r>
              <a:rPr lang="ru-RU" sz="1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млн.тонн</a:t>
            </a:r>
          </a:p>
        </p:txBody>
      </p:sp>
      <p:graphicFrame>
        <p:nvGraphicFramePr>
          <p:cNvPr id="57592" name="Group 248"/>
          <p:cNvGraphicFramePr>
            <a:graphicFrameLocks noGrp="1"/>
          </p:cNvGraphicFramePr>
          <p:nvPr/>
        </p:nvGraphicFramePr>
        <p:xfrm>
          <a:off x="0" y="765175"/>
          <a:ext cx="9290050" cy="5741988"/>
        </p:xfrm>
        <a:graphic>
          <a:graphicData uri="http://schemas.openxmlformats.org/drawingml/2006/table">
            <a:tbl>
              <a:tblPr/>
              <a:tblGrid>
                <a:gridCol w="2405063"/>
                <a:gridCol w="930275"/>
                <a:gridCol w="1147762"/>
                <a:gridCol w="1050925"/>
                <a:gridCol w="985838"/>
                <a:gridCol w="1290637"/>
                <a:gridCol w="1252538"/>
                <a:gridCol w="227012"/>
              </a:tblGrid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Категории хозяйств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2001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2006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2010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2015 г.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Соотношение в 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2015 г. к 2001 г.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2015 г. к 2006 г.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9B74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зерновые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Все категории хозяйств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78,2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60,9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Сельхозорганизации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75,1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61,7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76,2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10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КФХ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15,7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27,5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1,1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183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подсолнечник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Все категории хозяйств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6,7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5,3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9,3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Сельхозорганизации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4,7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3,9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6,5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КФХ и ИП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1,4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6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Хозяйства населения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0,04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0,02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картофель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Все категории хозяйств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28,3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33,6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Сельхозорганизации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4,6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КФХ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725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64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26,9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24,4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26,1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107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charset="-52"/>
                        </a:rPr>
                        <a:t>овощи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Все категории хозяйств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11,2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16,1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141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Сельхозорганизации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КФХ и ИП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0,3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240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Хозяйства населения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10.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127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Cyr" charset="-52"/>
                        </a:rPr>
                        <a:t>133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Cyr" charset="-52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D"/>
                    </a:solidFill>
                  </a:tcPr>
                </a:tc>
              </a:tr>
            </a:tbl>
          </a:graphicData>
        </a:graphic>
      </p:graphicFrame>
      <p:sp>
        <p:nvSpPr>
          <p:cNvPr id="57580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Номер слайда 5"/>
          <p:cNvSpPr txBox="1">
            <a:spLocks noGrp="1"/>
          </p:cNvSpPr>
          <p:nvPr/>
        </p:nvSpPr>
        <p:spPr bwMode="auto">
          <a:xfrm>
            <a:off x="8691563" y="6500813"/>
            <a:ext cx="454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endParaRPr lang="ru-RU" sz="1100">
              <a:solidFill>
                <a:srgbClr val="FFFFFF"/>
              </a:solidFill>
              <a:latin typeface="Trebuchet MS" pitchFamily="34" charset="0"/>
            </a:endParaRPr>
          </a:p>
        </p:txBody>
      </p:sp>
      <p:graphicFrame>
        <p:nvGraphicFramePr>
          <p:cNvPr id="58546" name="Group 178"/>
          <p:cNvGraphicFramePr>
            <a:graphicFrameLocks noGrp="1"/>
          </p:cNvGraphicFramePr>
          <p:nvPr/>
        </p:nvGraphicFramePr>
        <p:xfrm>
          <a:off x="182563" y="6005513"/>
          <a:ext cx="8491537" cy="758825"/>
        </p:xfrm>
        <a:graphic>
          <a:graphicData uri="http://schemas.openxmlformats.org/drawingml/2006/table">
            <a:tbl>
              <a:tblPr/>
              <a:tblGrid>
                <a:gridCol w="8491537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Данные Минсельхоза</a:t>
                      </a:r>
                    </a:p>
                  </a:txBody>
                  <a:tcPr marL="144000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Данные Национального доклада за 2010г.</a:t>
                      </a:r>
                    </a:p>
                  </a:txBody>
                  <a:tcPr marL="144000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Данные на 01.01.2011г. по заготовительным и снабженческо-сбытовым кооперативам</a:t>
                      </a:r>
                    </a:p>
                  </a:txBody>
                  <a:tcPr marL="144000" marR="9525" marT="9525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76" name="Line 326"/>
          <p:cNvSpPr>
            <a:spLocks noChangeShapeType="1"/>
          </p:cNvSpPr>
          <p:nvPr/>
        </p:nvSpPr>
        <p:spPr bwMode="auto">
          <a:xfrm>
            <a:off x="1951038" y="-7778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7" name="Line 328"/>
          <p:cNvSpPr>
            <a:spLocks noChangeShapeType="1"/>
          </p:cNvSpPr>
          <p:nvPr/>
        </p:nvSpPr>
        <p:spPr bwMode="auto">
          <a:xfrm>
            <a:off x="2225675" y="-444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8" name="Line 329"/>
          <p:cNvSpPr>
            <a:spLocks noChangeShapeType="1"/>
          </p:cNvSpPr>
          <p:nvPr/>
        </p:nvSpPr>
        <p:spPr bwMode="auto">
          <a:xfrm>
            <a:off x="2225675" y="-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79" name="Line 330"/>
          <p:cNvSpPr>
            <a:spLocks noChangeShapeType="1"/>
          </p:cNvSpPr>
          <p:nvPr/>
        </p:nvSpPr>
        <p:spPr bwMode="auto">
          <a:xfrm>
            <a:off x="2981325" y="-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0" name="Line 359"/>
          <p:cNvSpPr>
            <a:spLocks noChangeShapeType="1"/>
          </p:cNvSpPr>
          <p:nvPr/>
        </p:nvSpPr>
        <p:spPr bwMode="auto">
          <a:xfrm>
            <a:off x="2225675" y="-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1" name="Line 388"/>
          <p:cNvSpPr>
            <a:spLocks noChangeShapeType="1"/>
          </p:cNvSpPr>
          <p:nvPr/>
        </p:nvSpPr>
        <p:spPr bwMode="auto">
          <a:xfrm>
            <a:off x="6480175" y="-2063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2" name="Line 415"/>
          <p:cNvSpPr>
            <a:spLocks noChangeShapeType="1"/>
          </p:cNvSpPr>
          <p:nvPr/>
        </p:nvSpPr>
        <p:spPr bwMode="auto">
          <a:xfrm>
            <a:off x="5438775" y="-619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3" name="Line 992"/>
          <p:cNvSpPr>
            <a:spLocks noChangeShapeType="1"/>
          </p:cNvSpPr>
          <p:nvPr/>
        </p:nvSpPr>
        <p:spPr bwMode="auto">
          <a:xfrm>
            <a:off x="860425" y="5032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4" name="Line 994"/>
          <p:cNvSpPr>
            <a:spLocks noChangeShapeType="1"/>
          </p:cNvSpPr>
          <p:nvPr/>
        </p:nvSpPr>
        <p:spPr bwMode="auto">
          <a:xfrm>
            <a:off x="1244600" y="836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5" name="Line 995"/>
          <p:cNvSpPr>
            <a:spLocks noChangeShapeType="1"/>
          </p:cNvSpPr>
          <p:nvPr/>
        </p:nvSpPr>
        <p:spPr bwMode="auto">
          <a:xfrm>
            <a:off x="1244600" y="1074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6" name="Line 996"/>
          <p:cNvSpPr>
            <a:spLocks noChangeShapeType="1"/>
          </p:cNvSpPr>
          <p:nvPr/>
        </p:nvSpPr>
        <p:spPr bwMode="auto">
          <a:xfrm>
            <a:off x="2319338" y="1074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7" name="Line 1025"/>
          <p:cNvSpPr>
            <a:spLocks noChangeShapeType="1"/>
          </p:cNvSpPr>
          <p:nvPr/>
        </p:nvSpPr>
        <p:spPr bwMode="auto">
          <a:xfrm>
            <a:off x="1244600" y="1074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8" name="Line 1054"/>
          <p:cNvSpPr>
            <a:spLocks noChangeShapeType="1"/>
          </p:cNvSpPr>
          <p:nvPr/>
        </p:nvSpPr>
        <p:spPr bwMode="auto">
          <a:xfrm>
            <a:off x="7278688" y="10747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89" name="Line 1081"/>
          <p:cNvSpPr>
            <a:spLocks noChangeShapeType="1"/>
          </p:cNvSpPr>
          <p:nvPr/>
        </p:nvSpPr>
        <p:spPr bwMode="auto">
          <a:xfrm>
            <a:off x="5800725" y="12112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0" name="Line 1651"/>
          <p:cNvSpPr>
            <a:spLocks noChangeShapeType="1"/>
          </p:cNvSpPr>
          <p:nvPr/>
        </p:nvSpPr>
        <p:spPr bwMode="auto">
          <a:xfrm>
            <a:off x="1644650" y="4730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1" name="Line 1653"/>
          <p:cNvSpPr>
            <a:spLocks noChangeShapeType="1"/>
          </p:cNvSpPr>
          <p:nvPr/>
        </p:nvSpPr>
        <p:spPr bwMode="auto">
          <a:xfrm>
            <a:off x="2263775" y="8064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2" name="Line 1654"/>
          <p:cNvSpPr>
            <a:spLocks noChangeShapeType="1"/>
          </p:cNvSpPr>
          <p:nvPr/>
        </p:nvSpPr>
        <p:spPr bwMode="auto">
          <a:xfrm>
            <a:off x="2263775" y="1044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3" name="Line 1655"/>
          <p:cNvSpPr>
            <a:spLocks noChangeShapeType="1"/>
          </p:cNvSpPr>
          <p:nvPr/>
        </p:nvSpPr>
        <p:spPr bwMode="auto">
          <a:xfrm>
            <a:off x="2960688" y="1044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4" name="Line 1684"/>
          <p:cNvSpPr>
            <a:spLocks noChangeShapeType="1"/>
          </p:cNvSpPr>
          <p:nvPr/>
        </p:nvSpPr>
        <p:spPr bwMode="auto">
          <a:xfrm>
            <a:off x="2263775" y="1044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5" name="Line 1713"/>
          <p:cNvSpPr>
            <a:spLocks noChangeShapeType="1"/>
          </p:cNvSpPr>
          <p:nvPr/>
        </p:nvSpPr>
        <p:spPr bwMode="auto">
          <a:xfrm>
            <a:off x="7761288" y="1044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8396" name="Line 1740"/>
          <p:cNvSpPr>
            <a:spLocks noChangeShapeType="1"/>
          </p:cNvSpPr>
          <p:nvPr/>
        </p:nvSpPr>
        <p:spPr bwMode="auto">
          <a:xfrm>
            <a:off x="6367463" y="11811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58629" name="Group 261"/>
          <p:cNvGraphicFramePr>
            <a:graphicFrameLocks noGrp="1"/>
          </p:cNvGraphicFramePr>
          <p:nvPr/>
        </p:nvGraphicFramePr>
        <p:xfrm>
          <a:off x="255588" y="692150"/>
          <a:ext cx="9034462" cy="6132513"/>
        </p:xfrm>
        <a:graphic>
          <a:graphicData uri="http://schemas.openxmlformats.org/drawingml/2006/table">
            <a:tbl>
              <a:tblPr/>
              <a:tblGrid>
                <a:gridCol w="879475"/>
                <a:gridCol w="555625"/>
                <a:gridCol w="633412"/>
                <a:gridCol w="711200"/>
                <a:gridCol w="712788"/>
                <a:gridCol w="633412"/>
                <a:gridCol w="712788"/>
                <a:gridCol w="714375"/>
                <a:gridCol w="712787"/>
                <a:gridCol w="712788"/>
                <a:gridCol w="711200"/>
                <a:gridCol w="633412"/>
                <a:gridCol w="495300"/>
                <a:gridCol w="215900"/>
              </a:tblGrid>
              <a:tr h="40005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Российская Федерация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BB8B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СПоК, зарегистрированных на территории субъекта РФ,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Удельный вес работающих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СПоК, %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количество фактически работающих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СПоК, ед.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всех видов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всех видов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всех видов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перерабатывающих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снабженческих, сбытовых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перерабатывающих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снабженческих, сбытовых3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  прочие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перерабатывающих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снабженческих, сбытовых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01.01.2010г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6 180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1 782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1 129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3 256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4 145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1 237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2 215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01.01.2011г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6 708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1 772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3 729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4 503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1 216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2 525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01.01.2012г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7746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1775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1178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01.01.2013 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7316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1866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1107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01.01.2014г</a:t>
                      </a: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6913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1846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1043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4024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01.01.2015г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1494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01.03.2016г.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7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C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B7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3000"/>
                        <a:buFont typeface="Wingdings 2" pitchFamily="18" charset="2"/>
                        <a:buNone/>
                        <a:tabLst/>
                      </a:pPr>
                      <a:endParaRPr kumimoji="0" lang="ru-RU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290050" cy="620713"/>
          </a:xfrm>
          <a:prstGeom prst="rect">
            <a:avLst/>
          </a:prstGeom>
          <a:solidFill>
            <a:srgbClr val="FEFCA2"/>
          </a:solidFill>
          <a:ln w="9525">
            <a:noFill/>
            <a:miter lim="800000"/>
            <a:headEnd/>
            <a:tailEnd/>
          </a:ln>
        </p:spPr>
        <p:txBody>
          <a:bodyPr lIns="45720" tIns="0" rIns="45720" bIns="0" anchor="b"/>
          <a:lstStyle/>
          <a:p>
            <a:pPr algn="ctr" fontAlgn="b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количестве созданных сельскохозяйственных потребительских кооперативов (СПоК) и удельном весе работающих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rot="5400000">
            <a:off x="6787356" y="1427957"/>
            <a:ext cx="4286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968" name="Group 392"/>
          <p:cNvGraphicFramePr>
            <a:graphicFrameLocks noGrp="1"/>
          </p:cNvGraphicFramePr>
          <p:nvPr/>
        </p:nvGraphicFramePr>
        <p:xfrm>
          <a:off x="0" y="-26988"/>
          <a:ext cx="9290050" cy="7341641"/>
        </p:xfrm>
        <a:graphic>
          <a:graphicData uri="http://schemas.openxmlformats.org/drawingml/2006/table">
            <a:tbl>
              <a:tblPr/>
              <a:tblGrid>
                <a:gridCol w="1006475"/>
                <a:gridCol w="617538"/>
                <a:gridCol w="566737"/>
                <a:gridCol w="493713"/>
                <a:gridCol w="423862"/>
                <a:gridCol w="565150"/>
                <a:gridCol w="708025"/>
                <a:gridCol w="658813"/>
                <a:gridCol w="682625"/>
                <a:gridCol w="636587"/>
                <a:gridCol w="635000"/>
                <a:gridCol w="565150"/>
                <a:gridCol w="635000"/>
                <a:gridCol w="566738"/>
                <a:gridCol w="528637"/>
              </a:tblGrid>
              <a:tr h="5222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СТРУКТУРА ПРОДУКЦИИ СЕЛЬСКОГО ХОЗЯЙСТВА ПО КАТЕГОРИЯМ ХОЗЯЙСТВ</a:t>
                      </a:r>
                      <a:b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(в процентах от хозяйств всех категорий)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2009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 г.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РОССИЙСКАЯ ФЕДЕРАЦИЯ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Центральный ФО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53828" marR="53828" marT="26914" marB="269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Белгородская область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81,2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83,0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84,2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Брянская область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Владимирская область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Воронежская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Ивановская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Калужская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Костромская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Курская обл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Липецкая обл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31,6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Московская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Орловская область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Рязанская обл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Смоленская об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Тамбовская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57,6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Тверская область 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Тульская область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54,7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Ярославская область </a:t>
                      </a:r>
                    </a:p>
                  </a:txBody>
                  <a:tcPr marL="53828" marR="53828" marT="26914" marB="2691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64,3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29,2</a:t>
                      </a:r>
                    </a:p>
                  </a:txBody>
                  <a:tcPr marL="53828" marR="53828" marT="26914" marB="269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203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6069" name="Group 469"/>
          <p:cNvGraphicFramePr>
            <a:graphicFrameLocks noGrp="1"/>
          </p:cNvGraphicFramePr>
          <p:nvPr/>
        </p:nvGraphicFramePr>
        <p:xfrm>
          <a:off x="0" y="0"/>
          <a:ext cx="9290050" cy="6873118"/>
        </p:xfrm>
        <a:graphic>
          <a:graphicData uri="http://schemas.openxmlformats.org/drawingml/2006/table">
            <a:tbl>
              <a:tblPr/>
              <a:tblGrid>
                <a:gridCol w="1608138"/>
                <a:gridCol w="582612"/>
                <a:gridCol w="582613"/>
                <a:gridCol w="530225"/>
                <a:gridCol w="523875"/>
                <a:gridCol w="584200"/>
                <a:gridCol w="584200"/>
                <a:gridCol w="582612"/>
                <a:gridCol w="585788"/>
                <a:gridCol w="523875"/>
                <a:gridCol w="525462"/>
                <a:gridCol w="528638"/>
                <a:gridCol w="525462"/>
                <a:gridCol w="525463"/>
                <a:gridCol w="496887"/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2009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г.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Северо-Западный ФО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Карелия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Коми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Архангельская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Ненецкий автоном. округ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88,5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Вологодская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27,7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Калининградская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76,5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Мурманская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Новгородская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Псковская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Южный ФО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4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Адыгея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1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36,8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Калмыкия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Астраханская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Волгоградская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Ростовская область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Северо-Кавказский ФО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30,8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Дагестан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Ингушетия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Кабардино-Балкарская Республ.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Карачаево-Черкесская Республ.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72,7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Северная Осетия-Алания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23,2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27,9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72,1</a:t>
                      </a:r>
                    </a:p>
                  </a:txBody>
                  <a:tcPr marL="26399" marR="26399" marT="13200" marB="13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Чеченская Республика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Ставропольский край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63,1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36,9</a:t>
                      </a:r>
                    </a:p>
                  </a:txBody>
                  <a:tcPr marL="26399" marR="26399" marT="13200" marB="13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45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7029" name="Group 405"/>
          <p:cNvGraphicFramePr>
            <a:graphicFrameLocks noGrp="1"/>
          </p:cNvGraphicFramePr>
          <p:nvPr/>
        </p:nvGraphicFramePr>
        <p:xfrm>
          <a:off x="0" y="0"/>
          <a:ext cx="9290050" cy="6861437"/>
        </p:xfrm>
        <a:graphic>
          <a:graphicData uri="http://schemas.openxmlformats.org/drawingml/2006/table">
            <a:tbl>
              <a:tblPr/>
              <a:tblGrid>
                <a:gridCol w="1608138"/>
                <a:gridCol w="558800"/>
                <a:gridCol w="534987"/>
                <a:gridCol w="473075"/>
                <a:gridCol w="595313"/>
                <a:gridCol w="534987"/>
                <a:gridCol w="595313"/>
                <a:gridCol w="590550"/>
                <a:gridCol w="595312"/>
                <a:gridCol w="534988"/>
                <a:gridCol w="533400"/>
                <a:gridCol w="533400"/>
                <a:gridCol w="533400"/>
                <a:gridCol w="534987"/>
                <a:gridCol w="533400"/>
              </a:tblGrid>
              <a:tr h="22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2009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 г.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г.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ЛПХ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ЛПХ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Приволжский ФО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42,6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44,1</a:t>
                      </a: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55,9</a:t>
                      </a: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50104" marR="50104" marT="25052" marB="2505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Башкортостан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32,7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33,1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66,9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36,3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Марий Эл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Мордовия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Татарстан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46,2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Удмуртская Республика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54,4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Чувашская Республика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34,8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Пермский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49,2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Кировская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Нижегородская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Оренбургская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Пензенская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44,2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48,6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Самарская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Саратовская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Ульяновская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41,1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35,3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Уральский ФО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43,7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Курганская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31,5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68,5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Свердловская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54,4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45,6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Тюменская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45,0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ХМАО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13,4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86,6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89,8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Ямало-Ненецкий авт.округ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47,9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52,1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Челябинская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37,8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38,7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61,3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39,6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2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60,4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104" marR="50104" marT="25052" marB="250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722"/>
          <p:cNvSpPr>
            <a:spLocks noGrp="1"/>
          </p:cNvSpPr>
          <p:nvPr>
            <p:ph type="ctrTitle" idx="4294967295"/>
          </p:nvPr>
        </p:nvSpPr>
        <p:spPr>
          <a:xfrm>
            <a:off x="387350" y="4852988"/>
            <a:ext cx="8593138" cy="531812"/>
          </a:xfrm>
        </p:spPr>
        <p:txBody>
          <a:bodyPr anchor="t">
            <a:normAutofit/>
          </a:bodyPr>
          <a:lstStyle/>
          <a:p>
            <a:endParaRPr lang="ru-RU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8086" name="Group 438"/>
          <p:cNvGraphicFramePr>
            <a:graphicFrameLocks noGrp="1"/>
          </p:cNvGraphicFramePr>
          <p:nvPr/>
        </p:nvGraphicFramePr>
        <p:xfrm>
          <a:off x="0" y="0"/>
          <a:ext cx="9290050" cy="6934625"/>
        </p:xfrm>
        <a:graphic>
          <a:graphicData uri="http://schemas.openxmlformats.org/drawingml/2006/table">
            <a:tbl>
              <a:tblPr/>
              <a:tblGrid>
                <a:gridCol w="1749425"/>
                <a:gridCol w="531813"/>
                <a:gridCol w="552450"/>
                <a:gridCol w="585787"/>
                <a:gridCol w="584200"/>
                <a:gridCol w="525463"/>
                <a:gridCol w="584200"/>
                <a:gridCol w="527050"/>
                <a:gridCol w="525462"/>
                <a:gridCol w="525463"/>
                <a:gridCol w="523875"/>
                <a:gridCol w="528637"/>
                <a:gridCol w="523875"/>
                <a:gridCol w="525463"/>
                <a:gridCol w="496887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2009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2010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2011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2012 г.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2013 г.</a:t>
                      </a: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 г.</a:t>
                      </a: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 + ЛПХ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сельхозорганизации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КФХ+ЛПХ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Сибирский ФО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58,5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Алтай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Бурятия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78,9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Тыва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Хакасия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Алтайский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Забайкальский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Красноярский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Иркутская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Кемеровская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Новосибирская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Омская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Томская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14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Дальневосточный ФО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2722" marR="52722" marT="26361" marB="26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30,8</a:t>
                      </a:r>
                    </a:p>
                  </a:txBody>
                  <a:tcPr marL="52722" marR="52722" marT="26361" marB="26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69,2</a:t>
                      </a:r>
                    </a:p>
                  </a:txBody>
                  <a:tcPr marL="52722" marR="52722" marT="26361" marB="26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marL="52722" marR="52722" marT="26361" marB="26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marL="52722" marR="52722" marT="26361" marB="2636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Республика Саха (Якутия)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Камчатский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Приморский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65,4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Хабаровский край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72,8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77,1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Амурская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58,9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44,2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Магаданская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Сахалинская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Еврейская автономная область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4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83,2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Чукотский автономный округ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Крымский ФО</a:t>
                      </a: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73050" marR="0" lvl="0" indent="-273050" algn="ctr" defTabSz="914400" rtl="0" eaLnBrk="1" fontAlgn="b" latinLnBrk="0" hangingPunct="1">
                        <a:lnSpc>
                          <a:spcPts val="15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722" marR="52722" marT="26361" marB="2636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C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75,4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умерки">
  <a:themeElements>
    <a:clrScheme name="Сумерки 7">
      <a:dk1>
        <a:srgbClr val="000000"/>
      </a:dk1>
      <a:lt1>
        <a:srgbClr val="C4D6BE"/>
      </a:lt1>
      <a:dk2>
        <a:srgbClr val="339966"/>
      </a:dk2>
      <a:lt2>
        <a:srgbClr val="EFFBF0"/>
      </a:lt2>
      <a:accent1>
        <a:srgbClr val="DDDDDD"/>
      </a:accent1>
      <a:accent2>
        <a:srgbClr val="CCFF99"/>
      </a:accent2>
      <a:accent3>
        <a:srgbClr val="DEE8DB"/>
      </a:accent3>
      <a:accent4>
        <a:srgbClr val="000000"/>
      </a:accent4>
      <a:accent5>
        <a:srgbClr val="EBEBEB"/>
      </a:accent5>
      <a:accent6>
        <a:srgbClr val="B9E78A"/>
      </a:accent6>
      <a:hlink>
        <a:srgbClr val="009900"/>
      </a:hlink>
      <a:folHlink>
        <a:srgbClr val="3366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9_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17756</TotalTime>
  <Words>9497</Words>
  <Application>Microsoft Office PowerPoint</Application>
  <PresentationFormat>Произвольный</PresentationFormat>
  <Paragraphs>6728</Paragraphs>
  <Slides>52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52</vt:i4>
      </vt:variant>
    </vt:vector>
  </HeadingPairs>
  <TitlesOfParts>
    <vt:vector size="68" baseType="lpstr">
      <vt:lpstr>Arial</vt:lpstr>
      <vt:lpstr>Franklin Gothic Medium</vt:lpstr>
      <vt:lpstr>Franklin Gothic Book</vt:lpstr>
      <vt:lpstr>Wingdings 2</vt:lpstr>
      <vt:lpstr>Calibri</vt:lpstr>
      <vt:lpstr>Tahoma</vt:lpstr>
      <vt:lpstr>Times New Roman</vt:lpstr>
      <vt:lpstr>Wingdings</vt:lpstr>
      <vt:lpstr>Trebuchet MS</vt:lpstr>
      <vt:lpstr>Arial Cyr</vt:lpstr>
      <vt:lpstr>PragmaticaC</vt:lpstr>
      <vt:lpstr>PragmaticaC-Bold</vt:lpstr>
      <vt:lpstr>Сумерки</vt:lpstr>
      <vt:lpstr>9_Трек</vt:lpstr>
      <vt:lpstr>Диаграмма Microsoft Office Excel</vt:lpstr>
      <vt:lpstr>Диаграмма Microsoft Graph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Производство зерна фермерским сектором в период 1991-2015 гг.   тыс.тонн</vt:lpstr>
      <vt:lpstr>Производство подсолнечника фермерским сектором в период 1991-2015 гг.       тыс.тонн</vt:lpstr>
      <vt:lpstr>Производство сахарной свеклы фермерским сектором в период 1991-2015 гг.        тыс.тонн</vt:lpstr>
      <vt:lpstr>Производство картофеля фермерским сектором в период 1991-2015 гг.       тыс.тонн</vt:lpstr>
      <vt:lpstr>Производство овощей фермерским сектором в период 1991-2015 гг.      тыс.тонн</vt:lpstr>
      <vt:lpstr>Производство скота и птицы в убойном весе фермерским сектором  в период 1991-2015гг.                      тыс.тонн</vt:lpstr>
      <vt:lpstr>Производство молока фермерским сектором в период 1991-2015 гг.       тыс.тонн</vt:lpstr>
      <vt:lpstr>Производство шерсти фермерским сектором в период 1991-2015 гг.                тонн</vt:lpstr>
      <vt:lpstr>Производство яиц фермерским сектором в период 1991-2015 гг.       млн.шт.</vt:lpstr>
      <vt:lpstr>Слайд 41</vt:lpstr>
      <vt:lpstr>Слайд 42</vt:lpstr>
      <vt:lpstr>Продуктивность скота и птицы по категориям хозяйств               кг</vt:lpstr>
      <vt:lpstr>Продуктивность скота и птицы по категориям хозяйств               кг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АККОР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lobanova</dc:creator>
  <cp:lastModifiedBy>minenko</cp:lastModifiedBy>
  <cp:revision>650</cp:revision>
  <dcterms:created xsi:type="dcterms:W3CDTF">2011-09-20T06:36:48Z</dcterms:created>
  <dcterms:modified xsi:type="dcterms:W3CDTF">2016-12-05T09:15:26Z</dcterms:modified>
</cp:coreProperties>
</file>