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5" r:id="rId1"/>
    <p:sldMasterId id="2147484118" r:id="rId2"/>
  </p:sldMasterIdLst>
  <p:notesMasterIdLst>
    <p:notesMasterId r:id="rId11"/>
  </p:notesMasterIdLst>
  <p:sldIdLst>
    <p:sldId id="287" r:id="rId3"/>
    <p:sldId id="320" r:id="rId4"/>
    <p:sldId id="321" r:id="rId5"/>
    <p:sldId id="322" r:id="rId6"/>
    <p:sldId id="327" r:id="rId7"/>
    <p:sldId id="324" r:id="rId8"/>
    <p:sldId id="319" r:id="rId9"/>
    <p:sldId id="325" r:id="rId10"/>
  </p:sldIdLst>
  <p:sldSz cx="12192000" cy="6858000"/>
  <p:notesSz cx="6888163" cy="10020300"/>
  <p:defaultTextStyle>
    <a:defPPr>
      <a:defRPr lang="ru-RU"/>
    </a:defPPr>
    <a:lvl1pPr marL="0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9332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8672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8013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7353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6689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96028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45367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94704" algn="l" defTabSz="8986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10"/>
    <a:srgbClr val="568D11"/>
    <a:srgbClr val="548D11"/>
    <a:srgbClr val="46740E"/>
    <a:srgbClr val="9BBB59"/>
    <a:srgbClr val="800000"/>
    <a:srgbClr val="FFFFCC"/>
    <a:srgbClr val="99FFCC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741074565087333E-2"/>
          <c:y val="6.250000000000016E-3"/>
          <c:w val="0.9075250268256857"/>
          <c:h val="0.909604330708661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внебюджетные средства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5-4848-8C1F-29EB615C79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C5-4848-8C1F-29EB615C79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dirty="0" smtClean="0"/>
                      <a:t>419,1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C5-4848-8C1F-29EB615C7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419.1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C5-4848-8C1F-29EB615C7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415680"/>
        <c:axId val="89417216"/>
      </c:barChart>
      <c:catAx>
        <c:axId val="8941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417216"/>
        <c:crosses val="autoZero"/>
        <c:auto val="1"/>
        <c:lblAlgn val="ctr"/>
        <c:lblOffset val="100"/>
        <c:noMultiLvlLbl val="0"/>
      </c:catAx>
      <c:valAx>
        <c:axId val="894172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one"/>
        <c:crossAx val="8941568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ru-RU" sz="1000" b="1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71A6F0D-3C51-4831-9377-A55FA951A5C7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C184BDF-5FA2-46FE-BE61-1786D0A186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2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9332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8672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48013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97353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46689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96028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45367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94704" algn="l" defTabSz="8986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962275" y="1196975"/>
            <a:ext cx="10602913" cy="596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6508" y="7561876"/>
            <a:ext cx="3745149" cy="7162515"/>
          </a:xfrm>
          <a:noFill/>
          <a:ln/>
        </p:spPr>
        <p:txBody>
          <a:bodyPr lIns="94375" tIns="47187" rIns="94375" bIns="47187"/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901692" y="9517928"/>
            <a:ext cx="2984870" cy="50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8" tIns="46249" rIns="92498" bIns="46249" anchor="b"/>
          <a:lstStyle>
            <a:lvl1pPr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FC4CF3B-635D-49B2-ADA8-8B40A0600050}" type="slidenum">
              <a:rPr lang="ru-RU" altLang="ru-RU" sz="13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z="13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55650"/>
            <a:ext cx="6677025" cy="37560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817" y="4759764"/>
            <a:ext cx="5510530" cy="45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8" tIns="46249" rIns="92498" bIns="46249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92900" cy="37655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7E782-7AE5-4D94-8438-4BEB6BE394A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071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80200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7E782-7AE5-4D94-8438-4BEB6BE394A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22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92900" cy="37655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7E782-7AE5-4D94-8438-4BEB6BE394A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071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884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80200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7E782-7AE5-4D94-8438-4BEB6BE394A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229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962275" y="1196975"/>
            <a:ext cx="10602913" cy="596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6508" y="7561876"/>
            <a:ext cx="3745149" cy="7162515"/>
          </a:xfrm>
          <a:noFill/>
          <a:ln/>
        </p:spPr>
        <p:txBody>
          <a:bodyPr lIns="94375" tIns="47187" rIns="94375" bIns="47187"/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571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0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0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1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3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675F-043A-4978-886A-7F9FCC37B9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8BA0F-6CC4-4E01-8BA0-92612002A0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7499-AFBC-4B11-B3D9-D8E09412A3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7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2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80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2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51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3" indent="0">
              <a:buNone/>
              <a:defRPr sz="2000" b="1"/>
            </a:lvl2pPr>
            <a:lvl3pPr marL="913986" indent="0">
              <a:buNone/>
              <a:defRPr sz="1800" b="1"/>
            </a:lvl3pPr>
            <a:lvl4pPr marL="1370979" indent="0">
              <a:buNone/>
              <a:defRPr sz="1600" b="1"/>
            </a:lvl4pPr>
            <a:lvl5pPr marL="1827972" indent="0">
              <a:buNone/>
              <a:defRPr sz="1600" b="1"/>
            </a:lvl5pPr>
            <a:lvl6pPr marL="2284965" indent="0">
              <a:buNone/>
              <a:defRPr sz="1600" b="1"/>
            </a:lvl6pPr>
            <a:lvl7pPr marL="2741958" indent="0">
              <a:buNone/>
              <a:defRPr sz="1600" b="1"/>
            </a:lvl7pPr>
            <a:lvl8pPr marL="3198952" indent="0">
              <a:buNone/>
              <a:defRPr sz="1600" b="1"/>
            </a:lvl8pPr>
            <a:lvl9pPr marL="365594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3" indent="0">
              <a:buNone/>
              <a:defRPr sz="2000" b="1"/>
            </a:lvl2pPr>
            <a:lvl3pPr marL="913986" indent="0">
              <a:buNone/>
              <a:defRPr sz="1800" b="1"/>
            </a:lvl3pPr>
            <a:lvl4pPr marL="1370979" indent="0">
              <a:buNone/>
              <a:defRPr sz="1600" b="1"/>
            </a:lvl4pPr>
            <a:lvl5pPr marL="1827972" indent="0">
              <a:buNone/>
              <a:defRPr sz="1600" b="1"/>
            </a:lvl5pPr>
            <a:lvl6pPr marL="2284965" indent="0">
              <a:buNone/>
              <a:defRPr sz="1600" b="1"/>
            </a:lvl6pPr>
            <a:lvl7pPr marL="2741958" indent="0">
              <a:buNone/>
              <a:defRPr sz="1600" b="1"/>
            </a:lvl7pPr>
            <a:lvl8pPr marL="3198952" indent="0">
              <a:buNone/>
              <a:defRPr sz="1600" b="1"/>
            </a:lvl8pPr>
            <a:lvl9pPr marL="365594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80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73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18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3" indent="0">
              <a:buNone/>
              <a:defRPr sz="1200"/>
            </a:lvl2pPr>
            <a:lvl3pPr marL="913986" indent="0">
              <a:buNone/>
              <a:defRPr sz="1000"/>
            </a:lvl3pPr>
            <a:lvl4pPr marL="1370979" indent="0">
              <a:buNone/>
              <a:defRPr sz="900"/>
            </a:lvl4pPr>
            <a:lvl5pPr marL="1827972" indent="0">
              <a:buNone/>
              <a:defRPr sz="900"/>
            </a:lvl5pPr>
            <a:lvl6pPr marL="2284965" indent="0">
              <a:buNone/>
              <a:defRPr sz="900"/>
            </a:lvl6pPr>
            <a:lvl7pPr marL="2741958" indent="0">
              <a:buNone/>
              <a:defRPr sz="900"/>
            </a:lvl7pPr>
            <a:lvl8pPr marL="3198952" indent="0">
              <a:buNone/>
              <a:defRPr sz="900"/>
            </a:lvl8pPr>
            <a:lvl9pPr marL="365594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1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BF808-53F5-4C5D-A6E4-F647CF485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26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93" indent="0">
              <a:buNone/>
              <a:defRPr sz="2800"/>
            </a:lvl2pPr>
            <a:lvl3pPr marL="913986" indent="0">
              <a:buNone/>
              <a:defRPr sz="2400"/>
            </a:lvl3pPr>
            <a:lvl4pPr marL="1370979" indent="0">
              <a:buNone/>
              <a:defRPr sz="2000"/>
            </a:lvl4pPr>
            <a:lvl5pPr marL="1827972" indent="0">
              <a:buNone/>
              <a:defRPr sz="2000"/>
            </a:lvl5pPr>
            <a:lvl6pPr marL="2284965" indent="0">
              <a:buNone/>
              <a:defRPr sz="2000"/>
            </a:lvl6pPr>
            <a:lvl7pPr marL="2741958" indent="0">
              <a:buNone/>
              <a:defRPr sz="2000"/>
            </a:lvl7pPr>
            <a:lvl8pPr marL="3198952" indent="0">
              <a:buNone/>
              <a:defRPr sz="2000"/>
            </a:lvl8pPr>
            <a:lvl9pPr marL="365594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93" indent="0">
              <a:buNone/>
              <a:defRPr sz="1200"/>
            </a:lvl2pPr>
            <a:lvl3pPr marL="913986" indent="0">
              <a:buNone/>
              <a:defRPr sz="1000"/>
            </a:lvl3pPr>
            <a:lvl4pPr marL="1370979" indent="0">
              <a:buNone/>
              <a:defRPr sz="900"/>
            </a:lvl4pPr>
            <a:lvl5pPr marL="1827972" indent="0">
              <a:buNone/>
              <a:defRPr sz="900"/>
            </a:lvl5pPr>
            <a:lvl6pPr marL="2284965" indent="0">
              <a:buNone/>
              <a:defRPr sz="900"/>
            </a:lvl6pPr>
            <a:lvl7pPr marL="2741958" indent="0">
              <a:buNone/>
              <a:defRPr sz="900"/>
            </a:lvl7pPr>
            <a:lvl8pPr marL="3198952" indent="0">
              <a:buNone/>
              <a:defRPr sz="900"/>
            </a:lvl8pPr>
            <a:lvl9pPr marL="365594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96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71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04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0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14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1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24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029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534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03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ECB9E-5FF9-4F15-A9F0-3EDA43651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5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EA704-9F6C-4FD2-910D-3EE9D5540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08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488" indent="0">
              <a:buNone/>
              <a:defRPr sz="2000" b="1"/>
            </a:lvl2pPr>
            <a:lvl3pPr marL="900984" indent="0">
              <a:buNone/>
              <a:defRPr sz="1800" b="1"/>
            </a:lvl3pPr>
            <a:lvl4pPr marL="1351476" indent="0">
              <a:buNone/>
              <a:defRPr sz="1600" b="1"/>
            </a:lvl4pPr>
            <a:lvl5pPr marL="1801966" indent="0">
              <a:buNone/>
              <a:defRPr sz="1600" b="1"/>
            </a:lvl5pPr>
            <a:lvl6pPr marL="2252459" indent="0">
              <a:buNone/>
              <a:defRPr sz="1600" b="1"/>
            </a:lvl6pPr>
            <a:lvl7pPr marL="2702949" indent="0">
              <a:buNone/>
              <a:defRPr sz="1600" b="1"/>
            </a:lvl7pPr>
            <a:lvl8pPr marL="3153442" indent="0">
              <a:buNone/>
              <a:defRPr sz="1600" b="1"/>
            </a:lvl8pPr>
            <a:lvl9pPr marL="360393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50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488" indent="0">
              <a:buNone/>
              <a:defRPr sz="2000" b="1"/>
            </a:lvl2pPr>
            <a:lvl3pPr marL="900984" indent="0">
              <a:buNone/>
              <a:defRPr sz="1800" b="1"/>
            </a:lvl3pPr>
            <a:lvl4pPr marL="1351476" indent="0">
              <a:buNone/>
              <a:defRPr sz="1600" b="1"/>
            </a:lvl4pPr>
            <a:lvl5pPr marL="1801966" indent="0">
              <a:buNone/>
              <a:defRPr sz="1600" b="1"/>
            </a:lvl5pPr>
            <a:lvl6pPr marL="2252459" indent="0">
              <a:buNone/>
              <a:defRPr sz="1600" b="1"/>
            </a:lvl6pPr>
            <a:lvl7pPr marL="2702949" indent="0">
              <a:buNone/>
              <a:defRPr sz="1600" b="1"/>
            </a:lvl7pPr>
            <a:lvl8pPr marL="3153442" indent="0">
              <a:buNone/>
              <a:defRPr sz="1600" b="1"/>
            </a:lvl8pPr>
            <a:lvl9pPr marL="360393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50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AF21A-6A78-4FE4-BC7C-B28E9715D2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71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3BC99-2634-4D64-899F-71AD495C56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1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EC729-0578-4946-8828-FA4849AAD5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3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0488" indent="0">
              <a:buNone/>
              <a:defRPr sz="1200"/>
            </a:lvl2pPr>
            <a:lvl3pPr marL="900984" indent="0">
              <a:buNone/>
              <a:defRPr sz="1000"/>
            </a:lvl3pPr>
            <a:lvl4pPr marL="1351476" indent="0">
              <a:buNone/>
              <a:defRPr sz="900"/>
            </a:lvl4pPr>
            <a:lvl5pPr marL="1801966" indent="0">
              <a:buNone/>
              <a:defRPr sz="900"/>
            </a:lvl5pPr>
            <a:lvl6pPr marL="2252459" indent="0">
              <a:buNone/>
              <a:defRPr sz="900"/>
            </a:lvl6pPr>
            <a:lvl7pPr marL="2702949" indent="0">
              <a:buNone/>
              <a:defRPr sz="900"/>
            </a:lvl7pPr>
            <a:lvl8pPr marL="3153442" indent="0">
              <a:buNone/>
              <a:defRPr sz="900"/>
            </a:lvl8pPr>
            <a:lvl9pPr marL="360393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979FB-E759-4355-AE21-038119AD98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0488" indent="0">
              <a:buNone/>
              <a:defRPr sz="2800"/>
            </a:lvl2pPr>
            <a:lvl3pPr marL="900984" indent="0">
              <a:buNone/>
              <a:defRPr sz="2400"/>
            </a:lvl3pPr>
            <a:lvl4pPr marL="1351476" indent="0">
              <a:buNone/>
              <a:defRPr sz="2000"/>
            </a:lvl4pPr>
            <a:lvl5pPr marL="1801966" indent="0">
              <a:buNone/>
              <a:defRPr sz="2000"/>
            </a:lvl5pPr>
            <a:lvl6pPr marL="2252459" indent="0">
              <a:buNone/>
              <a:defRPr sz="2000"/>
            </a:lvl6pPr>
            <a:lvl7pPr marL="2702949" indent="0">
              <a:buNone/>
              <a:defRPr sz="2000"/>
            </a:lvl7pPr>
            <a:lvl8pPr marL="3153442" indent="0">
              <a:buNone/>
              <a:defRPr sz="2000"/>
            </a:lvl8pPr>
            <a:lvl9pPr marL="360393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0488" indent="0">
              <a:buNone/>
              <a:defRPr sz="1200"/>
            </a:lvl2pPr>
            <a:lvl3pPr marL="900984" indent="0">
              <a:buNone/>
              <a:defRPr sz="1000"/>
            </a:lvl3pPr>
            <a:lvl4pPr marL="1351476" indent="0">
              <a:buNone/>
              <a:defRPr sz="900"/>
            </a:lvl4pPr>
            <a:lvl5pPr marL="1801966" indent="0">
              <a:buNone/>
              <a:defRPr sz="900"/>
            </a:lvl5pPr>
            <a:lvl6pPr marL="2252459" indent="0">
              <a:buNone/>
              <a:defRPr sz="900"/>
            </a:lvl6pPr>
            <a:lvl7pPr marL="2702949" indent="0">
              <a:buNone/>
              <a:defRPr sz="900"/>
            </a:lvl7pPr>
            <a:lvl8pPr marL="3153442" indent="0">
              <a:buNone/>
              <a:defRPr sz="900"/>
            </a:lvl8pPr>
            <a:lvl9pPr marL="360393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A6627-83DC-424F-B75F-AA1E9F0E0C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8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0071" tIns="45034" rIns="90071" bIns="4503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0071" tIns="45034" rIns="90071" bIns="4503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93"/>
            <a:ext cx="2844800" cy="365125"/>
          </a:xfrm>
          <a:prstGeom prst="rect">
            <a:avLst/>
          </a:prstGeom>
        </p:spPr>
        <p:txBody>
          <a:bodyPr vert="horz" lIns="90071" tIns="45034" rIns="90071" bIns="4503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0984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593"/>
            <a:ext cx="3860800" cy="365125"/>
          </a:xfrm>
          <a:prstGeom prst="rect">
            <a:avLst/>
          </a:prstGeom>
        </p:spPr>
        <p:txBody>
          <a:bodyPr vert="horz" lIns="90071" tIns="45034" rIns="90071" bIns="4503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0984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593"/>
            <a:ext cx="2844800" cy="365125"/>
          </a:xfrm>
          <a:prstGeom prst="rect">
            <a:avLst/>
          </a:prstGeom>
        </p:spPr>
        <p:txBody>
          <a:bodyPr vert="horz" lIns="90071" tIns="45034" rIns="90071" bIns="4503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0984" fontAlgn="base">
              <a:spcBef>
                <a:spcPct val="0"/>
              </a:spcBef>
              <a:spcAft>
                <a:spcPct val="0"/>
              </a:spcAft>
              <a:defRPr/>
            </a:pPr>
            <a:fld id="{789EEAF2-254C-46A5-856C-CAA25BDA777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defTabSz="90098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6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hdr="0" ftr="0" dt="0"/>
  <p:txStyles>
    <p:titleStyle>
      <a:lvl1pPr algn="ctr" defTabSz="90098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872" indent="-337872" algn="l" defTabSz="90098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2044" indent="-281564" algn="l" defTabSz="90098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235" indent="-225260" algn="l" defTabSz="90098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6721" indent="-225260" algn="l" defTabSz="90098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214" indent="-225260" algn="l" defTabSz="90098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7704" indent="-225260" algn="l" defTabSz="9009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8192" indent="-225260" algn="l" defTabSz="9009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8687" indent="-225260" algn="l" defTabSz="9009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178" indent="-225260" algn="l" defTabSz="9009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488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984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476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1966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459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2949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3442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3932" algn="l" defTabSz="9009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398" tIns="45699" rIns="91398" bIns="4569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398" tIns="45699" rIns="91398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6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398" tIns="45699" rIns="91398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6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398" tIns="45699" rIns="91398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86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986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2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hf hdr="0" ftr="0" dt="0"/>
  <p:txStyles>
    <p:titleStyle>
      <a:lvl1pPr algn="ctr" defTabSz="9139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4" indent="-342744" algn="l" defTabSz="9139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4" indent="-285621" algn="l" defTabSz="91398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83" indent="-228497" algn="l" defTabSz="91398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77" indent="-228497" algn="l" defTabSz="9139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70" indent="-228497" algn="l" defTabSz="9139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63" indent="-228497" algn="l" defTabSz="9139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56" indent="-228497" algn="l" defTabSz="9139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49" indent="-228497" algn="l" defTabSz="9139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42" indent="-228497" algn="l" defTabSz="9139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3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6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79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72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65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58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52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5" algn="l" defTabSz="9139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hart" Target="../charts/chart1.xm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847529" y="620688"/>
            <a:ext cx="8440615" cy="36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71" tIns="45034" rIns="90071" bIns="45034">
            <a:spAutoFit/>
          </a:bodyPr>
          <a:lstStyle/>
          <a:p>
            <a:pPr algn="ctr" defTabSz="900984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АДЫГЕЯ</a:t>
            </a:r>
            <a:endParaRPr lang="ru-RU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07225" y="3717032"/>
            <a:ext cx="8093231" cy="23762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71" tIns="0" rIns="90071" bIns="45034" anchor="t"/>
          <a:lstStyle/>
          <a:p>
            <a:pPr algn="ctr" defTabSz="900984" fontAlgn="base"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00984" fontAlgn="base">
              <a:spcAft>
                <a:spcPct val="0"/>
              </a:spcAft>
              <a:defRPr/>
            </a:pPr>
            <a:endParaRPr lang="ru-RU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00984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</a:t>
            </a: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роли малых форм хозяйствования в обеспечении устойчивого развития сельских территорий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00984" fontAlgn="base">
              <a:spcAft>
                <a:spcPct val="0"/>
              </a:spcAft>
              <a:defRPr/>
            </a:pP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00984" fontAlgn="base">
              <a:spcAft>
                <a:spcPct val="0"/>
              </a:spcAft>
              <a:defRPr/>
            </a:pPr>
            <a:r>
              <a:rPr lang="ru-RU" sz="11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                                                                                                          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07248" y="5263527"/>
            <a:ext cx="7510096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48922" y="5301207"/>
            <a:ext cx="7626748" cy="36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71" tIns="45034" rIns="90071" bIns="45034">
            <a:spAutoFit/>
          </a:bodyPr>
          <a:lstStyle/>
          <a:p>
            <a:pPr algn="ctr" defTabSz="90098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prstClr val="white"/>
                </a:solidFill>
                <a:latin typeface="Arial" charset="0"/>
                <a:cs typeface="Arial" charset="0"/>
              </a:rPr>
              <a:t>2019</a:t>
            </a:r>
          </a:p>
        </p:txBody>
      </p:sp>
      <p:pic>
        <p:nvPicPr>
          <p:cNvPr id="9" name="Picture 12" descr="D:\Руслан Андар\Desktop\gerb_Adyge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1904" y="1556793"/>
            <a:ext cx="1656184" cy="165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101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76" y="3287689"/>
            <a:ext cx="1931099" cy="12864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Oval 17"/>
          <p:cNvSpPr>
            <a:spLocks noChangeArrowheads="1"/>
          </p:cNvSpPr>
          <p:nvPr/>
        </p:nvSpPr>
        <p:spPr bwMode="auto">
          <a:xfrm>
            <a:off x="2208215" y="6473764"/>
            <a:ext cx="372867" cy="44144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altLang="ru-RU" sz="1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44272" y="6237312"/>
            <a:ext cx="1905000" cy="673224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867574" y="3284984"/>
            <a:ext cx="17801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КФХ и СПоК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73685" y="3212976"/>
            <a:ext cx="1872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1544</a:t>
            </a:r>
            <a: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единицы</a:t>
            </a:r>
            <a:endParaRPr lang="ru-RU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62369" y="4869160"/>
            <a:ext cx="1779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96190</a:t>
            </a:r>
            <a:r>
              <a:rPr lang="ru-RU" sz="105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5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</a:t>
            </a:r>
            <a:endParaRPr lang="ru-RU" sz="105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AutoShape 18" descr="Картинки по запросу росстат эмблема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" name="AutoShape 20" descr="Картинки по запросу росстат эмблема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84152" y="906594"/>
            <a:ext cx="4186247" cy="593953"/>
          </a:xfrm>
          <a:prstGeom prst="rect">
            <a:avLst/>
          </a:prstGeom>
          <a:solidFill>
            <a:srgbClr val="C7EA7A"/>
          </a:solidFill>
        </p:spPr>
        <p:txBody>
          <a:bodyPr wrap="square" lIns="36000" tIns="0" rIns="36000" bIns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данным органов Росстата</a:t>
            </a: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" name="AutoShape 32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AutoShape 34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AutoShape 36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AutoShape 38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" name="AutoShape 40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" name="AutoShape 42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2746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" name="AutoShape 44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2898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10" name="Группа 15"/>
          <p:cNvGrpSpPr/>
          <p:nvPr/>
        </p:nvGrpSpPr>
        <p:grpSpPr>
          <a:xfrm>
            <a:off x="6384033" y="1916826"/>
            <a:ext cx="2448273" cy="4005202"/>
            <a:chOff x="832760" y="4464215"/>
            <a:chExt cx="5167743" cy="584532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440730" y="4464215"/>
              <a:ext cx="4559773" cy="584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Производство сельскохозяйственной продукции</a:t>
              </a: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Занятость сельского населения</a:t>
              </a: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Сохранение  сельского образа  жизни  и традиционной культуры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lnSpc>
                  <a:spcPct val="80000"/>
                </a:lnSpc>
                <a:spcBef>
                  <a:spcPts val="1000"/>
                </a:spcBef>
                <a:spcAft>
                  <a:spcPct val="0"/>
                </a:spcAft>
              </a:pP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1000"/>
                </a:spcBef>
                <a:spcAft>
                  <a:spcPct val="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Содействие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формировании                  местных бюджетов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118" name="Picture 46" descr="Картинки по запросу галочка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760" y="4800506"/>
              <a:ext cx="675848" cy="66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46" descr="Картинки по запросу галочка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760" y="4632361"/>
              <a:ext cx="675217" cy="66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46" descr="Картинки по запросу галочка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760" y="4474725"/>
              <a:ext cx="628807" cy="57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46" descr="Картинки по запросу галочка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760" y="4958143"/>
              <a:ext cx="641556" cy="66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8" name="Прямоугольник 67"/>
          <p:cNvSpPr/>
          <p:nvPr/>
        </p:nvSpPr>
        <p:spPr>
          <a:xfrm>
            <a:off x="6122799" y="907957"/>
            <a:ext cx="4177907" cy="593952"/>
          </a:xfrm>
          <a:prstGeom prst="rect">
            <a:avLst/>
          </a:prstGeom>
          <a:solidFill>
            <a:srgbClr val="C7EA7A"/>
          </a:solidFill>
        </p:spPr>
        <p:txBody>
          <a:bodyPr wrap="square" lIns="36000" tIns="0" rIns="36000" bIns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Малые формы хозяйствования на селе обеспечивают: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AutoShape 8" descr="Картинки по запросу МОЛОЧНЫЙ ЗАВОД"/>
          <p:cNvSpPr>
            <a:spLocks noChangeAspect="1" noChangeArrowheads="1"/>
          </p:cNvSpPr>
          <p:nvPr/>
        </p:nvSpPr>
        <p:spPr bwMode="auto">
          <a:xfrm>
            <a:off x="3051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" name="AutoShape 10" descr="Картинки по запросу МОЛОЧНЫЙ ЗАВОД"/>
          <p:cNvSpPr>
            <a:spLocks noChangeAspect="1" noChangeArrowheads="1"/>
          </p:cNvSpPr>
          <p:nvPr/>
        </p:nvSpPr>
        <p:spPr bwMode="auto">
          <a:xfrm>
            <a:off x="3203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" name="Прямоугольник с двумя усеченными противолежащими углами 21"/>
          <p:cNvSpPr/>
          <p:nvPr/>
        </p:nvSpPr>
        <p:spPr>
          <a:xfrm>
            <a:off x="3901176" y="3579764"/>
            <a:ext cx="2163131" cy="929356"/>
          </a:xfrm>
          <a:prstGeom prst="snip2DiagRect">
            <a:avLst>
              <a:gd name="adj1" fmla="val 0"/>
              <a:gd name="adj2" fmla="val 37675"/>
            </a:avLst>
          </a:prstGeom>
          <a:solidFill>
            <a:srgbClr val="FFE6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Пашня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137,1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голов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овцы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17,1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голов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с двумя усеченными противолежащими углами 23"/>
          <p:cNvSpPr/>
          <p:nvPr/>
        </p:nvSpPr>
        <p:spPr>
          <a:xfrm>
            <a:off x="3935760" y="5229200"/>
            <a:ext cx="2160240" cy="864096"/>
          </a:xfrm>
          <a:prstGeom prst="snip2DiagRect">
            <a:avLst>
              <a:gd name="adj1" fmla="val 0"/>
              <a:gd name="adj2" fmla="val 37675"/>
            </a:avLst>
          </a:prstGeom>
          <a:solidFill>
            <a:srgbClr val="FFE6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Пашня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35,7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голов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овцы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37,4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голов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2" descr="Минсельхоз России: на 19 сентября собрано 116 млн тонн зерна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54"/>
          <a:stretch/>
        </p:blipFill>
        <p:spPr bwMode="auto">
          <a:xfrm>
            <a:off x="1847529" y="1700808"/>
            <a:ext cx="1931099" cy="12924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333333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с двумя усеченными противолежащими углами 1"/>
          <p:cNvSpPr/>
          <p:nvPr/>
        </p:nvSpPr>
        <p:spPr>
          <a:xfrm>
            <a:off x="3901174" y="1916834"/>
            <a:ext cx="2122818" cy="936103"/>
          </a:xfrm>
          <a:prstGeom prst="snip2DiagRect">
            <a:avLst>
              <a:gd name="adj1" fmla="val 0"/>
              <a:gd name="adj2" fmla="val 37675"/>
            </a:avLst>
          </a:prstGeom>
          <a:solidFill>
            <a:srgbClr val="FFE6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Пашня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88,4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5,3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голов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овцы –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голов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847528" y="1700808"/>
            <a:ext cx="69771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98675" y="1556792"/>
            <a:ext cx="2171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единица</a:t>
            </a:r>
            <a:endParaRPr lang="ru-RU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24000" y="116633"/>
            <a:ext cx="9144000" cy="67143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2088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Малые формы хозяйствования в Республике Адыгея </a:t>
            </a:r>
            <a:endParaRPr lang="ru-RU" sz="20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Рисунок 39" descr="https://s1.1zoom.ru/b5050/501/317777-Sepik_2880x180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2304" y="1700808"/>
            <a:ext cx="14401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algn="tl" rotWithShape="0">
              <a:prstClr val="black">
                <a:alpha val="70000"/>
              </a:prstClr>
            </a:outerShdw>
          </a:effectLst>
        </p:spPr>
      </p:pic>
      <p:pic>
        <p:nvPicPr>
          <p:cNvPr id="13314" name="Picture 2" descr="http://sovetskaya-adygeya.ru/images/foto/2018/03/%D1%81%D0%B1%D0%BE%D1%80_%D0%BA%D0%BB%D1%83%D0%B1%D0%BD%D0%B8%D0%BA%D0%B8_%D1%81%D0%B5%D0%BB%D1%8C%D1%81%D0%BA%D0%BE%D0%B5_%D1%85%D0%BE%D0%B7%D1%8F%D0%B9%D1%81%D1%82%D0%B2%D0%BE_%D0%B0%D1%80%D1%85%D0%B8%D0%B2_%D0%A1%D0%9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32304" y="2780928"/>
            <a:ext cx="1440160" cy="1008112"/>
          </a:xfrm>
          <a:prstGeom prst="rect">
            <a:avLst/>
          </a:prstGeom>
          <a:noFill/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  <p:pic>
        <p:nvPicPr>
          <p:cNvPr id="13320" name="Picture 8" descr="http://www.adygheya.ru/upload/iblock/6cf/GUS_211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32303" y="3981062"/>
            <a:ext cx="1440161" cy="960107"/>
          </a:xfrm>
          <a:prstGeom prst="rect">
            <a:avLst/>
          </a:prstGeom>
          <a:noFill/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  <p:pic>
        <p:nvPicPr>
          <p:cNvPr id="13322" name="Picture 10" descr="http://adm-novomax.ru/assets/images/photos/zdanie-administracii-thumb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32305" y="5085185"/>
            <a:ext cx="1446817" cy="936104"/>
          </a:xfrm>
          <a:prstGeom prst="rect">
            <a:avLst/>
          </a:prstGeom>
          <a:noFill/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  <p:pic>
        <p:nvPicPr>
          <p:cNvPr id="13326" name="Picture 14" descr="https://38308.selcdn.ru/meta2017/storage12oc/23/dsc_573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47528" y="4869161"/>
            <a:ext cx="1944216" cy="1288367"/>
          </a:xfrm>
          <a:prstGeom prst="rect">
            <a:avLst/>
          </a:prstGeom>
          <a:noFill/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  <p:sp>
        <p:nvSpPr>
          <p:cNvPr id="49" name="Прямоугольник 48"/>
          <p:cNvSpPr/>
          <p:nvPr/>
        </p:nvSpPr>
        <p:spPr>
          <a:xfrm>
            <a:off x="1847528" y="4869160"/>
            <a:ext cx="71169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ЛПХ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4">
            <a:extLst>
              <a:ext uri="{FF2B5EF4-FFF2-40B4-BE49-F238E27FC236}">
                <a16:creationId xmlns:a16="http://schemas.microsoft.com/office/drawing/2014/main" id="{5B65DF12-1FB9-4B20-992F-58E92376F128}"/>
              </a:ext>
            </a:extLst>
          </p:cNvPr>
          <p:cNvGrpSpPr/>
          <p:nvPr/>
        </p:nvGrpSpPr>
        <p:grpSpPr>
          <a:xfrm>
            <a:off x="1847529" y="908720"/>
            <a:ext cx="8563325" cy="3096344"/>
            <a:chOff x="442737" y="4118252"/>
            <a:chExt cx="8563325" cy="2258941"/>
          </a:xfrm>
        </p:grpSpPr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BEF56903-5566-446B-9B65-5119281DB17E}"/>
                </a:ext>
              </a:extLst>
            </p:cNvPr>
            <p:cNvSpPr/>
            <p:nvPr/>
          </p:nvSpPr>
          <p:spPr>
            <a:xfrm>
              <a:off x="442738" y="4404657"/>
              <a:ext cx="8563324" cy="19725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3776" indent="-263776">
                <a:buFont typeface="Arial" charset="0"/>
                <a:buChar char="•"/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id="{2C076B44-BCC3-4922-B0B8-B109F0027E9F}"/>
                </a:ext>
              </a:extLst>
            </p:cNvPr>
            <p:cNvSpPr/>
            <p:nvPr/>
          </p:nvSpPr>
          <p:spPr>
            <a:xfrm>
              <a:off x="442737" y="4118252"/>
              <a:ext cx="6264696" cy="27544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Основные цели: рост объемов производства, создание новых рабочих мест</a:t>
              </a:r>
              <a:endPara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524000" y="116633"/>
            <a:ext cx="9144000" cy="67143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2088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Грантовая поддержка </a:t>
            </a: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КФХ и </a:t>
            </a: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СПоК в Республике Адыгея </a:t>
            </a:r>
            <a:endParaRPr lang="ru-RU" sz="20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00456" y="6453337"/>
            <a:ext cx="263214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8" b="1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108" b="1" dirty="0">
              <a:solidFill>
                <a:srgbClr val="5482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847529" y="4149080"/>
            <a:ext cx="8563325" cy="2160240"/>
            <a:chOff x="128860" y="4558158"/>
            <a:chExt cx="9276935" cy="3377131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28861" y="5233584"/>
              <a:ext cx="9276934" cy="27017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3776" indent="-263776">
                <a:buFont typeface="Arial" charset="0"/>
                <a:buChar char="•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b="1" i="1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Грантополучателями приобретено:</a:t>
              </a:r>
            </a:p>
            <a:p>
              <a:pPr marL="263776" indent="-263776"/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</a:t>
              </a:r>
              <a:r>
                <a:rPr lang="ru-RU" sz="1300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тракторов,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857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единиц навесной и прицепной с/</a:t>
              </a:r>
              <a:r>
                <a:rPr lang="ru-RU" sz="13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техники, </a:t>
              </a:r>
            </a:p>
            <a:p>
              <a:pPr marL="263776" indent="-263776"/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грузовых автомобилей,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1439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голов КРС,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1393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головы овец, </a:t>
              </a:r>
            </a:p>
            <a:p>
              <a:pPr marL="263776" indent="-263776"/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290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тыс. голов цыплят,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397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пчелосемей</a:t>
              </a:r>
            </a:p>
            <a:p>
              <a:pPr marL="263776" indent="-263776">
                <a:buFont typeface="Arial" charset="0"/>
                <a:buChar char="•"/>
              </a:pPr>
              <a:r>
                <a:rPr lang="ru-RU" sz="1300" b="1" i="1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Грантополучателями построено и реконструировано:</a:t>
              </a:r>
            </a:p>
            <a:p>
              <a:pPr marL="263776" indent="-263776"/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ферм по содержанию сельскохозяйственных животных, </a:t>
              </a:r>
            </a:p>
            <a:p>
              <a:pPr marL="263776" indent="-263776"/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складских помещений,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ru-RU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теплицы</a:t>
              </a:r>
              <a:endPara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28860" y="4558158"/>
              <a:ext cx="6786754" cy="67542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Достигнутые результаты за 2012-2018 годы</a:t>
              </a:r>
              <a:endPara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Стрелка вправо 53"/>
          <p:cNvSpPr/>
          <p:nvPr/>
        </p:nvSpPr>
        <p:spPr>
          <a:xfrm>
            <a:off x="7680176" y="4725144"/>
            <a:ext cx="216024" cy="144016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55" name="Прямоугольник 54"/>
          <p:cNvSpPr/>
          <p:nvPr/>
        </p:nvSpPr>
        <p:spPr>
          <a:xfrm>
            <a:off x="8040216" y="4725144"/>
            <a:ext cx="2232248" cy="576064"/>
          </a:xfrm>
          <a:prstGeom prst="rect">
            <a:avLst/>
          </a:prstGeom>
          <a:ln w="9525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выручки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рублей</a:t>
            </a:r>
            <a:endParaRPr lang="ru-RU" sz="1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4573E76F-1E89-4699-8C1D-71A067CE3999}"/>
              </a:ext>
            </a:extLst>
          </p:cNvPr>
          <p:cNvGrpSpPr/>
          <p:nvPr/>
        </p:nvGrpSpPr>
        <p:grpSpPr>
          <a:xfrm>
            <a:off x="1982698" y="1412776"/>
            <a:ext cx="7299085" cy="2520280"/>
            <a:chOff x="323528" y="1108007"/>
            <a:chExt cx="7299085" cy="2592288"/>
          </a:xfrm>
          <a:solidFill>
            <a:schemeClr val="bg1"/>
          </a:solidFill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19EDFB74-31E8-48A6-B9C1-92AA6ADCF91C}"/>
                </a:ext>
              </a:extLst>
            </p:cNvPr>
            <p:cNvSpPr/>
            <p:nvPr/>
          </p:nvSpPr>
          <p:spPr>
            <a:xfrm>
              <a:off x="323528" y="1108007"/>
              <a:ext cx="1521015" cy="2592288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Грантовая поддержка </a:t>
              </a:r>
              <a:endPara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КФХ и СПоК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024B5303-9FCF-4097-981F-1502C273826E}"/>
                </a:ext>
              </a:extLst>
            </p:cNvPr>
            <p:cNvSpPr/>
            <p:nvPr/>
          </p:nvSpPr>
          <p:spPr>
            <a:xfrm>
              <a:off x="3140687" y="1108007"/>
              <a:ext cx="1728192" cy="432047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Поддержка начинающих фермеров</a:t>
              </a:r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D9940359-7D7B-496B-AC32-93FE6FCD2B95}"/>
                </a:ext>
              </a:extLst>
            </p:cNvPr>
            <p:cNvSpPr/>
            <p:nvPr/>
          </p:nvSpPr>
          <p:spPr>
            <a:xfrm>
              <a:off x="3140687" y="1626465"/>
              <a:ext cx="1728192" cy="458794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Развитие семейных животноводческих ферм</a:t>
              </a: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0AB16EB0-5FA4-4505-94F0-C98251FC8D0E}"/>
                </a:ext>
              </a:extLst>
            </p:cNvPr>
            <p:cNvSpPr/>
            <p:nvPr/>
          </p:nvSpPr>
          <p:spPr>
            <a:xfrm>
              <a:off x="4940887" y="1108007"/>
              <a:ext cx="1620488" cy="432048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923" tIns="18462" rIns="36923" bIns="18462" rtlCol="0" anchor="ctr"/>
            <a:lstStyle/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291,2</a:t>
              </a:r>
            </a:p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 рублей</a:t>
              </a:r>
              <a:endParaRPr lang="ru-RU" sz="1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9F03D7BE-3AA4-4BE8-B24B-1F8FDFDEF8A9}"/>
                </a:ext>
              </a:extLst>
            </p:cNvPr>
            <p:cNvSpPr/>
            <p:nvPr/>
          </p:nvSpPr>
          <p:spPr>
            <a:xfrm>
              <a:off x="4940887" y="1626465"/>
              <a:ext cx="1605741" cy="458793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923" tIns="18462" rIns="36923" bIns="18462" rtlCol="0" anchor="ctr"/>
            <a:lstStyle/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219,8</a:t>
              </a:r>
            </a:p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 рублей</a:t>
              </a:r>
              <a:endParaRPr lang="ru-RU" sz="13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83B7B061-8E93-49C7-BAB6-FE0535128A61}"/>
                </a:ext>
              </a:extLst>
            </p:cNvPr>
            <p:cNvSpPr/>
            <p:nvPr/>
          </p:nvSpPr>
          <p:spPr>
            <a:xfrm>
              <a:off x="6669079" y="1108007"/>
              <a:ext cx="953534" cy="432048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923" tIns="18462" rIns="36923" bIns="18462" rtlCol="0" anchor="ctr"/>
            <a:lstStyle/>
            <a:p>
              <a:pPr algn="ctr" defTabSz="369235" fontAlgn="base">
                <a:defRPr/>
              </a:pPr>
              <a:r>
                <a:rPr lang="ru-RU" sz="14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 </a:t>
              </a:r>
              <a:r>
                <a:rPr lang="ru-RU" sz="14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КФХ</a:t>
              </a:r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15C056DE-BC07-49CE-8A54-673F5FAAA023}"/>
                </a:ext>
              </a:extLst>
            </p:cNvPr>
            <p:cNvSpPr/>
            <p:nvPr/>
          </p:nvSpPr>
          <p:spPr>
            <a:xfrm>
              <a:off x="6669079" y="1626465"/>
              <a:ext cx="936104" cy="458794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923" tIns="18462" rIns="36923" bIns="18462" rtlCol="0" anchor="ctr"/>
            <a:lstStyle/>
            <a:p>
              <a:pPr algn="ctr" defTabSz="369235" fontAlgn="base">
                <a:defRPr/>
              </a:pPr>
              <a:r>
                <a:rPr lang="ru-RU" sz="14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 </a:t>
              </a:r>
              <a:r>
                <a:rPr lang="ru-RU" sz="14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КФХ</a:t>
              </a:r>
            </a:p>
          </p:txBody>
        </p:sp>
      </p:grp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3B7B061-8E93-49C7-BAB6-FE0535128A61}"/>
              </a:ext>
            </a:extLst>
          </p:cNvPr>
          <p:cNvSpPr/>
          <p:nvPr/>
        </p:nvSpPr>
        <p:spPr>
          <a:xfrm>
            <a:off x="9336360" y="1412776"/>
            <a:ext cx="938756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923" tIns="18462" rIns="36923" bIns="18462" rtlCol="0" anchor="ctr"/>
          <a:lstStyle/>
          <a:p>
            <a:pPr algn="ctr" defTabSz="369235" fontAlgn="base"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303 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места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03AB65E-FC8A-4BCB-BA7C-06F3D48D2CBF}"/>
              </a:ext>
            </a:extLst>
          </p:cNvPr>
          <p:cNvSpPr/>
          <p:nvPr/>
        </p:nvSpPr>
        <p:spPr>
          <a:xfrm>
            <a:off x="9336360" y="1916833"/>
            <a:ext cx="938754" cy="432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923" tIns="18462" rIns="36923" bIns="18462" rtlCol="0" anchor="ctr"/>
          <a:lstStyle/>
          <a:p>
            <a:pPr algn="ctr" defTabSz="369235" fontAlgn="base"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рабочее место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19EDFB74-31E8-48A6-B9C1-92AA6ADCF91C}"/>
              </a:ext>
            </a:extLst>
          </p:cNvPr>
          <p:cNvSpPr/>
          <p:nvPr/>
        </p:nvSpPr>
        <p:spPr>
          <a:xfrm>
            <a:off x="3575720" y="1412776"/>
            <a:ext cx="864096" cy="9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2012-2018 годы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44">
            <a:extLst>
              <a:ext uri="{FF2B5EF4-FFF2-40B4-BE49-F238E27FC236}">
                <a16:creationId xmlns:a16="http://schemas.microsoft.com/office/drawing/2014/main" id="{4573E76F-1E89-4699-8C1D-71A067CE3999}"/>
              </a:ext>
            </a:extLst>
          </p:cNvPr>
          <p:cNvGrpSpPr/>
          <p:nvPr/>
        </p:nvGrpSpPr>
        <p:grpSpPr>
          <a:xfrm>
            <a:off x="4799856" y="2492896"/>
            <a:ext cx="3420688" cy="936104"/>
            <a:chOff x="3059832" y="1033942"/>
            <a:chExt cx="3420688" cy="936104"/>
          </a:xfrm>
          <a:solidFill>
            <a:schemeClr val="bg1"/>
          </a:solidFill>
        </p:grpSpPr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024B5303-9FCF-4097-981F-1502C273826E}"/>
                </a:ext>
              </a:extLst>
            </p:cNvPr>
            <p:cNvSpPr/>
            <p:nvPr/>
          </p:nvSpPr>
          <p:spPr>
            <a:xfrm>
              <a:off x="3059832" y="1033942"/>
              <a:ext cx="1728192" cy="432047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Поддержка начинающих фермеров</a:t>
              </a: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D9940359-7D7B-496B-AC32-93FE6FCD2B95}"/>
                </a:ext>
              </a:extLst>
            </p:cNvPr>
            <p:cNvSpPr/>
            <p:nvPr/>
          </p:nvSpPr>
          <p:spPr>
            <a:xfrm>
              <a:off x="3059832" y="1537998"/>
              <a:ext cx="1728192" cy="432048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Развитие семейных животноводческих ферм</a:t>
              </a:r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0AB16EB0-5FA4-4505-94F0-C98251FC8D0E}"/>
                </a:ext>
              </a:extLst>
            </p:cNvPr>
            <p:cNvSpPr/>
            <p:nvPr/>
          </p:nvSpPr>
          <p:spPr>
            <a:xfrm>
              <a:off x="4860032" y="1033942"/>
              <a:ext cx="1620488" cy="432048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923" tIns="18462" rIns="36923" bIns="18462" rtlCol="0" anchor="ctr"/>
            <a:lstStyle/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45,0</a:t>
              </a:r>
            </a:p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 </a:t>
              </a:r>
              <a:r>
                <a:rPr lang="ru-RU" sz="13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рублей</a:t>
              </a:r>
              <a:endParaRPr lang="ru-RU" sz="13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9F03D7BE-3AA4-4BE8-B24B-1F8FDFDEF8A9}"/>
                </a:ext>
              </a:extLst>
            </p:cNvPr>
            <p:cNvSpPr/>
            <p:nvPr/>
          </p:nvSpPr>
          <p:spPr>
            <a:xfrm>
              <a:off x="4860032" y="1537998"/>
              <a:ext cx="1605741" cy="432047"/>
            </a:xfrm>
            <a:prstGeom prst="rect">
              <a:avLst/>
            </a:prstGeom>
            <a:grp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923" tIns="18462" rIns="36923" bIns="18462" rtlCol="0" anchor="ctr"/>
            <a:lstStyle/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30,0</a:t>
              </a:r>
            </a:p>
            <a:p>
              <a:pPr algn="ctr" defTabSz="369235" fontAlgn="base">
                <a:defRPr/>
              </a:pPr>
              <a:r>
                <a:rPr lang="ru-RU" sz="13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млн. рублей</a:t>
              </a:r>
              <a:endParaRPr lang="ru-RU" sz="13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4FB51242-072C-4350-A39D-FA636D731815}"/>
              </a:ext>
            </a:extLst>
          </p:cNvPr>
          <p:cNvSpPr/>
          <p:nvPr/>
        </p:nvSpPr>
        <p:spPr>
          <a:xfrm>
            <a:off x="4799856" y="3501008"/>
            <a:ext cx="1728192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материально-технической базы СПоК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19EDFB74-31E8-48A6-B9C1-92AA6ADCF91C}"/>
              </a:ext>
            </a:extLst>
          </p:cNvPr>
          <p:cNvSpPr/>
          <p:nvPr/>
        </p:nvSpPr>
        <p:spPr>
          <a:xfrm>
            <a:off x="3575720" y="2492896"/>
            <a:ext cx="864096" cy="1440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9F03D7BE-3AA4-4BE8-B24B-1F8FDFDEF8A9}"/>
              </a:ext>
            </a:extLst>
          </p:cNvPr>
          <p:cNvSpPr/>
          <p:nvPr/>
        </p:nvSpPr>
        <p:spPr>
          <a:xfrm>
            <a:off x="6600057" y="3501009"/>
            <a:ext cx="1605741" cy="4320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923" tIns="18462" rIns="36923" bIns="18462" rtlCol="0" anchor="ctr"/>
          <a:lstStyle/>
          <a:p>
            <a:pPr algn="ctr" defTabSz="369235" fontAlgn="base"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7,1</a:t>
            </a:r>
          </a:p>
          <a:p>
            <a:pPr algn="ctr" defTabSz="369235" fontAlgn="base"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sz="13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B03AB65E-FC8A-4BCB-BA7C-06F3D48D2CBF}"/>
              </a:ext>
            </a:extLst>
          </p:cNvPr>
          <p:cNvSpPr/>
          <p:nvPr/>
        </p:nvSpPr>
        <p:spPr>
          <a:xfrm>
            <a:off x="8328248" y="2492896"/>
            <a:ext cx="936104" cy="1440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923" tIns="18462" rIns="36923" bIns="18462" rtlCol="0" anchor="ctr"/>
          <a:lstStyle/>
          <a:p>
            <a:pPr algn="ctr" defTabSz="369235" fontAlgn="base">
              <a:defRPr/>
            </a:pP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Прирост не менее 10 % объема с/</a:t>
            </a:r>
            <a:r>
              <a:rPr lang="ru-RU" sz="1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продукции, произведен-ной КФХ и СПоК 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B03AB65E-FC8A-4BCB-BA7C-06F3D48D2CBF}"/>
              </a:ext>
            </a:extLst>
          </p:cNvPr>
          <p:cNvSpPr/>
          <p:nvPr/>
        </p:nvSpPr>
        <p:spPr>
          <a:xfrm>
            <a:off x="9336360" y="2492896"/>
            <a:ext cx="936104" cy="1440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923" tIns="18462" rIns="36923" bIns="18462" rtlCol="0" anchor="ctr"/>
          <a:lstStyle/>
          <a:p>
            <a:pPr algn="ctr" defTabSz="369235" fontAlgn="base">
              <a:defRPr/>
            </a:pP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</a:p>
          <a:p>
            <a:pPr algn="ctr" defTabSz="369235" fontAlgn="base">
              <a:defRPr/>
            </a:pP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</a:p>
          <a:p>
            <a:pPr algn="ctr" defTabSz="369235" fontAlgn="base">
              <a:defRPr/>
            </a:pP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новых постоянных рабочих </a:t>
            </a:r>
          </a:p>
          <a:p>
            <a:pPr algn="ctr" defTabSz="369235" fontAlgn="base">
              <a:defRPr/>
            </a:pP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 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040216" y="5517232"/>
            <a:ext cx="2232248" cy="576064"/>
          </a:xfrm>
          <a:prstGeom prst="rect">
            <a:avLst/>
          </a:prstGeom>
          <a:ln w="9525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394</a:t>
            </a:r>
            <a:r>
              <a:rPr lang="ru-RU" sz="1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новых рабочих места </a:t>
            </a:r>
            <a:endParaRPr lang="ru-RU" sz="12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4511824" y="1412776"/>
            <a:ext cx="216024" cy="936104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 dirty="0"/>
          </a:p>
        </p:txBody>
      </p:sp>
      <p:sp>
        <p:nvSpPr>
          <p:cNvPr id="79" name="Стрелка вправо 78"/>
          <p:cNvSpPr/>
          <p:nvPr/>
        </p:nvSpPr>
        <p:spPr>
          <a:xfrm>
            <a:off x="4511824" y="2492896"/>
            <a:ext cx="216024" cy="144016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</p:spTree>
    <p:extLst>
      <p:ext uri="{BB962C8B-B14F-4D97-AF65-F5344CB8AC3E}">
        <p14:creationId xmlns:p14="http://schemas.microsoft.com/office/powerpoint/2010/main" val="378034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8448" y="645333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b="1" dirty="0">
              <a:solidFill>
                <a:srgbClr val="5482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15881" y="1124744"/>
            <a:ext cx="5317991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>
              <a:lnSpc>
                <a:spcPct val="150000"/>
              </a:lnSpc>
            </a:pPr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финансирования (</a:t>
            </a:r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 и РБ) </a:t>
            </a:r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2019-2024 гг. </a:t>
            </a:r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295,7</a:t>
            </a:r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 </a:t>
            </a:r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</a:p>
          <a:p>
            <a:pPr>
              <a:lnSpc>
                <a:spcPct val="150000"/>
              </a:lnSpc>
            </a:pPr>
            <a:r>
              <a:rPr lang="ru-RU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индикатор</a:t>
            </a:r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337</a:t>
            </a:r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граждан</a:t>
            </a:r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вовлеченных в МСП в сфере АПК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870281"/>
              </p:ext>
            </p:extLst>
          </p:nvPr>
        </p:nvGraphicFramePr>
        <p:xfrm>
          <a:off x="1919536" y="1844823"/>
          <a:ext cx="8424938" cy="21745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46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1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948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РП из </a:t>
                      </a:r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 федерального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регионального бюджетов,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 рублей</a:t>
                      </a:r>
                      <a:endParaRPr lang="ru-RU" sz="12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8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Основной показатель 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РП - количество </a:t>
                      </a:r>
                      <a:r>
                        <a:rPr lang="ru-RU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вовлеченных в субъекты МСП в сфере АПК, 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200" b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1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</a:p>
                    <a:p>
                      <a:pPr algn="l" fontAlgn="b"/>
                      <a:endParaRPr lang="ru-RU" sz="500" b="1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количество </a:t>
                      </a:r>
                      <a:r>
                        <a:rPr lang="ru-RU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вновь созданных 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субъектов МСП, ед.</a:t>
                      </a:r>
                      <a:endParaRPr lang="ru-RU" sz="1200" b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количество принятых членов СПоК,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ед.</a:t>
                      </a:r>
                      <a:endParaRPr lang="ru-RU" sz="1200" b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количество созданных рабочих мест, ед.</a:t>
                      </a:r>
                      <a:endParaRPr lang="ru-RU" sz="1200" b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15" marR="4815" marT="48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847529" y="4653136"/>
            <a:ext cx="8525349" cy="576064"/>
          </a:xfrm>
          <a:prstGeom prst="rect">
            <a:avLst/>
          </a:prstGeom>
          <a:solidFill>
            <a:schemeClr val="bg1"/>
          </a:solidFill>
          <a:ln w="1905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776" indent="-263776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Грантовая поддержка КФХ «АГРОСТАРТАП»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algn="just" defTabSz="362422" hangingPunct="0"/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Грант, предоставляется КФХ, зарегистрированному в текущем финансовом году, или гражданину, планирующему зарегистрировать КФХ. Максимальная сумма гранта – </a:t>
            </a:r>
            <a:r>
              <a:rPr lang="ru-RU" sz="1000" i="1" dirty="0">
                <a:solidFill>
                  <a:srgbClr val="8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 </a:t>
            </a:r>
            <a:r>
              <a:rPr lang="ru-RU" sz="1000" i="1" dirty="0" err="1">
                <a:solidFill>
                  <a:srgbClr val="8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</a:t>
            </a:r>
            <a:r>
              <a:rPr lang="ru-RU" sz="1000" i="1" dirty="0">
                <a:solidFill>
                  <a:srgbClr val="8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рублей</a:t>
            </a:r>
            <a:endParaRPr lang="ru-RU" sz="1000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0" y="116633"/>
            <a:ext cx="9144000" cy="72007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2088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«Создание системы </a:t>
            </a:r>
          </a:p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поддержки фермеров и развитие сельской кооперации»</a:t>
            </a:r>
            <a:endParaRPr lang="ru-RU" sz="20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19536" y="908720"/>
            <a:ext cx="288032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 региональный проект «Создание системы поддержки фермеров и развитие сельскохозяйственной кооперации в Республике Адыгея (РП)</a:t>
            </a:r>
            <a:endParaRPr lang="ru-RU" sz="105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4871864" y="980728"/>
            <a:ext cx="216024" cy="792088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47528" y="4221088"/>
            <a:ext cx="6264696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Направления использования средств в рамках проекта 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47529" y="5229200"/>
            <a:ext cx="8525349" cy="576064"/>
          </a:xfrm>
          <a:prstGeom prst="rect">
            <a:avLst/>
          </a:prstGeom>
          <a:solidFill>
            <a:schemeClr val="bg1"/>
          </a:solidFill>
          <a:ln w="1905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776" indent="-263776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на развитие сельскохозяйственных потребительских кооперативов</a:t>
            </a:r>
          </a:p>
          <a:p>
            <a:pPr marL="87313"/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предоставляются </a:t>
            </a:r>
            <a:r>
              <a:rPr lang="ru-RU" sz="10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возмещение части затрат</a:t>
            </a:r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связанных с </a:t>
            </a:r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приобретением имущества в целях последующей передачи в собственность членам СПоК, приобретением с/</a:t>
            </a:r>
            <a:r>
              <a:rPr lang="ru-RU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</a:t>
            </a:r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техники и оборудования,</a:t>
            </a:r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закупкой сельскохозяйственной продукции у членов СПоК</a:t>
            </a:r>
            <a:endParaRPr lang="ru-RU" sz="10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47529" y="5805264"/>
            <a:ext cx="8525349" cy="576064"/>
          </a:xfrm>
          <a:prstGeom prst="rect">
            <a:avLst/>
          </a:prstGeom>
          <a:solidFill>
            <a:schemeClr val="bg1"/>
          </a:solidFill>
          <a:ln w="1905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776" indent="-263776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центров компетенций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138" indent="11113" algn="just"/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предоставляются на обеспечение затрат, связанных с осуществлением текущей деятельности в размере, </a:t>
            </a:r>
            <a:b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превышающем </a:t>
            </a:r>
            <a:r>
              <a:rPr lang="ru-RU" sz="10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затрат</a:t>
            </a:r>
            <a:endParaRPr lang="ru-RU" sz="1000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24000" y="116633"/>
            <a:ext cx="9144000" cy="671437"/>
          </a:xfrm>
          <a:prstGeom prst="rect">
            <a:avLst/>
          </a:prstGeom>
          <a:solidFill>
            <a:srgbClr val="568D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2088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Льготное кредитование в Республике Адыгея </a:t>
            </a:r>
            <a:endParaRPr lang="ru-RU" sz="20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00456" y="6453337"/>
            <a:ext cx="263214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8" b="1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108" b="1" dirty="0">
              <a:solidFill>
                <a:srgbClr val="5482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1847528" y="3717032"/>
            <a:ext cx="8563324" cy="2592288"/>
            <a:chOff x="128860" y="4461670"/>
            <a:chExt cx="9276934" cy="3473621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28860" y="4944117"/>
              <a:ext cx="9276934" cy="29911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3776" indent="-263776"/>
              <a:endPara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28860" y="4461670"/>
              <a:ext cx="6786754" cy="482447"/>
            </a:xfrm>
            <a:prstGeom prst="rect">
              <a:avLst/>
            </a:prstGeom>
            <a:solidFill>
              <a:srgbClr val="568D10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Краткосрочные и инвестиционные льготные кредиты в 2019 году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Группа 35"/>
          <p:cNvGrpSpPr/>
          <p:nvPr/>
        </p:nvGrpSpPr>
        <p:grpSpPr>
          <a:xfrm>
            <a:off x="1847528" y="980730"/>
            <a:ext cx="8568952" cy="2592287"/>
            <a:chOff x="-114249" y="-607096"/>
            <a:chExt cx="9276934" cy="3112257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-114249" y="-189554"/>
              <a:ext cx="9276934" cy="269471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3776" indent="-263776">
                <a:buFont typeface="Arial" charset="0"/>
                <a:buChar char="•"/>
              </a:pPr>
              <a:endPara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114249" y="-607096"/>
              <a:ext cx="6786755" cy="417544"/>
            </a:xfrm>
            <a:prstGeom prst="rect">
              <a:avLst/>
            </a:prstGeom>
            <a:solidFill>
              <a:srgbClr val="568D10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Краткосрочные и инвестиционные льготные кредиты в 2018 году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5196408" y="2348881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заявок</a:t>
            </a:r>
          </a:p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636568" y="2348882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кредитов</a:t>
            </a:r>
          </a:p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1774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364760" y="2348881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субсидий</a:t>
            </a:r>
          </a:p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48,6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pic>
        <p:nvPicPr>
          <p:cNvPr id="44" name="Picture 2" descr="Картинки по запросу coin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817" y="1700808"/>
            <a:ext cx="797037" cy="66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Картинки по запросу farm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56" y="1700809"/>
            <a:ext cx="792088" cy="58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Картинки по запросу bank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09" y="1628800"/>
            <a:ext cx="1168423" cy="73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http://assets-cdn.ekantipur.com/images/third-party/miscellaneous/Udayan-Regmi-copy-12092017080223-1000x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72072" y="1484784"/>
            <a:ext cx="2448272" cy="1152128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1631504" y="2636912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600" i="1" kern="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Льготные кредиты в 2018 году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631504" y="3140968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600" i="1" kern="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 кредиты субъектам МФХ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196408" y="3140968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780584" y="3140968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436768" y="3140968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3,9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303912" y="5085185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заявок</a:t>
            </a:r>
          </a:p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744072" y="5085185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кредитов</a:t>
            </a:r>
          </a:p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744,1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8472264" y="5085185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субсидий</a:t>
            </a:r>
          </a:p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40,8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631505" y="5373216"/>
            <a:ext cx="39100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600" i="1" kern="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Льготные кредиты на 01.06.2019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631504" y="5877272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600" i="1" kern="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 кредиты субъектам МФХ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5735960" y="5877272"/>
            <a:ext cx="8149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816081" y="5877272"/>
            <a:ext cx="1778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142,3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616280" y="5877272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7,2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84" name="Picture 16" descr="http://ural-realty.ru/upload/medialibrary/144/144cbb0cc1a7d95d48f4339a147b7e0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95600" y="4221089"/>
            <a:ext cx="1872208" cy="1080119"/>
          </a:xfrm>
          <a:prstGeom prst="rect">
            <a:avLst/>
          </a:prstGeom>
          <a:noFill/>
        </p:spPr>
      </p:pic>
      <p:pic>
        <p:nvPicPr>
          <p:cNvPr id="85" name="Picture 2" descr="Картинки по запросу farm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4365105"/>
            <a:ext cx="792088" cy="58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Картинки по запросу bank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4221088"/>
            <a:ext cx="126434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Картинки по запросу coin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3" y="4293096"/>
            <a:ext cx="797037" cy="66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34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53159"/>
              </p:ext>
            </p:extLst>
          </p:nvPr>
        </p:nvGraphicFramePr>
        <p:xfrm>
          <a:off x="6600056" y="1484784"/>
          <a:ext cx="3744416" cy="452850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0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Показатель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274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2014-2018 годы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274" marR="24274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1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Ввод (приобретение) жилья для </a:t>
                      </a:r>
                      <a:r>
                        <a:rPr lang="ru-RU" sz="1400" kern="1200" dirty="0" smtClean="0">
                          <a:effectLst/>
                        </a:rPr>
                        <a:t>молодых семей и молодых специалистов, </a:t>
                      </a:r>
                      <a:r>
                        <a:rPr lang="ru-RU" sz="1400" kern="1200" dirty="0">
                          <a:effectLst/>
                        </a:rPr>
                        <a:t>проживающих </a:t>
                      </a:r>
                      <a:endParaRPr lang="ru-RU" sz="1400" kern="1200" dirty="0" smtClean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в </a:t>
                      </a:r>
                      <a:r>
                        <a:rPr lang="ru-RU" sz="1400" kern="1200" dirty="0">
                          <a:effectLst/>
                        </a:rPr>
                        <a:t>сельской местности, </a:t>
                      </a:r>
                      <a:r>
                        <a:rPr lang="ru-RU" sz="1400" i="1" kern="1200" dirty="0" smtClean="0">
                          <a:effectLst/>
                        </a:rPr>
                        <a:t>тыс. </a:t>
                      </a:r>
                      <a:r>
                        <a:rPr lang="ru-RU" sz="1400" i="1" kern="1200" dirty="0">
                          <a:effectLst/>
                        </a:rPr>
                        <a:t>м2</a:t>
                      </a:r>
                      <a:endParaRPr lang="ru-RU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62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6,4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8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Ввод в действие общеобразовательных </a:t>
                      </a:r>
                      <a:r>
                        <a:rPr lang="ru-RU" sz="1400" kern="1200" dirty="0" smtClean="0">
                          <a:effectLst/>
                        </a:rPr>
                        <a:t>организаций, </a:t>
                      </a:r>
                      <a:r>
                        <a:rPr lang="ru-RU" sz="1400" i="1" kern="1200" dirty="0" smtClean="0">
                          <a:effectLst/>
                        </a:rPr>
                        <a:t>ученических </a:t>
                      </a:r>
                      <a:r>
                        <a:rPr lang="ru-RU" sz="1400" i="1" kern="1200" dirty="0">
                          <a:effectLst/>
                        </a:rPr>
                        <a:t>мест</a:t>
                      </a:r>
                      <a:endParaRPr lang="ru-RU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62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100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274" marR="66462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7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Ввод в действие фельдшерско-акушерских пунктов и (или) офисов врачей общей практики, </a:t>
                      </a:r>
                      <a:r>
                        <a:rPr lang="ru-RU" sz="1400" i="1" kern="1200" dirty="0">
                          <a:effectLst/>
                        </a:rPr>
                        <a:t>единиц</a:t>
                      </a:r>
                      <a:endParaRPr lang="ru-RU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62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274" marR="66462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Ввод в действие распределительных газовых сетей, </a:t>
                      </a:r>
                      <a:r>
                        <a:rPr lang="ru-RU" sz="1400" i="1" kern="1200" dirty="0" smtClean="0">
                          <a:effectLst/>
                        </a:rPr>
                        <a:t>км</a:t>
                      </a:r>
                      <a:endParaRPr lang="ru-RU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62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130,2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Ввод в действие локальных </a:t>
                      </a:r>
                      <a:r>
                        <a:rPr lang="ru-RU" sz="1400" kern="1200" dirty="0" smtClean="0">
                          <a:effectLst/>
                        </a:rPr>
                        <a:t>водопроводов, </a:t>
                      </a:r>
                      <a:r>
                        <a:rPr lang="ru-RU" sz="1400" i="1" kern="1200" dirty="0" smtClean="0">
                          <a:effectLst/>
                        </a:rPr>
                        <a:t>км</a:t>
                      </a:r>
                      <a:endParaRPr lang="ru-RU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62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162,6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274" marR="66462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Ввод в эксплуатацию автомобильных дорог общего пользования с твердым покрытием</a:t>
                      </a:r>
                      <a:r>
                        <a:rPr lang="ru-RU" sz="1400" kern="1200" dirty="0" smtClean="0">
                          <a:effectLst/>
                        </a:rPr>
                        <a:t>, </a:t>
                      </a:r>
                      <a:r>
                        <a:rPr lang="ru-RU" sz="1400" i="1" kern="1200" dirty="0" smtClean="0">
                          <a:effectLst/>
                        </a:rPr>
                        <a:t>км</a:t>
                      </a:r>
                      <a:endParaRPr lang="ru-RU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62" marR="24274" marT="0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5,1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274" marR="66462" marT="0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Группа 6"/>
          <p:cNvGrpSpPr/>
          <p:nvPr/>
        </p:nvGrpSpPr>
        <p:grpSpPr>
          <a:xfrm>
            <a:off x="1919537" y="2250289"/>
            <a:ext cx="4310609" cy="4064000"/>
            <a:chOff x="393284" y="2250289"/>
            <a:chExt cx="4682773" cy="4064000"/>
          </a:xfrm>
        </p:grpSpPr>
        <p:sp>
          <p:nvSpPr>
            <p:cNvPr id="5" name="Стрелка вправо 4"/>
            <p:cNvSpPr/>
            <p:nvPr/>
          </p:nvSpPr>
          <p:spPr>
            <a:xfrm>
              <a:off x="393284" y="3356992"/>
              <a:ext cx="2190298" cy="720080"/>
            </a:xfrm>
            <a:prstGeom prst="rightArrow">
              <a:avLst>
                <a:gd name="adj1" fmla="val 100000"/>
                <a:gd name="adj2" fmla="val 29222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>
                <a:lnSpc>
                  <a:spcPct val="80000"/>
                </a:lnSpc>
              </a:pPr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Федеральный бюджет</a:t>
              </a:r>
              <a:endPara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Стрелка вправо 106"/>
            <p:cNvSpPr/>
            <p:nvPr/>
          </p:nvSpPr>
          <p:spPr>
            <a:xfrm>
              <a:off x="393284" y="4941168"/>
              <a:ext cx="2190298" cy="483709"/>
            </a:xfrm>
            <a:prstGeom prst="rightArrow">
              <a:avLst>
                <a:gd name="adj1" fmla="val 100000"/>
                <a:gd name="adj2" fmla="val 29222"/>
              </a:avLst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>
                <a:lnSpc>
                  <a:spcPct val="80000"/>
                </a:lnSpc>
              </a:pPr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Региональный бюджет</a:t>
              </a:r>
              <a:endPara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Стрелка вправо 111"/>
            <p:cNvSpPr/>
            <p:nvPr/>
          </p:nvSpPr>
          <p:spPr>
            <a:xfrm>
              <a:off x="421613" y="5661247"/>
              <a:ext cx="2161968" cy="310949"/>
            </a:xfrm>
            <a:prstGeom prst="rightArrow">
              <a:avLst>
                <a:gd name="adj1" fmla="val 100000"/>
                <a:gd name="adj2" fmla="val 29222"/>
              </a:avLst>
            </a:prstGeom>
            <a:solidFill>
              <a:schemeClr val="bg1">
                <a:lumMod val="75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>
                <a:lnSpc>
                  <a:spcPct val="80000"/>
                </a:lnSpc>
              </a:pPr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Местные бюджеты МО</a:t>
              </a:r>
              <a:endPara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517224552"/>
                </p:ext>
              </p:extLst>
            </p:nvPr>
          </p:nvGraphicFramePr>
          <p:xfrm>
            <a:off x="1907704" y="2250289"/>
            <a:ext cx="3168353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3" name="Выноска со стрелкой вниз 2"/>
          <p:cNvSpPr/>
          <p:nvPr/>
        </p:nvSpPr>
        <p:spPr>
          <a:xfrm>
            <a:off x="1945616" y="1844824"/>
            <a:ext cx="3862352" cy="864096"/>
          </a:xfrm>
          <a:prstGeom prst="downArrowCallout">
            <a:avLst>
              <a:gd name="adj1" fmla="val 11082"/>
              <a:gd name="adj2" fmla="val 25000"/>
              <a:gd name="adj3" fmla="val 25000"/>
              <a:gd name="adj4" fmla="val 5589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Всего: </a:t>
            </a:r>
            <a:r>
              <a:rPr lang="ru-RU" b="1" dirty="0">
                <a:solidFill>
                  <a:srgbClr val="8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706,4 млн. </a:t>
            </a:r>
            <a:r>
              <a:rPr lang="ru-RU" b="1" dirty="0">
                <a:solidFill>
                  <a:srgbClr val="8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>
            <a:off x="2208215" y="6473764"/>
            <a:ext cx="403939" cy="44144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1600">
              <a:solidFill>
                <a:srgbClr val="000099"/>
              </a:solidFill>
            </a:endParaRPr>
          </a:p>
        </p:txBody>
      </p:sp>
      <p:grpSp>
        <p:nvGrpSpPr>
          <p:cNvPr id="4" name="Группа 31"/>
          <p:cNvGrpSpPr/>
          <p:nvPr/>
        </p:nvGrpSpPr>
        <p:grpSpPr>
          <a:xfrm>
            <a:off x="1919536" y="908721"/>
            <a:ext cx="3862352" cy="718339"/>
            <a:chOff x="239438" y="980728"/>
            <a:chExt cx="3660211" cy="718339"/>
          </a:xfrm>
        </p:grpSpPr>
        <p:grpSp>
          <p:nvGrpSpPr>
            <p:cNvPr id="7" name="Группа 32"/>
            <p:cNvGrpSpPr/>
            <p:nvPr/>
          </p:nvGrpSpPr>
          <p:grpSpPr>
            <a:xfrm>
              <a:off x="239438" y="980728"/>
              <a:ext cx="3660211" cy="718339"/>
              <a:chOff x="508193" y="843083"/>
              <a:chExt cx="8185970" cy="71833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08193" y="915091"/>
                <a:ext cx="8185970" cy="6463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eaLnBrk="0" hangingPunct="0"/>
                <a:r>
                  <a:rPr lang="ru-RU" b="1" dirty="0">
                    <a:solidFill>
                      <a:srgbClr val="5D0316"/>
                    </a:solidFill>
                  </a:rPr>
                  <a:t>       Ресурсное обеспечение</a:t>
                </a:r>
                <a:endParaRPr lang="ru-RU" b="1" dirty="0">
                  <a:solidFill>
                    <a:srgbClr val="5D0316"/>
                  </a:solidFill>
                </a:endParaRPr>
              </a:p>
              <a:p>
                <a:pPr algn="ctr" eaLnBrk="0" hangingPunct="0"/>
                <a:r>
                  <a:rPr lang="ru-RU" b="1" dirty="0">
                    <a:solidFill>
                      <a:srgbClr val="5D0316"/>
                    </a:solidFill>
                  </a:rPr>
                  <a:t>        в 2014-2018 годах (млн. руб.)</a:t>
                </a:r>
                <a:endParaRPr lang="ru-RU" b="1" dirty="0">
                  <a:solidFill>
                    <a:srgbClr val="5D0316"/>
                  </a:solidFill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08193" y="843083"/>
                <a:ext cx="8136173" cy="0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34" name="Рисунок 80"/>
            <p:cNvPicPr>
              <a:picLocks noChangeAspect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438" y="980728"/>
              <a:ext cx="657681" cy="71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Группа 37"/>
          <p:cNvGrpSpPr/>
          <p:nvPr/>
        </p:nvGrpSpPr>
        <p:grpSpPr>
          <a:xfrm>
            <a:off x="6051552" y="764702"/>
            <a:ext cx="4387134" cy="551147"/>
            <a:chOff x="534813" y="748173"/>
            <a:chExt cx="8381156" cy="508187"/>
          </a:xfrm>
        </p:grpSpPr>
        <p:sp>
          <p:nvSpPr>
            <p:cNvPr id="39" name="TextBox 38"/>
            <p:cNvSpPr txBox="1"/>
            <p:nvPr/>
          </p:nvSpPr>
          <p:spPr>
            <a:xfrm>
              <a:off x="1307545" y="915816"/>
              <a:ext cx="7608424" cy="3405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eaLnBrk="0" hangingPunct="0"/>
              <a:r>
                <a:rPr lang="ru-RU" b="1" dirty="0">
                  <a:solidFill>
                    <a:srgbClr val="5D0316"/>
                  </a:solidFill>
                </a:rPr>
                <a:t>Достигнутые результаты:</a:t>
              </a:r>
              <a:endParaRPr lang="ru-RU" b="1" dirty="0">
                <a:solidFill>
                  <a:srgbClr val="5D0316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34813" y="748173"/>
              <a:ext cx="8296244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3" name="Picture 8" descr="Картинки по запросу gas pipelin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4365104"/>
            <a:ext cx="431629" cy="4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4" descr="Healthcare Clinic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3789040"/>
            <a:ext cx="39881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Картинки по запросу school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062960"/>
            <a:ext cx="512507" cy="55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Картинки по запросу road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5517233"/>
            <a:ext cx="445940" cy="39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4941168"/>
            <a:ext cx="370333" cy="3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44272" y="6381328"/>
            <a:ext cx="1800200" cy="360040"/>
          </a:xfrm>
        </p:spPr>
        <p:txBody>
          <a:bodyPr/>
          <a:lstStyle/>
          <a:p>
            <a:pPr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24000" y="116633"/>
            <a:ext cx="9144000" cy="67143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2088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Устойчивое развитие сельских территорий </a:t>
            </a:r>
          </a:p>
          <a:p>
            <a:pPr>
              <a:lnSpc>
                <a:spcPct val="85000"/>
              </a:lnSpc>
            </a:pPr>
            <a:r>
              <a:rPr lang="ru-RU" sz="20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Республике Адыгея  </a:t>
            </a:r>
            <a:endParaRPr lang="ru-RU" sz="203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cdn.onlinewebfonts.com/svg/img_3737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1" y="2348880"/>
            <a:ext cx="472553" cy="504056"/>
          </a:xfrm>
          <a:prstGeom prst="rect">
            <a:avLst/>
          </a:prstGeom>
          <a:noFill/>
        </p:spPr>
      </p:pic>
      <p:pic>
        <p:nvPicPr>
          <p:cNvPr id="4100" name="Picture 4" descr="http://cdn.onlinewebfonts.com/svg/img_63903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72064" y="999098"/>
            <a:ext cx="360040" cy="341670"/>
          </a:xfrm>
          <a:prstGeom prst="rect">
            <a:avLst/>
          </a:prstGeom>
          <a:noFill/>
        </p:spPr>
      </p:pic>
      <p:cxnSp>
        <p:nvCxnSpPr>
          <p:cNvPr id="41" name="Прямая соединительная линия 40"/>
          <p:cNvCxnSpPr/>
          <p:nvPr/>
        </p:nvCxnSpPr>
        <p:spPr>
          <a:xfrm>
            <a:off x="6456040" y="908720"/>
            <a:ext cx="396044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24000" y="95796"/>
            <a:ext cx="9144000" cy="678509"/>
          </a:xfrm>
          <a:prstGeom prst="rect">
            <a:avLst/>
          </a:prstGeom>
          <a:solidFill>
            <a:srgbClr val="54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429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</a:pPr>
            <a:r>
              <a:rPr lang="ru-RU" sz="203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</a:t>
            </a:r>
          </a:p>
          <a:p>
            <a:pPr>
              <a:lnSpc>
                <a:spcPct val="85000"/>
              </a:lnSpc>
            </a:pPr>
            <a:r>
              <a:rPr lang="ru-RU" sz="203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«Комплексное развитие сельских территорий»</a:t>
            </a:r>
            <a:endParaRPr lang="ru-RU" sz="203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56440" y="645333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200" b="1" dirty="0">
              <a:solidFill>
                <a:srgbClr val="5482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75522" y="1052737"/>
            <a:ext cx="6408711" cy="1944215"/>
            <a:chOff x="267817" y="1196753"/>
            <a:chExt cx="8430620" cy="140468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67818" y="1534290"/>
              <a:ext cx="8430618" cy="10671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180975">
                <a:buFont typeface="Arial" charset="0"/>
                <a:buChar char="•"/>
              </a:pP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Сохранение доли сельского населения в общей численности населения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РФ на уровне не менее </a:t>
              </a:r>
              <a:r>
                <a:rPr lang="ru-RU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25,3 %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 2025 году (в базовом 2017 году – 25,7 %) </a:t>
              </a:r>
            </a:p>
            <a:p>
              <a:pPr indent="180975"/>
              <a:endParaRPr lang="ru-RU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180975">
                <a:buFont typeface="Arial" charset="0"/>
                <a:buChar char="•"/>
              </a:pP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Достижение соотношения среднемесячных располагаемых ресурсов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сельского и городского домохозяйств до </a:t>
              </a:r>
              <a:r>
                <a:rPr lang="ru-RU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80 %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 2025 году (в базовом 2017 году – 67 %)</a:t>
              </a:r>
            </a:p>
            <a:p>
              <a:pPr indent="180975"/>
              <a:endParaRPr lang="ru-RU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180975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доли общей площади благоустроенных жилых помещений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в сельских населенных пунктах до </a:t>
              </a:r>
              <a:r>
                <a:rPr lang="ru-RU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50 %</a:t>
              </a:r>
              <a:r>
                <a:rPr lang="ru-RU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 2025 году (в базовом 2017 году – 32,6 %)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7817" y="1196753"/>
              <a:ext cx="8430620" cy="313966"/>
            </a:xfrm>
            <a:prstGeom prst="rect">
              <a:avLst/>
            </a:prstGeom>
            <a:solidFill>
              <a:srgbClr val="568D1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Цели Государственной программы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775521" y="3140969"/>
            <a:ext cx="8525349" cy="3312368"/>
            <a:chOff x="310347" y="1751873"/>
            <a:chExt cx="8525349" cy="182396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0347" y="1910478"/>
              <a:ext cx="8525349" cy="166535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1338" indent="-541338" algn="just"/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инженерной инфраструктуры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сельских населенных пунктов (газификация, водоснабжение,                                         обустройство площадок под компактную жилищную застройку, ввод автомобильных дорог)</a:t>
              </a:r>
            </a:p>
            <a:p>
              <a:pPr marL="263525" indent="93663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63525" indent="93663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Благоустройство сельских территорий</a:t>
              </a:r>
            </a:p>
            <a:p>
              <a:pPr marL="263525" indent="93663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63525" indent="93663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Улучшение жилищных условий граждан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проживающих в сельской местности </a:t>
              </a:r>
            </a:p>
            <a:p>
              <a:pPr marL="541338" indent="-184150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41338" indent="-184150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Софинансирование мероприятий, связанных со строительством жилья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предоставляемого гражданам, проживающим в сельской местности, по договору найма жилого помещения </a:t>
              </a:r>
            </a:p>
            <a:p>
              <a:pPr marL="541338" indent="-184150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41338" indent="-184150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Возмещение недополученных доходов по ипотечным и потребительским кредитам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предоставленным гражданам, проживающим в сельской местности</a:t>
              </a:r>
            </a:p>
            <a:p>
              <a:pPr marL="263525" indent="93663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63525" indent="93663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Обустройство объектами инженерной инфраструктуры площадок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под компактную жилищную застройку</a:t>
              </a:r>
            </a:p>
            <a:p>
              <a:pPr marL="541338" indent="-184150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41338" indent="-184150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Возмещение сельскохозяйственным товаропроизводителям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осуществляющим деятельность в сельской местности, до 30 % понесенных </a:t>
              </a:r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затрат по ученическим договорам</a:t>
              </a:r>
            </a:p>
            <a:p>
              <a:pPr marL="541338" indent="-184150" algn="just"/>
              <a:endParaRPr lang="ru-RU" sz="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41338" indent="-184150" algn="just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Возмещение кредитным организациям недополученных ими доходов по кредитам</a:t>
              </a:r>
              <a:r>
                <a:rPr lang="ru-RU" sz="1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выданным хозяйствующим субъектам </a:t>
              </a:r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строительство объектов инженерной инфраструктуры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10347" y="1751873"/>
              <a:ext cx="6408712" cy="158606"/>
            </a:xfrm>
            <a:prstGeom prst="rect">
              <a:avLst/>
            </a:prstGeom>
            <a:solidFill>
              <a:srgbClr val="568D11"/>
            </a:solidFill>
            <a:ln w="19050"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Мероприятия Государственной программы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Рисунок 14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573016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005064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221088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509120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941168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5301208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5589240"/>
            <a:ext cx="216024" cy="14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ÐÐ°ÑÑÐ¸Ð½ÐºÐ¸ Ð¿Ð¾ Ð·Ð°Ð¿ÑÐ¾ÑÑ Ð¾Ð¿ÑÑ ÑÐ°Ð±Ð¾ÑÑ 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6021288"/>
            <a:ext cx="216024" cy="14401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Прямоугольник с двумя усеченными противолежащими углами 1"/>
          <p:cNvSpPr/>
          <p:nvPr/>
        </p:nvSpPr>
        <p:spPr>
          <a:xfrm>
            <a:off x="8328248" y="1052736"/>
            <a:ext cx="1944216" cy="1008112"/>
          </a:xfrm>
          <a:prstGeom prst="snip2DiagRect">
            <a:avLst>
              <a:gd name="adj1" fmla="val 0"/>
              <a:gd name="adj2" fmla="val 37675"/>
            </a:avLst>
          </a:prstGeom>
          <a:solidFill>
            <a:srgbClr val="FFE6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реализации: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2020-2025 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с двумя усеченными противолежащими углами 1"/>
          <p:cNvSpPr/>
          <p:nvPr/>
        </p:nvSpPr>
        <p:spPr>
          <a:xfrm>
            <a:off x="8328248" y="2276872"/>
            <a:ext cx="1944216" cy="1008112"/>
          </a:xfrm>
          <a:prstGeom prst="snip2DiagRect">
            <a:avLst>
              <a:gd name="adj1" fmla="val 0"/>
              <a:gd name="adj2" fmla="val 37675"/>
            </a:avLst>
          </a:prstGeom>
          <a:solidFill>
            <a:srgbClr val="FFE6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Потребность Адыгеи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2020 год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711 млн. руб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847529" y="620688"/>
            <a:ext cx="8440615" cy="36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71" tIns="45034" rIns="90071" bIns="45034">
            <a:spAutoFit/>
          </a:bodyPr>
          <a:lstStyle/>
          <a:p>
            <a:pPr algn="ctr" defTabSz="900984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en-US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</a:t>
            </a:r>
            <a:r>
              <a:rPr lang="en-US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АДЫГЕЯ</a:t>
            </a:r>
            <a:endParaRPr lang="ru-RU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35561" y="4221088"/>
            <a:ext cx="8093231" cy="1800200"/>
          </a:xfrm>
          <a:prstGeom prst="rect">
            <a:avLst/>
          </a:prstGeom>
          <a:solidFill>
            <a:srgbClr val="568D1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71" tIns="0" rIns="90071" bIns="45034" anchor="t"/>
          <a:lstStyle/>
          <a:p>
            <a:pPr algn="ctr" defTabSz="900984" fontAlgn="base"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defTabSz="900984" fontAlgn="base">
              <a:spcAft>
                <a:spcPct val="0"/>
              </a:spcAft>
              <a:defRPr/>
            </a:pPr>
            <a:endParaRPr lang="ru-RU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lvl="1" algn="ctr"/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!</a:t>
            </a:r>
            <a:r>
              <a:rPr lang="ru-RU" sz="11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                                                                                                         </a:t>
            </a:r>
            <a:endParaRPr lang="ru-RU" sz="11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12" descr="D:\Руслан Андар\Desktop\gerb_Adyge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5920" y="1556793"/>
            <a:ext cx="1656184" cy="165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1019034"/>
      </p:ext>
    </p:extLst>
  </p:cSld>
  <p:clrMapOvr>
    <a:masterClrMapping/>
  </p:clrMapOvr>
</p:sld>
</file>

<file path=ppt/theme/theme1.xml><?xml version="1.0" encoding="utf-8"?>
<a:theme xmlns:a="http://schemas.openxmlformats.org/drawingml/2006/main" name="18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1003</Words>
  <Application>Microsoft Office PowerPoint</Application>
  <PresentationFormat>Широкоэкранный</PresentationFormat>
  <Paragraphs>226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Times New Roman</vt:lpstr>
      <vt:lpstr>18_Тема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Никитина Анастасия Владимировна</dc:creator>
  <cp:lastModifiedBy>HP</cp:lastModifiedBy>
  <cp:revision>336</cp:revision>
  <cp:lastPrinted>2018-06-05T06:33:41Z</cp:lastPrinted>
  <dcterms:created xsi:type="dcterms:W3CDTF">2018-05-10T06:29:30Z</dcterms:created>
  <dcterms:modified xsi:type="dcterms:W3CDTF">2019-06-06T07:08:14Z</dcterms:modified>
</cp:coreProperties>
</file>