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67" r:id="rId2"/>
    <p:sldMasterId id="2147483915" r:id="rId3"/>
    <p:sldMasterId id="2147483963" r:id="rId4"/>
  </p:sldMasterIdLst>
  <p:sldIdLst>
    <p:sldId id="256" r:id="rId5"/>
    <p:sldId id="258" r:id="rId6"/>
    <p:sldId id="257" r:id="rId7"/>
    <p:sldId id="260" r:id="rId8"/>
    <p:sldId id="266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41;&#1072;&#1088;&#1072;&#1082;&#1072;&#1090;\&#1088;&#1077;&#1077;&#1089;&#1090;&#1088;&#1099;%20&#1057;&#1061;&#1055;&#1057;&#1057;&#1050;%20&#1041;&#1040;&#1056;&#1040;&#1050;&#1040;&#1058;%20&#1060;&#1040;&#1048;&#1047;&#1040;\&#1086;&#1073;&#1097;&#1080;&#1077;%20&#1076;&#1072;&#1085;&#1085;&#1099;&#1077;\&#1089;&#1090;&#1072;&#1090;&#1089;&#1080;&#1089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3432256176415921E-2"/>
          <c:y val="0.10057955357198392"/>
          <c:w val="0.93045333862793755"/>
          <c:h val="0.70243809164780346"/>
        </c:manualLayout>
      </c:layout>
      <c:lineChart>
        <c:grouping val="stack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кол-во членов </c:v>
                </c:pt>
              </c:strCache>
            </c:strRef>
          </c:tx>
          <c:marker>
            <c:symbol val="none"/>
          </c:marker>
          <c:cat>
            <c:strRef>
              <c:f>Лист2!$A$3:$A$12</c:f>
              <c:strCache>
                <c:ptCount val="10"/>
                <c:pt idx="0">
                  <c:v>январь 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</c:strCache>
            </c:strRef>
          </c:cat>
          <c:val>
            <c:numRef>
              <c:f>Лист2!$B$3:$B$12</c:f>
              <c:numCache>
                <c:formatCode>General</c:formatCode>
                <c:ptCount val="10"/>
                <c:pt idx="0">
                  <c:v>16</c:v>
                </c:pt>
                <c:pt idx="1">
                  <c:v>17</c:v>
                </c:pt>
                <c:pt idx="2">
                  <c:v>36</c:v>
                </c:pt>
                <c:pt idx="3">
                  <c:v>46</c:v>
                </c:pt>
                <c:pt idx="4">
                  <c:v>65</c:v>
                </c:pt>
                <c:pt idx="5">
                  <c:v>70</c:v>
                </c:pt>
                <c:pt idx="6">
                  <c:v>75</c:v>
                </c:pt>
                <c:pt idx="7">
                  <c:v>75</c:v>
                </c:pt>
                <c:pt idx="8">
                  <c:v>78</c:v>
                </c:pt>
                <c:pt idx="9">
                  <c:v>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90592"/>
        <c:axId val="38992128"/>
      </c:lineChart>
      <c:catAx>
        <c:axId val="3899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992128"/>
        <c:crosses val="autoZero"/>
        <c:auto val="1"/>
        <c:lblAlgn val="ctr"/>
        <c:lblOffset val="100"/>
        <c:noMultiLvlLbl val="0"/>
      </c:catAx>
      <c:valAx>
        <c:axId val="3899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9059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71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37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78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89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0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37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99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98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3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494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89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866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080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329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761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936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470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467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35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45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1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76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688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251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64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649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942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57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597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452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656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33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95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954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56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410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859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9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5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8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85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04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86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08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40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2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87DA54E-BF6D-463B-BC1C-BDBD891A2D68}" type="datetimeFigureOut">
              <a:rPr lang="ru-RU" smtClean="0"/>
              <a:t>13.11.2019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F22AFDD-F968-403F-BB4A-0624045804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29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4474" y="1432223"/>
            <a:ext cx="9966960" cy="3035808"/>
          </a:xfrm>
        </p:spPr>
        <p:txBody>
          <a:bodyPr/>
          <a:lstStyle/>
          <a:p>
            <a:r>
              <a:rPr lang="ru-RU" sz="8800" dirty="0" err="1" smtClean="0"/>
              <a:t>СП</a:t>
            </a:r>
            <a:r>
              <a:rPr lang="ru-RU" sz="6400" dirty="0" err="1" smtClean="0"/>
              <a:t>о</a:t>
            </a:r>
            <a:r>
              <a:rPr lang="ru-RU" sz="8800" dirty="0" err="1" smtClean="0"/>
              <a:t>к</a:t>
            </a:r>
            <a:r>
              <a:rPr lang="ru-RU" sz="8800" dirty="0" smtClean="0"/>
              <a:t> «БАРАКАТ»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Председатель: </a:t>
            </a:r>
            <a:r>
              <a:rPr lang="ru-RU" sz="2800" dirty="0" err="1" smtClean="0"/>
              <a:t>Сахапов</a:t>
            </a:r>
            <a:r>
              <a:rPr lang="ru-RU" sz="2800" dirty="0" smtClean="0"/>
              <a:t> </a:t>
            </a:r>
            <a:r>
              <a:rPr lang="ru-RU" sz="2800" dirty="0" err="1" smtClean="0"/>
              <a:t>Рамис</a:t>
            </a:r>
            <a:r>
              <a:rPr lang="ru-RU" sz="2800" dirty="0" smtClean="0"/>
              <a:t> </a:t>
            </a:r>
            <a:r>
              <a:rPr lang="ru-RU" sz="2800" dirty="0" err="1" smtClean="0"/>
              <a:t>Разифович</a:t>
            </a:r>
            <a:endParaRPr lang="ru-RU" sz="2800" dirty="0" smtClean="0"/>
          </a:p>
          <a:p>
            <a:r>
              <a:rPr lang="ru-RU" dirty="0" smtClean="0"/>
              <a:t>Адрес: 423315, РТ,  Азнакаевский р-н, с. </a:t>
            </a:r>
            <a:r>
              <a:rPr lang="ru-RU" dirty="0" err="1" smtClean="0"/>
              <a:t>Сарлы</a:t>
            </a:r>
            <a:r>
              <a:rPr lang="ru-RU" dirty="0" smtClean="0"/>
              <a:t>, </a:t>
            </a:r>
            <a:r>
              <a:rPr lang="ru-RU" dirty="0" err="1" smtClean="0"/>
              <a:t>ул</a:t>
            </a:r>
            <a:r>
              <a:rPr lang="ru-RU" dirty="0" smtClean="0"/>
              <a:t> Центральная, 7</a:t>
            </a:r>
            <a:endParaRPr lang="ru-RU" dirty="0"/>
          </a:p>
        </p:txBody>
      </p:sp>
      <p:pic>
        <p:nvPicPr>
          <p:cNvPr id="4" name="Picture 2" descr="\\RAY\Pictures\ЭМБЛЕМЫ\МСХ\герб МСХ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0" y="160886"/>
            <a:ext cx="1643074" cy="1593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6954" y="197645"/>
            <a:ext cx="1930597" cy="146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4" y="21461"/>
            <a:ext cx="1369443" cy="14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6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0377" y="923312"/>
            <a:ext cx="571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Структура привлеченных средств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94549" y="1953196"/>
            <a:ext cx="70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Грант </a:t>
            </a:r>
            <a:r>
              <a:rPr lang="ru-RU" dirty="0"/>
              <a:t>«Развитие материально технической базы начинающего сельскохозяйственного потребительского кооператива в Республике Татарстан на </a:t>
            </a:r>
            <a:r>
              <a:rPr lang="ru-RU" dirty="0" smtClean="0"/>
              <a:t>2018»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94549" y="3020244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Паевые взносы)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59581" y="3607566"/>
            <a:ext cx="4209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Федеральный проект «создание системы развития фермеров и развитие сельской кооперации</a:t>
            </a:r>
            <a:r>
              <a:rPr lang="ru-RU" dirty="0" smtClean="0"/>
              <a:t>» 3 млн рублей</a:t>
            </a:r>
            <a:endParaRPr lang="ru-RU" dirty="0"/>
          </a:p>
          <a:p>
            <a:r>
              <a:rPr lang="ru-RU" dirty="0" smtClean="0"/>
              <a:t>Субсидирование </a:t>
            </a:r>
            <a:r>
              <a:rPr lang="ru-RU" dirty="0"/>
              <a:t>расходов кооператива на закупку продукции у членов кооператива в сумме 2 млн. 668 тыс. </a:t>
            </a:r>
            <a:r>
              <a:rPr lang="ru-RU" dirty="0" smtClean="0"/>
              <a:t>рублей, субсидирование </a:t>
            </a:r>
            <a:r>
              <a:rPr lang="ru-RU" dirty="0"/>
              <a:t>затрат связанных с приобретением имущества   в размере 1 млн 011 </a:t>
            </a:r>
            <a:r>
              <a:rPr lang="ru-RU" dirty="0" smtClean="0"/>
              <a:t>тыс</a:t>
            </a:r>
            <a:r>
              <a:rPr lang="ru-RU" dirty="0"/>
              <a:t>. </a:t>
            </a:r>
            <a:r>
              <a:rPr lang="ru-RU" dirty="0" smtClean="0"/>
              <a:t>р.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17849" y="3662799"/>
            <a:ext cx="2332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Линия розлива молока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74793" y="4062137"/>
            <a:ext cx="141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Лаборатория</a:t>
            </a:r>
            <a:endParaRPr lang="ru-RU" sz="1600" dirty="0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5708469" y="3736859"/>
            <a:ext cx="191201" cy="6658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>
            <a:off x="980045" y="2179040"/>
            <a:ext cx="601772" cy="471642"/>
          </a:xfrm>
          <a:prstGeom prst="bentConnector3">
            <a:avLst>
              <a:gd name="adj1" fmla="val 7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992777" y="3571263"/>
            <a:ext cx="601772" cy="521625"/>
          </a:xfrm>
          <a:prstGeom prst="bentConnector3">
            <a:avLst>
              <a:gd name="adj1" fmla="val 7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54677" y="1442153"/>
            <a:ext cx="5460274" cy="0"/>
          </a:xfrm>
          <a:prstGeom prst="line">
            <a:avLst/>
          </a:prstGeom>
          <a:ln w="69850" cmpd="thinThick">
            <a:solidFill>
              <a:schemeClr val="accent1">
                <a:alpha val="7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992777" y="2759431"/>
            <a:ext cx="601772" cy="521625"/>
          </a:xfrm>
          <a:prstGeom prst="bentConnector3">
            <a:avLst>
              <a:gd name="adj1" fmla="val 7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1\Desktop\Баракат\презы баракат\IMG_0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39" y="394328"/>
            <a:ext cx="3941459" cy="29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AppData\Local\Temp\image-09-11-19-11-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39" y="3512195"/>
            <a:ext cx="3853366" cy="25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44" y="4786527"/>
            <a:ext cx="73183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Левая фигурная скобка 15"/>
          <p:cNvSpPr/>
          <p:nvPr/>
        </p:nvSpPr>
        <p:spPr>
          <a:xfrm>
            <a:off x="5719639" y="5320777"/>
            <a:ext cx="191201" cy="6658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991643" y="5438990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Строительство здания </a:t>
            </a:r>
          </a:p>
          <a:p>
            <a:r>
              <a:rPr lang="ru-RU" sz="1600" dirty="0" smtClean="0"/>
              <a:t>для переработки молока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9960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1256" y="165710"/>
            <a:ext cx="4512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/>
              <a:t>СПоК</a:t>
            </a:r>
            <a:r>
              <a:rPr lang="ru-RU" sz="4400" dirty="0" smtClean="0"/>
              <a:t> «БАРАКАТ»</a:t>
            </a:r>
            <a:endParaRPr lang="ru-RU" sz="4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14800" y="935151"/>
            <a:ext cx="40513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4171" y="1028953"/>
            <a:ext cx="4105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Сбытовая деятельность за </a:t>
            </a:r>
            <a:r>
              <a:rPr lang="ru-RU" sz="2800" smtClean="0"/>
              <a:t>9 мес. </a:t>
            </a:r>
            <a:r>
              <a:rPr lang="ru-RU" sz="2800" dirty="0" smtClean="0"/>
              <a:t>2019года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458166" y="1270202"/>
            <a:ext cx="426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Пайщики кооператива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152884" y="2234587"/>
            <a:ext cx="353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Цельное молоко 1083 тонны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Выручка 23371 тыс. </a:t>
            </a:r>
            <a:r>
              <a:rPr lang="ru-RU" dirty="0" err="1" smtClean="0"/>
              <a:t>руб</a:t>
            </a:r>
            <a:endParaRPr lang="ru-RU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325833" y="1993054"/>
            <a:ext cx="280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- 81 членов кооператива 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152884" y="1937048"/>
            <a:ext cx="280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493503" y="1818806"/>
            <a:ext cx="25041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314565" y="1433004"/>
            <a:ext cx="0" cy="4066327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22076" y="5528334"/>
            <a:ext cx="8834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Трудоустроено 5 человек</a:t>
            </a:r>
          </a:p>
          <a:p>
            <a:r>
              <a:rPr lang="ru-RU" dirty="0" smtClean="0"/>
              <a:t>2 студента проходили практику в рамках проекта Студенческие сельхоз отряды</a:t>
            </a:r>
            <a:endParaRPr lang="ru-RU" dirty="0"/>
          </a:p>
        </p:txBody>
      </p:sp>
      <p:pic>
        <p:nvPicPr>
          <p:cNvPr id="2050" name="Picture 2" descr="C:\Users\1\Desktop\Баракат\презы баракат\фото\IMG_0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79" y="2880918"/>
            <a:ext cx="3347409" cy="25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Баракат\презы баракат\фото\94a300e5-fbc9-4942-a189-6c5a27289b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37" y="2362386"/>
            <a:ext cx="2571750" cy="32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Баракат\презы баракат\фото\5e93388f-3aa0-41dc-94f9-6a4712d699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87" y="2362385"/>
            <a:ext cx="2891190" cy="32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91200" y="3238500"/>
          <a:ext cx="6096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</a:tblGrid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1083687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25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796" y="282235"/>
            <a:ext cx="10058400" cy="1609344"/>
          </a:xfrm>
        </p:spPr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348" y="1829308"/>
            <a:ext cx="6321552" cy="113381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smtClean="0"/>
              <a:t>2018 </a:t>
            </a:r>
            <a:r>
              <a:rPr lang="ru-RU" dirty="0"/>
              <a:t>году </a:t>
            </a:r>
            <a:r>
              <a:rPr lang="ru-RU" dirty="0" err="1" smtClean="0"/>
              <a:t>СПоК</a:t>
            </a:r>
            <a:r>
              <a:rPr lang="ru-RU" dirty="0" smtClean="0"/>
              <a:t> «БАРАКАТ» реализовал 95 тонн молока</a:t>
            </a:r>
          </a:p>
          <a:p>
            <a:pPr marL="0" indent="0" algn="just">
              <a:buNone/>
            </a:pPr>
            <a:r>
              <a:rPr lang="ru-RU" dirty="0" smtClean="0"/>
              <a:t>В 2019 году  1083 тонн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среднем </a:t>
            </a:r>
            <a:r>
              <a:rPr lang="ru-RU" dirty="0" smtClean="0"/>
              <a:t>цена за кг цельного молока составила 22 рубля</a:t>
            </a:r>
            <a:endParaRPr lang="ru-RU" dirty="0"/>
          </a:p>
        </p:txBody>
      </p:sp>
      <p:pic>
        <p:nvPicPr>
          <p:cNvPr id="3075" name="Picture 3" descr="C:\Users\1\Desktop\Баракат\презы баракат\фото\IMG_0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8" y="2868733"/>
            <a:ext cx="4659086" cy="34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1\Desktop\Баракат\презы баракат\фото\C52273D2-AF1B-400E-A383-6B5CA1294E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6" y="870856"/>
            <a:ext cx="4789714" cy="53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7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796" y="282235"/>
            <a:ext cx="10058400" cy="16093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Деятельность </a:t>
            </a:r>
            <a:r>
              <a:rPr lang="ru-RU" sz="2800" dirty="0" err="1" smtClean="0"/>
              <a:t>СПОк</a:t>
            </a:r>
            <a:r>
              <a:rPr lang="ru-RU" sz="2800" dirty="0" smtClean="0"/>
              <a:t> «БАРАКАТ»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448313"/>
              </p:ext>
            </p:extLst>
          </p:nvPr>
        </p:nvGraphicFramePr>
        <p:xfrm>
          <a:off x="6589033" y="304800"/>
          <a:ext cx="4492624" cy="293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67751"/>
              </p:ext>
            </p:extLst>
          </p:nvPr>
        </p:nvGraphicFramePr>
        <p:xfrm>
          <a:off x="667655" y="1839685"/>
          <a:ext cx="5036458" cy="4473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750"/>
                <a:gridCol w="1108021"/>
                <a:gridCol w="1208750"/>
                <a:gridCol w="1510937"/>
              </a:tblGrid>
              <a:tr h="44631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Показатели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СПоК</a:t>
                      </a:r>
                      <a:r>
                        <a:rPr lang="ru-RU" sz="1400" u="none" strike="noStrike" dirty="0" smtClean="0">
                          <a:effectLst/>
                        </a:rPr>
                        <a:t> «БАРАКАТ»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месяц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кол-во членов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обьем продукции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выручка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1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январь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42690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939180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54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февраль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42314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930908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1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март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56566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1244452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06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апрель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88927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1956394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71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май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104240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2189040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1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июнь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163597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3353739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1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июль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175958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3783097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1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август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150622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3313684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1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сентябрь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150622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2843910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1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октябрь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108151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2 817 124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3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итого за 9 мес.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1083687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23371527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07" y="3751149"/>
            <a:ext cx="45847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24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398" y="154432"/>
            <a:ext cx="11663716" cy="16093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История развития </a:t>
            </a:r>
            <a:r>
              <a:rPr lang="ru-RU" sz="3200" dirty="0" err="1" smtClean="0"/>
              <a:t>СП</a:t>
            </a:r>
            <a:r>
              <a:rPr lang="ru-RU" sz="2400" dirty="0" err="1" smtClean="0"/>
              <a:t>о</a:t>
            </a:r>
            <a:r>
              <a:rPr lang="ru-RU" sz="3200" dirty="0" err="1" smtClean="0"/>
              <a:t>К</a:t>
            </a:r>
            <a:r>
              <a:rPr lang="ru-RU" sz="3200" dirty="0" smtClean="0"/>
              <a:t> «БАРАКАТ»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84123" y="1575308"/>
            <a:ext cx="10058400" cy="4050792"/>
          </a:xfrm>
        </p:spPr>
        <p:txBody>
          <a:bodyPr>
            <a:normAutofit/>
          </a:bodyPr>
          <a:lstStyle/>
          <a:p>
            <a:r>
              <a:rPr lang="ru-RU" dirty="0" smtClean="0"/>
              <a:t>В 2017 </a:t>
            </a:r>
            <a:r>
              <a:rPr lang="ru-RU" dirty="0"/>
              <a:t>году начинающими фермерами Азнакаевского района был создан кооператив </a:t>
            </a:r>
            <a:r>
              <a:rPr lang="ru-RU" dirty="0" err="1" smtClean="0"/>
              <a:t>СПоК</a:t>
            </a:r>
            <a:r>
              <a:rPr lang="ru-RU" dirty="0" smtClean="0"/>
              <a:t> «БАРАКАТ», </a:t>
            </a:r>
            <a:r>
              <a:rPr lang="ru-RU" dirty="0"/>
              <a:t>для того чтобы совместно реализовать </a:t>
            </a:r>
            <a:r>
              <a:rPr lang="ru-RU" dirty="0" smtClean="0"/>
              <a:t>произведенную </a:t>
            </a:r>
            <a:r>
              <a:rPr lang="ru-RU" dirty="0"/>
              <a:t>продукцию. Первый этап заключался в совместной реализация молочной </a:t>
            </a:r>
            <a:r>
              <a:rPr lang="ru-RU" dirty="0" smtClean="0"/>
              <a:t>продукции. Количество членов было 10.</a:t>
            </a:r>
          </a:p>
          <a:p>
            <a:r>
              <a:rPr lang="ru-RU" dirty="0" smtClean="0"/>
              <a:t> </a:t>
            </a:r>
            <a:r>
              <a:rPr lang="ru-RU" dirty="0"/>
              <a:t>В декабре 2018 года участвовали в конкурсе на получение гранта </a:t>
            </a:r>
            <a:r>
              <a:rPr lang="ru-RU" dirty="0" smtClean="0"/>
              <a:t>по развитию </a:t>
            </a:r>
            <a:r>
              <a:rPr lang="ru-RU" dirty="0"/>
              <a:t>материально-технической базы начинающего сельскохозяйственного потребительского </a:t>
            </a:r>
            <a:r>
              <a:rPr lang="ru-RU" dirty="0" smtClean="0"/>
              <a:t>кооператива. Выиграли </a:t>
            </a:r>
            <a:r>
              <a:rPr lang="ru-RU" dirty="0"/>
              <a:t>грант на приобретение оборудования для переработки молока. В 2019 году было закуплено оборудование  и </a:t>
            </a:r>
            <a:r>
              <a:rPr lang="ru-RU" dirty="0" smtClean="0"/>
              <a:t>молоковоз.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сегодняшний день </a:t>
            </a:r>
            <a:r>
              <a:rPr lang="ru-RU" dirty="0" err="1" smtClean="0"/>
              <a:t>СПоК</a:t>
            </a:r>
            <a:r>
              <a:rPr lang="ru-RU" dirty="0" smtClean="0"/>
              <a:t> «БАРАКАТ» </a:t>
            </a:r>
            <a:r>
              <a:rPr lang="ru-RU" dirty="0"/>
              <a:t> имеется </a:t>
            </a:r>
            <a:r>
              <a:rPr lang="ru-RU" dirty="0" smtClean="0"/>
              <a:t>более 100 членов. </a:t>
            </a:r>
            <a:r>
              <a:rPr lang="ru-RU" dirty="0"/>
              <a:t>Из них </a:t>
            </a:r>
            <a:r>
              <a:rPr lang="ru-RU" dirty="0" smtClean="0"/>
              <a:t> 17 К(Ф)Х и остальные 83 ЛПХ. </a:t>
            </a:r>
          </a:p>
        </p:txBody>
      </p:sp>
    </p:spTree>
    <p:extLst>
      <p:ext uri="{BB962C8B-B14F-4D97-AF65-F5344CB8AC3E}">
        <p14:creationId xmlns:p14="http://schemas.microsoft.com/office/powerpoint/2010/main" val="140777737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TM02900769[[fn=Ретроспектива]]</Template>
  <TotalTime>396</TotalTime>
  <Words>318</Words>
  <Application>Microsoft Office PowerPoint</Application>
  <PresentationFormat>Произвольный</PresentationFormat>
  <Paragraphs>80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HDOfficeLightV0</vt:lpstr>
      <vt:lpstr>1_HDOfficeLightV0</vt:lpstr>
      <vt:lpstr>2_HDOfficeLightV0</vt:lpstr>
      <vt:lpstr>Дерево</vt:lpstr>
      <vt:lpstr>СПок «БАРАКАТ»</vt:lpstr>
      <vt:lpstr>Презентация PowerPoint</vt:lpstr>
      <vt:lpstr>Презентация PowerPoint</vt:lpstr>
      <vt:lpstr>Реализация</vt:lpstr>
      <vt:lpstr>Деятельность СПОк «БАРАКАТ»</vt:lpstr>
      <vt:lpstr>История развития СПоК «БАРАКАТ»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КФХ Сахапов Р.Р.</dc:title>
  <dc:creator>Павел Павлов</dc:creator>
  <cp:lastModifiedBy>1</cp:lastModifiedBy>
  <cp:revision>36</cp:revision>
  <dcterms:created xsi:type="dcterms:W3CDTF">2015-11-17T20:24:00Z</dcterms:created>
  <dcterms:modified xsi:type="dcterms:W3CDTF">2019-11-13T07:06:37Z</dcterms:modified>
</cp:coreProperties>
</file>