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7" r:id="rId2"/>
    <p:sldId id="267" r:id="rId3"/>
    <p:sldId id="265" r:id="rId4"/>
    <p:sldId id="26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5" autoAdjust="0"/>
  </p:normalViewPr>
  <p:slideViewPr>
    <p:cSldViewPr showGuides="1">
      <p:cViewPr varScale="1">
        <p:scale>
          <a:sx n="101" d="100"/>
          <a:sy n="101" d="100"/>
        </p:scale>
        <p:origin x="71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7285371168226613"/>
          <c:y val="5.274353573049969E-2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портфеля займов, %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Прочие</c:v>
                </c:pt>
                <c:pt idx="1">
                  <c:v>Приобретение техники и оборудования</c:v>
                </c:pt>
                <c:pt idx="2">
                  <c:v>Строительство и ремонт</c:v>
                </c:pt>
                <c:pt idx="3">
                  <c:v>Приобретение животных</c:v>
                </c:pt>
                <c:pt idx="4">
                  <c:v>Приобретение кормов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10</c:v>
                </c:pt>
                <c:pt idx="1">
                  <c:v>16</c:v>
                </c:pt>
                <c:pt idx="2">
                  <c:v>20</c:v>
                </c:pt>
                <c:pt idx="3">
                  <c:v>34</c:v>
                </c:pt>
                <c:pt idx="4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0E-4075-B0E6-564E34D1C8F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"/>
          <c:y val="0.66070977601893788"/>
          <c:w val="1"/>
          <c:h val="0.24949717883243852"/>
        </c:manualLayout>
      </c:layout>
      <c:overlay val="0"/>
      <c:txPr>
        <a:bodyPr/>
        <a:lstStyle/>
        <a:p>
          <a:pPr algn="just">
            <a:defRPr sz="1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86545-1B26-430D-8578-4D227336D166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4EE95-FA5E-41C9-9224-5C7173C7A8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480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86545-1B26-430D-8578-4D227336D166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4EE95-FA5E-41C9-9224-5C7173C7A8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7837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86545-1B26-430D-8578-4D227336D166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4EE95-FA5E-41C9-9224-5C7173C7A8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864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86545-1B26-430D-8578-4D227336D166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4EE95-FA5E-41C9-9224-5C7173C7A8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7418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86545-1B26-430D-8578-4D227336D166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4EE95-FA5E-41C9-9224-5C7173C7A8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302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86545-1B26-430D-8578-4D227336D166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4EE95-FA5E-41C9-9224-5C7173C7A8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2053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86545-1B26-430D-8578-4D227336D166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4EE95-FA5E-41C9-9224-5C7173C7A8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2734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86545-1B26-430D-8578-4D227336D166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4EE95-FA5E-41C9-9224-5C7173C7A8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161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86545-1B26-430D-8578-4D227336D166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4EE95-FA5E-41C9-9224-5C7173C7A8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646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86545-1B26-430D-8578-4D227336D166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4EE95-FA5E-41C9-9224-5C7173C7A8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1261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86545-1B26-430D-8578-4D227336D166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4EE95-FA5E-41C9-9224-5C7173C7A8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0428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86545-1B26-430D-8578-4D227336D166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4EE95-FA5E-41C9-9224-5C7173C7A8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5535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5200" y="1268760"/>
            <a:ext cx="9144000" cy="414908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3200" b="1" dirty="0">
                <a:effectLst/>
              </a:rPr>
              <a:t>Сельскохозяйственные кредитные потребительские кооперативы в поле регулирования</a:t>
            </a:r>
            <a:endParaRPr lang="ru-RU" sz="35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-18256" y="5229197"/>
            <a:ext cx="91805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Докладчик: </a:t>
            </a:r>
          </a:p>
          <a:p>
            <a:pPr algn="ctr"/>
            <a:r>
              <a:rPr lang="ru-RU" sz="2000" b="1" dirty="0"/>
              <a:t>Председатель наблюдательного совета ОСКПК «ТЮМЕНЬ» </a:t>
            </a:r>
          </a:p>
          <a:p>
            <a:pPr algn="ctr"/>
            <a:r>
              <a:rPr lang="ru-RU" sz="2000" b="1" dirty="0"/>
              <a:t>Олег Николаевич Носов </a:t>
            </a:r>
            <a:endParaRPr lang="ru-RU" sz="2000" dirty="0">
              <a:latin typeface="Palatino Linotype (Основной текст)"/>
            </a:endParaRPr>
          </a:p>
        </p:txBody>
      </p:sp>
      <p:pic>
        <p:nvPicPr>
          <p:cNvPr id="1026" name="Picture 2" descr="C:\Documents and Settings\Admin\Рабочий стол\ВСЕ\ОСКПК\Логотип\logo (без фона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-226707"/>
            <a:ext cx="4242420" cy="4242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6905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Стрелка вниз 17"/>
          <p:cNvSpPr/>
          <p:nvPr/>
        </p:nvSpPr>
        <p:spPr>
          <a:xfrm>
            <a:off x="4434656" y="2105222"/>
            <a:ext cx="274686" cy="6397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4421259" y="3577242"/>
            <a:ext cx="274686" cy="6397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-19396" y="21382"/>
            <a:ext cx="9143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СИСТЕМА СЕЛЬСКОХОЗЯЙСТВЕННОЙ  КРЕДИТНОЙ ПОТРЕБИТЕЛЬСКОЙ </a:t>
            </a:r>
          </a:p>
          <a:p>
            <a:pPr algn="ctr"/>
            <a:r>
              <a:rPr lang="ru-RU" sz="2000" b="1" dirty="0"/>
              <a:t>КООПЕРАЦИИ ТЮМЕНСКОЙ ОБЛАСТИ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49412" y="2564904"/>
            <a:ext cx="1752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</a:p>
        </p:txBody>
      </p:sp>
      <p:sp>
        <p:nvSpPr>
          <p:cNvPr id="11" name="Прямоугольник с двумя вырезанными противолежащими углами 10"/>
          <p:cNvSpPr/>
          <p:nvPr/>
        </p:nvSpPr>
        <p:spPr>
          <a:xfrm>
            <a:off x="922198" y="2745006"/>
            <a:ext cx="7272808" cy="1152128"/>
          </a:xfrm>
          <a:prstGeom prst="snip2Diag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500" b="1" dirty="0">
                <a:solidFill>
                  <a:schemeClr val="tx1"/>
                </a:solidFill>
              </a:rPr>
              <a:t>22 сельскохозяйственных кредитных потребительских кооператива 1-го уровня </a:t>
            </a:r>
          </a:p>
        </p:txBody>
      </p:sp>
      <p:sp>
        <p:nvSpPr>
          <p:cNvPr id="12" name="Прямоугольник с двумя вырезанными противолежащими углами 11"/>
          <p:cNvSpPr/>
          <p:nvPr/>
        </p:nvSpPr>
        <p:spPr>
          <a:xfrm>
            <a:off x="867966" y="4217027"/>
            <a:ext cx="7272808" cy="2092294"/>
          </a:xfrm>
          <a:prstGeom prst="snip2Diag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2000" b="1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2000" b="1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chemeClr val="tx1"/>
                </a:solidFill>
              </a:rPr>
              <a:t>18 600 </a:t>
            </a:r>
            <a:r>
              <a:rPr lang="ru-RU" sz="2000" dirty="0">
                <a:solidFill>
                  <a:schemeClr val="tx1"/>
                </a:solidFill>
              </a:rPr>
              <a:t>членов СКПК, из них </a:t>
            </a:r>
            <a:r>
              <a:rPr lang="ru-RU" sz="2000" b="1" dirty="0">
                <a:solidFill>
                  <a:schemeClr val="tx1"/>
                </a:solidFill>
              </a:rPr>
              <a:t>18 300 </a:t>
            </a:r>
            <a:r>
              <a:rPr lang="ru-RU" sz="2000" dirty="0">
                <a:solidFill>
                  <a:schemeClr val="tx1"/>
                </a:solidFill>
              </a:rPr>
              <a:t>ЛПХ граждан;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chemeClr val="tx1"/>
                </a:solidFill>
              </a:rPr>
              <a:t>3 500 </a:t>
            </a:r>
            <a:r>
              <a:rPr lang="ru-RU" sz="2000" dirty="0">
                <a:solidFill>
                  <a:schemeClr val="tx1"/>
                </a:solidFill>
              </a:rPr>
              <a:t>– количество ежегодно выдаваемых займов;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chemeClr val="tx1"/>
                </a:solidFill>
              </a:rPr>
              <a:t>685</a:t>
            </a:r>
            <a:r>
              <a:rPr lang="ru-RU" sz="2000" dirty="0">
                <a:solidFill>
                  <a:schemeClr val="tx1"/>
                </a:solidFill>
              </a:rPr>
              <a:t>  </a:t>
            </a:r>
            <a:r>
              <a:rPr lang="ru-RU" sz="2000" b="1" dirty="0">
                <a:solidFill>
                  <a:schemeClr val="tx1"/>
                </a:solidFill>
              </a:rPr>
              <a:t>млн. руб. </a:t>
            </a:r>
            <a:r>
              <a:rPr lang="ru-RU" sz="2000" dirty="0">
                <a:solidFill>
                  <a:schemeClr val="tx1"/>
                </a:solidFill>
              </a:rPr>
              <a:t>-  суммарный портфель займов;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chemeClr val="tx1"/>
                </a:solidFill>
              </a:rPr>
              <a:t>72%</a:t>
            </a:r>
            <a:r>
              <a:rPr lang="ru-RU" sz="2000" dirty="0">
                <a:solidFill>
                  <a:schemeClr val="tx1"/>
                </a:solidFill>
              </a:rPr>
              <a:t> займов выдаётся на развитие животноводства в МФХ;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1"/>
                </a:solidFill>
              </a:rPr>
              <a:t>Охват – </a:t>
            </a:r>
            <a:r>
              <a:rPr lang="ru-RU" sz="2000" b="1" dirty="0">
                <a:solidFill>
                  <a:schemeClr val="tx1"/>
                </a:solidFill>
              </a:rPr>
              <a:t>22</a:t>
            </a:r>
            <a:r>
              <a:rPr lang="ru-RU" sz="2000" dirty="0">
                <a:solidFill>
                  <a:schemeClr val="tx1"/>
                </a:solidFill>
              </a:rPr>
              <a:t> муниципальных образования, </a:t>
            </a:r>
            <a:r>
              <a:rPr lang="ru-RU" sz="2000" b="1" dirty="0">
                <a:solidFill>
                  <a:schemeClr val="tx1"/>
                </a:solidFill>
              </a:rPr>
              <a:t>320</a:t>
            </a:r>
            <a:r>
              <a:rPr lang="ru-RU" sz="2000" dirty="0">
                <a:solidFill>
                  <a:schemeClr val="tx1"/>
                </a:solidFill>
              </a:rPr>
              <a:t> сельских поселений, </a:t>
            </a:r>
            <a:r>
              <a:rPr lang="ru-RU" sz="2000" b="1" dirty="0">
                <a:solidFill>
                  <a:schemeClr val="tx1"/>
                </a:solidFill>
              </a:rPr>
              <a:t>1215</a:t>
            </a:r>
            <a:r>
              <a:rPr lang="ru-RU" sz="2000" dirty="0">
                <a:solidFill>
                  <a:schemeClr val="tx1"/>
                </a:solidFill>
              </a:rPr>
              <a:t> населённых пунктов области.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2000" dirty="0">
              <a:solidFill>
                <a:schemeClr val="tx1"/>
              </a:solidFill>
            </a:endParaRPr>
          </a:p>
          <a:p>
            <a:endParaRPr lang="ru-RU" sz="2000" dirty="0"/>
          </a:p>
        </p:txBody>
      </p:sp>
      <p:sp>
        <p:nvSpPr>
          <p:cNvPr id="14" name="Прямоугольник с двумя вырезанными противолежащими углами 13"/>
          <p:cNvSpPr/>
          <p:nvPr/>
        </p:nvSpPr>
        <p:spPr>
          <a:xfrm flipH="1">
            <a:off x="899592" y="1244485"/>
            <a:ext cx="7272808" cy="1099066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500" b="1" dirty="0">
                <a:solidFill>
                  <a:schemeClr val="tx1"/>
                </a:solidFill>
              </a:rPr>
              <a:t>Областной сельскохозяйственный потребительский кооператив «ТЮМЕНЬ» </a:t>
            </a:r>
            <a:endParaRPr lang="ru-RU" sz="2500" b="1" dirty="0"/>
          </a:p>
        </p:txBody>
      </p:sp>
      <p:pic>
        <p:nvPicPr>
          <p:cNvPr id="19" name="Picture 2" descr="C:\Documents and Settings\Admin\Рабочий стол\ВСЕ\ОСКПК\Логотип\logo (без фона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2516" y="5661248"/>
            <a:ext cx="2088232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9533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трелка вниз 8"/>
          <p:cNvSpPr/>
          <p:nvPr/>
        </p:nvSpPr>
        <p:spPr>
          <a:xfrm>
            <a:off x="6431310" y="1418356"/>
            <a:ext cx="792088" cy="840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95837432"/>
              </p:ext>
            </p:extLst>
          </p:nvPr>
        </p:nvGraphicFramePr>
        <p:xfrm>
          <a:off x="437431" y="1176888"/>
          <a:ext cx="4038600" cy="4209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14032924"/>
              </p:ext>
            </p:extLst>
          </p:nvPr>
        </p:nvGraphicFramePr>
        <p:xfrm>
          <a:off x="4552231" y="2329016"/>
          <a:ext cx="4288879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95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Голов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КРС всего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До 2 500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Свинопоголовья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До 5 000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Овец и коз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До</a:t>
                      </a:r>
                      <a:r>
                        <a:rPr lang="ru-RU" baseline="0" dirty="0"/>
                        <a:t> 2 000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Птица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До 8 000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Пчелосемьи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До</a:t>
                      </a:r>
                      <a:r>
                        <a:rPr lang="ru-RU" baseline="0" dirty="0"/>
                        <a:t> 1 000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Прямоугольник с двумя вырезанными противолежащими углами 6"/>
          <p:cNvSpPr/>
          <p:nvPr/>
        </p:nvSpPr>
        <p:spPr>
          <a:xfrm>
            <a:off x="231751" y="5065320"/>
            <a:ext cx="8640960" cy="883960"/>
          </a:xfrm>
          <a:prstGeom prst="snip2Diag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Доля займов, получаемых личными подсобными хозяйствами граждан  в СКПК, составляет 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77 %</a:t>
            </a: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общем объеме </a:t>
            </a:r>
            <a:r>
              <a:rPr lang="ru-RU" sz="1600" dirty="0"/>
              <a:t> </a:t>
            </a:r>
            <a:r>
              <a:rPr lang="ru-RU" dirty="0"/>
              <a:t>всех займов и кредитов, полученных ЛПХ.  </a:t>
            </a:r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4977830" y="657275"/>
            <a:ext cx="3600400" cy="10081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За счет займов ежегодно ЛПХ граждан приобретают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25302" y="657275"/>
            <a:ext cx="4320480" cy="67876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3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684,2</a:t>
            </a:r>
            <a:r>
              <a:rPr lang="ru-RU" dirty="0">
                <a:solidFill>
                  <a:schemeClr val="tx1"/>
                </a:solidFill>
              </a:rPr>
              <a:t> млн. рублей – общий портфель займов СКПК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457200" y="8012"/>
            <a:ext cx="8229600" cy="6206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/>
              <a:t>Направления использования займов в СКПК</a:t>
            </a:r>
            <a:endParaRPr lang="ru-RU" sz="2400" dirty="0"/>
          </a:p>
        </p:txBody>
      </p:sp>
      <p:pic>
        <p:nvPicPr>
          <p:cNvPr id="14" name="Picture 2" descr="C:\Documents and Settings\Admin\Рабочий стол\ВСЕ\ОСКПК\Логотип\logo (без фона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2516" y="5661248"/>
            <a:ext cx="2088232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9037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Admin\Рабочий стол\ВСЕ\ОСКПК\Логотип\logo (без фона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2516" y="5661248"/>
            <a:ext cx="2088232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764704"/>
            <a:ext cx="8640960" cy="5544616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1600" b="1" dirty="0">
                <a:solidFill>
                  <a:schemeClr val="tx1"/>
                </a:solidFill>
              </a:rPr>
              <a:t>1. О  снижении размера  административных штрафов за нарушения в сроках ответов на запросы и предписания (</a:t>
            </a:r>
            <a:r>
              <a:rPr lang="ru-RU" sz="1600" b="1" i="1" dirty="0">
                <a:solidFill>
                  <a:schemeClr val="tx1"/>
                </a:solidFill>
              </a:rPr>
              <a:t>изменения в КоАП РФ, ст. 19.5 и 19.7 снижение размера штрафа с 500 -700 </a:t>
            </a:r>
            <a:r>
              <a:rPr lang="ru-RU" sz="1600" b="1" i="1" dirty="0" err="1">
                <a:solidFill>
                  <a:schemeClr val="tx1"/>
                </a:solidFill>
              </a:rPr>
              <a:t>тыс.руб</a:t>
            </a:r>
            <a:r>
              <a:rPr lang="ru-RU" sz="1600" b="1" i="1" dirty="0">
                <a:solidFill>
                  <a:schemeClr val="tx1"/>
                </a:solidFill>
              </a:rPr>
              <a:t>. до 50-100 тыс. рублей</a:t>
            </a:r>
            <a:r>
              <a:rPr lang="ru-RU" sz="1600" b="1" dirty="0">
                <a:solidFill>
                  <a:schemeClr val="tx1"/>
                </a:solidFill>
              </a:rPr>
              <a:t>);</a:t>
            </a:r>
          </a:p>
          <a:p>
            <a:pPr marL="0" indent="0" algn="just">
              <a:buNone/>
            </a:pPr>
            <a:endParaRPr lang="ru-RU" sz="1500" b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ru-RU" sz="1600" b="1" dirty="0">
                <a:solidFill>
                  <a:schemeClr val="tx1"/>
                </a:solidFill>
              </a:rPr>
              <a:t>2. О не применении указания Банка России к СКПК в части запрета  выдачи займов из наличных средств, поступивших от возврата займов и  процентов (</a:t>
            </a:r>
            <a:r>
              <a:rPr lang="ru-RU" sz="1600" b="1" i="1" dirty="0">
                <a:solidFill>
                  <a:schemeClr val="tx1"/>
                </a:solidFill>
              </a:rPr>
              <a:t>исполнение данного требования удорожает для заемщика стоимость займа на 3-5</a:t>
            </a:r>
            <a:r>
              <a:rPr lang="ru-RU" sz="1600" i="1" dirty="0">
                <a:solidFill>
                  <a:schemeClr val="tx1"/>
                </a:solidFill>
              </a:rPr>
              <a:t>%); </a:t>
            </a:r>
          </a:p>
          <a:p>
            <a:pPr marL="0" indent="0" algn="just">
              <a:buNone/>
            </a:pPr>
            <a:endParaRPr lang="ru-RU" sz="1500" i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ru-RU" sz="1600" b="1" dirty="0">
                <a:solidFill>
                  <a:schemeClr val="tx1"/>
                </a:solidFill>
              </a:rPr>
              <a:t>3.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b="1" dirty="0">
                <a:solidFill>
                  <a:schemeClr val="tx1"/>
                </a:solidFill>
              </a:rPr>
              <a:t>Об отсрочке периода введения обязанности взаимодействия с Бюро кредитных историй и отмене этого требования для малых СКПК, работающих в пределах сельской территории  (</a:t>
            </a:r>
            <a:r>
              <a:rPr lang="ru-RU" sz="1600" b="1" i="1" dirty="0">
                <a:solidFill>
                  <a:schemeClr val="tx1"/>
                </a:solidFill>
              </a:rPr>
              <a:t>Стоимость реализации этого требования для каждого кооператива может составить  в пределах 300 тыс. рублей в год</a:t>
            </a:r>
            <a:r>
              <a:rPr lang="ru-RU" sz="1600" b="1" dirty="0">
                <a:solidFill>
                  <a:schemeClr val="tx1"/>
                </a:solidFill>
              </a:rPr>
              <a:t>);</a:t>
            </a:r>
          </a:p>
          <a:p>
            <a:pPr marL="0" indent="0" algn="just">
              <a:buNone/>
            </a:pPr>
            <a:endParaRPr lang="ru-RU" sz="1500" b="1" i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ru-RU" sz="1600" b="1" dirty="0">
                <a:solidFill>
                  <a:schemeClr val="tx1"/>
                </a:solidFill>
              </a:rPr>
              <a:t>4. О не применении нормативов финансовой деятельности по размеру внесения сберегательного займа от одного члена и размеру выдачи займа одному члену (</a:t>
            </a:r>
            <a:r>
              <a:rPr lang="ru-RU" sz="1600" b="1" i="1" dirty="0">
                <a:solidFill>
                  <a:schemeClr val="tx1"/>
                </a:solidFill>
              </a:rPr>
              <a:t>исключить применение ФН2 и ФН3 для малых СКПК и СКПК 2 уровня);</a:t>
            </a:r>
          </a:p>
          <a:p>
            <a:pPr marL="0" indent="0" algn="just">
              <a:buNone/>
            </a:pPr>
            <a:endParaRPr lang="ru-RU" sz="1500" b="1" i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ru-RU" sz="1600" b="1" dirty="0">
                <a:solidFill>
                  <a:schemeClr val="tx1"/>
                </a:solidFill>
              </a:rPr>
              <a:t>5. Об оптимизации отчетности СКПК (</a:t>
            </a:r>
            <a:r>
              <a:rPr lang="ru-RU" sz="1600" b="1" i="1" dirty="0">
                <a:solidFill>
                  <a:schemeClr val="tx1"/>
                </a:solidFill>
              </a:rPr>
              <a:t>для малых СКПК отчет о денежных операциях предоставлять 1 раз в квартал</a:t>
            </a:r>
            <a:r>
              <a:rPr lang="ru-RU" sz="1600" b="1" dirty="0">
                <a:solidFill>
                  <a:schemeClr val="tx1"/>
                </a:solidFill>
              </a:rPr>
              <a:t>);</a:t>
            </a:r>
          </a:p>
          <a:p>
            <a:pPr marL="0" indent="0" algn="just">
              <a:buNone/>
            </a:pPr>
            <a:endParaRPr lang="ru-RU" sz="15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ru-RU" sz="1600" b="1" dirty="0">
                <a:solidFill>
                  <a:schemeClr val="tx1"/>
                </a:solidFill>
              </a:rPr>
              <a:t>6. Об  ограничении количества запросов </a:t>
            </a:r>
            <a:r>
              <a:rPr lang="ru-RU" sz="1600" b="1">
                <a:solidFill>
                  <a:schemeClr val="tx1"/>
                </a:solidFill>
              </a:rPr>
              <a:t>ЦБ РФ в </a:t>
            </a:r>
            <a:r>
              <a:rPr lang="ru-RU" sz="1600" b="1" dirty="0">
                <a:solidFill>
                  <a:schemeClr val="tx1"/>
                </a:solidFill>
              </a:rPr>
              <a:t>СКПК (</a:t>
            </a:r>
            <a:r>
              <a:rPr lang="ru-RU" sz="1600" b="1" i="1" dirty="0">
                <a:solidFill>
                  <a:schemeClr val="tx1"/>
                </a:solidFill>
              </a:rPr>
              <a:t>запросы - не реже 1 раза в год, а проверки – не реже 1 раза в 3 года).</a:t>
            </a:r>
          </a:p>
          <a:p>
            <a:pPr algn="just"/>
            <a:endParaRPr lang="ru-RU" sz="1500" b="1" dirty="0">
              <a:solidFill>
                <a:schemeClr val="tx1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7544" y="30906"/>
            <a:ext cx="8208912" cy="6206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500" b="1" dirty="0"/>
              <a:t>Предложения по изменениям в НПА в сфере СКПК</a:t>
            </a:r>
          </a:p>
        </p:txBody>
      </p:sp>
    </p:spTree>
    <p:extLst>
      <p:ext uri="{BB962C8B-B14F-4D97-AF65-F5344CB8AC3E}">
        <p14:creationId xmlns:p14="http://schemas.microsoft.com/office/powerpoint/2010/main" val="11087731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813</TotalTime>
  <Words>391</Words>
  <Application>Microsoft Office PowerPoint</Application>
  <PresentationFormat>Экран (4:3)</PresentationFormat>
  <Paragraphs>44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Palatino Linotype (Основной текст)</vt:lpstr>
      <vt:lpstr>Wingdings</vt:lpstr>
      <vt:lpstr>Тема Office</vt:lpstr>
      <vt:lpstr>Сельскохозяйственные кредитные потребительские кооперативы в поле регулирования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взаимодействия СКПК Т.О. с органами власти региона</dc:title>
  <dc:creator>Алексей</dc:creator>
  <cp:lastModifiedBy>Сергацкова Елена Владимировна</cp:lastModifiedBy>
  <cp:revision>67</cp:revision>
  <dcterms:created xsi:type="dcterms:W3CDTF">2019-10-07T08:28:08Z</dcterms:created>
  <dcterms:modified xsi:type="dcterms:W3CDTF">2019-11-13T10:37:58Z</dcterms:modified>
</cp:coreProperties>
</file>