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4" r:id="rId3"/>
  </p:sldMasterIdLst>
  <p:notesMasterIdLst>
    <p:notesMasterId r:id="rId13"/>
  </p:notesMasterIdLst>
  <p:sldIdLst>
    <p:sldId id="269" r:id="rId4"/>
    <p:sldId id="278" r:id="rId5"/>
    <p:sldId id="259" r:id="rId6"/>
    <p:sldId id="268" r:id="rId7"/>
    <p:sldId id="282" r:id="rId8"/>
    <p:sldId id="270" r:id="rId9"/>
    <p:sldId id="283" r:id="rId10"/>
    <p:sldId id="286" r:id="rId11"/>
    <p:sldId id="267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FFCC"/>
    <a:srgbClr val="233D27"/>
    <a:srgbClr val="FB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14" autoAdjust="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169592788326633E-2"/>
          <c:y val="6.2500165537964928E-3"/>
          <c:w val="0.9075250268256857"/>
          <c:h val="0.950229330708661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внебюджетные средства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rPr>
                      <a:t>2,0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консолидированный бюджет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857324279265521E-3"/>
                  <c:y val="-3.7001015977876826E-2"/>
                </c:manualLayout>
              </c:layout>
              <c:tx>
                <c:rich>
                  <a:bodyPr/>
                  <a:lstStyle/>
                  <a:p>
                    <a:pPr algn="ctr">
                      <a:defRPr lang="ru-RU" sz="14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rgbClr val="002060"/>
                    </a:solidFill>
                    <a:latin typeface="Bookman Old Style" panose="02050604050505020204" pitchFamily="18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11.9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183104"/>
        <c:axId val="83184640"/>
      </c:barChart>
      <c:catAx>
        <c:axId val="8318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184640"/>
        <c:crosses val="autoZero"/>
        <c:auto val="1"/>
        <c:lblAlgn val="ctr"/>
        <c:lblOffset val="100"/>
        <c:noMultiLvlLbl val="0"/>
      </c:catAx>
      <c:valAx>
        <c:axId val="831846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8318310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8FEFF-FF4D-47B7-87F3-A83525D89FB3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DFB25A31-AF5D-4CD4-BF7F-09F1067C79DD}">
      <dgm:prSet phldrT="[Текст]" phldr="1" custT="1"/>
      <dgm:spPr/>
      <dgm:t>
        <a:bodyPr/>
        <a:lstStyle/>
        <a:p>
          <a:endParaRPr lang="ru-RU" sz="1400" b="1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128398-0BCD-4280-B6E2-BF0701DC4AC3}" type="parTrans" cxnId="{A66D5A69-D6E0-4343-9CF6-13CFD8E73473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868F4F-CB21-4EEF-9653-94BD1E9FE489}" type="sibTrans" cxnId="{A66D5A69-D6E0-4343-9CF6-13CFD8E73473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97079F-2CDF-4EFD-A55D-4BD077B0EB0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233D27"/>
              </a:solidFill>
              <a:latin typeface="Arial" panose="020B0604020202020204" pitchFamily="34" charset="0"/>
              <a:cs typeface="Arial" panose="020B0604020202020204" pitchFamily="34" charset="0"/>
            </a:rPr>
            <a:t>Субсидии на повышение продуктивности КРС (на 1 л молока)</a:t>
          </a:r>
          <a:endParaRPr lang="ru-RU" sz="1400" b="1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9EF83F-B714-4437-A56A-C3EEF5FD9A67}" type="parTrans" cxnId="{2232FCEF-7003-4F01-BDCD-02A404415D3C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0C7B8B-498D-4D4E-95DB-A008AA7D0F76}" type="sibTrans" cxnId="{2232FCEF-7003-4F01-BDCD-02A404415D3C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27684A-1DF4-4D8C-ADD7-BC604B961AB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233D27"/>
              </a:solidFill>
              <a:latin typeface="Arial" panose="020B0604020202020204" pitchFamily="34" charset="0"/>
              <a:cs typeface="Arial" panose="020B0604020202020204" pitchFamily="34" charset="0"/>
            </a:rPr>
            <a:t>Льготное кредитование (квота на МФХ – 20%)</a:t>
          </a:r>
          <a:endParaRPr lang="ru-RU" sz="1400" b="1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012D8E-1E1A-42A4-B757-1A5E216E6CFF}" type="parTrans" cxnId="{F9F711D4-EBE0-438A-ADD3-E974A8236B7D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F5AD17-47BE-4076-916E-E09A8F7C99EF}" type="sibTrans" cxnId="{F9F711D4-EBE0-438A-ADD3-E974A8236B7D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602A97-AD7F-4A34-B2D0-BE7E1828A8A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233D27"/>
              </a:solidFill>
              <a:latin typeface="Arial" panose="020B0604020202020204" pitchFamily="34" charset="0"/>
              <a:cs typeface="Arial" panose="020B0604020202020204" pitchFamily="34" charset="0"/>
            </a:rPr>
            <a:t>Несвязанная поддержка в области растениеводства</a:t>
          </a:r>
          <a:endParaRPr lang="ru-RU" sz="1400" b="1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75FF7C-6BB9-4DC9-AE26-40EA078B169E}" type="sibTrans" cxnId="{E6EEDDB7-74DC-4D1D-85D5-472997C062C6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726F8D-7B1D-4358-A7BA-02FC7762A517}" type="parTrans" cxnId="{E6EEDDB7-74DC-4D1D-85D5-472997C062C6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64BCF9-97E1-4933-9612-36C715CC8CB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233D27"/>
              </a:solidFill>
              <a:latin typeface="Arial" panose="020B0604020202020204" pitchFamily="34" charset="0"/>
              <a:cs typeface="Arial" panose="020B0604020202020204" pitchFamily="34" charset="0"/>
            </a:rPr>
            <a:t>Меры государственной поддержки, предусмотренные за счет средств «единой» субсидии</a:t>
          </a:r>
          <a:endParaRPr lang="ru-RU" sz="1400" b="1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56AD71-9B1D-44A5-8143-21FDD3012C30}" type="sibTrans" cxnId="{4DAF4630-92FB-43DA-850E-75ADB106D887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2FD1C9-9595-4573-8AEB-1121078EB46F}" type="parTrans" cxnId="{4DAF4630-92FB-43DA-850E-75ADB106D887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386826-D280-460D-946B-823CF6D3F960}">
      <dgm:prSet phldrT="[Текст]" custT="1"/>
      <dgm:spPr/>
      <dgm:t>
        <a:bodyPr/>
        <a:lstStyle/>
        <a:p>
          <a:endParaRPr lang="ru-RU" sz="1400" b="1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C90920-0CA0-42AA-A82E-FEF0BB23E4CB}" type="parTrans" cxnId="{F8669511-984B-4739-ADDD-6356122A44D8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ACF504-2FF8-4164-BDE9-99FC44FF86C3}" type="sibTrans" cxnId="{F8669511-984B-4739-ADDD-6356122A44D8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EF517C-C904-4584-9121-15618EAA0FBF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233D27"/>
              </a:solidFill>
              <a:latin typeface="Arial" panose="020B0604020202020204" pitchFamily="34" charset="0"/>
              <a:cs typeface="Arial" panose="020B0604020202020204" pitchFamily="34" charset="0"/>
            </a:rPr>
            <a:t>Иные меры государственной поддержки в рамках Госпрограммы</a:t>
          </a:r>
          <a:endParaRPr lang="ru-RU" sz="1400" b="1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9391C8-C49E-4F98-A311-41FC1DA2654F}" type="parTrans" cxnId="{7B14EDAA-7AC0-4C30-BDCF-194610348BF6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EBC79B-64C8-4F08-9172-A5A924D46F9F}" type="sibTrans" cxnId="{7B14EDAA-7AC0-4C30-BDCF-194610348BF6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700EF0-A62C-41F4-A82E-2160D97C096B}">
      <dgm:prSet phldrT="[Текст]" custT="1"/>
      <dgm:spPr/>
      <dgm:t>
        <a:bodyPr/>
        <a:lstStyle/>
        <a:p>
          <a:endParaRPr lang="ru-RU" sz="1400" b="1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2B6215-D2ED-4BC4-9642-531589B085CA}" type="parTrans" cxnId="{525A7430-DF13-49B6-8D61-73AB0D2B28BB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35A15F-13C2-4CE5-83B7-F14DE92B94E0}" type="sibTrans" cxnId="{525A7430-DF13-49B6-8D61-73AB0D2B28BB}">
      <dgm:prSet/>
      <dgm:spPr/>
      <dgm:t>
        <a:bodyPr/>
        <a:lstStyle/>
        <a:p>
          <a:endParaRPr lang="ru-RU" sz="1400" b="1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5060D9-5D89-4D84-88BE-41BCE2BE969D}">
      <dgm:prSet phldrT="[Текст]" custT="1"/>
      <dgm:spPr/>
      <dgm:t>
        <a:bodyPr/>
        <a:lstStyle/>
        <a:p>
          <a:endParaRPr lang="ru-RU" sz="1400" b="1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ACD9A5-6259-40DB-AFF3-21D9CCF05ED1}" type="parTrans" cxnId="{2C7522B6-CD41-4B4D-A265-6A531C4454BE}">
      <dgm:prSet/>
      <dgm:spPr/>
      <dgm:t>
        <a:bodyPr/>
        <a:lstStyle/>
        <a:p>
          <a:endParaRPr lang="ru-RU" sz="1400" b="1">
            <a:solidFill>
              <a:srgbClr val="233D27"/>
            </a:solidFill>
          </a:endParaRPr>
        </a:p>
      </dgm:t>
    </dgm:pt>
    <dgm:pt modelId="{503A9A3B-5EE7-4027-BC62-AF6DF4FA9507}" type="sibTrans" cxnId="{2C7522B6-CD41-4B4D-A265-6A531C4454BE}">
      <dgm:prSet/>
      <dgm:spPr/>
      <dgm:t>
        <a:bodyPr/>
        <a:lstStyle/>
        <a:p>
          <a:endParaRPr lang="ru-RU" sz="1400" b="1">
            <a:solidFill>
              <a:srgbClr val="233D27"/>
            </a:solidFill>
          </a:endParaRPr>
        </a:p>
      </dgm:t>
    </dgm:pt>
    <dgm:pt modelId="{5C8FDCDF-ADE6-4AE2-9A6B-DBC6907AA133}">
      <dgm:prSet phldrT="[Текст]" custT="1"/>
      <dgm:spPr/>
      <dgm:t>
        <a:bodyPr/>
        <a:lstStyle/>
        <a:p>
          <a:endParaRPr lang="ru-RU" sz="1400" b="1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854F81-1554-4D7C-A787-61EDEEB8F56D}" type="parTrans" cxnId="{6B877898-1733-4915-ACA2-A13694A9A425}">
      <dgm:prSet/>
      <dgm:spPr/>
      <dgm:t>
        <a:bodyPr/>
        <a:lstStyle/>
        <a:p>
          <a:endParaRPr lang="ru-RU" sz="1400" b="1">
            <a:solidFill>
              <a:srgbClr val="233D27"/>
            </a:solidFill>
          </a:endParaRPr>
        </a:p>
      </dgm:t>
    </dgm:pt>
    <dgm:pt modelId="{1AB645C5-335D-40FF-A2C3-8B7E5F8E2F1E}" type="sibTrans" cxnId="{6B877898-1733-4915-ACA2-A13694A9A425}">
      <dgm:prSet/>
      <dgm:spPr/>
      <dgm:t>
        <a:bodyPr/>
        <a:lstStyle/>
        <a:p>
          <a:endParaRPr lang="ru-RU" sz="1400" b="1">
            <a:solidFill>
              <a:srgbClr val="233D27"/>
            </a:solidFill>
          </a:endParaRPr>
        </a:p>
      </dgm:t>
    </dgm:pt>
    <dgm:pt modelId="{1A444870-6830-46F2-AEF4-01306D47828D}" type="pres">
      <dgm:prSet presAssocID="{0908FEFF-FF4D-47B7-87F3-A83525D89FB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A69524-6409-4794-B26F-D4A04796F119}" type="pres">
      <dgm:prSet presAssocID="{DFB25A31-AF5D-4CD4-BF7F-09F1067C79DD}" presName="composite" presStyleCnt="0"/>
      <dgm:spPr/>
    </dgm:pt>
    <dgm:pt modelId="{8EC8A8FC-041D-451D-9DE7-EE4D47BD9216}" type="pres">
      <dgm:prSet presAssocID="{DFB25A31-AF5D-4CD4-BF7F-09F1067C79D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17FA4-EC61-4696-9855-77C14602AE78}" type="pres">
      <dgm:prSet presAssocID="{DFB25A31-AF5D-4CD4-BF7F-09F1067C79DD}" presName="descendantText" presStyleLbl="alignAcc1" presStyleIdx="0" presStyleCnt="5" custLinFactNeighborX="83938" custLinFactNeighborY="2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F3AC5-560B-40B9-AF76-3D2C900241EA}" type="pres">
      <dgm:prSet presAssocID="{A0868F4F-CB21-4EEF-9653-94BD1E9FE489}" presName="sp" presStyleCnt="0"/>
      <dgm:spPr/>
    </dgm:pt>
    <dgm:pt modelId="{AD118D5E-AB43-4929-9C1D-D19FA3CDD5B0}" type="pres">
      <dgm:prSet presAssocID="{5C8FDCDF-ADE6-4AE2-9A6B-DBC6907AA133}" presName="composite" presStyleCnt="0"/>
      <dgm:spPr/>
    </dgm:pt>
    <dgm:pt modelId="{64CAD62E-3EFC-4A1D-B2D5-A4D38C92A814}" type="pres">
      <dgm:prSet presAssocID="{5C8FDCDF-ADE6-4AE2-9A6B-DBC6907AA13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0C19C-D87B-4F53-AF18-5E90816EE0BD}" type="pres">
      <dgm:prSet presAssocID="{5C8FDCDF-ADE6-4AE2-9A6B-DBC6907AA13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3B22A-D645-4DF6-BFCB-38422872342D}" type="pres">
      <dgm:prSet presAssocID="{1AB645C5-335D-40FF-A2C3-8B7E5F8E2F1E}" presName="sp" presStyleCnt="0"/>
      <dgm:spPr/>
    </dgm:pt>
    <dgm:pt modelId="{62F974B1-9D85-4A0C-BA20-9CA7101B560E}" type="pres">
      <dgm:prSet presAssocID="{985060D9-5D89-4D84-88BE-41BCE2BE969D}" presName="composite" presStyleCnt="0"/>
      <dgm:spPr/>
    </dgm:pt>
    <dgm:pt modelId="{299FB3D5-A57B-4DB3-BA94-7CFAACA0F183}" type="pres">
      <dgm:prSet presAssocID="{985060D9-5D89-4D84-88BE-41BCE2BE969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03C66-0CFF-4525-856C-B35F9F28546C}" type="pres">
      <dgm:prSet presAssocID="{985060D9-5D89-4D84-88BE-41BCE2BE969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7AC7C-34D6-4D94-9B19-5850C6328A3E}" type="pres">
      <dgm:prSet presAssocID="{503A9A3B-5EE7-4027-BC62-AF6DF4FA9507}" presName="sp" presStyleCnt="0"/>
      <dgm:spPr/>
    </dgm:pt>
    <dgm:pt modelId="{224CFA92-AD7E-4195-9475-C0E7222D0EE4}" type="pres">
      <dgm:prSet presAssocID="{8B386826-D280-460D-946B-823CF6D3F960}" presName="composite" presStyleCnt="0"/>
      <dgm:spPr/>
    </dgm:pt>
    <dgm:pt modelId="{45F5746F-7172-47DD-BA27-95733071F39F}" type="pres">
      <dgm:prSet presAssocID="{8B386826-D280-460D-946B-823CF6D3F96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5164C-489B-4400-AD32-463F3C5FE713}" type="pres">
      <dgm:prSet presAssocID="{8B386826-D280-460D-946B-823CF6D3F96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CE362-63F6-4E45-B8B8-6F2D937F3649}" type="pres">
      <dgm:prSet presAssocID="{D3ACF504-2FF8-4164-BDE9-99FC44FF86C3}" presName="sp" presStyleCnt="0"/>
      <dgm:spPr/>
    </dgm:pt>
    <dgm:pt modelId="{ED3BC568-4C76-484C-B376-F5E473A4328F}" type="pres">
      <dgm:prSet presAssocID="{49700EF0-A62C-41F4-A82E-2160D97C096B}" presName="composite" presStyleCnt="0"/>
      <dgm:spPr/>
    </dgm:pt>
    <dgm:pt modelId="{29658305-7C5F-452A-AC29-895BBBA7E76E}" type="pres">
      <dgm:prSet presAssocID="{49700EF0-A62C-41F4-A82E-2160D97C096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94E1E-D497-494B-AEC7-99D66B3C38DE}" type="pres">
      <dgm:prSet presAssocID="{49700EF0-A62C-41F4-A82E-2160D97C096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779FC9-7D05-4577-AB80-D412C5D6FB6C}" type="presOf" srcId="{49700EF0-A62C-41F4-A82E-2160D97C096B}" destId="{29658305-7C5F-452A-AC29-895BBBA7E76E}" srcOrd="0" destOrd="0" presId="urn:microsoft.com/office/officeart/2005/8/layout/chevron2"/>
    <dgm:cxn modelId="{2232FCEF-7003-4F01-BDCD-02A404415D3C}" srcId="{5C8FDCDF-ADE6-4AE2-9A6B-DBC6907AA133}" destId="{7B97079F-2CDF-4EFD-A55D-4BD077B0EB0C}" srcOrd="0" destOrd="0" parTransId="{619EF83F-B714-4437-A56A-C3EEF5FD9A67}" sibTransId="{A50C7B8B-498D-4D4E-95DB-A008AA7D0F76}"/>
    <dgm:cxn modelId="{E6EEDDB7-74DC-4D1D-85D5-472997C062C6}" srcId="{DFB25A31-AF5D-4CD4-BF7F-09F1067C79DD}" destId="{B3602A97-AD7F-4A34-B2D0-BE7E1828A8A5}" srcOrd="0" destOrd="0" parTransId="{FC726F8D-7B1D-4358-A7BA-02FC7762A517}" sibTransId="{8575FF7C-6BB9-4DC9-AE26-40EA078B169E}"/>
    <dgm:cxn modelId="{2C7522B6-CD41-4B4D-A265-6A531C4454BE}" srcId="{0908FEFF-FF4D-47B7-87F3-A83525D89FB3}" destId="{985060D9-5D89-4D84-88BE-41BCE2BE969D}" srcOrd="2" destOrd="0" parTransId="{45ACD9A5-6259-40DB-AFF3-21D9CCF05ED1}" sibTransId="{503A9A3B-5EE7-4027-BC62-AF6DF4FA9507}"/>
    <dgm:cxn modelId="{297A0AB1-5DDC-4929-A24A-4C9271F34297}" type="presOf" srcId="{0908FEFF-FF4D-47B7-87F3-A83525D89FB3}" destId="{1A444870-6830-46F2-AEF4-01306D47828D}" srcOrd="0" destOrd="0" presId="urn:microsoft.com/office/officeart/2005/8/layout/chevron2"/>
    <dgm:cxn modelId="{08932986-70B2-4946-BC05-3597673FE16F}" type="presOf" srcId="{8B386826-D280-460D-946B-823CF6D3F960}" destId="{45F5746F-7172-47DD-BA27-95733071F39F}" srcOrd="0" destOrd="0" presId="urn:microsoft.com/office/officeart/2005/8/layout/chevron2"/>
    <dgm:cxn modelId="{8C6D948C-82C8-436B-8DA8-23ABE0FE73C2}" type="presOf" srcId="{A427684A-1DF4-4D8C-ADD7-BC604B961AB8}" destId="{ABA5164C-489B-4400-AD32-463F3C5FE713}" srcOrd="0" destOrd="0" presId="urn:microsoft.com/office/officeart/2005/8/layout/chevron2"/>
    <dgm:cxn modelId="{A66D5A69-D6E0-4343-9CF6-13CFD8E73473}" srcId="{0908FEFF-FF4D-47B7-87F3-A83525D89FB3}" destId="{DFB25A31-AF5D-4CD4-BF7F-09F1067C79DD}" srcOrd="0" destOrd="0" parTransId="{01128398-0BCD-4280-B6E2-BF0701DC4AC3}" sibTransId="{A0868F4F-CB21-4EEF-9653-94BD1E9FE489}"/>
    <dgm:cxn modelId="{8B4D983A-5FBD-4DC1-9524-2BD557E4369A}" type="presOf" srcId="{4864BCF9-97E1-4933-9612-36C715CC8CB3}" destId="{3BD03C66-0CFF-4525-856C-B35F9F28546C}" srcOrd="0" destOrd="0" presId="urn:microsoft.com/office/officeart/2005/8/layout/chevron2"/>
    <dgm:cxn modelId="{63232BA2-9E33-4DFB-B147-25BD2BBEBA6F}" type="presOf" srcId="{DFB25A31-AF5D-4CD4-BF7F-09F1067C79DD}" destId="{8EC8A8FC-041D-451D-9DE7-EE4D47BD9216}" srcOrd="0" destOrd="0" presId="urn:microsoft.com/office/officeart/2005/8/layout/chevron2"/>
    <dgm:cxn modelId="{6B877898-1733-4915-ACA2-A13694A9A425}" srcId="{0908FEFF-FF4D-47B7-87F3-A83525D89FB3}" destId="{5C8FDCDF-ADE6-4AE2-9A6B-DBC6907AA133}" srcOrd="1" destOrd="0" parTransId="{22854F81-1554-4D7C-A787-61EDEEB8F56D}" sibTransId="{1AB645C5-335D-40FF-A2C3-8B7E5F8E2F1E}"/>
    <dgm:cxn modelId="{C2CE1D29-727C-4834-A128-C0607EA8027E}" type="presOf" srcId="{B3602A97-AD7F-4A34-B2D0-BE7E1828A8A5}" destId="{CB717FA4-EC61-4696-9855-77C14602AE78}" srcOrd="0" destOrd="0" presId="urn:microsoft.com/office/officeart/2005/8/layout/chevron2"/>
    <dgm:cxn modelId="{3948E0D8-696F-4DE7-AA4A-3A34A6FFB291}" type="presOf" srcId="{5C8FDCDF-ADE6-4AE2-9A6B-DBC6907AA133}" destId="{64CAD62E-3EFC-4A1D-B2D5-A4D38C92A814}" srcOrd="0" destOrd="0" presId="urn:microsoft.com/office/officeart/2005/8/layout/chevron2"/>
    <dgm:cxn modelId="{7071F0B7-C229-458D-A2F5-79CDAF2925FE}" type="presOf" srcId="{985060D9-5D89-4D84-88BE-41BCE2BE969D}" destId="{299FB3D5-A57B-4DB3-BA94-7CFAACA0F183}" srcOrd="0" destOrd="0" presId="urn:microsoft.com/office/officeart/2005/8/layout/chevron2"/>
    <dgm:cxn modelId="{F9F711D4-EBE0-438A-ADD3-E974A8236B7D}" srcId="{8B386826-D280-460D-946B-823CF6D3F960}" destId="{A427684A-1DF4-4D8C-ADD7-BC604B961AB8}" srcOrd="0" destOrd="0" parTransId="{DA012D8E-1E1A-42A4-B757-1A5E216E6CFF}" sibTransId="{19F5AD17-47BE-4076-916E-E09A8F7C99EF}"/>
    <dgm:cxn modelId="{4DAF4630-92FB-43DA-850E-75ADB106D887}" srcId="{985060D9-5D89-4D84-88BE-41BCE2BE969D}" destId="{4864BCF9-97E1-4933-9612-36C715CC8CB3}" srcOrd="0" destOrd="0" parTransId="{7A2FD1C9-9595-4573-8AEB-1121078EB46F}" sibTransId="{8C56AD71-9B1D-44A5-8143-21FDD3012C30}"/>
    <dgm:cxn modelId="{F8669511-984B-4739-ADDD-6356122A44D8}" srcId="{0908FEFF-FF4D-47B7-87F3-A83525D89FB3}" destId="{8B386826-D280-460D-946B-823CF6D3F960}" srcOrd="3" destOrd="0" parTransId="{BEC90920-0CA0-42AA-A82E-FEF0BB23E4CB}" sibTransId="{D3ACF504-2FF8-4164-BDE9-99FC44FF86C3}"/>
    <dgm:cxn modelId="{525A7430-DF13-49B6-8D61-73AB0D2B28BB}" srcId="{0908FEFF-FF4D-47B7-87F3-A83525D89FB3}" destId="{49700EF0-A62C-41F4-A82E-2160D97C096B}" srcOrd="4" destOrd="0" parTransId="{412B6215-D2ED-4BC4-9642-531589B085CA}" sibTransId="{E335A15F-13C2-4CE5-83B7-F14DE92B94E0}"/>
    <dgm:cxn modelId="{7B14EDAA-7AC0-4C30-BDCF-194610348BF6}" srcId="{49700EF0-A62C-41F4-A82E-2160D97C096B}" destId="{50EF517C-C904-4584-9121-15618EAA0FBF}" srcOrd="0" destOrd="0" parTransId="{3C9391C8-C49E-4F98-A311-41FC1DA2654F}" sibTransId="{0AEBC79B-64C8-4F08-9172-A5A924D46F9F}"/>
    <dgm:cxn modelId="{BC874B4E-FE64-4CA5-9124-8B29D2987539}" type="presOf" srcId="{7B97079F-2CDF-4EFD-A55D-4BD077B0EB0C}" destId="{B330C19C-D87B-4F53-AF18-5E90816EE0BD}" srcOrd="0" destOrd="0" presId="urn:microsoft.com/office/officeart/2005/8/layout/chevron2"/>
    <dgm:cxn modelId="{DCB696D3-FD6E-42E6-ACDC-4812E7DA10C5}" type="presOf" srcId="{50EF517C-C904-4584-9121-15618EAA0FBF}" destId="{E9F94E1E-D497-494B-AEC7-99D66B3C38DE}" srcOrd="0" destOrd="0" presId="urn:microsoft.com/office/officeart/2005/8/layout/chevron2"/>
    <dgm:cxn modelId="{48203DA1-5362-492A-9CC6-0F3723FDAE5F}" type="presParOf" srcId="{1A444870-6830-46F2-AEF4-01306D47828D}" destId="{27A69524-6409-4794-B26F-D4A04796F119}" srcOrd="0" destOrd="0" presId="urn:microsoft.com/office/officeart/2005/8/layout/chevron2"/>
    <dgm:cxn modelId="{34BC3B24-D1D1-468E-8FAD-A955CCEA392B}" type="presParOf" srcId="{27A69524-6409-4794-B26F-D4A04796F119}" destId="{8EC8A8FC-041D-451D-9DE7-EE4D47BD9216}" srcOrd="0" destOrd="0" presId="urn:microsoft.com/office/officeart/2005/8/layout/chevron2"/>
    <dgm:cxn modelId="{12356432-E43F-4F09-A0D1-56C9F835E606}" type="presParOf" srcId="{27A69524-6409-4794-B26F-D4A04796F119}" destId="{CB717FA4-EC61-4696-9855-77C14602AE78}" srcOrd="1" destOrd="0" presId="urn:microsoft.com/office/officeart/2005/8/layout/chevron2"/>
    <dgm:cxn modelId="{6BEC38E1-30A1-4150-9AE5-A51A82249E94}" type="presParOf" srcId="{1A444870-6830-46F2-AEF4-01306D47828D}" destId="{7ECF3AC5-560B-40B9-AF76-3D2C900241EA}" srcOrd="1" destOrd="0" presId="urn:microsoft.com/office/officeart/2005/8/layout/chevron2"/>
    <dgm:cxn modelId="{FAE1CAD6-5076-4DBE-86AA-DA2D7CC147A7}" type="presParOf" srcId="{1A444870-6830-46F2-AEF4-01306D47828D}" destId="{AD118D5E-AB43-4929-9C1D-D19FA3CDD5B0}" srcOrd="2" destOrd="0" presId="urn:microsoft.com/office/officeart/2005/8/layout/chevron2"/>
    <dgm:cxn modelId="{AE96B3B3-6D90-4174-B9A9-3F8220D07B96}" type="presParOf" srcId="{AD118D5E-AB43-4929-9C1D-D19FA3CDD5B0}" destId="{64CAD62E-3EFC-4A1D-B2D5-A4D38C92A814}" srcOrd="0" destOrd="0" presId="urn:microsoft.com/office/officeart/2005/8/layout/chevron2"/>
    <dgm:cxn modelId="{1DED3290-342D-453A-82C9-46CBA78B61E5}" type="presParOf" srcId="{AD118D5E-AB43-4929-9C1D-D19FA3CDD5B0}" destId="{B330C19C-D87B-4F53-AF18-5E90816EE0BD}" srcOrd="1" destOrd="0" presId="urn:microsoft.com/office/officeart/2005/8/layout/chevron2"/>
    <dgm:cxn modelId="{57895F2B-D4D3-42D6-A067-3732EC027404}" type="presParOf" srcId="{1A444870-6830-46F2-AEF4-01306D47828D}" destId="{1313B22A-D645-4DF6-BFCB-38422872342D}" srcOrd="3" destOrd="0" presId="urn:microsoft.com/office/officeart/2005/8/layout/chevron2"/>
    <dgm:cxn modelId="{DC32414F-2949-4628-8403-2C5F1B22D8DA}" type="presParOf" srcId="{1A444870-6830-46F2-AEF4-01306D47828D}" destId="{62F974B1-9D85-4A0C-BA20-9CA7101B560E}" srcOrd="4" destOrd="0" presId="urn:microsoft.com/office/officeart/2005/8/layout/chevron2"/>
    <dgm:cxn modelId="{B0624C98-E046-4317-8BAF-EBAB0C9C4F57}" type="presParOf" srcId="{62F974B1-9D85-4A0C-BA20-9CA7101B560E}" destId="{299FB3D5-A57B-4DB3-BA94-7CFAACA0F183}" srcOrd="0" destOrd="0" presId="urn:microsoft.com/office/officeart/2005/8/layout/chevron2"/>
    <dgm:cxn modelId="{436F969A-0F9D-48EE-9291-2A412649B260}" type="presParOf" srcId="{62F974B1-9D85-4A0C-BA20-9CA7101B560E}" destId="{3BD03C66-0CFF-4525-856C-B35F9F28546C}" srcOrd="1" destOrd="0" presId="urn:microsoft.com/office/officeart/2005/8/layout/chevron2"/>
    <dgm:cxn modelId="{207614F9-9706-459E-B70E-6D073C654F59}" type="presParOf" srcId="{1A444870-6830-46F2-AEF4-01306D47828D}" destId="{A857AC7C-34D6-4D94-9B19-5850C6328A3E}" srcOrd="5" destOrd="0" presId="urn:microsoft.com/office/officeart/2005/8/layout/chevron2"/>
    <dgm:cxn modelId="{2A9CB6FB-BA3A-4308-A38C-5096A26AD0BC}" type="presParOf" srcId="{1A444870-6830-46F2-AEF4-01306D47828D}" destId="{224CFA92-AD7E-4195-9475-C0E7222D0EE4}" srcOrd="6" destOrd="0" presId="urn:microsoft.com/office/officeart/2005/8/layout/chevron2"/>
    <dgm:cxn modelId="{48810518-83C3-402B-9411-87FDF9423E2F}" type="presParOf" srcId="{224CFA92-AD7E-4195-9475-C0E7222D0EE4}" destId="{45F5746F-7172-47DD-BA27-95733071F39F}" srcOrd="0" destOrd="0" presId="urn:microsoft.com/office/officeart/2005/8/layout/chevron2"/>
    <dgm:cxn modelId="{AC346AC2-6CB1-4AF9-A055-C2B84A82873E}" type="presParOf" srcId="{224CFA92-AD7E-4195-9475-C0E7222D0EE4}" destId="{ABA5164C-489B-4400-AD32-463F3C5FE713}" srcOrd="1" destOrd="0" presId="urn:microsoft.com/office/officeart/2005/8/layout/chevron2"/>
    <dgm:cxn modelId="{E3727332-AEFB-4305-BD02-A6518FE01D13}" type="presParOf" srcId="{1A444870-6830-46F2-AEF4-01306D47828D}" destId="{18ACE362-63F6-4E45-B8B8-6F2D937F3649}" srcOrd="7" destOrd="0" presId="urn:microsoft.com/office/officeart/2005/8/layout/chevron2"/>
    <dgm:cxn modelId="{399D08DC-CA0C-4D7A-B61C-45FD5F78D8D5}" type="presParOf" srcId="{1A444870-6830-46F2-AEF4-01306D47828D}" destId="{ED3BC568-4C76-484C-B376-F5E473A4328F}" srcOrd="8" destOrd="0" presId="urn:microsoft.com/office/officeart/2005/8/layout/chevron2"/>
    <dgm:cxn modelId="{3C104B85-B00B-4CAA-AED6-D1371FE0FE25}" type="presParOf" srcId="{ED3BC568-4C76-484C-B376-F5E473A4328F}" destId="{29658305-7C5F-452A-AC29-895BBBA7E76E}" srcOrd="0" destOrd="0" presId="urn:microsoft.com/office/officeart/2005/8/layout/chevron2"/>
    <dgm:cxn modelId="{548FBD45-9994-4ECE-857D-64FD4B394396}" type="presParOf" srcId="{ED3BC568-4C76-484C-B376-F5E473A4328F}" destId="{E9F94E1E-D497-494B-AEC7-99D66B3C38D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8A8FC-041D-451D-9DE7-EE4D47BD9216}">
      <dsp:nvSpPr>
        <dsp:cNvPr id="0" name=""/>
        <dsp:cNvSpPr/>
      </dsp:nvSpPr>
      <dsp:spPr>
        <a:xfrm rot="5400000">
          <a:off x="-113913" y="117175"/>
          <a:ext cx="759420" cy="5315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0" y="269059"/>
        <a:ext cx="531594" cy="227826"/>
      </dsp:txXfrm>
    </dsp:sp>
    <dsp:sp modelId="{CB717FA4-EC61-4696-9855-77C14602AE78}">
      <dsp:nvSpPr>
        <dsp:cNvPr id="0" name=""/>
        <dsp:cNvSpPr/>
      </dsp:nvSpPr>
      <dsp:spPr>
        <a:xfrm rot="5400000">
          <a:off x="2922969" y="-2376340"/>
          <a:ext cx="493623" cy="5276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233D27"/>
              </a:solidFill>
              <a:latin typeface="Arial" panose="020B0604020202020204" pitchFamily="34" charset="0"/>
              <a:cs typeface="Arial" panose="020B0604020202020204" pitchFamily="34" charset="0"/>
            </a:rPr>
            <a:t>Несвязанная поддержка в области растениеводства</a:t>
          </a:r>
          <a:endParaRPr lang="ru-RU" sz="1400" b="1" kern="1200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531595" y="39131"/>
        <a:ext cx="5252276" cy="445429"/>
      </dsp:txXfrm>
    </dsp:sp>
    <dsp:sp modelId="{64CAD62E-3EFC-4A1D-B2D5-A4D38C92A814}">
      <dsp:nvSpPr>
        <dsp:cNvPr id="0" name=""/>
        <dsp:cNvSpPr/>
      </dsp:nvSpPr>
      <dsp:spPr>
        <a:xfrm rot="5400000">
          <a:off x="-113913" y="753781"/>
          <a:ext cx="759420" cy="531594"/>
        </a:xfrm>
        <a:prstGeom prst="chevron">
          <a:avLst/>
        </a:prstGeom>
        <a:solidFill>
          <a:schemeClr val="accent1">
            <a:shade val="80000"/>
            <a:hueOff val="76561"/>
            <a:satOff val="-1098"/>
            <a:lumOff val="6404"/>
            <a:alphaOff val="0"/>
          </a:schemeClr>
        </a:solidFill>
        <a:ln w="25400" cap="flat" cmpd="sng" algn="ctr">
          <a:solidFill>
            <a:schemeClr val="accent1">
              <a:shade val="80000"/>
              <a:hueOff val="76561"/>
              <a:satOff val="-1098"/>
              <a:lumOff val="64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0" y="905665"/>
        <a:ext cx="531594" cy="227826"/>
      </dsp:txXfrm>
    </dsp:sp>
    <dsp:sp modelId="{B330C19C-D87B-4F53-AF18-5E90816EE0BD}">
      <dsp:nvSpPr>
        <dsp:cNvPr id="0" name=""/>
        <dsp:cNvSpPr/>
      </dsp:nvSpPr>
      <dsp:spPr>
        <a:xfrm rot="5400000">
          <a:off x="2922969" y="-1751507"/>
          <a:ext cx="493623" cy="5276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76561"/>
              <a:satOff val="-1098"/>
              <a:lumOff val="64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233D27"/>
              </a:solidFill>
              <a:latin typeface="Arial" panose="020B0604020202020204" pitchFamily="34" charset="0"/>
              <a:cs typeface="Arial" panose="020B0604020202020204" pitchFamily="34" charset="0"/>
            </a:rPr>
            <a:t>Субсидии на повышение продуктивности КРС (на 1 л молока)</a:t>
          </a:r>
          <a:endParaRPr lang="ru-RU" sz="1400" b="1" kern="1200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531595" y="663964"/>
        <a:ext cx="5252276" cy="445429"/>
      </dsp:txXfrm>
    </dsp:sp>
    <dsp:sp modelId="{299FB3D5-A57B-4DB3-BA94-7CFAACA0F183}">
      <dsp:nvSpPr>
        <dsp:cNvPr id="0" name=""/>
        <dsp:cNvSpPr/>
      </dsp:nvSpPr>
      <dsp:spPr>
        <a:xfrm rot="5400000">
          <a:off x="-113913" y="1390386"/>
          <a:ext cx="759420" cy="531594"/>
        </a:xfrm>
        <a:prstGeom prst="chevron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0" y="1542270"/>
        <a:ext cx="531594" cy="227826"/>
      </dsp:txXfrm>
    </dsp:sp>
    <dsp:sp modelId="{3BD03C66-0CFF-4525-856C-B35F9F28546C}">
      <dsp:nvSpPr>
        <dsp:cNvPr id="0" name=""/>
        <dsp:cNvSpPr/>
      </dsp:nvSpPr>
      <dsp:spPr>
        <a:xfrm rot="5400000">
          <a:off x="2922969" y="-1114901"/>
          <a:ext cx="493623" cy="5276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233D27"/>
              </a:solidFill>
              <a:latin typeface="Arial" panose="020B0604020202020204" pitchFamily="34" charset="0"/>
              <a:cs typeface="Arial" panose="020B0604020202020204" pitchFamily="34" charset="0"/>
            </a:rPr>
            <a:t>Меры государственной поддержки, предусмотренные за счет средств «единой» субсидии</a:t>
          </a:r>
          <a:endParaRPr lang="ru-RU" sz="1400" b="1" kern="1200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531595" y="1300570"/>
        <a:ext cx="5252276" cy="445429"/>
      </dsp:txXfrm>
    </dsp:sp>
    <dsp:sp modelId="{45F5746F-7172-47DD-BA27-95733071F39F}">
      <dsp:nvSpPr>
        <dsp:cNvPr id="0" name=""/>
        <dsp:cNvSpPr/>
      </dsp:nvSpPr>
      <dsp:spPr>
        <a:xfrm rot="5400000">
          <a:off x="-113913" y="2026992"/>
          <a:ext cx="759420" cy="531594"/>
        </a:xfrm>
        <a:prstGeom prst="chevron">
          <a:avLst/>
        </a:prstGeom>
        <a:solidFill>
          <a:schemeClr val="accent1">
            <a:shade val="80000"/>
            <a:hueOff val="229684"/>
            <a:satOff val="-3294"/>
            <a:lumOff val="19211"/>
            <a:alphaOff val="0"/>
          </a:schemeClr>
        </a:solidFill>
        <a:ln w="25400" cap="flat" cmpd="sng" algn="ctr">
          <a:solidFill>
            <a:schemeClr val="accent1">
              <a:shade val="80000"/>
              <a:hueOff val="229684"/>
              <a:satOff val="-3294"/>
              <a:lumOff val="19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0" y="2178876"/>
        <a:ext cx="531594" cy="227826"/>
      </dsp:txXfrm>
    </dsp:sp>
    <dsp:sp modelId="{ABA5164C-489B-4400-AD32-463F3C5FE713}">
      <dsp:nvSpPr>
        <dsp:cNvPr id="0" name=""/>
        <dsp:cNvSpPr/>
      </dsp:nvSpPr>
      <dsp:spPr>
        <a:xfrm rot="5400000">
          <a:off x="2922969" y="-478295"/>
          <a:ext cx="493623" cy="5276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29684"/>
              <a:satOff val="-3294"/>
              <a:lumOff val="19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233D27"/>
              </a:solidFill>
              <a:latin typeface="Arial" panose="020B0604020202020204" pitchFamily="34" charset="0"/>
              <a:cs typeface="Arial" panose="020B0604020202020204" pitchFamily="34" charset="0"/>
            </a:rPr>
            <a:t>Льготное кредитование (квота на МФХ – 20%)</a:t>
          </a:r>
          <a:endParaRPr lang="ru-RU" sz="1400" b="1" kern="1200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531595" y="1937176"/>
        <a:ext cx="5252276" cy="445429"/>
      </dsp:txXfrm>
    </dsp:sp>
    <dsp:sp modelId="{29658305-7C5F-452A-AC29-895BBBA7E76E}">
      <dsp:nvSpPr>
        <dsp:cNvPr id="0" name=""/>
        <dsp:cNvSpPr/>
      </dsp:nvSpPr>
      <dsp:spPr>
        <a:xfrm rot="5400000">
          <a:off x="-113913" y="2663598"/>
          <a:ext cx="759420" cy="531594"/>
        </a:xfrm>
        <a:prstGeom prst="chevron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0" y="2815482"/>
        <a:ext cx="531594" cy="227826"/>
      </dsp:txXfrm>
    </dsp:sp>
    <dsp:sp modelId="{E9F94E1E-D497-494B-AEC7-99D66B3C38DE}">
      <dsp:nvSpPr>
        <dsp:cNvPr id="0" name=""/>
        <dsp:cNvSpPr/>
      </dsp:nvSpPr>
      <dsp:spPr>
        <a:xfrm rot="5400000">
          <a:off x="2922969" y="158310"/>
          <a:ext cx="493623" cy="5276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233D27"/>
              </a:solidFill>
              <a:latin typeface="Arial" panose="020B0604020202020204" pitchFamily="34" charset="0"/>
              <a:cs typeface="Arial" panose="020B0604020202020204" pitchFamily="34" charset="0"/>
            </a:rPr>
            <a:t>Иные меры государственной поддержки в рамках Госпрограммы</a:t>
          </a:r>
          <a:endParaRPr lang="ru-RU" sz="1400" b="1" kern="1200" dirty="0">
            <a:solidFill>
              <a:srgbClr val="233D27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531595" y="2573782"/>
        <a:ext cx="5252276" cy="445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EAC31FF4-3102-43B4-AB4A-5DD55FC89521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F2C2FD4D-6D39-492A-8108-BFC3BDB82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63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2B-2E16-4077-A021-FF27FDCFC608}" type="datetime1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1323-4FED-495B-B25B-10985C6D7D64}" type="datetime1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EC01-DF4D-487A-8178-EB535FCD319B}" type="datetime1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812726" y="1379636"/>
            <a:ext cx="5518548" cy="208954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12726" y="3533482"/>
            <a:ext cx="5518548" cy="71526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300"/>
            </a:lvl1pPr>
            <a:lvl2pPr marL="0" indent="0" algn="ctr">
              <a:spcBef>
                <a:spcPts val="0"/>
              </a:spcBef>
              <a:buSzTx/>
              <a:buNone/>
              <a:defRPr sz="2300"/>
            </a:lvl2pPr>
            <a:lvl3pPr marL="0" indent="0" algn="ctr">
              <a:spcBef>
                <a:spcPts val="0"/>
              </a:spcBef>
              <a:buSzTx/>
              <a:buNone/>
              <a:defRPr sz="2300"/>
            </a:lvl3pPr>
            <a:lvl4pPr marL="0" indent="0" algn="ctr">
              <a:spcBef>
                <a:spcPts val="0"/>
              </a:spcBef>
              <a:buSzTx/>
              <a:buNone/>
              <a:defRPr sz="2300"/>
            </a:lvl4pPr>
            <a:lvl5pPr marL="0" indent="0" algn="ctr">
              <a:spcBef>
                <a:spcPts val="0"/>
              </a:spcBef>
              <a:buSzTx/>
              <a:buNone/>
              <a:defRPr sz="2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419050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812726" y="2384226"/>
            <a:ext cx="5518548" cy="208954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05838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4685854" y="744737"/>
            <a:ext cx="2812852" cy="5199759"/>
          </a:xfrm>
          <a:prstGeom prst="rect">
            <a:avLst/>
          </a:prstGeom>
        </p:spPr>
        <p:txBody>
          <a:bodyPr lIns="36894" tIns="18446" rIns="36894" bIns="18446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45295" y="744740"/>
            <a:ext cx="2812852" cy="2523531"/>
          </a:xfrm>
          <a:prstGeom prst="rect">
            <a:avLst/>
          </a:prstGeom>
        </p:spPr>
        <p:txBody>
          <a:bodyPr anchor="b"/>
          <a:lstStyle>
            <a:lvl1pPr>
              <a:defRPr sz="37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45295" y="3332559"/>
            <a:ext cx="2812852" cy="260389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300"/>
            </a:lvl1pPr>
            <a:lvl2pPr marL="0" indent="0" algn="ctr">
              <a:spcBef>
                <a:spcPts val="0"/>
              </a:spcBef>
              <a:buSzTx/>
              <a:buNone/>
              <a:defRPr sz="2300"/>
            </a:lvl2pPr>
            <a:lvl3pPr marL="0" indent="0" algn="ctr">
              <a:spcBef>
                <a:spcPts val="0"/>
              </a:spcBef>
              <a:buSzTx/>
              <a:buNone/>
              <a:defRPr sz="2300"/>
            </a:lvl3pPr>
            <a:lvl4pPr marL="0" indent="0" algn="ctr">
              <a:spcBef>
                <a:spcPts val="0"/>
              </a:spcBef>
              <a:buSzTx/>
              <a:buNone/>
              <a:defRPr sz="2300"/>
            </a:lvl4pPr>
            <a:lvl5pPr marL="0" indent="0" algn="ctr">
              <a:spcBef>
                <a:spcPts val="0"/>
              </a:spcBef>
              <a:buSzTx/>
              <a:buNone/>
              <a:defRPr sz="2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281536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98672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45295" y="1982396"/>
            <a:ext cx="5853410" cy="397817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95102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4685854" y="1982396"/>
            <a:ext cx="2812852" cy="3978177"/>
          </a:xfrm>
          <a:prstGeom prst="rect">
            <a:avLst/>
          </a:prstGeom>
        </p:spPr>
        <p:txBody>
          <a:bodyPr lIns="36894" tIns="18446" rIns="36894" bIns="18446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45295" y="1982396"/>
            <a:ext cx="2812852" cy="3978177"/>
          </a:xfrm>
          <a:prstGeom prst="rect">
            <a:avLst/>
          </a:prstGeom>
        </p:spPr>
        <p:txBody>
          <a:bodyPr/>
          <a:lstStyle>
            <a:lvl1pPr marL="207540" indent="-207540">
              <a:spcBef>
                <a:spcPts val="2019"/>
              </a:spcBef>
              <a:defRPr sz="1700"/>
            </a:lvl1pPr>
            <a:lvl2pPr marL="345898" indent="-207540">
              <a:spcBef>
                <a:spcPts val="2019"/>
              </a:spcBef>
              <a:defRPr sz="1700"/>
            </a:lvl2pPr>
            <a:lvl3pPr marL="484256" indent="-207540">
              <a:spcBef>
                <a:spcPts val="2019"/>
              </a:spcBef>
              <a:defRPr sz="1700"/>
            </a:lvl3pPr>
            <a:lvl4pPr marL="622614" indent="-207540">
              <a:spcBef>
                <a:spcPts val="2019"/>
              </a:spcBef>
              <a:defRPr sz="1700"/>
            </a:lvl4pPr>
            <a:lvl5pPr marL="760972" indent="-207540">
              <a:spcBef>
                <a:spcPts val="2019"/>
              </a:spcBef>
              <a:defRPr sz="1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62564" y="6225780"/>
            <a:ext cx="215309" cy="21210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689470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45295" y="1146577"/>
            <a:ext cx="5853410" cy="456485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020661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4685854" y="3565624"/>
            <a:ext cx="2812852" cy="2386906"/>
          </a:xfrm>
          <a:prstGeom prst="rect">
            <a:avLst/>
          </a:prstGeom>
        </p:spPr>
        <p:txBody>
          <a:bodyPr lIns="36894" tIns="18446" rIns="36894" bIns="18446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4685854" y="905470"/>
            <a:ext cx="2812852" cy="2386906"/>
          </a:xfrm>
          <a:prstGeom prst="rect">
            <a:avLst/>
          </a:prstGeom>
        </p:spPr>
        <p:txBody>
          <a:bodyPr lIns="36894" tIns="18446" rIns="36894" bIns="18446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1645295" y="905470"/>
            <a:ext cx="2812852" cy="5047060"/>
          </a:xfrm>
          <a:prstGeom prst="rect">
            <a:avLst/>
          </a:prstGeom>
        </p:spPr>
        <p:txBody>
          <a:bodyPr lIns="36894" tIns="18446" rIns="36894" bIns="18446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89864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92C-FE6B-4063-AC08-4C9C8A3F09CF}" type="datetime1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12726" y="4369301"/>
            <a:ext cx="5518548" cy="29316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400" i="1"/>
            </a:lvl1pPr>
            <a:lvl2pPr marL="369916" indent="-190562" algn="ctr">
              <a:spcBef>
                <a:spcPts val="0"/>
              </a:spcBef>
              <a:defRPr sz="1400" i="1"/>
            </a:lvl2pPr>
            <a:lvl3pPr marL="549270" indent="-190562" algn="ctr">
              <a:spcBef>
                <a:spcPts val="0"/>
              </a:spcBef>
              <a:defRPr sz="1400" i="1"/>
            </a:lvl3pPr>
            <a:lvl4pPr marL="728624" indent="-190562" algn="ctr">
              <a:spcBef>
                <a:spcPts val="0"/>
              </a:spcBef>
              <a:defRPr sz="1400" i="1"/>
            </a:lvl4pPr>
            <a:lvl5pPr marL="907978" indent="-190562" algn="ctr">
              <a:spcBef>
                <a:spcPts val="0"/>
              </a:spcBef>
              <a:defRPr sz="14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1812726" y="3033809"/>
            <a:ext cx="5518548" cy="40462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5000">
                <a:latin typeface="Helvetica Neue Medium"/>
                <a:sym typeface="Helvetica Neue Medium"/>
              </a:defRPr>
            </a:lvl1pPr>
          </a:lstStyle>
          <a:p>
            <a:pPr marL="0" indent="0" algn="ctr">
              <a:spcBef>
                <a:spcPts val="0"/>
              </a:spcBef>
              <a:buSzTx/>
              <a:buNone/>
              <a:defRPr sz="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5221528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143005" y="342900"/>
            <a:ext cx="6858001" cy="6172200"/>
          </a:xfrm>
          <a:prstGeom prst="rect">
            <a:avLst/>
          </a:prstGeom>
        </p:spPr>
        <p:txBody>
          <a:bodyPr lIns="36894" tIns="18446" rIns="36894" bIns="18446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206932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543314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486"/>
            <a:ext cx="2133600" cy="365125"/>
          </a:xfrm>
          <a:prstGeom prst="rect">
            <a:avLst/>
          </a:prstGeom>
        </p:spPr>
        <p:txBody>
          <a:bodyPr lIns="91356" tIns="45678" rIns="91356" bIns="45678"/>
          <a:lstStyle/>
          <a:p>
            <a:pPr algn="ctr" defTabSz="368315" hangingPunct="0">
              <a:defRPr/>
            </a:pPr>
            <a:fld id="{1D81066F-3905-49AA-A057-F5CFEE34DB8F}" type="datetime1">
              <a:rPr lang="ru-RU" sz="1400" kern="0" smtClean="0">
                <a:solidFill>
                  <a:prstClr val="black">
                    <a:tint val="75000"/>
                  </a:prstClr>
                </a:solidFill>
                <a:latin typeface="Helvetica Neue Medium"/>
                <a:sym typeface="Helvetica Neue Medium"/>
              </a:rPr>
              <a:pPr algn="ctr" defTabSz="368315" hangingPunct="0">
                <a:defRPr/>
              </a:pPr>
              <a:t>10.10.2018</a:t>
            </a:fld>
            <a:endParaRPr lang="ru-RU" sz="1400" kern="0">
              <a:solidFill>
                <a:prstClr val="black">
                  <a:tint val="75000"/>
                </a:prstClr>
              </a:solidFill>
              <a:latin typeface="Helvetica Neue Medium"/>
              <a:sym typeface="Helvetica Neue Medium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486"/>
            <a:ext cx="2895600" cy="365125"/>
          </a:xfrm>
          <a:prstGeom prst="rect">
            <a:avLst/>
          </a:prstGeom>
        </p:spPr>
        <p:txBody>
          <a:bodyPr lIns="91356" tIns="45678" rIns="91356" bIns="45678"/>
          <a:lstStyle/>
          <a:p>
            <a:pPr algn="ctr" defTabSz="368315" hangingPunct="0">
              <a:defRPr/>
            </a:pPr>
            <a:endParaRPr lang="ru-RU" sz="1400" kern="0">
              <a:solidFill>
                <a:prstClr val="black">
                  <a:tint val="75000"/>
                </a:prstClr>
              </a:solidFill>
              <a:latin typeface="Helvetica Neue Medium"/>
              <a:sym typeface="Helvetica Neue Medium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462564" y="6225780"/>
            <a:ext cx="215309" cy="212103"/>
          </a:xfrm>
        </p:spPr>
        <p:txBody>
          <a:bodyPr/>
          <a:lstStyle/>
          <a:p>
            <a:pPr>
              <a:defRPr/>
            </a:pPr>
            <a:fld id="{1D4EC729-0578-4946-8828-FA4849AAD5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703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lIns="91356" tIns="45678" rIns="91356" bIns="45678"/>
          <a:lstStyle/>
          <a:p>
            <a:pPr algn="ctr" defTabSz="368315" hangingPunct="0">
              <a:defRPr/>
            </a:pPr>
            <a:fld id="{C9D03A81-4E99-412D-B45B-E16E347BB124}" type="datetime1">
              <a:rPr lang="ru-RU" sz="1400" kern="0" smtClean="0">
                <a:solidFill>
                  <a:srgbClr val="000000"/>
                </a:solidFill>
                <a:latin typeface="Helvetica Neue Medium"/>
                <a:sym typeface="Helvetica Neue Medium"/>
              </a:rPr>
              <a:pPr algn="ctr" defTabSz="368315" hangingPunct="0">
                <a:defRPr/>
              </a:pPr>
              <a:t>10.10.2018</a:t>
            </a:fld>
            <a:endParaRPr lang="ru-RU" sz="1400" kern="0">
              <a:solidFill>
                <a:srgbClr val="000000"/>
              </a:solidFill>
              <a:latin typeface="Helvetica Neue Medium"/>
              <a:sym typeface="Helvetica Neue Medium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lIns="91356" tIns="45678" rIns="91356" bIns="45678"/>
          <a:lstStyle/>
          <a:p>
            <a:pPr algn="ctr" defTabSz="368315" hangingPunct="0">
              <a:defRPr/>
            </a:pPr>
            <a:endParaRPr lang="ru-RU" sz="1400" kern="0">
              <a:solidFill>
                <a:srgbClr val="000000"/>
              </a:solidFill>
              <a:latin typeface="Helvetica Neue Medium"/>
              <a:sym typeface="Helvetica Neue Medium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462564" y="6225780"/>
            <a:ext cx="215309" cy="212103"/>
          </a:xfrm>
        </p:spPr>
        <p:txBody>
          <a:bodyPr/>
          <a:lstStyle/>
          <a:p>
            <a:pPr>
              <a:defRPr/>
            </a:pPr>
            <a:fld id="{3653BC99-2634-4D64-899F-71AD495C56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5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1FD78D4-F97F-40EC-B0BC-DC630D5E9476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13FE181-5A9F-4CD5-AB8C-AE8ED5AC5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323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BADE6B6-1A8B-40EB-8E0C-C6F9AA59EFFE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C7D8DAC-4F72-452A-A013-D489047B9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4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2D913E0-A62B-4BB7-A6B2-10B4F023B136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DCA737E-9265-4D84-868B-883F7A2FE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309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1E8A054-06A8-47C9-8DDB-600A1C7B7474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6D335D7-A29D-4C6F-990B-4245C3D67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471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98E4014-3590-4588-BAC2-A2B17A1A8EE1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5E74EB8-A5B1-4ECD-8744-FB753EDEB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09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0365-63BF-407F-B264-E660F365ABE2}" type="datetime1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FCD590D-07C4-4F03-A691-BECDF75EFE42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9361F5C-E375-4324-A194-E2F2348E2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9220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71578B2-FB01-4607-B5F7-F3623426C56C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0488A24-5C0F-4CD7-B02D-07F76F9ED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804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E92FFBE-27FB-4FE0-853A-2CAEB1377EC4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600C6F6-A640-4194-A054-079219C2E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5092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8197D7C-7480-4AE6-8CE2-5837A4B5DAD0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53A0423-C37D-4175-839E-48AA22620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3571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7594137-A6D4-4B47-B677-5A2ABEF235B3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9DCCAD6-3778-43A5-B86A-E0DF24F16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352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5131719-FB22-49FB-BE39-3E4D0CBE93B1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3413B88-AA03-408A-852B-FE7A3A6E0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02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ECCC-2E61-409A-A46A-DFD09F96FD45}" type="datetime1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9D38-B10C-4D24-AD02-E3CB33A7951A}" type="datetime1">
              <a:rPr lang="ru-RU" smtClean="0"/>
              <a:t>10.10.2018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5297-3022-4C9F-AD6F-0C8B1A356DD2}" type="datetime1">
              <a:rPr lang="ru-RU" smtClean="0"/>
              <a:t>10.10.2018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AD7E-DB3E-432F-A464-186D3405239B}" type="datetime1">
              <a:rPr lang="ru-RU" smtClean="0"/>
              <a:t>10.10.2018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715A-1C14-4C64-9630-879E89861C48}" type="datetime1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E301-705E-4C3D-8040-54965716B02A}" type="datetime1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76C6E-0440-49AB-988B-5A7950AA064F}" type="datetime1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45295" y="503636"/>
            <a:ext cx="5853410" cy="1366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8826" tIns="28826" rIns="28826" bIns="2882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103813" y="1981200"/>
            <a:ext cx="3581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8826" tIns="28826" rIns="28826" bIns="2882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62564" y="6225780"/>
            <a:ext cx="215309" cy="212103"/>
          </a:xfrm>
          <a:prstGeom prst="rect">
            <a:avLst/>
          </a:prstGeom>
          <a:ln w="12700">
            <a:miter lim="400000"/>
          </a:ln>
        </p:spPr>
        <p:txBody>
          <a:bodyPr wrap="none" lIns="28826" tIns="28826" rIns="28826" bIns="28826">
            <a:spAutoFit/>
          </a:bodyPr>
          <a:lstStyle>
            <a:lvl1pPr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 defTabSz="368315" hangingPunct="0"/>
            <a:fld id="{86CB4B4D-7CA3-9044-876B-883B54F8677D}" type="slidenum">
              <a:rPr kern="0">
                <a:solidFill>
                  <a:srgbClr val="000000"/>
                </a:solidFill>
              </a:rPr>
              <a:pPr algn="ctr" defTabSz="368315" hangingPunct="0"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0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/>
  <p:txStyles>
    <p:titleStyle>
      <a:lvl1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269031" marR="0" indent="-269031" algn="l" defTabSz="368315" rtl="0" latinLnBrk="0">
        <a:lnSpc>
          <a:spcPct val="100000"/>
        </a:lnSpc>
        <a:spcBef>
          <a:spcPts val="2625"/>
        </a:spcBef>
        <a:spcAft>
          <a:spcPts val="0"/>
        </a:spcAft>
        <a:buClrTx/>
        <a:buSzPct val="145000"/>
        <a:buFontTx/>
        <a:buChar char="•"/>
        <a:tabLst/>
        <a:defRPr sz="1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448384" marR="0" indent="-269031" algn="l" defTabSz="368315" rtl="0" latinLnBrk="0">
        <a:lnSpc>
          <a:spcPct val="100000"/>
        </a:lnSpc>
        <a:spcBef>
          <a:spcPts val="2625"/>
        </a:spcBef>
        <a:spcAft>
          <a:spcPts val="0"/>
        </a:spcAft>
        <a:buClrTx/>
        <a:buSzPct val="145000"/>
        <a:buFontTx/>
        <a:buChar char="•"/>
        <a:tabLst/>
        <a:defRPr sz="1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627737" marR="0" indent="-269031" algn="l" defTabSz="368315" rtl="0" latinLnBrk="0">
        <a:lnSpc>
          <a:spcPct val="100000"/>
        </a:lnSpc>
        <a:spcBef>
          <a:spcPts val="2625"/>
        </a:spcBef>
        <a:spcAft>
          <a:spcPts val="0"/>
        </a:spcAft>
        <a:buClrTx/>
        <a:buSzPct val="145000"/>
        <a:buFontTx/>
        <a:buChar char="•"/>
        <a:tabLst/>
        <a:defRPr sz="1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807091" marR="0" indent="-269031" algn="l" defTabSz="368315" rtl="0" latinLnBrk="0">
        <a:lnSpc>
          <a:spcPct val="100000"/>
        </a:lnSpc>
        <a:spcBef>
          <a:spcPts val="2625"/>
        </a:spcBef>
        <a:spcAft>
          <a:spcPts val="0"/>
        </a:spcAft>
        <a:buClrTx/>
        <a:buSzPct val="145000"/>
        <a:buFontTx/>
        <a:buChar char="•"/>
        <a:tabLst/>
        <a:defRPr sz="1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986445" marR="0" indent="-269031" algn="l" defTabSz="368315" rtl="0" latinLnBrk="0">
        <a:lnSpc>
          <a:spcPct val="100000"/>
        </a:lnSpc>
        <a:spcBef>
          <a:spcPts val="2625"/>
        </a:spcBef>
        <a:spcAft>
          <a:spcPts val="0"/>
        </a:spcAft>
        <a:buClrTx/>
        <a:buSzPct val="145000"/>
        <a:buFontTx/>
        <a:buChar char="•"/>
        <a:tabLst/>
        <a:defRPr sz="1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1165799" marR="0" indent="-269031" algn="l" defTabSz="368315" rtl="0" latinLnBrk="0">
        <a:lnSpc>
          <a:spcPct val="100000"/>
        </a:lnSpc>
        <a:spcBef>
          <a:spcPts val="2625"/>
        </a:spcBef>
        <a:spcAft>
          <a:spcPts val="0"/>
        </a:spcAft>
        <a:buClrTx/>
        <a:buSzPct val="145000"/>
        <a:buFontTx/>
        <a:buChar char="•"/>
        <a:tabLst/>
        <a:defRPr sz="1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1345153" marR="0" indent="-269031" algn="l" defTabSz="368315" rtl="0" latinLnBrk="0">
        <a:lnSpc>
          <a:spcPct val="100000"/>
        </a:lnSpc>
        <a:spcBef>
          <a:spcPts val="2625"/>
        </a:spcBef>
        <a:spcAft>
          <a:spcPts val="0"/>
        </a:spcAft>
        <a:buClrTx/>
        <a:buSzPct val="145000"/>
        <a:buFontTx/>
        <a:buChar char="•"/>
        <a:tabLst/>
        <a:defRPr sz="1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1524507" marR="0" indent="-269031" algn="l" defTabSz="368315" rtl="0" latinLnBrk="0">
        <a:lnSpc>
          <a:spcPct val="100000"/>
        </a:lnSpc>
        <a:spcBef>
          <a:spcPts val="2625"/>
        </a:spcBef>
        <a:spcAft>
          <a:spcPts val="0"/>
        </a:spcAft>
        <a:buClrTx/>
        <a:buSzPct val="145000"/>
        <a:buFontTx/>
        <a:buChar char="•"/>
        <a:tabLst/>
        <a:defRPr sz="1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1703861" marR="0" indent="-269031" algn="l" defTabSz="368315" rtl="0" latinLnBrk="0">
        <a:lnSpc>
          <a:spcPct val="100000"/>
        </a:lnSpc>
        <a:spcBef>
          <a:spcPts val="2625"/>
        </a:spcBef>
        <a:spcAft>
          <a:spcPts val="0"/>
        </a:spcAft>
        <a:buClrTx/>
        <a:buSzPct val="145000"/>
        <a:buFontTx/>
        <a:buChar char="•"/>
        <a:tabLst/>
        <a:defRPr sz="1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368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D58BBED-96E2-4A83-BC8B-24C8E717AE3E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5D56F70-8EAE-4929-8283-290894D36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07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9.jpeg"/><Relationship Id="rId5" Type="http://schemas.openxmlformats.org/officeDocument/2006/relationships/image" Target="../media/image5.jpeg"/><Relationship Id="rId10" Type="http://schemas.microsoft.com/office/2007/relationships/hdphoto" Target="../media/hdphoto2.wdp"/><Relationship Id="rId4" Type="http://schemas.openxmlformats.org/officeDocument/2006/relationships/image" Target="../media/image4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27" y="514860"/>
            <a:ext cx="8441347" cy="582828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7901" y="4869160"/>
            <a:ext cx="75885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Меры по совершенствованию законодательства в области развития малых форм хозяйствования 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770759"/>
            <a:ext cx="329804" cy="39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24" y="1795809"/>
            <a:ext cx="321993" cy="45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97" y="1339215"/>
            <a:ext cx="303609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" name="Заголовок"/>
          <p:cNvSpPr txBox="1"/>
          <p:nvPr/>
        </p:nvSpPr>
        <p:spPr>
          <a:xfrm>
            <a:off x="458391" y="679894"/>
            <a:ext cx="8021241" cy="273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8822" tIns="28822" rIns="28822" bIns="28822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4000" b="1">
                <a:solidFill>
                  <a:srgbClr val="00206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defRPr>
            </a:lvl1pPr>
          </a:lstStyle>
          <a:p>
            <a:pPr defTabSz="368260" hangingPunct="0"/>
            <a:r>
              <a:rPr lang="ru-RU" sz="1400" kern="0" dirty="0">
                <a:sym typeface="Helvetica Neue Medium"/>
              </a:rPr>
              <a:t>Значение малых форм хозяйствования на селе</a:t>
            </a:r>
            <a:endParaRPr sz="1400" kern="0" dirty="0">
              <a:sym typeface="Helvetica Neue Medium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84061" y="1339979"/>
            <a:ext cx="702185" cy="38499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888" tIns="18444" rIns="36888" bIns="18444" rtlCol="0" anchor="ctr"/>
          <a:lstStyle/>
          <a:p>
            <a:pPr algn="ctr"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27 тыс.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84059" y="1812825"/>
            <a:ext cx="702185" cy="39054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888" tIns="18444" rIns="36888" bIns="18444" rtlCol="0" anchor="ctr"/>
          <a:lstStyle/>
          <a:p>
            <a:pPr algn="ctr"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205 тыс.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84055" y="2284354"/>
            <a:ext cx="702184" cy="39041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888" tIns="18444" rIns="36888" bIns="18444" rtlCol="0" anchor="ctr"/>
          <a:lstStyle/>
          <a:p>
            <a:pPr algn="ctr"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C42F1A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23 млн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11891"/>
              </p:ext>
            </p:extLst>
          </p:nvPr>
        </p:nvGraphicFramePr>
        <p:xfrm>
          <a:off x="464946" y="4473207"/>
          <a:ext cx="3727847" cy="1853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6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0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0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0390">
                <a:tc rowSpan="3">
                  <a:txBody>
                    <a:bodyPr/>
                    <a:lstStyle/>
                    <a:p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" marR="34290" marT="20574" marB="20574" anchor="ctr"/>
                </a:tc>
                <a:tc gridSpan="3"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производства,</a:t>
                      </a:r>
                      <a:r>
                        <a:rPr lang="ru-RU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тыс. тонн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" marR="34290" marT="20574" marB="20574" anchor="ctr"/>
                </a:tc>
                <a:tc hMerge="1">
                  <a:txBody>
                    <a:bodyPr/>
                    <a:lstStyle/>
                    <a:p>
                      <a:endParaRPr lang="ru-RU" sz="3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Российская</a:t>
                      </a:r>
                      <a:r>
                        <a:rPr lang="ru-RU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Федерация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" marR="34290" marT="20574" marB="2057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428">
                <a:tc vMerge="1">
                  <a:txBody>
                    <a:bodyPr/>
                    <a:lstStyle/>
                    <a:p>
                      <a:endParaRPr lang="ru-RU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 г.</a:t>
                      </a:r>
                    </a:p>
                  </a:txBody>
                  <a:tcPr marL="34290" marR="34290" marT="20574" marB="2057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г.</a:t>
                      </a:r>
                    </a:p>
                  </a:txBody>
                  <a:tcPr marL="34290" marR="34290" marT="20574" marB="2057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г. в</a:t>
                      </a:r>
                      <a:r>
                        <a:rPr lang="ru-RU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%,</a:t>
                      </a:r>
                    </a:p>
                    <a:p>
                      <a:r>
                        <a:rPr lang="ru-RU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 г.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" marR="34290" marT="20574" marB="2057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42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картофель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" marR="34290" marT="20574" marB="2057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2 364,6</a:t>
                      </a:r>
                    </a:p>
                  </a:txBody>
                  <a:tcPr marL="34290" marR="34290" marT="20574" marB="20574" anchor="ctr"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2 504,9</a:t>
                      </a:r>
                    </a:p>
                  </a:txBody>
                  <a:tcPr marL="34290" marR="34290" marT="20574" marB="20574" anchor="ctr"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62180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+ 106%</a:t>
                      </a:r>
                    </a:p>
                  </a:txBody>
                  <a:tcPr marL="34290" marR="34290" marT="20574" marB="2057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74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овощи 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" marR="34290" marT="20574" marB="2057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2 101,5</a:t>
                      </a:r>
                    </a:p>
                  </a:txBody>
                  <a:tcPr marL="34290" marR="34290" marT="20574" marB="20574" anchor="ctr"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2 579,0</a:t>
                      </a:r>
                    </a:p>
                  </a:txBody>
                  <a:tcPr marL="34290" marR="34290" marT="20574" marB="20574" anchor="ctr"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62180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+ 123%</a:t>
                      </a:r>
                    </a:p>
                  </a:txBody>
                  <a:tcPr marL="34290" marR="34290" marT="20574" marB="20574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молоко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" marR="34290" marT="20574" marB="2057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1 918,3</a:t>
                      </a:r>
                    </a:p>
                  </a:txBody>
                  <a:tcPr marL="34290" marR="34290" marT="20574" marB="20574" anchor="ctr"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2 368,6</a:t>
                      </a:r>
                    </a:p>
                  </a:txBody>
                  <a:tcPr marL="34290" marR="34290" marT="20574" marB="20574" anchor="ctr"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62180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+ 124%</a:t>
                      </a:r>
                    </a:p>
                  </a:txBody>
                  <a:tcPr marL="34290" marR="34290" marT="20574" marB="20574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58391" y="3787821"/>
            <a:ext cx="3727848" cy="704538"/>
          </a:xfrm>
          <a:prstGeom prst="rect">
            <a:avLst/>
          </a:prstGeom>
          <a:ln w="12700">
            <a:miter lim="400000"/>
          </a:ln>
        </p:spPr>
        <p:txBody>
          <a:bodyPr wrap="square" lIns="28822" tIns="28822" rIns="28822" bIns="28822" anchor="ctr">
            <a:spAutoFit/>
          </a:bodyPr>
          <a:lstStyle/>
          <a:p>
            <a:pPr defTabSz="368260" hangingPunct="0"/>
            <a:r>
              <a:rPr lang="ru-RU" sz="1400" b="1" kern="0" dirty="0">
                <a:solidFill>
                  <a:srgbClr val="00206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Helvetica Neue Medium"/>
              </a:rPr>
              <a:t>Динамика производства основных видов сельскохозяйственной продукции в КФХ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84055" y="2774028"/>
            <a:ext cx="702184" cy="3878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888" tIns="18444" rIns="36888" bIns="18444" rtlCol="0" anchor="ctr"/>
          <a:lstStyle/>
          <a:p>
            <a:pPr algn="ctr"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C42F1A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5 608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8391" y="1337711"/>
            <a:ext cx="2956322" cy="384993"/>
          </a:xfrm>
          <a:prstGeom prst="rect">
            <a:avLst/>
          </a:prstGeom>
          <a:noFill/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		</a:t>
            </a:r>
            <a:r>
              <a:rPr lang="ru-RU" sz="1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микропредприятий</a:t>
            </a:r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391" y="1807573"/>
            <a:ext cx="2956322" cy="390418"/>
          </a:xfrm>
          <a:prstGeom prst="rect">
            <a:avLst/>
          </a:prstGeom>
          <a:noFill/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		крестьянских (фермерских) </a:t>
            </a:r>
          </a:p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                    хозяйств</a:t>
            </a:r>
          </a:p>
        </p:txBody>
      </p:sp>
      <p:sp>
        <p:nvSpPr>
          <p:cNvPr id="4" name="AutoShape 4" descr="ÐÐ°ÑÑÐ¸Ð½ÐºÐ¸ Ð¿Ð¾ Ð·Ð°Ð¿ÑÐ¾ÑÑ Ð»Ð¿Ñ"/>
          <p:cNvSpPr>
            <a:spLocks noChangeAspect="1" noChangeArrowheads="1"/>
          </p:cNvSpPr>
          <p:nvPr/>
        </p:nvSpPr>
        <p:spPr bwMode="auto">
          <a:xfrm>
            <a:off x="58341" y="-65008"/>
            <a:ext cx="114300" cy="1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888" tIns="18444" rIns="36888" bIns="18444" numCol="1" anchor="t" anchorCtr="0" compatLnSpc="1">
            <a:prstTxWarp prst="textNoShape">
              <a:avLst/>
            </a:prstTxWarp>
          </a:bodyPr>
          <a:lstStyle/>
          <a:p>
            <a:pPr algn="ctr" defTabSz="368260" hangingPunct="0"/>
            <a:endParaRPr lang="ru-RU" sz="1400" kern="0">
              <a:solidFill>
                <a:srgbClr val="000000"/>
              </a:solidFill>
              <a:latin typeface="Helvetica Neue Medium"/>
              <a:sym typeface="Helvetica Neue Medium"/>
            </a:endParaRPr>
          </a:p>
        </p:txBody>
      </p:sp>
      <p:sp>
        <p:nvSpPr>
          <p:cNvPr id="5" name="AutoShape 6" descr="ÐÐ°ÑÑÐ¸Ð½ÐºÐ¸ Ð¿Ð¾ Ð·Ð°Ð¿ÑÐ¾ÑÑ Ð»Ð¿Ñ"/>
          <p:cNvSpPr>
            <a:spLocks noChangeAspect="1" noChangeArrowheads="1"/>
          </p:cNvSpPr>
          <p:nvPr/>
        </p:nvSpPr>
        <p:spPr bwMode="auto">
          <a:xfrm>
            <a:off x="115491" y="3572"/>
            <a:ext cx="114300" cy="1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888" tIns="18444" rIns="36888" bIns="18444" numCol="1" anchor="t" anchorCtr="0" compatLnSpc="1">
            <a:prstTxWarp prst="textNoShape">
              <a:avLst/>
            </a:prstTxWarp>
          </a:bodyPr>
          <a:lstStyle/>
          <a:p>
            <a:pPr algn="ctr" defTabSz="368260" hangingPunct="0"/>
            <a:endParaRPr lang="ru-RU" sz="1400" kern="0">
              <a:solidFill>
                <a:srgbClr val="000000"/>
              </a:solidFill>
              <a:latin typeface="Helvetica Neue Medium"/>
              <a:sym typeface="Helvetica Neue Medium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8391" y="2291306"/>
            <a:ext cx="2956322" cy="390418"/>
          </a:xfrm>
          <a:prstGeom prst="rect">
            <a:avLst/>
          </a:prstGeom>
          <a:noFill/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		личных подсобных хозяйств</a:t>
            </a:r>
          </a:p>
        </p:txBody>
      </p:sp>
      <p:sp>
        <p:nvSpPr>
          <p:cNvPr id="9" name="AutoShape 14" descr="ÐÐ°ÑÑÐ¸Ð½ÐºÐ¸ Ð¿Ð¾ Ð·Ð°Ð¿ÑÐ¾ÑÑ ÐºÐ°ÑÑÐ¾ÑÐµÐ»Ñ"/>
          <p:cNvSpPr>
            <a:spLocks noChangeAspect="1" noChangeArrowheads="1"/>
          </p:cNvSpPr>
          <p:nvPr/>
        </p:nvSpPr>
        <p:spPr bwMode="auto">
          <a:xfrm>
            <a:off x="172641" y="72152"/>
            <a:ext cx="114300" cy="1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888" tIns="18444" rIns="36888" bIns="18444" numCol="1" anchor="t" anchorCtr="0" compatLnSpc="1">
            <a:prstTxWarp prst="textNoShape">
              <a:avLst/>
            </a:prstTxWarp>
          </a:bodyPr>
          <a:lstStyle/>
          <a:p>
            <a:pPr algn="ctr" defTabSz="368260" hangingPunct="0"/>
            <a:endParaRPr lang="ru-RU" sz="1400" kern="0">
              <a:solidFill>
                <a:srgbClr val="000000"/>
              </a:solidFill>
              <a:latin typeface="Helvetica Neue Medium"/>
              <a:sym typeface="Helvetica Neue Medium"/>
            </a:endParaRPr>
          </a:p>
        </p:txBody>
      </p:sp>
      <p:sp>
        <p:nvSpPr>
          <p:cNvPr id="15" name="AutoShape 16" descr="ÐÐ°ÑÑÐ¸Ð½ÐºÐ¸ Ð¿Ð¾ Ð·Ð°Ð¿ÑÐ¾ÑÑ ÐºÐ°ÑÑÐ¾ÑÐµÐ»Ñ"/>
          <p:cNvSpPr>
            <a:spLocks noChangeAspect="1" noChangeArrowheads="1"/>
          </p:cNvSpPr>
          <p:nvPr/>
        </p:nvSpPr>
        <p:spPr bwMode="auto">
          <a:xfrm>
            <a:off x="229791" y="140732"/>
            <a:ext cx="114300" cy="1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888" tIns="18444" rIns="36888" bIns="18444" numCol="1" anchor="t" anchorCtr="0" compatLnSpc="1">
            <a:prstTxWarp prst="textNoShape">
              <a:avLst/>
            </a:prstTxWarp>
          </a:bodyPr>
          <a:lstStyle/>
          <a:p>
            <a:pPr algn="ctr" defTabSz="368260" hangingPunct="0"/>
            <a:endParaRPr lang="ru-RU" sz="1400" kern="0">
              <a:solidFill>
                <a:srgbClr val="000000"/>
              </a:solidFill>
              <a:latin typeface="Helvetica Neue Medium"/>
              <a:sym typeface="Helvetica Neue Medium"/>
            </a:endParaRPr>
          </a:p>
        </p:txBody>
      </p:sp>
      <p:sp>
        <p:nvSpPr>
          <p:cNvPr id="26" name="AutoShape 18" descr="ÐÐ°ÑÑÐ¸Ð½ÐºÐ¸ Ð¿Ð¾ Ð·Ð°Ð¿ÑÐ¾ÑÑ ÐºÐ°ÑÑÐ¾ÑÐµÐ»Ñ"/>
          <p:cNvSpPr>
            <a:spLocks noChangeAspect="1" noChangeArrowheads="1"/>
          </p:cNvSpPr>
          <p:nvPr/>
        </p:nvSpPr>
        <p:spPr bwMode="auto">
          <a:xfrm>
            <a:off x="286941" y="209312"/>
            <a:ext cx="114300" cy="1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888" tIns="18444" rIns="36888" bIns="18444" numCol="1" anchor="t" anchorCtr="0" compatLnSpc="1">
            <a:prstTxWarp prst="textNoShape">
              <a:avLst/>
            </a:prstTxWarp>
          </a:bodyPr>
          <a:lstStyle/>
          <a:p>
            <a:pPr algn="ctr" defTabSz="368260" hangingPunct="0"/>
            <a:endParaRPr lang="ru-RU" sz="1400" kern="0">
              <a:solidFill>
                <a:srgbClr val="000000"/>
              </a:solidFill>
              <a:latin typeface="Helvetica Neue Medium"/>
              <a:sym typeface="Helvetica Neue Medium"/>
            </a:endParaRPr>
          </a:p>
        </p:txBody>
      </p:sp>
      <p:sp>
        <p:nvSpPr>
          <p:cNvPr id="27" name="AutoShape 20" descr="ÐÐ°ÑÑÐ¸Ð½ÐºÐ¸ Ð¿Ð¾ Ð·Ð°Ð¿ÑÐ¾ÑÑ ÐºÐ°ÑÑÐ¾ÑÐµÐ»Ñ"/>
          <p:cNvSpPr>
            <a:spLocks noChangeAspect="1" noChangeArrowheads="1"/>
          </p:cNvSpPr>
          <p:nvPr/>
        </p:nvSpPr>
        <p:spPr bwMode="auto">
          <a:xfrm>
            <a:off x="344091" y="277892"/>
            <a:ext cx="114300" cy="1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888" tIns="18444" rIns="36888" bIns="18444" numCol="1" anchor="t" anchorCtr="0" compatLnSpc="1">
            <a:prstTxWarp prst="textNoShape">
              <a:avLst/>
            </a:prstTxWarp>
          </a:bodyPr>
          <a:lstStyle/>
          <a:p>
            <a:pPr algn="ctr" defTabSz="368260" hangingPunct="0"/>
            <a:endParaRPr lang="ru-RU" sz="1400" kern="0">
              <a:solidFill>
                <a:srgbClr val="000000"/>
              </a:solidFill>
              <a:latin typeface="Helvetica Neue Medium"/>
              <a:sym typeface="Helvetica Neue Medium"/>
            </a:endParaRPr>
          </a:p>
        </p:txBody>
      </p:sp>
      <p:sp>
        <p:nvSpPr>
          <p:cNvPr id="33" name="Нашивка 32"/>
          <p:cNvSpPr/>
          <p:nvPr/>
        </p:nvSpPr>
        <p:spPr>
          <a:xfrm>
            <a:off x="202588" y="688925"/>
            <a:ext cx="171450" cy="273651"/>
          </a:xfrm>
          <a:prstGeom prst="chevron">
            <a:avLst/>
          </a:prstGeom>
          <a:solidFill>
            <a:srgbClr val="00206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822" tIns="28822" rIns="28822" bIns="28822" numCol="1" spcCol="15373" rtlCol="0" anchor="ctr">
            <a:spAutoFit/>
          </a:bodyPr>
          <a:lstStyle/>
          <a:p>
            <a:pPr algn="ctr" defTabSz="368260" hangingPunct="0"/>
            <a:endParaRPr lang="ru-RU" sz="1400" kern="0">
              <a:solidFill>
                <a:srgbClr val="000000"/>
              </a:solidFill>
              <a:latin typeface="Helvetica Neue Medium"/>
              <a:sym typeface="Helvetica Neue Medium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484056" y="3339813"/>
            <a:ext cx="702184" cy="373792"/>
          </a:xfrm>
          <a:prstGeom prst="rect">
            <a:avLst/>
          </a:prstGeom>
          <a:solidFill>
            <a:srgbClr val="CCECFF">
              <a:alpha val="63922"/>
            </a:srgb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888" tIns="18444" rIns="36888" bIns="18444" rtlCol="0" anchor="ctr"/>
          <a:lstStyle/>
          <a:p>
            <a:pPr algn="ctr"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C42F1A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48%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58392" y="3339814"/>
            <a:ext cx="2956322" cy="3672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Производство сельхозпродукции в МФХ </a:t>
            </a:r>
          </a:p>
        </p:txBody>
      </p:sp>
      <p:pic>
        <p:nvPicPr>
          <p:cNvPr id="5124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19" y="2311885"/>
            <a:ext cx="385762" cy="33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Прямая соединительная линия 39"/>
          <p:cNvCxnSpPr/>
          <p:nvPr/>
        </p:nvCxnSpPr>
        <p:spPr>
          <a:xfrm>
            <a:off x="458391" y="3266123"/>
            <a:ext cx="372784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Нашивка 60"/>
          <p:cNvSpPr/>
          <p:nvPr/>
        </p:nvSpPr>
        <p:spPr>
          <a:xfrm>
            <a:off x="158353" y="3892283"/>
            <a:ext cx="171450" cy="273651"/>
          </a:xfrm>
          <a:prstGeom prst="chevron">
            <a:avLst/>
          </a:prstGeom>
          <a:solidFill>
            <a:srgbClr val="00206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822" tIns="28822" rIns="28822" bIns="28822" numCol="1" spcCol="15373" rtlCol="0" anchor="ctr">
            <a:spAutoFit/>
          </a:bodyPr>
          <a:lstStyle/>
          <a:p>
            <a:pPr algn="ctr" defTabSz="368260" hangingPunct="0"/>
            <a:endParaRPr lang="ru-RU" sz="1400" kern="0">
              <a:solidFill>
                <a:srgbClr val="000000"/>
              </a:solidFill>
              <a:latin typeface="Helvetica Neue Medium"/>
              <a:sym typeface="Helvetica Neue Medium"/>
            </a:endParaRPr>
          </a:p>
        </p:txBody>
      </p:sp>
      <p:pic>
        <p:nvPicPr>
          <p:cNvPr id="62" name="Picture 20" descr="Картинки по запросу капуста контур вектор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31" y="5858266"/>
            <a:ext cx="164788" cy="19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Картинки по запросу молоко вектор 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9" y="6154998"/>
            <a:ext cx="93508" cy="13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4" descr="Картинки по запросу тепличные овощи вектор 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31" y="5582403"/>
            <a:ext cx="187016" cy="22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Прямоугольник 64"/>
          <p:cNvSpPr/>
          <p:nvPr/>
        </p:nvSpPr>
        <p:spPr>
          <a:xfrm>
            <a:off x="458391" y="1101324"/>
            <a:ext cx="2706291" cy="181318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822" tIns="28822" rIns="28822" bIns="28822" numCol="1" spcCol="15373" rtlCol="0" anchor="ctr">
            <a:spAutoFit/>
          </a:bodyPr>
          <a:lstStyle/>
          <a:p>
            <a:pPr defTabSz="368260" hangingPunct="0"/>
            <a:r>
              <a:rPr lang="ru-RU" sz="800" kern="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На 01.01.2018, Росстат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8391" y="2774029"/>
            <a:ext cx="2956322" cy="389224"/>
          </a:xfrm>
          <a:prstGeom prst="rect">
            <a:avLst/>
          </a:prstGeom>
          <a:noFill/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		сельскохозяйственных   </a:t>
            </a:r>
            <a:b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</a:b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                     потребительских кооперативов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4371975" y="1873862"/>
            <a:ext cx="978694" cy="268472"/>
          </a:xfrm>
          <a:prstGeom prst="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8822" tIns="28822" rIns="28822" bIns="28822" numCol="1" spcCol="15373" rtlCol="0" anchor="ctr">
            <a:spAutoFit/>
          </a:bodyPr>
          <a:lstStyle/>
          <a:p>
            <a:pPr algn="ctr" defTabSz="368260" hangingPunct="0"/>
            <a:endParaRPr lang="ru-RU" sz="500" kern="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5523310" y="1807573"/>
            <a:ext cx="2956322" cy="390418"/>
          </a:xfrm>
          <a:prstGeom prst="rect">
            <a:avLst/>
          </a:prstGeom>
          <a:noFill/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66% </a:t>
            </a: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- осуществляют деятельность</a:t>
            </a:r>
          </a:p>
        </p:txBody>
      </p:sp>
      <p:sp>
        <p:nvSpPr>
          <p:cNvPr id="127" name="Стрелка вправо 126"/>
          <p:cNvSpPr/>
          <p:nvPr/>
        </p:nvSpPr>
        <p:spPr>
          <a:xfrm>
            <a:off x="4371975" y="2345327"/>
            <a:ext cx="978694" cy="268472"/>
          </a:xfrm>
          <a:prstGeom prst="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8822" tIns="28822" rIns="28822" bIns="28822" numCol="1" spcCol="15373" rtlCol="0" anchor="ctr">
            <a:spAutoFit/>
          </a:bodyPr>
          <a:lstStyle/>
          <a:p>
            <a:pPr algn="ctr" defTabSz="368260" hangingPunct="0"/>
            <a:endParaRPr lang="ru-RU" sz="500" kern="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5523309" y="2284353"/>
            <a:ext cx="2956322" cy="397370"/>
          </a:xfrm>
          <a:prstGeom prst="rect">
            <a:avLst/>
          </a:prstGeom>
          <a:noFill/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 smtClean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1,5 </a:t>
            </a:r>
            <a:r>
              <a:rPr lang="ru-RU" sz="1000" b="1" dirty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млн</a:t>
            </a: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 – </a:t>
            </a:r>
            <a:r>
              <a:rPr lang="ru-RU" sz="1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 </a:t>
            </a: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товарные</a:t>
            </a:r>
          </a:p>
        </p:txBody>
      </p:sp>
      <p:sp>
        <p:nvSpPr>
          <p:cNvPr id="129" name="Стрелка вправо 128"/>
          <p:cNvSpPr/>
          <p:nvPr/>
        </p:nvSpPr>
        <p:spPr>
          <a:xfrm>
            <a:off x="4371975" y="2833707"/>
            <a:ext cx="978694" cy="268472"/>
          </a:xfrm>
          <a:prstGeom prst="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8822" tIns="28822" rIns="28822" bIns="28822" numCol="1" spcCol="15373" rtlCol="0" anchor="ctr">
            <a:spAutoFit/>
          </a:bodyPr>
          <a:lstStyle/>
          <a:p>
            <a:pPr algn="ctr" defTabSz="368260" hangingPunct="0"/>
            <a:endParaRPr lang="ru-RU" sz="500" kern="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5523309" y="2774035"/>
            <a:ext cx="2956322" cy="387831"/>
          </a:xfrm>
          <a:prstGeom prst="rect">
            <a:avLst/>
          </a:prstGeom>
          <a:noFill/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64%</a:t>
            </a: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 – действующие </a:t>
            </a:r>
            <a:r>
              <a:rPr 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(форма ГП-18)</a:t>
            </a:r>
          </a:p>
        </p:txBody>
      </p:sp>
      <p:sp>
        <p:nvSpPr>
          <p:cNvPr id="131" name="Стрелка вправо 130"/>
          <p:cNvSpPr/>
          <p:nvPr/>
        </p:nvSpPr>
        <p:spPr>
          <a:xfrm>
            <a:off x="4371975" y="1395970"/>
            <a:ext cx="978694" cy="268472"/>
          </a:xfrm>
          <a:prstGeom prst="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8822" tIns="28822" rIns="28822" bIns="28822" numCol="1" spcCol="15373" rtlCol="0" anchor="ctr">
            <a:spAutoFit/>
          </a:bodyPr>
          <a:lstStyle/>
          <a:p>
            <a:pPr algn="ctr" defTabSz="368260" hangingPunct="0"/>
            <a:endParaRPr lang="ru-RU" sz="500" kern="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5523308" y="1339979"/>
            <a:ext cx="2956322" cy="384993"/>
          </a:xfrm>
          <a:prstGeom prst="rect">
            <a:avLst/>
          </a:prstGeom>
          <a:noFill/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60-120 млн руб. </a:t>
            </a: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– годовой оборот</a:t>
            </a:r>
          </a:p>
        </p:txBody>
      </p:sp>
      <p:sp>
        <p:nvSpPr>
          <p:cNvPr id="133" name="Стрелка вправо 132"/>
          <p:cNvSpPr/>
          <p:nvPr/>
        </p:nvSpPr>
        <p:spPr>
          <a:xfrm>
            <a:off x="4375545" y="3392472"/>
            <a:ext cx="978694" cy="268472"/>
          </a:xfrm>
          <a:prstGeom prst="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8822" tIns="28822" rIns="28822" bIns="28822" numCol="1" spcCol="15373" rtlCol="0" anchor="ctr">
            <a:spAutoFit/>
          </a:bodyPr>
          <a:lstStyle/>
          <a:p>
            <a:pPr algn="ctr" defTabSz="368260" hangingPunct="0"/>
            <a:endParaRPr lang="ru-RU" sz="500" kern="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106055" y="3339820"/>
            <a:ext cx="1373574" cy="373791"/>
          </a:xfrm>
          <a:prstGeom prst="rect">
            <a:avLst/>
          </a:prstGeom>
          <a:noFill/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34,6% </a:t>
            </a: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– ЛПХ</a:t>
            </a:r>
          </a:p>
        </p:txBody>
      </p:sp>
      <p:sp>
        <p:nvSpPr>
          <p:cNvPr id="141" name="Прямоугольник 140"/>
          <p:cNvSpPr/>
          <p:nvPr/>
        </p:nvSpPr>
        <p:spPr>
          <a:xfrm>
            <a:off x="5523308" y="3333320"/>
            <a:ext cx="1478162" cy="3802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12,7% </a:t>
            </a: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– КФХ</a:t>
            </a:r>
          </a:p>
        </p:txBody>
      </p:sp>
      <p:sp>
        <p:nvSpPr>
          <p:cNvPr id="142" name="Стрелка вправо 141"/>
          <p:cNvSpPr/>
          <p:nvPr/>
        </p:nvSpPr>
        <p:spPr>
          <a:xfrm rot="5400000">
            <a:off x="5988595" y="3691677"/>
            <a:ext cx="194477" cy="543596"/>
          </a:xfrm>
          <a:prstGeom prst="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8822" tIns="28822" rIns="28822" bIns="28822" numCol="1" spcCol="15373" rtlCol="0" anchor="ctr">
            <a:spAutoFit/>
          </a:bodyPr>
          <a:lstStyle/>
          <a:p>
            <a:pPr algn="ctr" defTabSz="368260" hangingPunct="0"/>
            <a:endParaRPr lang="ru-RU" sz="1400" kern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523309" y="4169562"/>
            <a:ext cx="1125975" cy="8291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718 млрд рублей</a:t>
            </a:r>
          </a:p>
          <a:p>
            <a:pPr algn="ctr"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объем производства всего</a:t>
            </a:r>
          </a:p>
        </p:txBody>
      </p:sp>
      <p:sp>
        <p:nvSpPr>
          <p:cNvPr id="144" name="Прямоугольник 143"/>
          <p:cNvSpPr/>
          <p:nvPr/>
        </p:nvSpPr>
        <p:spPr>
          <a:xfrm>
            <a:off x="7001474" y="4029108"/>
            <a:ext cx="1478161" cy="520749"/>
          </a:xfrm>
          <a:prstGeom prst="rect">
            <a:avLst/>
          </a:prstGeom>
          <a:noFill/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577 млрд руб. </a:t>
            </a: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– растениеводство  (19%)</a:t>
            </a:r>
          </a:p>
        </p:txBody>
      </p:sp>
      <p:sp>
        <p:nvSpPr>
          <p:cNvPr id="147" name="Прямоугольник 146"/>
          <p:cNvSpPr/>
          <p:nvPr/>
        </p:nvSpPr>
        <p:spPr>
          <a:xfrm>
            <a:off x="7001476" y="4618439"/>
            <a:ext cx="1478161" cy="380291"/>
          </a:xfrm>
          <a:prstGeom prst="rect">
            <a:avLst/>
          </a:prstGeom>
          <a:noFill/>
          <a:ln w="19050" cap="rnd" cmpd="sng" algn="ctr">
            <a:solidFill>
              <a:srgbClr val="002060"/>
            </a:solidFill>
            <a:prstDash val="solid"/>
          </a:ln>
          <a:effectLst/>
        </p:spPr>
        <p:txBody>
          <a:bodyPr lIns="36888" tIns="18444" rIns="36888" bIns="18444" rtlCol="0" anchor="ctr"/>
          <a:lstStyle/>
          <a:p>
            <a:pPr defTabSz="3688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62180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141 млрд руб. </a:t>
            </a: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– животноводство (5,4%)</a:t>
            </a:r>
          </a:p>
        </p:txBody>
      </p:sp>
      <p:sp>
        <p:nvSpPr>
          <p:cNvPr id="148" name="Стрелка вправо 147"/>
          <p:cNvSpPr/>
          <p:nvPr/>
        </p:nvSpPr>
        <p:spPr>
          <a:xfrm>
            <a:off x="6745946" y="4312345"/>
            <a:ext cx="162065" cy="543596"/>
          </a:xfrm>
          <a:prstGeom prst="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8822" tIns="28822" rIns="28822" bIns="28822" numCol="1" spcCol="15373" rtlCol="0" anchor="ctr">
            <a:spAutoFit/>
          </a:bodyPr>
          <a:lstStyle/>
          <a:p>
            <a:pPr algn="ctr" defTabSz="368260" hangingPunct="0"/>
            <a:endParaRPr lang="ru-RU" sz="1400" kern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6" name="AutoShape 3"/>
          <p:cNvSpPr>
            <a:spLocks noChangeArrowheads="1"/>
          </p:cNvSpPr>
          <p:nvPr/>
        </p:nvSpPr>
        <p:spPr bwMode="auto">
          <a:xfrm>
            <a:off x="198215" y="85011"/>
            <a:ext cx="8781057" cy="531692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3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ЗНАЧЕНИЕ МАЛЫХ ФОРМ ХОЗЯЙСТВОВАНИЯ НА СЕЛЕ</a:t>
            </a:r>
            <a:endParaRPr lang="ru-RU" sz="13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359297" y="6523934"/>
            <a:ext cx="84406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 smtClean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 РОССИЙСКОЙ ФЕДЕРАЦИИ</a:t>
            </a:r>
            <a:endParaRPr lang="ru-RU" sz="1200" dirty="0">
              <a:solidFill>
                <a:srgbClr val="4E61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16" descr="http://im4-tub-ru.yandex.net/i?id=218735633-64-72&amp;n=2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0" y="6512917"/>
            <a:ext cx="407208" cy="32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Номер слайда 10"/>
          <p:cNvSpPr txBox="1">
            <a:spLocks/>
          </p:cNvSpPr>
          <p:nvPr/>
        </p:nvSpPr>
        <p:spPr>
          <a:xfrm>
            <a:off x="8718251" y="6525344"/>
            <a:ext cx="298376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1400" b="1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ru-RU" sz="1400" b="1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170360" y="6498948"/>
            <a:ext cx="8812800" cy="0"/>
          </a:xfrm>
          <a:prstGeom prst="line">
            <a:avLst/>
          </a:prstGeom>
          <a:noFill/>
          <a:ln w="12700" cap="flat" cmpd="sng" algn="ctr">
            <a:solidFill>
              <a:srgbClr val="4E617A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7457995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718251" y="6525344"/>
            <a:ext cx="298376" cy="360040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692696"/>
            <a:ext cx="8712967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2264146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Гранты предоставляются за счет средств </a:t>
            </a:r>
            <a:r>
              <a:rPr lang="ru-RU" sz="11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«единой» субсидии 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Правилами, приведенными </a:t>
            </a:r>
            <a:r>
              <a:rPr lang="ru-RU" sz="1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1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приложении № 9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Госпрограмме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07504" y="1211560"/>
            <a:ext cx="7296946" cy="2952328"/>
            <a:chOff x="107504" y="2276872"/>
            <a:chExt cx="7296946" cy="2952328"/>
          </a:xfrm>
        </p:grpSpPr>
        <p:pic>
          <p:nvPicPr>
            <p:cNvPr id="5122" name="Picture 2" descr="ÐÐ°ÑÑÐ¸Ð½ÐºÐ¸ Ð¿Ð¾ Ð·Ð°Ð¿ÑÐ¾ÑÑ ÑÑÑÐµÐ»ÐºÐ° Ð²Ð²ÐµÑÑ 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4284018"/>
              <a:ext cx="843660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51520" y="2348880"/>
              <a:ext cx="615553" cy="194421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1400" b="1" i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СОЦИАЛЬНЫЙ ЛИФТ</a:t>
              </a:r>
              <a:endPara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1043609" y="2276872"/>
              <a:ext cx="6352302" cy="936104"/>
              <a:chOff x="1043609" y="2276872"/>
              <a:chExt cx="6352302" cy="936104"/>
            </a:xfrm>
          </p:grpSpPr>
          <p:sp>
            <p:nvSpPr>
              <p:cNvPr id="95" name="Прямоугольник 94"/>
              <p:cNvSpPr/>
              <p:nvPr/>
            </p:nvSpPr>
            <p:spPr>
              <a:xfrm>
                <a:off x="1043609" y="2276872"/>
                <a:ext cx="2160240" cy="93610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175" cap="rnd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Грант для развития МТБ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СЕЛЬСКОХОЗЯЙСТВЕННЫХ ПОТРЕБИТЕЛЬСКИХ КООПЕРАТИВОВ (СПОК)</a:t>
                </a:r>
                <a:endParaRPr lang="ru-RU" sz="1050" b="1" dirty="0">
                  <a:solidFill>
                    <a:srgbClr val="233D2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0" name="Группа 9"/>
              <p:cNvGrpSpPr/>
              <p:nvPr/>
            </p:nvGrpSpPr>
            <p:grpSpPr>
              <a:xfrm>
                <a:off x="3275459" y="2276872"/>
                <a:ext cx="4120452" cy="936104"/>
                <a:chOff x="3419475" y="2276872"/>
                <a:chExt cx="4120452" cy="936104"/>
              </a:xfrm>
            </p:grpSpPr>
            <p:sp>
              <p:nvSpPr>
                <p:cNvPr id="5" name="Прямоугольник 4"/>
                <p:cNvSpPr/>
                <p:nvPr/>
              </p:nvSpPr>
              <p:spPr>
                <a:xfrm>
                  <a:off x="3419475" y="2276872"/>
                  <a:ext cx="1008509" cy="36004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МАКС. ГРАНТ – </a:t>
                  </a:r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70 МЛН РУБ.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2" name="Прямоугольник 101"/>
                <p:cNvSpPr/>
                <p:nvPr/>
              </p:nvSpPr>
              <p:spPr>
                <a:xfrm>
                  <a:off x="3419475" y="2852936"/>
                  <a:ext cx="1008509" cy="36004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0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60 %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ЗАТРАТ СПОК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3750769" y="2560258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=</a:t>
                  </a:r>
                  <a:endParaRPr lang="ru-RU" dirty="0"/>
                </a:p>
              </p:txBody>
            </p:sp>
            <p:sp>
              <p:nvSpPr>
                <p:cNvPr id="104" name="Прямоугольник 103"/>
                <p:cNvSpPr/>
                <p:nvPr/>
              </p:nvSpPr>
              <p:spPr>
                <a:xfrm>
                  <a:off x="4644008" y="2276872"/>
                  <a:ext cx="864096" cy="936104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1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СОБСТВ. СРЕДСТВА СПОК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>
                <a:xfrm>
                  <a:off x="5715589" y="2276872"/>
                  <a:ext cx="1815799" cy="360040"/>
                </a:xfrm>
                <a:prstGeom prst="rect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собств. средства СПОК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4355976" y="2492896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/>
                    <a:t>+</a:t>
                  </a:r>
                  <a:endParaRPr lang="ru-RU" sz="2400" b="1" dirty="0"/>
                </a:p>
              </p:txBody>
            </p:sp>
            <p:sp>
              <p:nvSpPr>
                <p:cNvPr id="107" name="Прямоугольник 106"/>
                <p:cNvSpPr/>
                <p:nvPr/>
              </p:nvSpPr>
              <p:spPr>
                <a:xfrm>
                  <a:off x="5724128" y="2723728"/>
                  <a:ext cx="1815799" cy="489248"/>
                </a:xfrm>
                <a:prstGeom prst="rect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20 % </a:t>
                  </a:r>
                </a:p>
                <a:p>
                  <a:pPr algn="ctr"/>
                  <a:r>
                    <a:rPr lang="ru-RU" sz="900" b="1" dirty="0" err="1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м.б</a:t>
                  </a:r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. обеспечены из средств бюджета субъекта РФ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" name="Правая фигурная скобка 7"/>
                <p:cNvSpPr/>
                <p:nvPr/>
              </p:nvSpPr>
              <p:spPr>
                <a:xfrm>
                  <a:off x="5580112" y="2276872"/>
                  <a:ext cx="72008" cy="936104"/>
                </a:xfrm>
                <a:prstGeom prst="rightBrac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3" name="Группа 12"/>
            <p:cNvGrpSpPr/>
            <p:nvPr/>
          </p:nvGrpSpPr>
          <p:grpSpPr>
            <a:xfrm>
              <a:off x="1043611" y="3284984"/>
              <a:ext cx="6360839" cy="936104"/>
              <a:chOff x="1043611" y="3284984"/>
              <a:chExt cx="6360839" cy="936104"/>
            </a:xfrm>
          </p:grpSpPr>
          <p:sp>
            <p:nvSpPr>
              <p:cNvPr id="96" name="Прямоугольник 95"/>
              <p:cNvSpPr/>
              <p:nvPr/>
            </p:nvSpPr>
            <p:spPr>
              <a:xfrm>
                <a:off x="1043611" y="3284984"/>
                <a:ext cx="2160240" cy="93610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175" cap="rnd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Грант на развитие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СЕМЕЙНЫХ ЖИВОТНОВОДЧЕСКИХ ФЕРМ</a:t>
                </a:r>
                <a:endParaRPr lang="ru-RU" sz="1050" b="1" dirty="0">
                  <a:solidFill>
                    <a:srgbClr val="233D2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0" name="Группа 109"/>
              <p:cNvGrpSpPr/>
              <p:nvPr/>
            </p:nvGrpSpPr>
            <p:grpSpPr>
              <a:xfrm>
                <a:off x="3282519" y="3284984"/>
                <a:ext cx="4121931" cy="936104"/>
                <a:chOff x="3419475" y="2276872"/>
                <a:chExt cx="4121931" cy="936104"/>
              </a:xfrm>
            </p:grpSpPr>
            <p:sp>
              <p:nvSpPr>
                <p:cNvPr id="111" name="Прямоугольник 110"/>
                <p:cNvSpPr/>
                <p:nvPr/>
              </p:nvSpPr>
              <p:spPr>
                <a:xfrm>
                  <a:off x="3419475" y="2276872"/>
                  <a:ext cx="1008509" cy="44685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ГРАНТ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21,6 - 30 </a:t>
                  </a:r>
                </a:p>
                <a:p>
                  <a:pPr algn="ctr"/>
                  <a:r>
                    <a:rPr lang="ru-RU" sz="8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МЛН РУБ.</a:t>
                  </a:r>
                  <a:endParaRPr lang="ru-RU" sz="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" name="Прямоугольник 111"/>
                <p:cNvSpPr/>
                <p:nvPr/>
              </p:nvSpPr>
              <p:spPr>
                <a:xfrm>
                  <a:off x="3419475" y="2852936"/>
                  <a:ext cx="1008509" cy="36004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0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60 %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ЗАТРАТ СЖФ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3792011" y="2616007"/>
                  <a:ext cx="36004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=</a:t>
                  </a:r>
                  <a:endParaRPr lang="ru-RU" sz="1600" dirty="0"/>
                </a:p>
              </p:txBody>
            </p:sp>
            <p:sp>
              <p:nvSpPr>
                <p:cNvPr id="114" name="Прямоугольник 113"/>
                <p:cNvSpPr/>
                <p:nvPr/>
              </p:nvSpPr>
              <p:spPr>
                <a:xfrm>
                  <a:off x="4644008" y="2276872"/>
                  <a:ext cx="864096" cy="936104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1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СОБСТВ. СРЕДСТВА СЖФ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>
                <a:xfrm>
                  <a:off x="5715589" y="2276872"/>
                  <a:ext cx="1817278" cy="360040"/>
                </a:xfrm>
                <a:prstGeom prst="rect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собств. средства СЖФ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4355976" y="2492896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/>
                    <a:t>+</a:t>
                  </a:r>
                  <a:endParaRPr lang="ru-RU" sz="2400" b="1" dirty="0"/>
                </a:p>
              </p:txBody>
            </p:sp>
            <p:sp>
              <p:nvSpPr>
                <p:cNvPr id="117" name="Прямоугольник 116"/>
                <p:cNvSpPr/>
                <p:nvPr/>
              </p:nvSpPr>
              <p:spPr>
                <a:xfrm>
                  <a:off x="5724128" y="2723728"/>
                  <a:ext cx="1817278" cy="489248"/>
                </a:xfrm>
                <a:prstGeom prst="rect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20 % </a:t>
                  </a:r>
                </a:p>
                <a:p>
                  <a:pPr algn="ctr"/>
                  <a:r>
                    <a:rPr lang="ru-RU" sz="900" b="1" dirty="0" err="1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м.б</a:t>
                  </a:r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. обеспечены из средств бюджета субъекта РФ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Правая фигурная скобка 117"/>
                <p:cNvSpPr/>
                <p:nvPr/>
              </p:nvSpPr>
              <p:spPr>
                <a:xfrm>
                  <a:off x="5580112" y="2276872"/>
                  <a:ext cx="72008" cy="936104"/>
                </a:xfrm>
                <a:prstGeom prst="rightBrac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5" name="Группа 14"/>
            <p:cNvGrpSpPr/>
            <p:nvPr/>
          </p:nvGrpSpPr>
          <p:grpSpPr>
            <a:xfrm>
              <a:off x="1043608" y="4293096"/>
              <a:ext cx="6360842" cy="936104"/>
              <a:chOff x="1043608" y="4293096"/>
              <a:chExt cx="6360842" cy="936104"/>
            </a:xfrm>
          </p:grpSpPr>
          <p:sp>
            <p:nvSpPr>
              <p:cNvPr id="97" name="Прямоугольник 96"/>
              <p:cNvSpPr/>
              <p:nvPr/>
            </p:nvSpPr>
            <p:spPr>
              <a:xfrm>
                <a:off x="1043608" y="4293096"/>
                <a:ext cx="2160240" cy="93610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175" cap="rnd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Грант на поддержку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50" b="1" dirty="0" smtClean="0">
                    <a:solidFill>
                      <a:srgbClr val="233D2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НАЧИНАЮЩИХ ФЕРМЕРОВ</a:t>
                </a:r>
                <a:endParaRPr lang="ru-RU" sz="1050" b="1" dirty="0">
                  <a:solidFill>
                    <a:srgbClr val="233D2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28" name="Группа 127"/>
              <p:cNvGrpSpPr/>
              <p:nvPr/>
            </p:nvGrpSpPr>
            <p:grpSpPr>
              <a:xfrm>
                <a:off x="3285109" y="4293096"/>
                <a:ext cx="4119341" cy="936104"/>
                <a:chOff x="3419475" y="2276872"/>
                <a:chExt cx="4119341" cy="936104"/>
              </a:xfrm>
            </p:grpSpPr>
            <p:sp>
              <p:nvSpPr>
                <p:cNvPr id="129" name="Прямоугольник 128"/>
                <p:cNvSpPr/>
                <p:nvPr/>
              </p:nvSpPr>
              <p:spPr>
                <a:xfrm>
                  <a:off x="3419475" y="2276872"/>
                  <a:ext cx="1008509" cy="44685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ГРАНТ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1,5 - 3</a:t>
                  </a:r>
                </a:p>
                <a:p>
                  <a:pPr algn="ctr"/>
                  <a:r>
                    <a:rPr lang="ru-RU" sz="8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МЛН РУБ.</a:t>
                  </a:r>
                  <a:endParaRPr lang="ru-RU" sz="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>
                <a:xfrm>
                  <a:off x="3419475" y="2852936"/>
                  <a:ext cx="1008509" cy="36004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0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90 %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ЗАТРАТ НФ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3792011" y="2616007"/>
                  <a:ext cx="36004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=</a:t>
                  </a:r>
                  <a:endParaRPr lang="ru-RU" sz="1600" dirty="0"/>
                </a:p>
              </p:txBody>
            </p:sp>
            <p:sp>
              <p:nvSpPr>
                <p:cNvPr id="132" name="Прямоугольник 131"/>
                <p:cNvSpPr/>
                <p:nvPr/>
              </p:nvSpPr>
              <p:spPr>
                <a:xfrm>
                  <a:off x="4644008" y="2276872"/>
                  <a:ext cx="2894808" cy="936104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1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10 % </a:t>
                  </a:r>
                </a:p>
                <a:p>
                  <a:pPr algn="ctr"/>
                  <a:r>
                    <a:rPr lang="ru-RU" sz="900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СОБСТВ. СРЕДСТВА НФ</a:t>
                  </a:r>
                  <a:endParaRPr lang="ru-RU" sz="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4355976" y="2492896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/>
                    <a:t>+</a:t>
                  </a:r>
                  <a:endParaRPr lang="ru-RU" sz="2400" b="1" dirty="0"/>
                </a:p>
              </p:txBody>
            </p:sp>
          </p:grpSp>
        </p:grpSp>
      </p:grpSp>
      <p:sp>
        <p:nvSpPr>
          <p:cNvPr id="157" name="TextBox 156"/>
          <p:cNvSpPr txBox="1"/>
          <p:nvPr/>
        </p:nvSpPr>
        <p:spPr>
          <a:xfrm>
            <a:off x="7308304" y="3130689"/>
            <a:ext cx="1811427" cy="1090399"/>
          </a:xfrm>
          <a:prstGeom prst="rect">
            <a:avLst/>
          </a:prstGeom>
          <a:noFill/>
        </p:spPr>
        <p:txBody>
          <a:bodyPr wrap="square" lIns="226415" tIns="113207" rIns="226415" bIns="113207" rtlCol="0">
            <a:spAutoFit/>
          </a:bodyPr>
          <a:lstStyle/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КФХ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зарегистрировано не более 2 лет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Все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деятельности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Обязательство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1 рабочее место на каждый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рублей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гранта</a:t>
            </a:r>
            <a:endParaRPr lang="ru-RU" sz="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7308305" y="2173679"/>
            <a:ext cx="1944215" cy="967289"/>
          </a:xfrm>
          <a:prstGeom prst="rect">
            <a:avLst/>
          </a:prstGeom>
          <a:noFill/>
        </p:spPr>
        <p:txBody>
          <a:bodyPr wrap="square" lIns="226415" tIns="113207" rIns="226415" bIns="113207" rtlCol="0">
            <a:spAutoFit/>
          </a:bodyPr>
          <a:lstStyle/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КФХ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зарегистрировано более 2 лет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Члены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КФХ – не менее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членов семьи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Обязательство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места на 1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</a:t>
            </a:r>
            <a:endParaRPr lang="ru-RU" sz="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7308305" y="1135370"/>
            <a:ext cx="1907704" cy="1090399"/>
          </a:xfrm>
          <a:prstGeom prst="rect">
            <a:avLst/>
          </a:prstGeom>
          <a:noFill/>
        </p:spPr>
        <p:txBody>
          <a:bodyPr wrap="square" lIns="226415" tIns="113207" rIns="226415" bIns="113207" rtlCol="0">
            <a:spAutoFit/>
          </a:bodyPr>
          <a:lstStyle/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СПОК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 более 12 месяцев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Члены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СПОК – не менее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СХТП</a:t>
            </a:r>
          </a:p>
          <a:p>
            <a:pPr algn="l"/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Обязательство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рабочее место на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каждые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рублей </a:t>
            </a:r>
            <a:r>
              <a:rPr lang="ru-RU" sz="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гранта</a:t>
            </a:r>
            <a:endParaRPr lang="ru-RU" sz="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995936" y="4365104"/>
            <a:ext cx="1147749" cy="2054838"/>
            <a:chOff x="4825813" y="4361257"/>
            <a:chExt cx="1147749" cy="2054838"/>
          </a:xfrm>
        </p:grpSpPr>
        <p:sp>
          <p:nvSpPr>
            <p:cNvPr id="161" name="Прямоугольник 160"/>
            <p:cNvSpPr/>
            <p:nvPr/>
          </p:nvSpPr>
          <p:spPr>
            <a:xfrm>
              <a:off x="4825813" y="4725143"/>
              <a:ext cx="1147749" cy="24360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43,8 </a:t>
              </a:r>
              <a:r>
                <a:rPr lang="ru-RU" sz="10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 руб.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Прямоугольник 178"/>
            <p:cNvSpPr/>
            <p:nvPr/>
          </p:nvSpPr>
          <p:spPr>
            <a:xfrm>
              <a:off x="4829779" y="5015829"/>
              <a:ext cx="1131233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3,7 </a:t>
              </a:r>
              <a:r>
                <a:rPr lang="ru-RU" sz="10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 руб.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4833752" y="5306514"/>
              <a:ext cx="1131232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18 </a:t>
              </a: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079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Прямоугольник 181"/>
            <p:cNvSpPr/>
            <p:nvPr/>
          </p:nvSpPr>
          <p:spPr>
            <a:xfrm>
              <a:off x="4829780" y="5597198"/>
              <a:ext cx="1131232" cy="24271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 </a:t>
              </a: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874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Прямоугольник 198"/>
            <p:cNvSpPr/>
            <p:nvPr/>
          </p:nvSpPr>
          <p:spPr>
            <a:xfrm>
              <a:off x="4833752" y="6178569"/>
              <a:ext cx="1124538" cy="237526"/>
            </a:xfrm>
            <a:prstGeom prst="rect">
              <a:avLst/>
            </a:prstGeom>
            <a:solidFill>
              <a:srgbClr val="CCECFF">
                <a:alpha val="63922"/>
              </a:srgb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40 076 ед.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Прямоугольник 200"/>
            <p:cNvSpPr/>
            <p:nvPr/>
          </p:nvSpPr>
          <p:spPr>
            <a:xfrm>
              <a:off x="4842330" y="4361257"/>
              <a:ext cx="1131232" cy="30585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71436" tIns="71436" rIns="71436" bIns="71436" numCol="1" spcCol="38100" rtlCol="0" anchor="ctr">
              <a:spAutoFit/>
            </a:bodyPr>
            <a:lstStyle/>
            <a:p>
              <a:pPr marL="0" marR="0" indent="0" defTabSz="91281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spc="0" normalizeH="0" baseline="0" dirty="0">
                  <a:ln>
                    <a:noFill/>
                  </a:ln>
                  <a:solidFill>
                    <a:srgbClr val="233D27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2012 – 2017 гг.</a:t>
              </a:r>
            </a:p>
          </p:txBody>
        </p:sp>
        <p:sp>
          <p:nvSpPr>
            <p:cNvPr id="212" name="Прямоугольник 211"/>
            <p:cNvSpPr/>
            <p:nvPr/>
          </p:nvSpPr>
          <p:spPr>
            <a:xfrm>
              <a:off x="4828494" y="5887884"/>
              <a:ext cx="1145068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426 СПОК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51520" y="4725144"/>
            <a:ext cx="3656930" cy="1690951"/>
            <a:chOff x="1541148" y="4820031"/>
            <a:chExt cx="4232994" cy="1690951"/>
          </a:xfrm>
        </p:grpSpPr>
        <p:sp>
          <p:nvSpPr>
            <p:cNvPr id="183" name="Прямоугольник 182"/>
            <p:cNvSpPr/>
            <p:nvPr/>
          </p:nvSpPr>
          <p:spPr>
            <a:xfrm>
              <a:off x="1541149" y="4820031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объем </a:t>
              </a: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финансирования</a:t>
              </a:r>
              <a:r>
                <a:rPr kumimoji="0" lang="ru-RU" sz="900" b="1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грантовой поддержки </a:t>
              </a:r>
              <a:r>
                <a:rPr kumimoji="0" lang="ru-RU" sz="900" b="1" i="0" u="none" strike="noStrike" kern="1200" cap="none" spc="0" normalizeH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КФХ (ФБ+РБ)</a:t>
              </a: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1541149" y="5110716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9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объем </a:t>
              </a:r>
              <a:r>
                <a:rPr lang="ru-RU" sz="900" b="1" kern="1200" dirty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финансирования грантовой поддержи </a:t>
              </a:r>
              <a:r>
                <a:rPr lang="ru-RU" sz="9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СПОК (ФБ+РБ)</a:t>
              </a: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5" name="Прямоугольник 184"/>
            <p:cNvSpPr/>
            <p:nvPr/>
          </p:nvSpPr>
          <p:spPr>
            <a:xfrm>
              <a:off x="1541149" y="5401401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количество </a:t>
              </a: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НФ</a:t>
              </a:r>
            </a:p>
          </p:txBody>
        </p:sp>
        <p:sp>
          <p:nvSpPr>
            <p:cNvPr id="186" name="Прямоугольник 185"/>
            <p:cNvSpPr/>
            <p:nvPr/>
          </p:nvSpPr>
          <p:spPr>
            <a:xfrm>
              <a:off x="1541149" y="5692086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9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количество </a:t>
              </a:r>
              <a:r>
                <a:rPr lang="ru-RU" sz="900" b="1" kern="1200" dirty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СЖФ</a:t>
              </a: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1541148" y="6273456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lvl="0" algn="l" defTabSz="914400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0" b="1" i="1" kern="1200" dirty="0" smtClean="0">
                  <a:solidFill>
                    <a:srgbClr val="62180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Количество </a:t>
              </a:r>
              <a:r>
                <a:rPr lang="ru-RU" sz="900" b="1" i="1" kern="1200" dirty="0">
                  <a:solidFill>
                    <a:srgbClr val="62180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созданных постоянных </a:t>
              </a:r>
              <a:r>
                <a:rPr lang="ru-RU" sz="900" b="1" i="1" kern="1200" dirty="0" smtClean="0">
                  <a:solidFill>
                    <a:srgbClr val="62180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рабочих </a:t>
              </a:r>
              <a:r>
                <a:rPr lang="ru-RU" sz="900" b="1" i="1" kern="1200" dirty="0">
                  <a:solidFill>
                    <a:srgbClr val="62180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мест</a:t>
              </a:r>
            </a:p>
          </p:txBody>
        </p:sp>
        <p:sp>
          <p:nvSpPr>
            <p:cNvPr id="216" name="Прямоугольник 215"/>
            <p:cNvSpPr/>
            <p:nvPr/>
          </p:nvSpPr>
          <p:spPr>
            <a:xfrm>
              <a:off x="1541149" y="5982771"/>
              <a:ext cx="4232993" cy="237526"/>
            </a:xfrm>
            <a:prstGeom prst="rect">
              <a:avLst/>
            </a:prstGeom>
            <a:solidFill>
              <a:schemeClr val="bg1"/>
            </a:solidFill>
            <a:ln w="19050" cap="rnd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9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количество </a:t>
              </a:r>
              <a:r>
                <a:rPr lang="ru-RU" sz="900" b="1" kern="1200" dirty="0">
                  <a:solidFill>
                    <a:srgbClr val="00206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СПОК</a:t>
              </a: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220072" y="4221088"/>
            <a:ext cx="1728192" cy="2195008"/>
            <a:chOff x="6045936" y="4207117"/>
            <a:chExt cx="1358514" cy="2195008"/>
          </a:xfrm>
        </p:grpSpPr>
        <p:sp>
          <p:nvSpPr>
            <p:cNvPr id="217" name="Прямоугольник 216"/>
            <p:cNvSpPr/>
            <p:nvPr/>
          </p:nvSpPr>
          <p:spPr>
            <a:xfrm>
              <a:off x="6045936" y="4715020"/>
              <a:ext cx="1358514" cy="23368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9,0 млрд руб.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Прямоугольник 217"/>
            <p:cNvSpPr/>
            <p:nvPr/>
          </p:nvSpPr>
          <p:spPr>
            <a:xfrm>
              <a:off x="6045936" y="5015829"/>
              <a:ext cx="1358514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1,87 </a:t>
              </a:r>
              <a:r>
                <a:rPr lang="ru-RU" sz="1000" b="1" kern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 руб.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Прямоугольник 218"/>
            <p:cNvSpPr/>
            <p:nvPr/>
          </p:nvSpPr>
          <p:spPr>
            <a:xfrm>
              <a:off x="6045936" y="5306514"/>
              <a:ext cx="1358513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2 582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Прямоугольник 219"/>
            <p:cNvSpPr/>
            <p:nvPr/>
          </p:nvSpPr>
          <p:spPr>
            <a:xfrm>
              <a:off x="6045936" y="5597197"/>
              <a:ext cx="1358513" cy="23752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724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Прямоугольник 220"/>
            <p:cNvSpPr/>
            <p:nvPr/>
          </p:nvSpPr>
          <p:spPr>
            <a:xfrm>
              <a:off x="6045936" y="5887884"/>
              <a:ext cx="1358513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174 СПОК</a:t>
              </a:r>
              <a:endPara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Прямоугольник 221"/>
            <p:cNvSpPr/>
            <p:nvPr/>
          </p:nvSpPr>
          <p:spPr>
            <a:xfrm>
              <a:off x="6045938" y="4207117"/>
              <a:ext cx="1358512" cy="444349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71436" tIns="71436" rIns="71436" bIns="71436" numCol="1" spcCol="38100" rtlCol="0" anchor="ctr">
              <a:spAutoFit/>
            </a:bodyPr>
            <a:lstStyle/>
            <a:p>
              <a:pPr marL="0" marR="0" indent="0" algn="ctr" defTabSz="91281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spc="0" normalizeH="0" baseline="0" dirty="0" smtClean="0">
                  <a:ln>
                    <a:noFill/>
                  </a:ln>
                  <a:solidFill>
                    <a:srgbClr val="233D27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2017 год </a:t>
              </a:r>
            </a:p>
            <a:p>
              <a:pPr marL="0" marR="0" indent="0" algn="ctr" defTabSz="91281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spc="0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(23% «единой» субсидии</a:t>
              </a:r>
              <a:r>
                <a:rPr kumimoji="0" lang="ru-RU" sz="900" b="1" i="0" u="none" strike="noStrike" cap="none" spc="0" normalizeH="0" baseline="0" dirty="0" smtClean="0">
                  <a:ln>
                    <a:noFill/>
                  </a:ln>
                  <a:solidFill>
                    <a:srgbClr val="233D27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)</a:t>
              </a:r>
              <a:endParaRPr kumimoji="0" lang="ru-RU" sz="900" b="1" i="0" u="none" strike="noStrike" cap="none" spc="0" normalizeH="0" baseline="0" dirty="0">
                <a:ln>
                  <a:noFill/>
                </a:ln>
                <a:solidFill>
                  <a:srgbClr val="233D27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endParaRP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6045936" y="6168445"/>
              <a:ext cx="1358513" cy="233680"/>
            </a:xfrm>
            <a:prstGeom prst="rect">
              <a:avLst/>
            </a:prstGeom>
            <a:solidFill>
              <a:srgbClr val="CCECFF">
                <a:alpha val="63922"/>
              </a:srgb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6 153 ед. </a:t>
              </a:r>
              <a:r>
                <a:rPr lang="ru-RU" sz="1000" kern="12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(план – 4 932)</a:t>
              </a:r>
              <a:endPara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7035293" y="4221088"/>
            <a:ext cx="1952467" cy="2208978"/>
            <a:chOff x="6891276" y="4221088"/>
            <a:chExt cx="1952467" cy="2208978"/>
          </a:xfrm>
        </p:grpSpPr>
        <p:sp>
          <p:nvSpPr>
            <p:cNvPr id="224" name="Прямоугольник 223"/>
            <p:cNvSpPr/>
            <p:nvPr/>
          </p:nvSpPr>
          <p:spPr>
            <a:xfrm>
              <a:off x="6899528" y="4728989"/>
              <a:ext cx="1944215" cy="23368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000" b="1" dirty="0" smtClean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млрд </a:t>
              </a:r>
              <a:r>
                <a:rPr lang="ru-RU" sz="1000" b="1" dirty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руб</a:t>
              </a:r>
              <a:r>
                <a:rPr lang="ru-RU" sz="1000" b="1" dirty="0" smtClean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1000" kern="1200" dirty="0" smtClean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(8,1ФБ+1,9РБ)</a:t>
              </a: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6899529" y="5029801"/>
              <a:ext cx="1944214" cy="223554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2180D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3,0 </a:t>
              </a:r>
              <a:r>
                <a:rPr lang="ru-RU" sz="1000" b="1" dirty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 руб</a:t>
              </a:r>
              <a:r>
                <a:rPr lang="ru-RU" sz="1000" b="1" dirty="0" smtClean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1000" kern="1200" dirty="0" smtClean="0">
                  <a:solidFill>
                    <a:srgbClr val="6218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(2,4ФБ+0,6РБ)</a:t>
              </a:r>
              <a:endPara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2180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6899528" y="5320485"/>
              <a:ext cx="1944214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42F1A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1 900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7" name="Прямоугольник 226"/>
            <p:cNvSpPr/>
            <p:nvPr/>
          </p:nvSpPr>
          <p:spPr>
            <a:xfrm>
              <a:off x="6899527" y="5625412"/>
              <a:ext cx="1944215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42F1A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600 КФХ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8" name="Прямоугольник 227"/>
            <p:cNvSpPr/>
            <p:nvPr/>
          </p:nvSpPr>
          <p:spPr>
            <a:xfrm>
              <a:off x="6899529" y="5903915"/>
              <a:ext cx="1944213" cy="23752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42F1A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150 СПОК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6891276" y="4221088"/>
              <a:ext cx="1929193" cy="444349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71436" tIns="71436" rIns="71436" bIns="71436" numCol="1" spcCol="38100" rtlCol="0" anchor="ctr">
              <a:spAutoFit/>
            </a:bodyPr>
            <a:lstStyle/>
            <a:p>
              <a:pPr algn="ctr" defTabSz="912812" hangingPunct="0"/>
              <a:r>
                <a:rPr kumimoji="0" lang="ru-RU" sz="1050" b="1" i="0" u="none" strike="noStrike" cap="none" spc="0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2018 </a:t>
              </a:r>
              <a:r>
                <a:rPr lang="ru-RU" sz="1050" b="1" dirty="0">
                  <a:solidFill>
                    <a:srgbClr val="0033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год </a:t>
              </a:r>
              <a:endParaRPr lang="ru-RU" sz="105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endParaRPr>
            </a:p>
            <a:p>
              <a:pPr algn="ctr" defTabSz="912812" hangingPunct="0"/>
              <a:r>
                <a:rPr lang="ru-RU" sz="9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(27% </a:t>
              </a:r>
              <a:r>
                <a:rPr lang="ru-RU" sz="9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Helvetica Neue Medium"/>
                </a:rPr>
                <a:t>«единой» субсидии)</a:t>
              </a:r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6899528" y="6182416"/>
              <a:ext cx="1944213" cy="247650"/>
            </a:xfrm>
            <a:prstGeom prst="rect">
              <a:avLst/>
            </a:prstGeom>
            <a:solidFill>
              <a:srgbClr val="CCECFF">
                <a:alpha val="63922"/>
              </a:srgb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2180D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5 097 ед.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62180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12130" y="88996"/>
            <a:ext cx="8971030" cy="6744740"/>
            <a:chOff x="12130" y="88996"/>
            <a:chExt cx="8971030" cy="6744740"/>
          </a:xfrm>
        </p:grpSpPr>
        <p:sp>
          <p:nvSpPr>
            <p:cNvPr id="83" name="AutoShape 3"/>
            <p:cNvSpPr>
              <a:spLocks noChangeArrowheads="1"/>
            </p:cNvSpPr>
            <p:nvPr/>
          </p:nvSpPr>
          <p:spPr bwMode="auto">
            <a:xfrm>
              <a:off x="119460" y="88996"/>
              <a:ext cx="8701011" cy="531692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ГРАНТОВАЯ ПОДДЕРЖКА КРЕСТЬЯНСКИХ (ФЕРМЕРСКИХ) ХОЗЯЙСТВ </a:t>
              </a:r>
              <a:b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И СЕЛЬСКОХОЗЯЙСТВЕННЫХ ПОТРЕБИТЕЛЬСКИХ КООПЕРАТИВОВ</a:t>
              </a:r>
              <a:endPara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Прямоугольник 83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5" name="Прямая соединительная линия 84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6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2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651941445"/>
              </p:ext>
            </p:extLst>
          </p:nvPr>
        </p:nvGraphicFramePr>
        <p:xfrm>
          <a:off x="323528" y="1916832"/>
          <a:ext cx="580796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228185" y="1916832"/>
            <a:ext cx="2636932" cy="30243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 МФХ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общем объеме федеральной поддержки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2017 году 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19%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2130" y="305020"/>
            <a:ext cx="8971030" cy="6528716"/>
            <a:chOff x="12130" y="305020"/>
            <a:chExt cx="8971030" cy="6528716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119460" y="305020"/>
              <a:ext cx="8781057" cy="459684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ИНЫЕ МЕРЫ ГОСУДАРСТВЕННОЙ ПОДДЕРЖКИ МАЛЫХ ФОРМ ХОЗЯЙСТВОВАНИЯ </a:t>
              </a:r>
            </a:p>
          </p:txBody>
        </p:sp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622512" y="1268760"/>
            <a:ext cx="402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В рамках Госпрограммы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346222" y="1278381"/>
            <a:ext cx="215342" cy="298156"/>
          </a:xfrm>
          <a:prstGeom prst="chevron">
            <a:avLst/>
          </a:prstGeom>
          <a:solidFill>
            <a:srgbClr val="00206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spAutoFit/>
          </a:bodyPr>
          <a:lstStyle/>
          <a:p>
            <a:pPr marL="0" marR="0" indent="0" algn="ctr" defTabSz="9128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195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1052" y="1052736"/>
            <a:ext cx="8498860" cy="20162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1F497D"/>
                </a:solidFill>
              </a:rPr>
              <a:t>О внесении изменений в Федеральный закон от 08.12.1995 № 193-ФЗ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1F497D"/>
                </a:solidFill>
              </a:rPr>
              <a:t>«О сельскохозяйственной кооперации» в части приведения в соответствие           </a:t>
            </a:r>
            <a:br>
              <a:rPr lang="ru-RU" sz="1600" b="1" dirty="0" smtClean="0">
                <a:solidFill>
                  <a:srgbClr val="1F497D"/>
                </a:solidFill>
              </a:rPr>
            </a:br>
            <a:r>
              <a:rPr lang="ru-RU" sz="1600" b="1" dirty="0" smtClean="0">
                <a:solidFill>
                  <a:srgbClr val="1F497D"/>
                </a:solidFill>
              </a:rPr>
              <a:t>с требованиями Федерального закона от 19.06.2000 № 82-ФЗ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1F497D"/>
                </a:solidFill>
              </a:rPr>
              <a:t>«О минимальном размере оплаты труда»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700" i="1" dirty="0" smtClean="0">
              <a:solidFill>
                <a:srgbClr val="1F497D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dirty="0" smtClean="0">
                <a:solidFill>
                  <a:srgbClr val="1F497D"/>
                </a:solidFill>
              </a:rPr>
              <a:t>(Предлагается установить периодичность осуществления ревизий сельскохозяйственных кооперативов)</a:t>
            </a:r>
            <a:r>
              <a:rPr lang="ru-RU" sz="1600" dirty="0" smtClean="0">
                <a:solidFill>
                  <a:srgbClr val="1F497D"/>
                </a:solidFill>
              </a:rPr>
              <a:t> </a:t>
            </a:r>
            <a:endParaRPr lang="ru-RU" sz="1600" dirty="0">
              <a:solidFill>
                <a:srgbClr val="1F497D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1053" y="3356992"/>
            <a:ext cx="8498859" cy="3024336"/>
          </a:xfrm>
          <a:prstGeom prst="roundRect">
            <a:avLst/>
          </a:prstGeom>
          <a:solidFill>
            <a:srgbClr val="99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1F497D"/>
                </a:solidFill>
              </a:rPr>
              <a:t>                Проект федерального закона «О внесении изменения в статью 14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1F497D"/>
                </a:solidFill>
              </a:rPr>
              <a:t>Федерального закона «О введении в действие части первой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1F497D"/>
                </a:solidFill>
              </a:rPr>
              <a:t>Гражданского кодекса Российской Федерации».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700" b="1" dirty="0" smtClean="0">
              <a:solidFill>
                <a:srgbClr val="1F497D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dirty="0" smtClean="0">
                <a:solidFill>
                  <a:srgbClr val="1F497D"/>
                </a:solidFill>
              </a:rPr>
              <a:t>(Предлагается норму Федерального закона от 30.11.1994 № 52-ФЗ                   </a:t>
            </a:r>
            <a:br>
              <a:rPr lang="ru-RU" sz="1600" i="1" dirty="0" smtClean="0">
                <a:solidFill>
                  <a:srgbClr val="1F497D"/>
                </a:solidFill>
              </a:rPr>
            </a:br>
            <a:r>
              <a:rPr lang="ru-RU" sz="1600" i="1" dirty="0" smtClean="0">
                <a:solidFill>
                  <a:srgbClr val="1F497D"/>
                </a:solidFill>
              </a:rPr>
              <a:t>«О введение в действие части первой Гражданского кодекса Российской Федерации» привести в соответствие с положениями Федерального закона от 08.12.1995 № 193-ФЗ «О сельскохозяйственной кооперации», исключив из него перечисление видов сельскохозяйственных кооперативов: «(производственных, перерабатывающих, обслуживающих сельскохозяйственных производителей)»</a:t>
            </a:r>
            <a:endParaRPr lang="ru-RU" sz="1600" dirty="0">
              <a:solidFill>
                <a:srgbClr val="1F497D"/>
              </a:solidFill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301053" y="233012"/>
            <a:ext cx="8498860" cy="675708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ДЕЯТЕЛЬНОСТЬ ПО ВНЕСЕНИЮ ИЗМЕНЕНИЙ В ЗАКОНОДАТЕЛЬСТВО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ОБЛАСТИ СЕЛЬСКОХОЗЯЙСТВЕННОЙ КООПЕРАЦИИ</a:t>
            </a:r>
          </a:p>
        </p:txBody>
      </p:sp>
      <p:pic>
        <p:nvPicPr>
          <p:cNvPr id="17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49" y="1285113"/>
            <a:ext cx="420195" cy="39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05" y="3753932"/>
            <a:ext cx="420195" cy="39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59297" y="6523934"/>
            <a:ext cx="84406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 smtClean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 РОССИЙСКОЙ ФЕДЕРАЦИИ</a:t>
            </a:r>
            <a:endParaRPr lang="ru-RU" sz="1200" dirty="0">
              <a:solidFill>
                <a:srgbClr val="4E61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16" descr="http://im4-tub-ru.yandex.net/i?id=218735633-64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0" y="6512917"/>
            <a:ext cx="407208" cy="32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718251" y="6525344"/>
            <a:ext cx="298376" cy="360040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ru-RU" sz="1400" b="1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70360" y="6498948"/>
            <a:ext cx="8812800" cy="0"/>
          </a:xfrm>
          <a:prstGeom prst="line">
            <a:avLst/>
          </a:prstGeom>
          <a:ln w="12700">
            <a:solidFill>
              <a:srgbClr val="4E617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4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7883" y="1568522"/>
            <a:ext cx="834197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917" tIns="18459" rIns="36917" bIns="18459" rtlCol="0" anchor="ctr"/>
          <a:lstStyle/>
          <a:p>
            <a:pPr defTabSz="36917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НАЦИОНАЛЬНЫЙ ПРОЕКТ </a:t>
            </a:r>
            <a:r>
              <a:rPr lang="ru-RU" sz="105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«МАЛОЕ </a:t>
            </a:r>
            <a:r>
              <a:rPr lang="ru-RU" sz="105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И </a:t>
            </a:r>
            <a:r>
              <a:rPr lang="ru-RU" sz="105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СРЕДНЕЕ ПРЕДПРИНИМАТЕЛЬСТВО И </a:t>
            </a:r>
            <a:r>
              <a:rPr lang="ru-RU" sz="105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ПОДДЕРЖКИ ИНДИВИДУАЛЬНОЙ ПРЕДПРИНИМАТЕЛЬСКОЙ ИНИЦИАТИВЫ ДО 2024 </a:t>
            </a:r>
            <a:r>
              <a:rPr lang="ru-RU" sz="105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ГОДА»</a:t>
            </a:r>
            <a:endParaRPr lang="ru-RU" sz="1050" b="1" i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</p:txBody>
      </p:sp>
      <p:sp>
        <p:nvSpPr>
          <p:cNvPr id="36" name="Заголовок"/>
          <p:cNvSpPr txBox="1"/>
          <p:nvPr/>
        </p:nvSpPr>
        <p:spPr>
          <a:xfrm>
            <a:off x="663923" y="742171"/>
            <a:ext cx="8211981" cy="790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1400" b="1">
                <a:solidFill>
                  <a:srgbClr val="00206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defRPr>
            </a:lvl1pPr>
          </a:lstStyle>
          <a:p>
            <a:r>
              <a:rPr lang="ru-RU" dirty="0"/>
              <a:t>Указ Президента Российской Федерации от 07.05.2018 № 204</a:t>
            </a:r>
            <a:br>
              <a:rPr lang="ru-RU" dirty="0"/>
            </a:br>
            <a:r>
              <a:rPr lang="ru-RU" dirty="0"/>
              <a:t> «О национальных целях и стратегических задачах развития Российской Федерации </a:t>
            </a:r>
          </a:p>
          <a:p>
            <a:r>
              <a:rPr lang="ru-RU" dirty="0"/>
              <a:t>на период до 2024 года»</a:t>
            </a:r>
          </a:p>
        </p:txBody>
      </p:sp>
      <p:sp>
        <p:nvSpPr>
          <p:cNvPr id="37" name="Нашивка 36"/>
          <p:cNvSpPr/>
          <p:nvPr/>
        </p:nvSpPr>
        <p:spPr>
          <a:xfrm>
            <a:off x="367185" y="839314"/>
            <a:ext cx="215342" cy="298156"/>
          </a:xfrm>
          <a:prstGeom prst="chevron">
            <a:avLst/>
          </a:prstGeom>
          <a:solidFill>
            <a:srgbClr val="00206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spAutoFit/>
          </a:bodyPr>
          <a:lstStyle/>
          <a:p>
            <a:pPr marL="0" marR="0" indent="0" algn="ctr" defTabSz="9128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2130" y="233012"/>
            <a:ext cx="8971030" cy="6600724"/>
            <a:chOff x="12130" y="233012"/>
            <a:chExt cx="8971030" cy="6600724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119460" y="233012"/>
              <a:ext cx="8781057" cy="459684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НОВЫЕ МЕРЫ ГОСУДАРСТВЕННОЙ ПОДДЕРЖКИ МАЛЫХ ФОРМ ХОЗЯЙСТВОВАНИЯ </a:t>
              </a:r>
            </a:p>
          </p:txBody>
        </p:sp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Прямоугольник 3"/>
          <p:cNvSpPr/>
          <p:nvPr/>
        </p:nvSpPr>
        <p:spPr>
          <a:xfrm>
            <a:off x="899592" y="2456892"/>
            <a:ext cx="7848156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проект «</a:t>
            </a:r>
            <a:r>
              <a:rPr 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поддержки фермеров </a:t>
            </a:r>
            <a:r>
              <a:rPr 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сельской </a:t>
            </a:r>
            <a:r>
              <a:rPr 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кооперации»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82527" y="2306709"/>
            <a:ext cx="317065" cy="540060"/>
            <a:chOff x="582527" y="2708920"/>
            <a:chExt cx="317065" cy="54006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582527" y="2708920"/>
              <a:ext cx="0" cy="54006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582527" y="3248980"/>
              <a:ext cx="31706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1462823" y="3212976"/>
            <a:ext cx="7272092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Грантовая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поддержка КФХ на создание и развитие хозяйств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85501" y="4582024"/>
            <a:ext cx="7272092" cy="3960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СПоК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90443" y="3717032"/>
            <a:ext cx="727209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u="sng" dirty="0" smtClean="0">
                <a:solidFill>
                  <a:srgbClr val="233D27"/>
                </a:solidFill>
              </a:rPr>
              <a:t>Ожидаемый результат: </a:t>
            </a:r>
            <a:r>
              <a:rPr lang="ru-RU" sz="1400" i="1" dirty="0" smtClean="0">
                <a:solidFill>
                  <a:srgbClr val="233D27"/>
                </a:solidFill>
              </a:rPr>
              <a:t>создание новых КФХ, преимущественно из товарных ЛПХ, создание новых рабочих мест, вовлечение КФХ в </a:t>
            </a:r>
            <a:r>
              <a:rPr lang="ru-RU" sz="1400" i="1" dirty="0" err="1" smtClean="0">
                <a:solidFill>
                  <a:srgbClr val="233D27"/>
                </a:solidFill>
              </a:rPr>
              <a:t>СПоК</a:t>
            </a:r>
            <a:r>
              <a:rPr lang="ru-RU" sz="1400" i="1" dirty="0" smtClean="0">
                <a:solidFill>
                  <a:srgbClr val="233D27"/>
                </a:solidFill>
              </a:rPr>
              <a:t>, увеличение производства с/х продукции</a:t>
            </a:r>
            <a:endParaRPr lang="ru-RU" sz="1400" i="1" dirty="0">
              <a:solidFill>
                <a:srgbClr val="233D27"/>
              </a:solidFill>
            </a:endParaRPr>
          </a:p>
        </p:txBody>
      </p:sp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54" y="3222638"/>
            <a:ext cx="420195" cy="39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14" y="4581128"/>
            <a:ext cx="420195" cy="39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1462823" y="5085184"/>
            <a:ext cx="727209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u="sng" dirty="0" smtClean="0">
                <a:solidFill>
                  <a:srgbClr val="233D27"/>
                </a:solidFill>
              </a:rPr>
              <a:t>Ожидаемый результат:</a:t>
            </a:r>
            <a:r>
              <a:rPr lang="ru-RU" sz="1400" i="1" dirty="0">
                <a:solidFill>
                  <a:srgbClr val="233D27"/>
                </a:solidFill>
              </a:rPr>
              <a:t> стимулирование </a:t>
            </a:r>
            <a:r>
              <a:rPr lang="ru-RU" sz="1400" i="1" dirty="0" smtClean="0">
                <a:solidFill>
                  <a:srgbClr val="233D27"/>
                </a:solidFill>
              </a:rPr>
              <a:t>увеличения </a:t>
            </a:r>
            <a:r>
              <a:rPr lang="ru-RU" sz="1400" i="1" dirty="0">
                <a:solidFill>
                  <a:srgbClr val="233D27"/>
                </a:solidFill>
              </a:rPr>
              <a:t>реализации продукции от членов </a:t>
            </a:r>
            <a:r>
              <a:rPr lang="ru-RU" sz="1400" i="1" dirty="0" err="1">
                <a:solidFill>
                  <a:srgbClr val="233D27"/>
                </a:solidFill>
              </a:rPr>
              <a:t>СПоК</a:t>
            </a:r>
            <a:r>
              <a:rPr lang="ru-RU" sz="1400" i="1" dirty="0">
                <a:solidFill>
                  <a:srgbClr val="233D27"/>
                </a:solidFill>
              </a:rPr>
              <a:t>, расширение членской базы кооперативов, возмещение затрат </a:t>
            </a:r>
            <a:r>
              <a:rPr lang="ru-RU" sz="1400" i="1" dirty="0" err="1">
                <a:solidFill>
                  <a:srgbClr val="233D27"/>
                </a:solidFill>
              </a:rPr>
              <a:t>СПоК</a:t>
            </a:r>
            <a:r>
              <a:rPr lang="ru-RU" sz="1400" i="1" dirty="0">
                <a:solidFill>
                  <a:srgbClr val="233D27"/>
                </a:solidFill>
              </a:rPr>
              <a:t> на приобретение с/х животных </a:t>
            </a:r>
            <a:r>
              <a:rPr lang="ru-RU" sz="1400" i="1" dirty="0" smtClean="0">
                <a:solidFill>
                  <a:srgbClr val="233D27"/>
                </a:solidFill>
              </a:rPr>
              <a:t> и </a:t>
            </a:r>
            <a:r>
              <a:rPr lang="ru-RU" sz="1400" i="1" dirty="0">
                <a:solidFill>
                  <a:srgbClr val="233D27"/>
                </a:solidFill>
              </a:rPr>
              <a:t>техники для членов </a:t>
            </a:r>
            <a:r>
              <a:rPr lang="ru-RU" sz="1400" i="1" dirty="0" err="1">
                <a:solidFill>
                  <a:srgbClr val="233D27"/>
                </a:solidFill>
              </a:rPr>
              <a:t>СПоК</a:t>
            </a:r>
            <a:endParaRPr lang="ru-RU" sz="1400" i="1" dirty="0">
              <a:solidFill>
                <a:srgbClr val="233D27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3154" y="6242266"/>
            <a:ext cx="21245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Предложения в стадии обсуждения</a:t>
            </a:r>
            <a:endParaRPr lang="ru-RU" sz="8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72155" y="5978856"/>
            <a:ext cx="7272092" cy="3960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развитие центров компетенций в субъектах РФ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5" y="5961421"/>
            <a:ext cx="420687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34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2130" y="233012"/>
            <a:ext cx="8971030" cy="6600724"/>
            <a:chOff x="12130" y="233012"/>
            <a:chExt cx="8971030" cy="6600724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359297" y="233012"/>
              <a:ext cx="8440615" cy="531692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ПЛАНИРУЕМЫЕ ИЗМЕНЕНИЯ В ЗАКОНОДАТЕЛЬСТВО В ЧАСТИ РЕГУЛИРОВАНИЯ ДЕЯТЕЛЬНОСТИ МАЛЫХ ФОРМ ХОЗЯЙСТВОВАНИЯ В РАМКАХ ФЕДЕРАЛЬНОГО ПРОЕКТА</a:t>
              </a:r>
            </a:p>
          </p:txBody>
        </p:sp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64954"/>
              </p:ext>
            </p:extLst>
          </p:nvPr>
        </p:nvGraphicFramePr>
        <p:xfrm>
          <a:off x="359298" y="908720"/>
          <a:ext cx="8440614" cy="5394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6598"/>
                <a:gridCol w="5164016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59" marR="353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359" marR="353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Предусмотрены индивидуальные условия регулирования деятельности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СКПК,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 проработан вопрос целесообразности применения кооперативами Единого плана счетов бухучета и отраслевых стандартов составления финансовой отчетности; исключения завышенных требований к квалификации сотрудников кредитных кооперативов; снижения штрафных санкции; снижения значений финансовых нормативов; а также  отмены обязанности ведения операций через расчетные счета в банках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5359" marR="35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Обеспечены специальные условия для СКПК, в том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 предусматривающие 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оптимизацию процедуры составления отчетности;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снижения 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административных мер воздействия в отношении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СКПК; снижения 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требований в сфере законодательства о ПОД/ФТ в отношении операций,  проводимых СКПК с членами-субъектами МСП.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5359" marR="35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3096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Предусмотрены специальные меры административной ответственности для сельскохозяйственных кооперативов, в том числе кредитных</a:t>
                      </a:r>
                    </a:p>
                  </a:txBody>
                  <a:tcPr marL="35359" marR="35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Внесены изменения в Кодекс Российской Федерации об административных правонарушениях в части установления специального режима административной ответственности для сельскохозяйственных кооперативов, в том числе кредитных кооперативов</a:t>
                      </a:r>
                    </a:p>
                  </a:txBody>
                  <a:tcPr marL="35359" marR="35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24028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Предусмотрена возможность распределения прибыли между членами сельскохозяйственного потребительского кооператива</a:t>
                      </a:r>
                    </a:p>
                  </a:txBody>
                  <a:tcPr marL="35359" marR="35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Внесены</a:t>
                      </a:r>
                      <a:r>
                        <a:rPr lang="ru-RU" sz="11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изменения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законодательство Российской Федерации в части установления возможности распределения прибыли между членами сельскохозяйственного потребительского кооператива</a:t>
                      </a:r>
                    </a:p>
                  </a:txBody>
                  <a:tcPr marL="35359" marR="35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24028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Установлены дополнительные налоговые льготы для сельскохозяйственных потребительских кооперативов и их членов</a:t>
                      </a:r>
                    </a:p>
                  </a:txBody>
                  <a:tcPr marL="35359" marR="35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Внесены изменения в Налоговый Кодекс Российской Федерации в части установления для сельскохозяйственных потребительских кооперативов специальной налоговой ставки по налогу на прибыль, полученную от оказания услуг кооперативом своим членам</a:t>
                      </a:r>
                    </a:p>
                  </a:txBody>
                  <a:tcPr marL="35359" marR="35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54860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Установлена возможность пользования льготами по налогам, предусмотренными для сельскохозяйственных товаропроизводителей, сельскохозяйственными потребительскими кооперативами (снабженческими, садоводческими, огородническими, животноводческими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т.п.)</a:t>
                      </a:r>
                    </a:p>
                  </a:txBody>
                  <a:tcPr marL="35359" marR="35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Внесены изменения в подпункт 2 части 2 статьи 346.2 Налогового Кодекса Российской Федерации в части дополнения категории «организации и индивидуальные предприниматели» категорией «сельскохозяйственные потребительские кооперативы».</a:t>
                      </a:r>
                    </a:p>
                  </a:txBody>
                  <a:tcPr marL="35359" marR="353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0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2130" y="233012"/>
            <a:ext cx="8971030" cy="6600724"/>
            <a:chOff x="12130" y="233012"/>
            <a:chExt cx="8971030" cy="6600724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359297" y="233012"/>
              <a:ext cx="8440615" cy="531692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РЕАЛИЗАЦИЯ ПОДПРОГРАММЫ «УСТОЙЧИВОЕ РАЗВИТИЕ СЕЛЬСКИХ ТЕРРИТОРИЙ» </a:t>
              </a:r>
              <a:endPara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359297" y="6523934"/>
              <a:ext cx="84406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4E61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СЕЛЬСКОГО ХОЗЯЙСТВА РОССИЙСКОЙ ФЕДЕРАЦИИ</a:t>
              </a:r>
              <a:endPara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0360" y="6498948"/>
              <a:ext cx="8812800" cy="0"/>
            </a:xfrm>
            <a:prstGeom prst="line">
              <a:avLst/>
            </a:prstGeom>
            <a:ln w="12700">
              <a:solidFill>
                <a:srgbClr val="4E617A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0" y="6512917"/>
              <a:ext cx="407208" cy="320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999719"/>
              </p:ext>
            </p:extLst>
          </p:nvPr>
        </p:nvGraphicFramePr>
        <p:xfrm>
          <a:off x="3923929" y="2276872"/>
          <a:ext cx="4875984" cy="405893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358368"/>
                <a:gridCol w="818095"/>
                <a:gridCol w="699521"/>
              </a:tblGrid>
              <a:tr h="56149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Мероприятие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03" marR="9103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Планы по выполнению индикаторов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03" marR="9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Лимиты</a:t>
                      </a:r>
                      <a:b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согла-шениям</a:t>
                      </a: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млрд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03" marR="9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001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ВСЕГО:</a:t>
                      </a:r>
                      <a:endParaRPr lang="ru-RU" sz="800" b="1" i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923" marR="9103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16,9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0223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Улучшение жилищных условий граждан, проживающих  в сельской местности, в том числе молодых семей и молодых специалистов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6298" marR="26298" marT="17528" marB="17528" anchor="ctr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277,9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тыс.м</a:t>
                      </a:r>
                      <a:r>
                        <a:rPr lang="ru-RU" sz="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033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сети общеобразовательных организаций в сельской местности</a:t>
                      </a:r>
                    </a:p>
                  </a:txBody>
                  <a:tcPr marL="26298" marR="26298" marT="17528" marB="17528" anchor="ctr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3,4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тыс.уч.мест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1,39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875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сети фельдшерско-акушерских пунктов в сельской местности</a:t>
                      </a:r>
                    </a:p>
                  </a:txBody>
                  <a:tcPr marL="26298" marR="26298" marT="17528" marB="17528" anchor="ctr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</a:t>
                      </a:r>
                      <a:r>
                        <a:rPr lang="ru-RU" sz="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ед.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0,16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875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сети плоскостных спортивных учреждений в сельской местности</a:t>
                      </a:r>
                    </a:p>
                  </a:txBody>
                  <a:tcPr marL="26298" marR="26298" marT="17528" marB="17528" anchor="ctr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77,9</a:t>
                      </a:r>
                      <a:r>
                        <a:rPr lang="ru-RU" sz="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тыс.м</a:t>
                      </a:r>
                      <a:r>
                        <a:rPr lang="ru-RU" sz="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0,12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3479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сети учреждений культурно-досугового типа в сельской местности</a:t>
                      </a:r>
                    </a:p>
                  </a:txBody>
                  <a:tcPr marL="26298" marR="26298" marT="17528" marB="17528" anchor="ctr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 мест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921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газификации в сельской местности</a:t>
                      </a:r>
                    </a:p>
                  </a:txBody>
                  <a:tcPr marL="26298" marR="26298" marT="17528" marB="17528" anchor="ctr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0,77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тыс.км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0,82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92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водоснабжения в сельской местности</a:t>
                      </a:r>
                    </a:p>
                  </a:txBody>
                  <a:tcPr marL="26298" marR="26298" marT="17528" marB="17528" anchor="ctr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0,64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тыс.км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0,98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3092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проектов комплексного обустройства площадок под компактную жилищную застройку</a:t>
                      </a:r>
                    </a:p>
                  </a:txBody>
                  <a:tcPr marL="26298" marR="26298" marT="17528" marB="17528" anchor="ctr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ед.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0,78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3092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Грантовая</a:t>
                      </a: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поддержка местных инициатив граждан, проживающих в сельской местности</a:t>
                      </a:r>
                    </a:p>
                  </a:txBody>
                  <a:tcPr marL="26298" marR="26298" marT="17528" marB="17528" anchor="ctr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261 ед.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0,08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921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сети автомобильных дорог</a:t>
                      </a:r>
                    </a:p>
                  </a:txBody>
                  <a:tcPr marL="26298" marR="26298" marT="17528" marB="17528" anchor="ctr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0,9 </a:t>
                      </a:r>
                      <a:endParaRPr lang="ru-RU" sz="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тыс.км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9,52</a:t>
                      </a: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Выноска со стрелкой вниз 9"/>
          <p:cNvSpPr/>
          <p:nvPr/>
        </p:nvSpPr>
        <p:spPr>
          <a:xfrm>
            <a:off x="359298" y="2308547"/>
            <a:ext cx="3229181" cy="1120453"/>
          </a:xfrm>
          <a:prstGeom prst="downArrowCallout">
            <a:avLst>
              <a:gd name="adj1" fmla="val 115984"/>
              <a:gd name="adj2" fmla="val 98175"/>
              <a:gd name="adj3" fmla="val 37911"/>
              <a:gd name="adj4" fmla="val 55897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923" tIns="18462" rIns="36923" bIns="18462" rtlCol="0" anchor="ctr"/>
          <a:lstStyle/>
          <a:p>
            <a:pPr algn="ctr">
              <a:lnSpc>
                <a:spcPct val="80000"/>
              </a:lnSpc>
            </a:pPr>
            <a:endParaRPr lang="ru-RU" sz="13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(согласно заключенным соглашениям с субъектами Российской Федерации): </a:t>
            </a:r>
          </a:p>
          <a:p>
            <a:pPr algn="ctr">
              <a:lnSpc>
                <a:spcPct val="80000"/>
              </a:lnSpc>
            </a:pPr>
            <a:endParaRPr lang="ru-RU" sz="11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3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31,4 </a:t>
            </a:r>
            <a:r>
              <a:rPr lang="ru-RU" sz="13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513873" y="3140968"/>
            <a:ext cx="2894126" cy="3015769"/>
            <a:chOff x="330614" y="2101196"/>
            <a:chExt cx="3955709" cy="4323897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504252475"/>
                </p:ext>
              </p:extLst>
            </p:nvPr>
          </p:nvGraphicFramePr>
          <p:xfrm>
            <a:off x="1438529" y="2101196"/>
            <a:ext cx="2847794" cy="43238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3" name="Стрелка вправо 12"/>
            <p:cNvSpPr/>
            <p:nvPr/>
          </p:nvSpPr>
          <p:spPr>
            <a:xfrm>
              <a:off x="337997" y="3188280"/>
              <a:ext cx="1921480" cy="643653"/>
            </a:xfrm>
            <a:prstGeom prst="rightArrow">
              <a:avLst>
                <a:gd name="adj1" fmla="val 100000"/>
                <a:gd name="adj2" fmla="val 29222"/>
              </a:avLst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6000" tIns="0" rIns="0" bIns="0" rtlCol="0" anchor="ctr"/>
            <a:lstStyle/>
            <a:p>
              <a:pPr>
                <a:lnSpc>
                  <a:spcPct val="80000"/>
                </a:lnSpc>
              </a:pPr>
              <a:r>
                <a:rPr lang="ru-RU" sz="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федеральный бюджет</a:t>
              </a: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330614" y="4987093"/>
              <a:ext cx="1928862" cy="559753"/>
            </a:xfrm>
            <a:prstGeom prst="rightArrow">
              <a:avLst>
                <a:gd name="adj1" fmla="val 100000"/>
                <a:gd name="adj2" fmla="val 29222"/>
              </a:avLst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tIns="0" rIns="0" bIns="0" rtlCol="0" anchor="ctr"/>
            <a:lstStyle/>
            <a:p>
              <a:pPr>
                <a:lnSpc>
                  <a:spcPct val="80000"/>
                </a:lnSpc>
              </a:pPr>
              <a:r>
                <a:rPr lang="ru-RU" sz="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бюджеты субъектов РФ</a:t>
              </a: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330615" y="5928621"/>
              <a:ext cx="1928861" cy="302270"/>
            </a:xfrm>
            <a:prstGeom prst="rightArrow">
              <a:avLst>
                <a:gd name="adj1" fmla="val 100000"/>
                <a:gd name="adj2" fmla="val 29222"/>
              </a:avLst>
            </a:prstGeom>
            <a:solidFill>
              <a:schemeClr val="bg1">
                <a:lumMod val="75000"/>
              </a:schemeClr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tIns="0" rIns="0" bIns="0" rtlCol="0" anchor="ctr"/>
            <a:lstStyle/>
            <a:p>
              <a:pPr>
                <a:lnSpc>
                  <a:spcPct val="80000"/>
                </a:lnSpc>
              </a:pPr>
              <a:r>
                <a:rPr lang="ru-RU" sz="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внебюджетные источники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292584" y="1628801"/>
            <a:ext cx="4671904" cy="792088"/>
            <a:chOff x="11036544" y="2989191"/>
            <a:chExt cx="12458409" cy="1482953"/>
          </a:xfrm>
        </p:grpSpPr>
        <p:sp>
          <p:nvSpPr>
            <p:cNvPr id="22" name="Стрелка вниз 35">
              <a:extLst>
                <a:ext uri="{FF2B5EF4-FFF2-40B4-BE49-F238E27FC236}">
                  <a16:creationId xmlns:a16="http://schemas.microsoft.com/office/drawing/2014/main" xmlns="" id="{32130C9F-F36D-4E35-8767-53A7CBC94CFF}"/>
                </a:ext>
              </a:extLst>
            </p:cNvPr>
            <p:cNvSpPr/>
            <p:nvPr/>
          </p:nvSpPr>
          <p:spPr>
            <a:xfrm>
              <a:off x="11036544" y="2989191"/>
              <a:ext cx="12194159" cy="1482953"/>
            </a:xfrm>
            <a:prstGeom prst="downArrow">
              <a:avLst>
                <a:gd name="adj1" fmla="val 55646"/>
                <a:gd name="adj2" fmla="val 67888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ru-RU" sz="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0674132A-3CA4-4088-A62F-B07B6F5611A8}"/>
                </a:ext>
              </a:extLst>
            </p:cNvPr>
            <p:cNvSpPr txBox="1"/>
            <p:nvPr/>
          </p:nvSpPr>
          <p:spPr>
            <a:xfrm>
              <a:off x="11085797" y="3378202"/>
              <a:ext cx="12409156" cy="844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ru-RU" sz="11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Показатели результативности и финансирование по мероприятиям</a:t>
              </a:r>
              <a:endPara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Заголовок"/>
          <p:cNvSpPr txBox="1"/>
          <p:nvPr/>
        </p:nvSpPr>
        <p:spPr>
          <a:xfrm>
            <a:off x="341413" y="1768948"/>
            <a:ext cx="3247066" cy="2429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8846" tIns="28846" rIns="28846" bIns="28846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4800" b="1">
                <a:solidFill>
                  <a:srgbClr val="00206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200" dirty="0"/>
              <a:t>Ресурсное </a:t>
            </a:r>
            <a:r>
              <a:rPr lang="ru-RU" sz="1200" dirty="0" smtClean="0"/>
              <a:t>обеспечение в 2018 году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3625279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16,9</a:t>
            </a:r>
            <a:endParaRPr lang="ru-RU" sz="1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298" y="908720"/>
            <a:ext cx="844061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Поручение Председателя Правительства РФ Д.А. Медведева от 02.10.2018 № ДМ-П11-6602р </a:t>
            </a:r>
            <a:b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СОХРАНЕНИИ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«Устойчивое развитие сельских территорий» и его параметров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2552" y="648411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B19B0651-EE4F-4900-A07F-96A6BFA9D0F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450" y="615354"/>
            <a:ext cx="8231013" cy="504589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55565" y="4797152"/>
            <a:ext cx="82208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 !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ctr" defTabSz="9128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ctr" defTabSz="9128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988</TotalTime>
  <Words>1166</Words>
  <Application>Microsoft Office PowerPoint</Application>
  <PresentationFormat>Экран (4:3)</PresentationFormat>
  <Paragraphs>249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White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Бибарсова Рената Хамзаевна</dc:creator>
  <cp:lastModifiedBy>Дасаева Рената Хамзаевна</cp:lastModifiedBy>
  <cp:revision>221</cp:revision>
  <cp:lastPrinted>2018-09-25T14:40:32Z</cp:lastPrinted>
  <dcterms:created xsi:type="dcterms:W3CDTF">2018-06-20T07:11:17Z</dcterms:created>
  <dcterms:modified xsi:type="dcterms:W3CDTF">2018-10-10T14:24:16Z</dcterms:modified>
</cp:coreProperties>
</file>