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9" r:id="rId2"/>
    <p:sldId id="258" r:id="rId3"/>
    <p:sldId id="271" r:id="rId4"/>
    <p:sldId id="282" r:id="rId5"/>
    <p:sldId id="272" r:id="rId6"/>
    <p:sldId id="278" r:id="rId7"/>
    <p:sldId id="281" r:id="rId8"/>
    <p:sldId id="279" r:id="rId9"/>
    <p:sldId id="280" r:id="rId10"/>
    <p:sldId id="267" r:id="rId11"/>
  </p:sldIdLst>
  <p:sldSz cx="9144000" cy="6858000" type="screen4x3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D27"/>
    <a:srgbClr val="FFFFCC"/>
    <a:srgbClr val="FB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14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441495074365942E-2"/>
          <c:y val="0.2424601110161847"/>
          <c:w val="0.89511700985126808"/>
          <c:h val="0.5665023219851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4.88738491497191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F9-4EA7-912C-55FB670FBC76}"/>
                </c:ext>
              </c:extLst>
            </c:dLbl>
            <c:dLbl>
              <c:idx val="1"/>
              <c:layout>
                <c:manualLayout>
                  <c:x val="2.3833759702040699E-3"/>
                  <c:y val="-2.0116345063952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F9-4EA7-912C-55FB670FBC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2006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103</c:v>
                </c:pt>
                <c:pt idx="1">
                  <c:v>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F9-4EA7-912C-55FB670FB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59520"/>
        <c:axId val="77261056"/>
      </c:barChart>
      <c:catAx>
        <c:axId val="7725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77261056"/>
        <c:crosses val="autoZero"/>
        <c:auto val="1"/>
        <c:lblAlgn val="ctr"/>
        <c:lblOffset val="100"/>
        <c:noMultiLvlLbl val="0"/>
      </c:catAx>
      <c:valAx>
        <c:axId val="77261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259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800">
          <a:latin typeface="Helvetica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2424601110161847"/>
          <c:w val="1"/>
          <c:h val="0.5665023219851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4.88738491497191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3C-4DF3-B91A-F53D2845FB74}"/>
                </c:ext>
              </c:extLst>
            </c:dLbl>
            <c:dLbl>
              <c:idx val="1"/>
              <c:layout>
                <c:manualLayout>
                  <c:x val="1.4897824245624412E-2"/>
                  <c:y val="-2.69355360931190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3C-4DF3-B91A-F53D2845F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2006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0.51</c:v>
                </c:pt>
                <c:pt idx="1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33C-4DF3-B91A-F53D2845F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76224"/>
        <c:axId val="77906688"/>
      </c:barChart>
      <c:catAx>
        <c:axId val="7787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77906688"/>
        <c:crosses val="autoZero"/>
        <c:auto val="1"/>
        <c:lblAlgn val="ctr"/>
        <c:lblOffset val="100"/>
        <c:noMultiLvlLbl val="0"/>
      </c:catAx>
      <c:valAx>
        <c:axId val="77906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8762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800">
          <a:latin typeface="Helvetica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0.98418824701195218"/>
          <c:h val="0.8471226548125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20-4454-92DB-171AE59E8C51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20-4454-92DB-171AE59E8C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20-4454-92DB-171AE59E8C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292</c:v>
                </c:pt>
                <c:pt idx="2">
                  <c:v>156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120-4454-92DB-171AE59E8C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120-4454-92DB-171AE59E8C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120-4454-92DB-171AE59E8C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</c:v>
                </c:pt>
                <c:pt idx="1">
                  <c:v>461</c:v>
                </c:pt>
                <c:pt idx="2">
                  <c:v>976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120-4454-92DB-171AE59E8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877248"/>
        <c:axId val="81899520"/>
      </c:barChart>
      <c:catAx>
        <c:axId val="8187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899520"/>
        <c:crosses val="autoZero"/>
        <c:auto val="1"/>
        <c:lblAlgn val="ctr"/>
        <c:lblOffset val="100"/>
        <c:noMultiLvlLbl val="0"/>
      </c:catAx>
      <c:valAx>
        <c:axId val="81899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877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>
          <a:latin typeface="Helvetica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811752988047809E-2"/>
          <c:y val="0.23022902383677293"/>
          <c:w val="0.98418824701195218"/>
          <c:h val="0.65953383386252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F7-4938-8996-51437F1BB3B4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7F7-4938-8996-51437F1BB3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7F7-4938-8996-51437F1BB3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7F7-4938-8996-51437F1BB3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7F7-4938-8996-51437F1BB3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7F7-4938-8996-51437F1BB3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7F7-4938-8996-51437F1BB3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92576"/>
        <c:axId val="82394112"/>
      </c:barChart>
      <c:catAx>
        <c:axId val="8239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394112"/>
        <c:crosses val="autoZero"/>
        <c:auto val="1"/>
        <c:lblAlgn val="ctr"/>
        <c:lblOffset val="100"/>
        <c:noMultiLvlLbl val="0"/>
      </c:catAx>
      <c:valAx>
        <c:axId val="82394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2392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>
          <a:latin typeface="Helvetica" panose="020B0604020202020204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31FF4-3102-43B4-AB4A-5DD55FC89521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2FD4D-6D39-492A-8108-BFC3BDB82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63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2B-2E16-4077-A021-FF27FDCFC608}" type="datetime1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1323-4FED-495B-B25B-10985C6D7D64}" type="datetime1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EC01-DF4D-487A-8178-EB535FCD319B}" type="datetime1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92C-FE6B-4063-AC08-4C9C8A3F09CF}" type="datetime1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0365-63BF-407F-B264-E660F365ABE2}" type="datetime1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ECCC-2E61-409A-A46A-DFD09F96FD45}" type="datetime1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9D38-B10C-4D24-AD02-E3CB33A7951A}" type="datetime1">
              <a:rPr lang="ru-RU" smtClean="0"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5297-3022-4C9F-AD6F-0C8B1A356DD2}" type="datetime1">
              <a:rPr lang="ru-RU" smtClean="0"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AD7E-DB3E-432F-A464-186D3405239B}" type="datetime1">
              <a:rPr lang="ru-RU" smtClean="0"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715A-1C14-4C64-9630-879E89861C48}" type="datetime1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E301-705E-4C3D-8040-54965716B02A}" type="datetime1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76C6E-0440-49AB-988B-5A7950AA064F}" type="datetime1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hart" Target="../charts/chart2.xml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27" y="514860"/>
            <a:ext cx="8441347" cy="582828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7901" y="4869160"/>
            <a:ext cx="758851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МЕХАНИЗМЫ ГОСУДАРСТВЕННОЙ ПОДДЕРЖКИ ФЕРМЕРОВ И КООПЕРАЦИИ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8" y="260648"/>
            <a:ext cx="9016246" cy="582828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55565" y="4797152"/>
            <a:ext cx="82208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 !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718251" y="6525344"/>
            <a:ext cx="298376" cy="360040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835383"/>
              </p:ext>
            </p:extLst>
          </p:nvPr>
        </p:nvGraphicFramePr>
        <p:xfrm>
          <a:off x="5436096" y="1395587"/>
          <a:ext cx="3464421" cy="16733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94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36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36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77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1464">
                <a:tc rowSpan="2"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производства,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тыс. тонн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3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1898">
                <a:tc vMerge="1">
                  <a:txBody>
                    <a:bodyPr/>
                    <a:lstStyle/>
                    <a:p>
                      <a:endParaRPr lang="ru-RU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г.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г. в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</a:t>
                      </a:r>
                    </a:p>
                    <a:p>
                      <a:pPr algn="ctr"/>
                      <a:r>
                        <a:rPr lang="ru-RU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г.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245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картофель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2 364,6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2 504,9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62180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1521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овощи 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2 101,5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2 579,0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62180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4245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молоко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1 918,3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2 368,6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62180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056" name="Группа 2055"/>
          <p:cNvGrpSpPr/>
          <p:nvPr/>
        </p:nvGrpSpPr>
        <p:grpSpPr>
          <a:xfrm>
            <a:off x="137914" y="980728"/>
            <a:ext cx="8762603" cy="2105422"/>
            <a:chOff x="137914" y="1052736"/>
            <a:chExt cx="8762603" cy="210542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3469632" y="1484785"/>
              <a:ext cx="742328" cy="792088"/>
            </a:xfrm>
            <a:prstGeom prst="rect">
              <a:avLst/>
            </a:prstGeom>
            <a:noFill/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48%</a:t>
              </a:r>
            </a:p>
          </p:txBody>
        </p:sp>
        <p:grpSp>
          <p:nvGrpSpPr>
            <p:cNvPr id="2053" name="Группа 2052"/>
            <p:cNvGrpSpPr/>
            <p:nvPr/>
          </p:nvGrpSpPr>
          <p:grpSpPr>
            <a:xfrm>
              <a:off x="324892" y="1052736"/>
              <a:ext cx="8575625" cy="371057"/>
              <a:chOff x="324892" y="1052736"/>
              <a:chExt cx="8575625" cy="371057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5436096" y="1052736"/>
                <a:ext cx="3464421" cy="3701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9050" cap="rnd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Динамика производства основных видов сельскохозяйственной продукции в КФХ</a:t>
                </a:r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3469632" y="1052736"/>
                <a:ext cx="1853822" cy="37105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9050" cap="rnd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1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Производство сельхозпродукции</a:t>
                </a:r>
                <a:endParaRPr lang="ru-RU" sz="1000" b="1" i="1" kern="1200" dirty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324892" y="1124744"/>
                <a:ext cx="7216775" cy="298156"/>
              </a:xfrm>
              <a:prstGeom prst="rect">
                <a:avLst/>
              </a:prstGeom>
              <a:noFill/>
              <a:ln w="254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71436" tIns="71436" rIns="71436" bIns="71436" numCol="1" spcCol="38100" rtlCol="0" anchor="ctr">
                <a:spAutoFit/>
              </a:bodyPr>
              <a:lstStyle/>
              <a:p>
                <a:pPr marL="0" marR="0" indent="0" algn="l" defTabSz="91281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1000" dirty="0">
                    <a:solidFill>
                      <a:srgbClr val="00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01.01.2018, Росстат</a:t>
                </a:r>
                <a:endParaRPr kumimoji="0" lang="ru-RU" sz="1000" i="0" u="none" strike="noStrike" cap="none" spc="0" normalizeH="0" baseline="0" dirty="0">
                  <a:ln>
                    <a:noFill/>
                  </a:ln>
                  <a:solidFill>
                    <a:srgbClr val="0033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4278609" y="1487013"/>
              <a:ext cx="1044845" cy="360040"/>
            </a:xfrm>
            <a:prstGeom prst="rect">
              <a:avLst/>
            </a:prstGeom>
            <a:noFill/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1" kern="1200" dirty="0" smtClean="0">
                  <a:solidFill>
                    <a:srgbClr val="62180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34,6% </a:t>
              </a:r>
              <a:r>
                <a:rPr lang="ru-RU" sz="10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– ЛПХ</a:t>
              </a: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4278609" y="1916832"/>
              <a:ext cx="1044845" cy="360039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kern="1200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12,7% </a:t>
              </a:r>
              <a:r>
                <a:rPr lang="ru-RU" sz="12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КФХ</a:t>
              </a:r>
              <a:endParaRPr lang="ru-RU" sz="1200" b="1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55" name="Группа 2054"/>
            <p:cNvGrpSpPr/>
            <p:nvPr/>
          </p:nvGrpSpPr>
          <p:grpSpPr>
            <a:xfrm>
              <a:off x="137914" y="1484784"/>
              <a:ext cx="5185540" cy="1673374"/>
              <a:chOff x="137914" y="1484784"/>
              <a:chExt cx="5185540" cy="1673374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137914" y="2348880"/>
                <a:ext cx="753796" cy="214463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00" b="1" kern="1200" dirty="0" smtClean="0">
                    <a:solidFill>
                      <a:srgbClr val="62180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27</a:t>
                </a:r>
                <a:r>
                  <a:rPr kumimoji="0" lang="ru-RU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62180D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2180D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тыс.</a:t>
                </a:r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137914" y="1484784"/>
                <a:ext cx="753796" cy="36004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2180D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205 тыс.</a:t>
                </a:r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137915" y="1916832"/>
                <a:ext cx="753795" cy="36004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42F1A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23 млн</a:t>
                </a:r>
                <a:endPara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C42F1A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137915" y="2638000"/>
                <a:ext cx="753795" cy="520157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42F1A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5 608</a:t>
                </a:r>
              </a:p>
            </p:txBody>
          </p:sp>
          <p:grpSp>
            <p:nvGrpSpPr>
              <p:cNvPr id="2054" name="Группа 2053"/>
              <p:cNvGrpSpPr/>
              <p:nvPr/>
            </p:nvGrpSpPr>
            <p:grpSpPr>
              <a:xfrm>
                <a:off x="962500" y="1484784"/>
                <a:ext cx="4360954" cy="1673374"/>
                <a:chOff x="962500" y="1484784"/>
                <a:chExt cx="4360954" cy="1673374"/>
              </a:xfrm>
            </p:grpSpPr>
            <p:sp>
              <p:nvSpPr>
                <p:cNvPr id="57" name="Прямоугольник 56"/>
                <p:cNvSpPr/>
                <p:nvPr/>
              </p:nvSpPr>
              <p:spPr>
                <a:xfrm>
                  <a:off x="962500" y="2348880"/>
                  <a:ext cx="2385365" cy="214463"/>
                </a:xfrm>
                <a:prstGeom prst="rect">
                  <a:avLst/>
                </a:prstGeom>
                <a:solidFill>
                  <a:schemeClr val="bg1"/>
                </a:solidFill>
                <a:ln w="19050" cap="rnd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l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микропредприятий</a:t>
                  </a:r>
                  <a:endParaRPr kumimoji="0" lang="ru-RU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Прямоугольник 57"/>
                <p:cNvSpPr/>
                <p:nvPr/>
              </p:nvSpPr>
              <p:spPr>
                <a:xfrm>
                  <a:off x="964012" y="1484784"/>
                  <a:ext cx="2383854" cy="360040"/>
                </a:xfrm>
                <a:prstGeom prst="rect">
                  <a:avLst/>
                </a:prstGeom>
                <a:solidFill>
                  <a:schemeClr val="bg1"/>
                </a:solidFill>
                <a:ln w="19050" cap="rnd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l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ru-RU" sz="1100" b="1" kern="1200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к</a:t>
                  </a:r>
                  <a:r>
                    <a:rPr kumimoji="0" lang="ru-RU" sz="11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рестьянских</a:t>
                  </a:r>
                  <a:r>
                    <a:rPr kumimoji="0" lang="ru-RU" sz="11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ru-RU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(фермерских) хозяйств</a:t>
                  </a: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962500" y="1916832"/>
                  <a:ext cx="2385366" cy="360040"/>
                </a:xfrm>
                <a:prstGeom prst="rect">
                  <a:avLst/>
                </a:prstGeom>
                <a:noFill/>
                <a:ln w="19050" cap="rnd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l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личных </a:t>
                  </a:r>
                  <a:r>
                    <a:rPr kumimoji="0" lang="ru-RU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подсобных хозяйств</a:t>
                  </a: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964012" y="2636912"/>
                  <a:ext cx="2385365" cy="521246"/>
                </a:xfrm>
                <a:prstGeom prst="rect">
                  <a:avLst/>
                </a:prstGeom>
                <a:solidFill>
                  <a:schemeClr val="bg1"/>
                </a:solidFill>
                <a:ln w="19050" cap="rnd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l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сельскохозяйственных потребительских кооперативов</a:t>
                  </a:r>
                  <a:endParaRPr kumimoji="0" lang="ru-RU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>
                <a:xfrm>
                  <a:off x="3469632" y="2583899"/>
                  <a:ext cx="1853822" cy="574259"/>
                </a:xfrm>
                <a:prstGeom prst="rect">
                  <a:avLst/>
                </a:prstGeom>
                <a:solidFill>
                  <a:schemeClr val="bg1"/>
                </a:solidFill>
                <a:ln w="19050" cap="rnd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400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ru-RU" sz="1100" b="1" kern="1200" dirty="0" smtClean="0">
                      <a:solidFill>
                        <a:srgbClr val="62180D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718 млрд рублей</a:t>
                  </a:r>
                </a:p>
                <a:p>
                  <a:pPr algn="ctr" defTabSz="914400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ru-RU" sz="1100" b="1" kern="1200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объем производства всего</a:t>
                  </a:r>
                  <a:endParaRPr lang="ru-RU" sz="1100" b="1" kern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38" name="Стрелка вправо 137"/>
            <p:cNvSpPr/>
            <p:nvPr/>
          </p:nvSpPr>
          <p:spPr>
            <a:xfrm rot="5400000">
              <a:off x="4678238" y="2256836"/>
              <a:ext cx="216086" cy="400050"/>
            </a:xfrm>
            <a:prstGeom prst="rightArrow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71436" tIns="71436" rIns="71436" bIns="71436" numCol="1" spcCol="38100" rtlCol="0" anchor="ctr">
              <a:spAutoFit/>
            </a:bodyPr>
            <a:lstStyle/>
            <a:p>
              <a:pPr marL="0" marR="0" indent="0" algn="ctr" defTabSz="91281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140" name="Заголовок"/>
          <p:cNvSpPr txBox="1"/>
          <p:nvPr/>
        </p:nvSpPr>
        <p:spPr>
          <a:xfrm>
            <a:off x="723513" y="3287044"/>
            <a:ext cx="3117283" cy="359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1400" b="1">
                <a:solidFill>
                  <a:srgbClr val="00206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defRPr>
            </a:lvl1pPr>
          </a:lstStyle>
          <a:p>
            <a:r>
              <a:rPr lang="ru-RU" dirty="0"/>
              <a:t>Итоги ВСХП - 2016</a:t>
            </a:r>
          </a:p>
        </p:txBody>
      </p:sp>
      <p:grpSp>
        <p:nvGrpSpPr>
          <p:cNvPr id="141" name="Группа 140"/>
          <p:cNvGrpSpPr/>
          <p:nvPr/>
        </p:nvGrpSpPr>
        <p:grpSpPr>
          <a:xfrm>
            <a:off x="755576" y="5919084"/>
            <a:ext cx="2808312" cy="246220"/>
            <a:chOff x="6728966" y="1420615"/>
            <a:chExt cx="2316484" cy="332406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6728966" y="1479481"/>
              <a:ext cx="204673" cy="17631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000" kern="1200">
                <a:solidFill>
                  <a:prstClr val="white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931801" y="1420615"/>
              <a:ext cx="2113649" cy="332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000" i="1" kern="1200" dirty="0">
                  <a:solidFill>
                    <a:srgbClr val="002060"/>
                  </a:solidFill>
                  <a:latin typeface="Times New Roman" pitchFamily="18" charset="0"/>
                  <a:ea typeface="+mn-ea"/>
                  <a:cs typeface="+mn-cs"/>
                </a:rPr>
                <a:t>Общая земельная площадь, га</a:t>
              </a:r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1979712" y="4639001"/>
            <a:ext cx="1469216" cy="1067334"/>
            <a:chOff x="3465784" y="2889665"/>
            <a:chExt cx="2430779" cy="1676152"/>
          </a:xfrm>
        </p:grpSpPr>
        <p:graphicFrame>
          <p:nvGraphicFramePr>
            <p:cNvPr id="145" name="Диаграмма 144"/>
            <p:cNvGraphicFramePr/>
            <p:nvPr>
              <p:extLst>
                <p:ext uri="{D42A27DB-BD31-4B8C-83A1-F6EECF244321}">
                  <p14:modId xmlns:p14="http://schemas.microsoft.com/office/powerpoint/2010/main" val="2111851316"/>
                </p:ext>
              </p:extLst>
            </p:nvPr>
          </p:nvGraphicFramePr>
          <p:xfrm>
            <a:off x="3465784" y="2889665"/>
            <a:ext cx="2266075" cy="16761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46" name="Прямая со стрелкой 145"/>
            <p:cNvCxnSpPr/>
            <p:nvPr/>
          </p:nvCxnSpPr>
          <p:spPr>
            <a:xfrm flipV="1">
              <a:off x="4418867" y="3477273"/>
              <a:ext cx="343171" cy="211589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47" name="Прямоугольник 146"/>
            <p:cNvSpPr/>
            <p:nvPr/>
          </p:nvSpPr>
          <p:spPr>
            <a:xfrm>
              <a:off x="4152673" y="3088996"/>
              <a:ext cx="1743890" cy="2288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b="1" i="1" kern="1200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 2,4 раза</a:t>
              </a:r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179512" y="4653136"/>
            <a:ext cx="1710038" cy="1038793"/>
            <a:chOff x="3465784" y="2889665"/>
            <a:chExt cx="2663921" cy="1676152"/>
          </a:xfrm>
        </p:grpSpPr>
        <p:graphicFrame>
          <p:nvGraphicFramePr>
            <p:cNvPr id="152" name="Диаграмма 151"/>
            <p:cNvGraphicFramePr/>
            <p:nvPr>
              <p:extLst>
                <p:ext uri="{D42A27DB-BD31-4B8C-83A1-F6EECF244321}">
                  <p14:modId xmlns:p14="http://schemas.microsoft.com/office/powerpoint/2010/main" val="2304937832"/>
                </p:ext>
              </p:extLst>
            </p:nvPr>
          </p:nvGraphicFramePr>
          <p:xfrm>
            <a:off x="3465784" y="2889665"/>
            <a:ext cx="2663921" cy="16761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53" name="Прямая со стрелкой 152"/>
            <p:cNvCxnSpPr/>
            <p:nvPr/>
          </p:nvCxnSpPr>
          <p:spPr>
            <a:xfrm flipV="1">
              <a:off x="4589469" y="3478549"/>
              <a:ext cx="402793" cy="209464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54" name="Прямоугольник 153"/>
            <p:cNvSpPr/>
            <p:nvPr/>
          </p:nvSpPr>
          <p:spPr>
            <a:xfrm>
              <a:off x="4322335" y="3009660"/>
              <a:ext cx="1008113" cy="2214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b="1" i="1" kern="1200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+ 35%</a:t>
              </a:r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6444208" y="4371487"/>
            <a:ext cx="2340602" cy="1361769"/>
            <a:chOff x="3011333" y="4330357"/>
            <a:chExt cx="3327198" cy="2232031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3055760" y="4330357"/>
              <a:ext cx="3282771" cy="2232031"/>
              <a:chOff x="3055760" y="4330357"/>
              <a:chExt cx="3282771" cy="2232031"/>
            </a:xfrm>
          </p:grpSpPr>
          <p:graphicFrame>
            <p:nvGraphicFramePr>
              <p:cNvPr id="163" name="Диаграмма 162"/>
              <p:cNvGraphicFramePr/>
              <p:nvPr>
                <p:extLst>
                  <p:ext uri="{D42A27DB-BD31-4B8C-83A1-F6EECF244321}">
                    <p14:modId xmlns:p14="http://schemas.microsoft.com/office/powerpoint/2010/main" val="1359279761"/>
                  </p:ext>
                </p:extLst>
              </p:nvPr>
            </p:nvGraphicFramePr>
            <p:xfrm>
              <a:off x="3085853" y="4642271"/>
              <a:ext cx="3252678" cy="192011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cxnSp>
            <p:nvCxnSpPr>
              <p:cNvPr id="164" name="Прямая со стрелкой 163"/>
              <p:cNvCxnSpPr/>
              <p:nvPr/>
            </p:nvCxnSpPr>
            <p:spPr>
              <a:xfrm flipV="1">
                <a:off x="3336639" y="5366935"/>
                <a:ext cx="588070" cy="250272"/>
              </a:xfrm>
              <a:prstGeom prst="straightConnector1">
                <a:avLst/>
              </a:prstGeom>
              <a:ln w="12700">
                <a:solidFill>
                  <a:schemeClr val="accent5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65" name="Прямоугольник 164"/>
              <p:cNvSpPr/>
              <p:nvPr/>
            </p:nvSpPr>
            <p:spPr>
              <a:xfrm>
                <a:off x="3055760" y="4905463"/>
                <a:ext cx="1340720" cy="4084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2264146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00" b="1" i="1" kern="1200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 2,2 раза</a:t>
                </a:r>
              </a:p>
            </p:txBody>
          </p:sp>
          <p:cxnSp>
            <p:nvCxnSpPr>
              <p:cNvPr id="166" name="Прямая со стрелкой 165"/>
              <p:cNvCxnSpPr/>
              <p:nvPr/>
            </p:nvCxnSpPr>
            <p:spPr>
              <a:xfrm flipV="1">
                <a:off x="4396482" y="5125546"/>
                <a:ext cx="555525" cy="262172"/>
              </a:xfrm>
              <a:prstGeom prst="straightConnector1">
                <a:avLst/>
              </a:prstGeom>
              <a:ln w="12700">
                <a:solidFill>
                  <a:schemeClr val="accent5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67" name="Прямоугольник 166"/>
              <p:cNvSpPr/>
              <p:nvPr/>
            </p:nvSpPr>
            <p:spPr>
              <a:xfrm>
                <a:off x="4066857" y="4585311"/>
                <a:ext cx="1313910" cy="4084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2264146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00" b="1" i="1" kern="1200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 1,6 раза</a:t>
                </a:r>
              </a:p>
            </p:txBody>
          </p:sp>
          <p:cxnSp>
            <p:nvCxnSpPr>
              <p:cNvPr id="168" name="Прямая со стрелкой 167"/>
              <p:cNvCxnSpPr/>
              <p:nvPr/>
            </p:nvCxnSpPr>
            <p:spPr>
              <a:xfrm flipV="1">
                <a:off x="5380768" y="4789493"/>
                <a:ext cx="628497" cy="299143"/>
              </a:xfrm>
              <a:prstGeom prst="straightConnector1">
                <a:avLst/>
              </a:prstGeom>
              <a:ln w="12700">
                <a:solidFill>
                  <a:schemeClr val="accent5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69" name="Прямоугольник 168"/>
              <p:cNvSpPr/>
              <p:nvPr/>
            </p:nvSpPr>
            <p:spPr>
              <a:xfrm>
                <a:off x="5190959" y="4330357"/>
                <a:ext cx="1008112" cy="4084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2264146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00" b="1" i="1" kern="1200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 6 раз</a:t>
                </a:r>
              </a:p>
            </p:txBody>
          </p:sp>
        </p:grpSp>
        <p:sp>
          <p:nvSpPr>
            <p:cNvPr id="158" name="TextBox 157"/>
            <p:cNvSpPr txBox="1"/>
            <p:nvPr/>
          </p:nvSpPr>
          <p:spPr>
            <a:xfrm>
              <a:off x="3516424" y="6146306"/>
              <a:ext cx="753009" cy="378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2016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3011333" y="6154115"/>
              <a:ext cx="741849" cy="378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2006</a:t>
              </a:r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5076056" y="5831324"/>
            <a:ext cx="3878678" cy="622012"/>
            <a:chOff x="6678509" y="4979774"/>
            <a:chExt cx="2944632" cy="915690"/>
          </a:xfrm>
        </p:grpSpPr>
        <p:grpSp>
          <p:nvGrpSpPr>
            <p:cNvPr id="171" name="Группа 170"/>
            <p:cNvGrpSpPr/>
            <p:nvPr/>
          </p:nvGrpSpPr>
          <p:grpSpPr>
            <a:xfrm>
              <a:off x="6678509" y="4979774"/>
              <a:ext cx="2889967" cy="624047"/>
              <a:chOff x="6750518" y="1429695"/>
              <a:chExt cx="2889967" cy="624047"/>
            </a:xfrm>
          </p:grpSpPr>
          <p:sp>
            <p:nvSpPr>
              <p:cNvPr id="175" name="Прямоугольник 174"/>
              <p:cNvSpPr/>
              <p:nvPr/>
            </p:nvSpPr>
            <p:spPr>
              <a:xfrm>
                <a:off x="6750518" y="1818543"/>
                <a:ext cx="126682" cy="15318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2264146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sz="10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Прямоугольник 175"/>
              <p:cNvSpPr/>
              <p:nvPr/>
            </p:nvSpPr>
            <p:spPr>
              <a:xfrm>
                <a:off x="6750518" y="1505647"/>
                <a:ext cx="125219" cy="178144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2264146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sz="10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1801" y="1721335"/>
                <a:ext cx="2707223" cy="332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algn="l" defTabSz="2264146" fontAlgn="base" hangingPunct="1">
                  <a:spcBef>
                    <a:spcPct val="0"/>
                  </a:spcBef>
                  <a:spcAft>
                    <a:spcPct val="0"/>
                  </a:spcAft>
                  <a:defRPr sz="1800" i="1" kern="1200">
                    <a:solidFill>
                      <a:srgbClr val="002060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</a:lstStyle>
              <a:p>
                <a:r>
                  <a:rPr lang="ru-RU" sz="1000" dirty="0"/>
                  <a:t>Поголовье овец и коз</a:t>
                </a: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6931801" y="1429695"/>
                <a:ext cx="2708684" cy="332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algn="l" defTabSz="2264146" fontAlgn="base" hangingPunct="1">
                  <a:spcBef>
                    <a:spcPct val="0"/>
                  </a:spcBef>
                  <a:spcAft>
                    <a:spcPct val="0"/>
                  </a:spcAft>
                  <a:defRPr sz="1800" i="1" kern="1200">
                    <a:solidFill>
                      <a:srgbClr val="002060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</a:lstStyle>
              <a:p>
                <a:r>
                  <a:rPr lang="ru-RU" sz="1000" dirty="0"/>
                  <a:t>Поголовье крупного рогатого скота</a:t>
                </a:r>
              </a:p>
            </p:txBody>
          </p:sp>
        </p:grpSp>
        <p:grpSp>
          <p:nvGrpSpPr>
            <p:cNvPr id="172" name="Группа 171"/>
            <p:cNvGrpSpPr/>
            <p:nvPr/>
          </p:nvGrpSpPr>
          <p:grpSpPr>
            <a:xfrm>
              <a:off x="6678509" y="5563058"/>
              <a:ext cx="2944632" cy="332406"/>
              <a:chOff x="6678509" y="5563058"/>
              <a:chExt cx="2944632" cy="332406"/>
            </a:xfrm>
          </p:grpSpPr>
          <p:sp>
            <p:nvSpPr>
              <p:cNvPr id="173" name="Прямоугольник 172"/>
              <p:cNvSpPr/>
              <p:nvPr/>
            </p:nvSpPr>
            <p:spPr>
              <a:xfrm>
                <a:off x="6678509" y="5678089"/>
                <a:ext cx="125219" cy="17660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2264146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sz="1000" kern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6876255" y="5563058"/>
                <a:ext cx="2746886" cy="332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algn="l" defTabSz="2264146" fontAlgn="base" hangingPunct="1">
                  <a:spcBef>
                    <a:spcPct val="0"/>
                  </a:spcBef>
                  <a:spcAft>
                    <a:spcPct val="0"/>
                  </a:spcAft>
                  <a:defRPr sz="1800" i="1" kern="1200">
                    <a:solidFill>
                      <a:srgbClr val="002060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</a:lstStyle>
              <a:p>
                <a:r>
                  <a:rPr lang="ru-RU" sz="1000" dirty="0"/>
                  <a:t>Поголовье птицы</a:t>
                </a:r>
              </a:p>
            </p:txBody>
          </p:sp>
        </p:grpSp>
      </p:grpSp>
      <p:grpSp>
        <p:nvGrpSpPr>
          <p:cNvPr id="194" name="Группа 193"/>
          <p:cNvGrpSpPr/>
          <p:nvPr/>
        </p:nvGrpSpPr>
        <p:grpSpPr>
          <a:xfrm>
            <a:off x="3469632" y="3717032"/>
            <a:ext cx="5430885" cy="454359"/>
            <a:chOff x="452218" y="4365104"/>
            <a:chExt cx="8311571" cy="277247"/>
          </a:xfrm>
        </p:grpSpPr>
        <p:sp>
          <p:nvSpPr>
            <p:cNvPr id="195" name="TextBox 194"/>
            <p:cNvSpPr txBox="1"/>
            <p:nvPr/>
          </p:nvSpPr>
          <p:spPr>
            <a:xfrm>
              <a:off x="452218" y="4398206"/>
              <a:ext cx="8296247" cy="2441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457200" indent="-457200" algn="l" defTabSz="2264146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b="1" kern="1200">
                  <a:solidFill>
                    <a:srgbClr val="003300"/>
                  </a:solidFill>
                  <a:latin typeface="Times New Roman" pitchFamily="18" charset="0"/>
                  <a:ea typeface="+mn-ea"/>
                  <a:cs typeface="+mn-cs"/>
                </a:defRPr>
              </a:lvl1pPr>
            </a:lstStyle>
            <a:p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Поголовье сельскохозяйственных животных в среднем </a:t>
              </a:r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на </a:t>
              </a:r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одно хозяйство, гол.</a:t>
              </a:r>
            </a:p>
          </p:txBody>
        </p:sp>
        <p:cxnSp>
          <p:nvCxnSpPr>
            <p:cNvPr id="196" name="Прямая соединительная линия 195"/>
            <p:cNvCxnSpPr/>
            <p:nvPr/>
          </p:nvCxnSpPr>
          <p:spPr>
            <a:xfrm>
              <a:off x="467544" y="4365104"/>
              <a:ext cx="8296245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7" name="TextBox 196"/>
          <p:cNvSpPr txBox="1"/>
          <p:nvPr/>
        </p:nvSpPr>
        <p:spPr>
          <a:xfrm>
            <a:off x="227959" y="4249100"/>
            <a:ext cx="697275" cy="298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marL="0" marR="0" indent="0" algn="ctr" defTabSz="9128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ЛПХ</a:t>
            </a:r>
            <a:endParaRPr kumimoji="0" lang="ru-RU" sz="1000" b="1" i="0" u="none" strike="noStrike" cap="none" spc="0" normalizeH="0" baseline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907704" y="4249100"/>
            <a:ext cx="697275" cy="298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marL="0" marR="0" indent="0" algn="ctr" defTabSz="9128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КФ</a:t>
            </a:r>
            <a:r>
              <a:rPr kumimoji="0" lang="ru-RU" sz="1000" b="1" i="0" u="none" strike="noStrike" cap="none" spc="0" normalizeH="0" baseline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Х</a:t>
            </a:r>
            <a:endParaRPr kumimoji="0" lang="ru-RU" sz="1000" b="1" i="0" u="none" strike="noStrike" cap="none" spc="0" normalizeH="0" baseline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696123" y="5517232"/>
            <a:ext cx="4708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64146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380312" y="5517232"/>
            <a:ext cx="4638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64146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2006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8344195" y="5517232"/>
            <a:ext cx="4708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64146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8028384" y="5517232"/>
            <a:ext cx="4638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64146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9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2006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3493223" y="4461149"/>
            <a:ext cx="2518937" cy="1243707"/>
            <a:chOff x="4433438" y="4509121"/>
            <a:chExt cx="2121553" cy="1243707"/>
          </a:xfrm>
        </p:grpSpPr>
        <p:grpSp>
          <p:nvGrpSpPr>
            <p:cNvPr id="180" name="Группа 179"/>
            <p:cNvGrpSpPr/>
            <p:nvPr/>
          </p:nvGrpSpPr>
          <p:grpSpPr>
            <a:xfrm>
              <a:off x="4434581" y="4509121"/>
              <a:ext cx="2031808" cy="1243079"/>
              <a:chOff x="3085560" y="4297801"/>
              <a:chExt cx="3252679" cy="1916563"/>
            </a:xfrm>
          </p:grpSpPr>
          <p:graphicFrame>
            <p:nvGraphicFramePr>
              <p:cNvPr id="187" name="Диаграмма 186"/>
              <p:cNvGraphicFramePr/>
              <p:nvPr>
                <p:extLst>
                  <p:ext uri="{D42A27DB-BD31-4B8C-83A1-F6EECF244321}">
                    <p14:modId xmlns:p14="http://schemas.microsoft.com/office/powerpoint/2010/main" val="2906251459"/>
                  </p:ext>
                </p:extLst>
              </p:nvPr>
            </p:nvGraphicFramePr>
            <p:xfrm>
              <a:off x="3085560" y="4509120"/>
              <a:ext cx="3252679" cy="170524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cxnSp>
            <p:nvCxnSpPr>
              <p:cNvPr id="188" name="Прямая со стрелкой 187"/>
              <p:cNvCxnSpPr/>
              <p:nvPr/>
            </p:nvCxnSpPr>
            <p:spPr>
              <a:xfrm flipV="1">
                <a:off x="3395970" y="5240460"/>
                <a:ext cx="588070" cy="250274"/>
              </a:xfrm>
              <a:prstGeom prst="straightConnector1">
                <a:avLst/>
              </a:prstGeom>
              <a:ln w="12700">
                <a:solidFill>
                  <a:schemeClr val="accent5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89" name="Прямоугольник 188"/>
              <p:cNvSpPr/>
              <p:nvPr/>
            </p:nvSpPr>
            <p:spPr>
              <a:xfrm>
                <a:off x="3276735" y="4890081"/>
                <a:ext cx="1008112" cy="2214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2264146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00" b="1" i="1" kern="1200" dirty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+ 67%</a:t>
                </a:r>
              </a:p>
            </p:txBody>
          </p:sp>
          <p:cxnSp>
            <p:nvCxnSpPr>
              <p:cNvPr id="190" name="Прямая со стрелкой 189"/>
              <p:cNvCxnSpPr/>
              <p:nvPr/>
            </p:nvCxnSpPr>
            <p:spPr>
              <a:xfrm flipV="1">
                <a:off x="4437459" y="5020509"/>
                <a:ext cx="555524" cy="262172"/>
              </a:xfrm>
              <a:prstGeom prst="straightConnector1">
                <a:avLst/>
              </a:prstGeom>
              <a:ln w="12700">
                <a:solidFill>
                  <a:schemeClr val="accent5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91" name="Прямоугольник 190"/>
              <p:cNvSpPr/>
              <p:nvPr/>
            </p:nvSpPr>
            <p:spPr>
              <a:xfrm>
                <a:off x="4369755" y="4693747"/>
                <a:ext cx="1008112" cy="2214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2264146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00" b="1" i="1" kern="1200" dirty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+ 86%</a:t>
                </a:r>
              </a:p>
            </p:txBody>
          </p:sp>
          <p:cxnSp>
            <p:nvCxnSpPr>
              <p:cNvPr id="192" name="Прямая со стрелкой 191"/>
              <p:cNvCxnSpPr/>
              <p:nvPr/>
            </p:nvCxnSpPr>
            <p:spPr>
              <a:xfrm flipV="1">
                <a:off x="5497454" y="4519841"/>
                <a:ext cx="628497" cy="299144"/>
              </a:xfrm>
              <a:prstGeom prst="straightConnector1">
                <a:avLst/>
              </a:prstGeom>
              <a:ln w="12700">
                <a:solidFill>
                  <a:schemeClr val="accent5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93" name="Прямоугольник 192"/>
              <p:cNvSpPr/>
              <p:nvPr/>
            </p:nvSpPr>
            <p:spPr>
              <a:xfrm>
                <a:off x="5294618" y="4297801"/>
                <a:ext cx="1008112" cy="2214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2264146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00" b="1" i="1" kern="1200" dirty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+ 18%</a:t>
                </a:r>
              </a:p>
            </p:txBody>
          </p:sp>
        </p:grpSp>
        <p:sp>
          <p:nvSpPr>
            <p:cNvPr id="206" name="TextBox 205"/>
            <p:cNvSpPr txBox="1"/>
            <p:nvPr/>
          </p:nvSpPr>
          <p:spPr>
            <a:xfrm>
              <a:off x="4749249" y="5517232"/>
              <a:ext cx="4708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2016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4433438" y="5521996"/>
              <a:ext cx="4638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2006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397321" y="5517232"/>
              <a:ext cx="4708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2016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5116267" y="5521996"/>
              <a:ext cx="4638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2006</a:t>
              </a: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6084168" y="5517232"/>
              <a:ext cx="4708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2016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801590" y="5521996"/>
              <a:ext cx="4638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264146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90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2006</a:t>
              </a:r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3479646" y="4249100"/>
            <a:ext cx="697275" cy="298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marL="0" marR="0" indent="0" algn="ctr" defTabSz="9128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ЛПХ</a:t>
            </a:r>
            <a:endParaRPr kumimoji="0" lang="ru-RU" sz="1000" b="1" i="0" u="none" strike="noStrike" cap="none" spc="0" normalizeH="0" baseline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531260" y="4249100"/>
            <a:ext cx="697275" cy="298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marL="0" marR="0" indent="0" algn="ctr" defTabSz="9128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КФ</a:t>
            </a:r>
            <a:r>
              <a:rPr kumimoji="0" lang="ru-RU" sz="1000" b="1" i="0" u="none" strike="noStrike" cap="none" spc="0" normalizeH="0" baseline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Х</a:t>
            </a:r>
            <a:endParaRPr kumimoji="0" lang="ru-RU" sz="1000" b="1" i="0" u="none" strike="noStrike" cap="none" spc="0" normalizeH="0" baseline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215" name="Нашивка 214"/>
          <p:cNvSpPr/>
          <p:nvPr/>
        </p:nvSpPr>
        <p:spPr>
          <a:xfrm>
            <a:off x="324892" y="3317822"/>
            <a:ext cx="215342" cy="298156"/>
          </a:xfrm>
          <a:prstGeom prst="chevron">
            <a:avLst/>
          </a:prstGeom>
          <a:solidFill>
            <a:srgbClr val="00206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marL="0" marR="0" indent="0" algn="ctr" defTabSz="9128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2051" name="Группа 2050"/>
          <p:cNvGrpSpPr/>
          <p:nvPr/>
        </p:nvGrpSpPr>
        <p:grpSpPr>
          <a:xfrm>
            <a:off x="227959" y="3720654"/>
            <a:ext cx="3121418" cy="459071"/>
            <a:chOff x="227959" y="3720654"/>
            <a:chExt cx="3121418" cy="459071"/>
          </a:xfrm>
        </p:grpSpPr>
        <p:grpSp>
          <p:nvGrpSpPr>
            <p:cNvPr id="148" name="Группа 147"/>
            <p:cNvGrpSpPr/>
            <p:nvPr/>
          </p:nvGrpSpPr>
          <p:grpSpPr>
            <a:xfrm>
              <a:off x="227959" y="3720654"/>
              <a:ext cx="3121418" cy="459071"/>
              <a:chOff x="452219" y="2636912"/>
              <a:chExt cx="8296245" cy="560654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452219" y="2708920"/>
                <a:ext cx="8296245" cy="4886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457200" indent="-457200" algn="l" defTabSz="2264146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ru-RU" sz="1000" b="1" kern="1200" dirty="0">
                    <a:solidFill>
                      <a:srgbClr val="00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Общая площадь земли, в среднем на одно хозяйство, га</a:t>
                </a:r>
              </a:p>
            </p:txBody>
          </p:sp>
          <p:cxnSp>
            <p:nvCxnSpPr>
              <p:cNvPr id="150" name="Прямая соединительная линия 149"/>
              <p:cNvCxnSpPr/>
              <p:nvPr/>
            </p:nvCxnSpPr>
            <p:spPr>
              <a:xfrm>
                <a:off x="452219" y="2636912"/>
                <a:ext cx="8296245" cy="0"/>
              </a:xfrm>
              <a:prstGeom prst="line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3080" name="Picture 8" descr="ÐÐ°ÑÑÐ¸Ð½ÐºÐ¸ Ð¿Ð¾ Ð·Ð°Ð¿ÑÐ¾ÑÑ Ð¿Ð¾Ð»Ðµ Ð¸ÐºÐ¾Ð½ÐºÐ°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44" y="3812038"/>
              <a:ext cx="267523" cy="267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82" name="Picture 10" descr="ÐÐ°ÑÑÐ¸Ð½ÐºÐ¸ Ð¿Ð¾ Ð·Ð°Ð¿ÑÐ¾ÑÑ ÐºÐ¾ÑÐ¾Ð²Ð° Ð¸ÐºÐ¾Ð½ÐºÐ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558" y="3863310"/>
            <a:ext cx="296721" cy="2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0" name="Группа 99"/>
          <p:cNvGrpSpPr/>
          <p:nvPr/>
        </p:nvGrpSpPr>
        <p:grpSpPr>
          <a:xfrm>
            <a:off x="12130" y="233012"/>
            <a:ext cx="8971030" cy="6600724"/>
            <a:chOff x="12130" y="233012"/>
            <a:chExt cx="8971030" cy="6600724"/>
          </a:xfrm>
        </p:grpSpPr>
        <p:sp>
          <p:nvSpPr>
            <p:cNvPr id="101" name="AutoShape 3"/>
            <p:cNvSpPr>
              <a:spLocks noChangeArrowheads="1"/>
            </p:cNvSpPr>
            <p:nvPr/>
          </p:nvSpPr>
          <p:spPr bwMode="auto">
            <a:xfrm>
              <a:off x="119460" y="233012"/>
              <a:ext cx="8781057" cy="531692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ЗНАЧЕНИЕ МАЛЫХ ФОРМ ХОЗЯЙСТВОВАНИЯ НА СЕЛЕ</a:t>
              </a:r>
              <a:endPara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Прямоугольник 101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5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112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718251" y="6525344"/>
            <a:ext cx="298376" cy="360040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692696"/>
            <a:ext cx="8712967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2264146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Гранты предоставляются за счет средств </a:t>
            </a:r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«единой» субсидии 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Правилами, приведенными </a:t>
            </a:r>
            <a:r>
              <a:rPr lang="ru-RU" sz="1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приложении № 9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Госпрограмме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07504" y="1211560"/>
            <a:ext cx="7296946" cy="2952328"/>
            <a:chOff x="107504" y="2276872"/>
            <a:chExt cx="7296946" cy="2952328"/>
          </a:xfrm>
        </p:grpSpPr>
        <p:pic>
          <p:nvPicPr>
            <p:cNvPr id="5122" name="Picture 2" descr="ÐÐ°ÑÑÐ¸Ð½ÐºÐ¸ Ð¿Ð¾ Ð·Ð°Ð¿ÑÐ¾ÑÑ ÑÑÑÐµÐ»ÐºÐ° Ð²Ð²ÐµÑÑ 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4284018"/>
              <a:ext cx="843660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51520" y="2348880"/>
              <a:ext cx="615553" cy="194421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1400" b="1" i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СОЦИАЛЬНЫЙ ЛИФТ</a:t>
              </a:r>
              <a:endPara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1043609" y="2276872"/>
              <a:ext cx="6352302" cy="936104"/>
              <a:chOff x="1043609" y="2276872"/>
              <a:chExt cx="6352302" cy="936104"/>
            </a:xfrm>
          </p:grpSpPr>
          <p:sp>
            <p:nvSpPr>
              <p:cNvPr id="95" name="Прямоугольник 94"/>
              <p:cNvSpPr/>
              <p:nvPr/>
            </p:nvSpPr>
            <p:spPr>
              <a:xfrm>
                <a:off x="1043609" y="2276872"/>
                <a:ext cx="2160240" cy="93610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175" cap="rnd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Грант для развития МТБ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СЕЛЬСКОХОЗЯЙСТВЕННЫХ ПОТРЕБИТЕЛЬСКИХ КООПЕРАТИВОВ (СПОК)</a:t>
                </a:r>
                <a:endParaRPr lang="ru-RU" sz="1050" b="1" dirty="0">
                  <a:solidFill>
                    <a:srgbClr val="233D2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0" name="Группа 9"/>
              <p:cNvGrpSpPr/>
              <p:nvPr/>
            </p:nvGrpSpPr>
            <p:grpSpPr>
              <a:xfrm>
                <a:off x="3275459" y="2276872"/>
                <a:ext cx="4120452" cy="936104"/>
                <a:chOff x="3419475" y="2276872"/>
                <a:chExt cx="4120452" cy="936104"/>
              </a:xfrm>
            </p:grpSpPr>
            <p:sp>
              <p:nvSpPr>
                <p:cNvPr id="5" name="Прямоугольник 4"/>
                <p:cNvSpPr/>
                <p:nvPr/>
              </p:nvSpPr>
              <p:spPr>
                <a:xfrm>
                  <a:off x="3419475" y="2276872"/>
                  <a:ext cx="1008509" cy="36004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МАКС. ГРАНТ – </a:t>
                  </a:r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70 МЛН РУБ.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2" name="Прямоугольник 101"/>
                <p:cNvSpPr/>
                <p:nvPr/>
              </p:nvSpPr>
              <p:spPr>
                <a:xfrm>
                  <a:off x="3419475" y="2852936"/>
                  <a:ext cx="1008509" cy="36004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60 %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ЗАТРАТ СПОК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3750769" y="2560258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=</a:t>
                  </a:r>
                  <a:endParaRPr lang="ru-RU" dirty="0"/>
                </a:p>
              </p:txBody>
            </p:sp>
            <p:sp>
              <p:nvSpPr>
                <p:cNvPr id="104" name="Прямоугольник 103"/>
                <p:cNvSpPr/>
                <p:nvPr/>
              </p:nvSpPr>
              <p:spPr>
                <a:xfrm>
                  <a:off x="4644008" y="2276872"/>
                  <a:ext cx="864096" cy="93610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1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СПОК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5715589" y="2276872"/>
                  <a:ext cx="1815799" cy="360040"/>
                </a:xfrm>
                <a:prstGeom prst="rect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СПОК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4355976" y="2492896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/>
                    <a:t>+</a:t>
                  </a:r>
                  <a:endParaRPr lang="ru-RU" sz="2400" b="1" dirty="0"/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>
                <a:xfrm>
                  <a:off x="5724128" y="2723728"/>
                  <a:ext cx="1815799" cy="489248"/>
                </a:xfrm>
                <a:prstGeom prst="rect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20 % </a:t>
                  </a:r>
                </a:p>
                <a:p>
                  <a:pPr algn="ctr"/>
                  <a:r>
                    <a:rPr lang="ru-RU" sz="900" b="1" dirty="0" err="1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м.б</a:t>
                  </a:r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. обеспечены из средств бюджета субъекта РФ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" name="Правая фигурная скобка 7"/>
                <p:cNvSpPr/>
                <p:nvPr/>
              </p:nvSpPr>
              <p:spPr>
                <a:xfrm>
                  <a:off x="5580112" y="2276872"/>
                  <a:ext cx="72008" cy="936104"/>
                </a:xfrm>
                <a:prstGeom prst="rightBrac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3" name="Группа 12"/>
            <p:cNvGrpSpPr/>
            <p:nvPr/>
          </p:nvGrpSpPr>
          <p:grpSpPr>
            <a:xfrm>
              <a:off x="1043611" y="3284984"/>
              <a:ext cx="6360839" cy="936104"/>
              <a:chOff x="1043611" y="3284984"/>
              <a:chExt cx="6360839" cy="936104"/>
            </a:xfrm>
          </p:grpSpPr>
          <p:sp>
            <p:nvSpPr>
              <p:cNvPr id="96" name="Прямоугольник 95"/>
              <p:cNvSpPr/>
              <p:nvPr/>
            </p:nvSpPr>
            <p:spPr>
              <a:xfrm>
                <a:off x="1043611" y="3284984"/>
                <a:ext cx="2160240" cy="93610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175" cap="rnd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Грант на развитие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СЕМЕЙНЫХ ЖИВОТНОВОДЧЕСКИХ ФЕРМ</a:t>
                </a:r>
                <a:endParaRPr lang="ru-RU" sz="1050" b="1" dirty="0">
                  <a:solidFill>
                    <a:srgbClr val="233D2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0" name="Группа 109"/>
              <p:cNvGrpSpPr/>
              <p:nvPr/>
            </p:nvGrpSpPr>
            <p:grpSpPr>
              <a:xfrm>
                <a:off x="3282519" y="3284984"/>
                <a:ext cx="4121931" cy="936104"/>
                <a:chOff x="3419475" y="2276872"/>
                <a:chExt cx="4121931" cy="936104"/>
              </a:xfrm>
            </p:grpSpPr>
            <p:sp>
              <p:nvSpPr>
                <p:cNvPr id="111" name="Прямоугольник 110"/>
                <p:cNvSpPr/>
                <p:nvPr/>
              </p:nvSpPr>
              <p:spPr>
                <a:xfrm>
                  <a:off x="3419475" y="2276872"/>
                  <a:ext cx="1008509" cy="4468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ГРАНТ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21,6 - 30 </a:t>
                  </a:r>
                </a:p>
                <a:p>
                  <a:pPr algn="ctr"/>
                  <a:r>
                    <a:rPr lang="ru-RU" sz="8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МЛН РУБ.</a:t>
                  </a:r>
                  <a:endParaRPr lang="ru-RU" sz="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>
                <a:xfrm>
                  <a:off x="3419475" y="2852936"/>
                  <a:ext cx="1008509" cy="36004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60 %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ЗАТРАТ СЖФ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3792011" y="2616007"/>
                  <a:ext cx="3600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=</a:t>
                  </a:r>
                  <a:endParaRPr lang="ru-RU" sz="1600" dirty="0"/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>
                <a:xfrm>
                  <a:off x="4644008" y="2276872"/>
                  <a:ext cx="864096" cy="93610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1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СЖФ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>
                <a:xfrm>
                  <a:off x="5715589" y="2276872"/>
                  <a:ext cx="1817278" cy="360040"/>
                </a:xfrm>
                <a:prstGeom prst="rect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СЖФ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4355976" y="2492896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/>
                    <a:t>+</a:t>
                  </a:r>
                  <a:endParaRPr lang="ru-RU" sz="2400" b="1" dirty="0"/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>
                <a:xfrm>
                  <a:off x="5724128" y="2723728"/>
                  <a:ext cx="1817278" cy="489248"/>
                </a:xfrm>
                <a:prstGeom prst="rect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20 % </a:t>
                  </a:r>
                </a:p>
                <a:p>
                  <a:pPr algn="ctr"/>
                  <a:r>
                    <a:rPr lang="ru-RU" sz="900" b="1" dirty="0" err="1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м.б</a:t>
                  </a:r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. обеспечены из средств бюджета субъекта РФ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Правая фигурная скобка 117"/>
                <p:cNvSpPr/>
                <p:nvPr/>
              </p:nvSpPr>
              <p:spPr>
                <a:xfrm>
                  <a:off x="5580112" y="2276872"/>
                  <a:ext cx="72008" cy="936104"/>
                </a:xfrm>
                <a:prstGeom prst="rightBrac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5" name="Группа 14"/>
            <p:cNvGrpSpPr/>
            <p:nvPr/>
          </p:nvGrpSpPr>
          <p:grpSpPr>
            <a:xfrm>
              <a:off x="1043608" y="4293096"/>
              <a:ext cx="6360842" cy="936104"/>
              <a:chOff x="1043608" y="4293096"/>
              <a:chExt cx="6360842" cy="936104"/>
            </a:xfrm>
          </p:grpSpPr>
          <p:sp>
            <p:nvSpPr>
              <p:cNvPr id="97" name="Прямоугольник 96"/>
              <p:cNvSpPr/>
              <p:nvPr/>
            </p:nvSpPr>
            <p:spPr>
              <a:xfrm>
                <a:off x="1043608" y="4293096"/>
                <a:ext cx="2160240" cy="93610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175" cap="rnd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Грант на поддержку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НАЧИНАЮЩИХ ФЕРМЕРОВ</a:t>
                </a:r>
                <a:endParaRPr lang="ru-RU" sz="1050" b="1" dirty="0">
                  <a:solidFill>
                    <a:srgbClr val="233D2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28" name="Группа 127"/>
              <p:cNvGrpSpPr/>
              <p:nvPr/>
            </p:nvGrpSpPr>
            <p:grpSpPr>
              <a:xfrm>
                <a:off x="3285109" y="4293096"/>
                <a:ext cx="4119341" cy="936104"/>
                <a:chOff x="3419475" y="2276872"/>
                <a:chExt cx="4119341" cy="936104"/>
              </a:xfrm>
            </p:grpSpPr>
            <p:sp>
              <p:nvSpPr>
                <p:cNvPr id="129" name="Прямоугольник 128"/>
                <p:cNvSpPr/>
                <p:nvPr/>
              </p:nvSpPr>
              <p:spPr>
                <a:xfrm>
                  <a:off x="3419475" y="2276872"/>
                  <a:ext cx="1008509" cy="4468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ГРАНТ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1,5 - 3</a:t>
                  </a:r>
                </a:p>
                <a:p>
                  <a:pPr algn="ctr"/>
                  <a:r>
                    <a:rPr lang="ru-RU" sz="8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МЛН РУБ.</a:t>
                  </a:r>
                  <a:endParaRPr lang="ru-RU" sz="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>
                <a:xfrm>
                  <a:off x="3419475" y="2852936"/>
                  <a:ext cx="1008509" cy="36004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90 %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ЗАТРАТ НФ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3792011" y="2616007"/>
                  <a:ext cx="3600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=</a:t>
                  </a:r>
                  <a:endParaRPr lang="ru-RU" sz="1600" dirty="0"/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>
                <a:xfrm>
                  <a:off x="4644008" y="2276872"/>
                  <a:ext cx="2894808" cy="93610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1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НФ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4355976" y="2492896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/>
                    <a:t>+</a:t>
                  </a:r>
                  <a:endParaRPr lang="ru-RU" sz="2400" b="1" dirty="0"/>
                </a:p>
              </p:txBody>
            </p:sp>
          </p:grpSp>
        </p:grpSp>
      </p:grpSp>
      <p:sp>
        <p:nvSpPr>
          <p:cNvPr id="157" name="TextBox 156"/>
          <p:cNvSpPr txBox="1"/>
          <p:nvPr/>
        </p:nvSpPr>
        <p:spPr>
          <a:xfrm>
            <a:off x="7308304" y="3130689"/>
            <a:ext cx="1811427" cy="1090399"/>
          </a:xfrm>
          <a:prstGeom prst="rect">
            <a:avLst/>
          </a:prstGeom>
          <a:noFill/>
        </p:spPr>
        <p:txBody>
          <a:bodyPr wrap="square" lIns="226415" tIns="113207" rIns="226415" bIns="113207" rtlCol="0">
            <a:spAutoFit/>
          </a:bodyPr>
          <a:lstStyle/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КФХ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зарегистрировано не более 2 лет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Все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деятельности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Обязательство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1 рабочее место на каждый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рублей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гранта</a:t>
            </a:r>
            <a:endParaRPr lang="ru-RU" sz="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7308305" y="2173679"/>
            <a:ext cx="1944215" cy="967289"/>
          </a:xfrm>
          <a:prstGeom prst="rect">
            <a:avLst/>
          </a:prstGeom>
          <a:noFill/>
        </p:spPr>
        <p:txBody>
          <a:bodyPr wrap="square" lIns="226415" tIns="113207" rIns="226415" bIns="113207" rtlCol="0">
            <a:spAutoFit/>
          </a:bodyPr>
          <a:lstStyle/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КФХ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зарегистрировано более 2 лет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Члены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КФХ – не менее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членов семьи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Обязательство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места на 1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</a:t>
            </a:r>
            <a:endParaRPr lang="ru-RU" sz="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308305" y="1135370"/>
            <a:ext cx="1907704" cy="1090399"/>
          </a:xfrm>
          <a:prstGeom prst="rect">
            <a:avLst/>
          </a:prstGeom>
          <a:noFill/>
        </p:spPr>
        <p:txBody>
          <a:bodyPr wrap="square" lIns="226415" tIns="113207" rIns="226415" bIns="113207" rtlCol="0">
            <a:spAutoFit/>
          </a:bodyPr>
          <a:lstStyle/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СПОК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 более 12 месяцев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Члены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СПОК – не менее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СХТП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Обязательство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рабочее место на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каждые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рублей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гранта</a:t>
            </a:r>
            <a:endParaRPr lang="ru-RU" sz="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995936" y="4365104"/>
            <a:ext cx="1147749" cy="2054838"/>
            <a:chOff x="4825813" y="4361257"/>
            <a:chExt cx="1147749" cy="2054838"/>
          </a:xfrm>
        </p:grpSpPr>
        <p:sp>
          <p:nvSpPr>
            <p:cNvPr id="161" name="Прямоугольник 160"/>
            <p:cNvSpPr/>
            <p:nvPr/>
          </p:nvSpPr>
          <p:spPr>
            <a:xfrm>
              <a:off x="4825813" y="4725143"/>
              <a:ext cx="1147749" cy="24360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43,8 </a:t>
              </a:r>
              <a:r>
                <a:rPr lang="ru-RU" sz="10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руб.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Прямоугольник 178"/>
            <p:cNvSpPr/>
            <p:nvPr/>
          </p:nvSpPr>
          <p:spPr>
            <a:xfrm>
              <a:off x="4829779" y="5015829"/>
              <a:ext cx="1131233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3,7 </a:t>
              </a:r>
              <a:r>
                <a:rPr lang="ru-RU" sz="10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руб.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4833752" y="5306514"/>
              <a:ext cx="1131232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18 </a:t>
              </a: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079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Прямоугольник 181"/>
            <p:cNvSpPr/>
            <p:nvPr/>
          </p:nvSpPr>
          <p:spPr>
            <a:xfrm>
              <a:off x="4829780" y="5597198"/>
              <a:ext cx="1131232" cy="24271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 </a:t>
              </a: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874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Прямоугольник 198"/>
            <p:cNvSpPr/>
            <p:nvPr/>
          </p:nvSpPr>
          <p:spPr>
            <a:xfrm>
              <a:off x="4833752" y="6178569"/>
              <a:ext cx="1124538" cy="237526"/>
            </a:xfrm>
            <a:prstGeom prst="rect">
              <a:avLst/>
            </a:prstGeom>
            <a:solidFill>
              <a:srgbClr val="CCECFF">
                <a:alpha val="63922"/>
              </a:srgb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40 076 ед.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Прямоугольник 200"/>
            <p:cNvSpPr/>
            <p:nvPr/>
          </p:nvSpPr>
          <p:spPr>
            <a:xfrm>
              <a:off x="4842330" y="4361257"/>
              <a:ext cx="1131232" cy="30585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6" tIns="71436" rIns="71436" bIns="71436" numCol="1" spcCol="38100" rtlCol="0" anchor="ctr">
              <a:spAutoFit/>
            </a:bodyPr>
            <a:lstStyle/>
            <a:p>
              <a:pPr marL="0" marR="0" indent="0" defTabSz="91281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spc="0" normalizeH="0" baseline="0" dirty="0">
                  <a:ln>
                    <a:noFill/>
                  </a:ln>
                  <a:solidFill>
                    <a:srgbClr val="233D27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2012 – 2017 гг.</a:t>
              </a:r>
            </a:p>
          </p:txBody>
        </p:sp>
        <p:sp>
          <p:nvSpPr>
            <p:cNvPr id="212" name="Прямоугольник 211"/>
            <p:cNvSpPr/>
            <p:nvPr/>
          </p:nvSpPr>
          <p:spPr>
            <a:xfrm>
              <a:off x="4828494" y="5887884"/>
              <a:ext cx="1145068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426 СПОК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51520" y="4725144"/>
            <a:ext cx="3656930" cy="1690951"/>
            <a:chOff x="1541148" y="4820031"/>
            <a:chExt cx="4232994" cy="1690951"/>
          </a:xfrm>
        </p:grpSpPr>
        <p:sp>
          <p:nvSpPr>
            <p:cNvPr id="183" name="Прямоугольник 182"/>
            <p:cNvSpPr/>
            <p:nvPr/>
          </p:nvSpPr>
          <p:spPr>
            <a:xfrm>
              <a:off x="1541149" y="4820031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объем </a:t>
              </a: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финансирования</a:t>
              </a:r>
              <a:r>
                <a:rPr kumimoji="0" lang="ru-RU" sz="900" b="1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грантовой поддержки </a:t>
              </a:r>
              <a:r>
                <a:rPr kumimoji="0" lang="ru-RU" sz="900" b="1" i="0" u="none" strike="noStrike" kern="120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КФХ (ФБ+РБ)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1541149" y="5110716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объем </a:t>
              </a:r>
              <a:r>
                <a:rPr lang="ru-RU" sz="900" b="1" kern="1200" dirty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финансирования грантовой поддержи </a:t>
              </a:r>
              <a:r>
                <a:rPr lang="ru-RU" sz="9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СПОК (ФБ+РБ)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5" name="Прямоугольник 184"/>
            <p:cNvSpPr/>
            <p:nvPr/>
          </p:nvSpPr>
          <p:spPr>
            <a:xfrm>
              <a:off x="1541149" y="5401401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количество </a:t>
              </a: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НФ</a:t>
              </a:r>
            </a:p>
          </p:txBody>
        </p:sp>
        <p:sp>
          <p:nvSpPr>
            <p:cNvPr id="186" name="Прямоугольник 185"/>
            <p:cNvSpPr/>
            <p:nvPr/>
          </p:nvSpPr>
          <p:spPr>
            <a:xfrm>
              <a:off x="1541149" y="5692086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количество </a:t>
              </a:r>
              <a:r>
                <a:rPr lang="ru-RU" sz="900" b="1" kern="1200" dirty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СЖФ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1541148" y="6273456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lvl="0" algn="l" defTabSz="914400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0" b="1" i="1" kern="1200" dirty="0" smtClean="0">
                  <a:solidFill>
                    <a:srgbClr val="62180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Количество </a:t>
              </a:r>
              <a:r>
                <a:rPr lang="ru-RU" sz="900" b="1" i="1" kern="1200" dirty="0">
                  <a:solidFill>
                    <a:srgbClr val="62180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созданных постоянных </a:t>
              </a:r>
              <a:r>
                <a:rPr lang="ru-RU" sz="900" b="1" i="1" kern="1200" dirty="0" smtClean="0">
                  <a:solidFill>
                    <a:srgbClr val="62180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рабочих </a:t>
              </a:r>
              <a:r>
                <a:rPr lang="ru-RU" sz="900" b="1" i="1" kern="1200" dirty="0">
                  <a:solidFill>
                    <a:srgbClr val="62180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мест</a:t>
              </a:r>
            </a:p>
          </p:txBody>
        </p:sp>
        <p:sp>
          <p:nvSpPr>
            <p:cNvPr id="216" name="Прямоугольник 215"/>
            <p:cNvSpPr/>
            <p:nvPr/>
          </p:nvSpPr>
          <p:spPr>
            <a:xfrm>
              <a:off x="1541149" y="5982771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количество </a:t>
              </a:r>
              <a:r>
                <a:rPr lang="ru-RU" sz="900" b="1" kern="1200" dirty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СПОК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220072" y="4221088"/>
            <a:ext cx="1728192" cy="2195008"/>
            <a:chOff x="6045936" y="4207117"/>
            <a:chExt cx="1358514" cy="2195008"/>
          </a:xfrm>
        </p:grpSpPr>
        <p:sp>
          <p:nvSpPr>
            <p:cNvPr id="217" name="Прямоугольник 216"/>
            <p:cNvSpPr/>
            <p:nvPr/>
          </p:nvSpPr>
          <p:spPr>
            <a:xfrm>
              <a:off x="6045936" y="4715020"/>
              <a:ext cx="1358514" cy="23368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9,0 млрд руб.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Прямоугольник 217"/>
            <p:cNvSpPr/>
            <p:nvPr/>
          </p:nvSpPr>
          <p:spPr>
            <a:xfrm>
              <a:off x="6045936" y="5015829"/>
              <a:ext cx="1358514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1,87 </a:t>
              </a:r>
              <a:r>
                <a:rPr lang="ru-RU" sz="10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руб.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Прямоугольник 218"/>
            <p:cNvSpPr/>
            <p:nvPr/>
          </p:nvSpPr>
          <p:spPr>
            <a:xfrm>
              <a:off x="6045936" y="5306514"/>
              <a:ext cx="1358513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2 582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Прямоугольник 219"/>
            <p:cNvSpPr/>
            <p:nvPr/>
          </p:nvSpPr>
          <p:spPr>
            <a:xfrm>
              <a:off x="6045936" y="5597197"/>
              <a:ext cx="1358513" cy="23752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724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Прямоугольник 220"/>
            <p:cNvSpPr/>
            <p:nvPr/>
          </p:nvSpPr>
          <p:spPr>
            <a:xfrm>
              <a:off x="6045936" y="5887884"/>
              <a:ext cx="1358513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174 СПОК</a:t>
              </a:r>
              <a:endPara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Прямоугольник 221"/>
            <p:cNvSpPr/>
            <p:nvPr/>
          </p:nvSpPr>
          <p:spPr>
            <a:xfrm>
              <a:off x="6045938" y="4207117"/>
              <a:ext cx="1358512" cy="444349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6" tIns="71436" rIns="71436" bIns="71436" numCol="1" spcCol="38100" rtlCol="0" anchor="ctr">
              <a:spAutoFit/>
            </a:bodyPr>
            <a:lstStyle/>
            <a:p>
              <a:pPr marL="0" marR="0" indent="0" algn="ctr" defTabSz="91281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spc="0" normalizeH="0" baseline="0" dirty="0" smtClean="0">
                  <a:ln>
                    <a:noFill/>
                  </a:ln>
                  <a:solidFill>
                    <a:srgbClr val="233D27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2017 год </a:t>
              </a:r>
            </a:p>
            <a:p>
              <a:pPr marL="0" marR="0" indent="0" algn="ctr" defTabSz="91281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spc="0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(23% «единой» субсидии</a:t>
              </a:r>
              <a:r>
                <a:rPr kumimoji="0" lang="ru-RU" sz="900" b="1" i="0" u="none" strike="noStrike" cap="none" spc="0" normalizeH="0" baseline="0" dirty="0" smtClean="0">
                  <a:ln>
                    <a:noFill/>
                  </a:ln>
                  <a:solidFill>
                    <a:srgbClr val="233D27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)</a:t>
              </a:r>
              <a:endParaRPr kumimoji="0" lang="ru-RU" sz="900" b="1" i="0" u="none" strike="noStrike" cap="none" spc="0" normalizeH="0" baseline="0" dirty="0">
                <a:ln>
                  <a:noFill/>
                </a:ln>
                <a:solidFill>
                  <a:srgbClr val="233D27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6045936" y="6168445"/>
              <a:ext cx="1358513" cy="233680"/>
            </a:xfrm>
            <a:prstGeom prst="rect">
              <a:avLst/>
            </a:prstGeom>
            <a:solidFill>
              <a:srgbClr val="CCECFF">
                <a:alpha val="63922"/>
              </a:srgb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6 153 ед. </a:t>
              </a:r>
              <a:r>
                <a:rPr lang="ru-RU" sz="1000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(план – 4 932)</a:t>
              </a:r>
              <a:endPara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035293" y="4221088"/>
            <a:ext cx="1952467" cy="2208978"/>
            <a:chOff x="6891276" y="4221088"/>
            <a:chExt cx="1952467" cy="2208978"/>
          </a:xfrm>
        </p:grpSpPr>
        <p:sp>
          <p:nvSpPr>
            <p:cNvPr id="224" name="Прямоугольник 223"/>
            <p:cNvSpPr/>
            <p:nvPr/>
          </p:nvSpPr>
          <p:spPr>
            <a:xfrm>
              <a:off x="6899528" y="4728989"/>
              <a:ext cx="1944215" cy="23368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000" b="1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млрд </a:t>
              </a:r>
              <a:r>
                <a:rPr lang="ru-RU" sz="1000" b="1" dirty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руб</a:t>
              </a:r>
              <a:r>
                <a:rPr lang="ru-RU" sz="1000" b="1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000" kern="1200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(8,1ФБ+1,9РБ)</a:t>
              </a: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6899529" y="5029801"/>
              <a:ext cx="1944214" cy="223554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180D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3,0 </a:t>
              </a:r>
              <a:r>
                <a:rPr lang="ru-RU" sz="1000" b="1" dirty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руб</a:t>
              </a:r>
              <a:r>
                <a:rPr lang="ru-RU" sz="1000" b="1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000" kern="1200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(2,4ФБ+0,6РБ)</a:t>
              </a:r>
              <a:endPara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2180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6899528" y="5320485"/>
              <a:ext cx="1944214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42F1A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1 900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Прямоугольник 226"/>
            <p:cNvSpPr/>
            <p:nvPr/>
          </p:nvSpPr>
          <p:spPr>
            <a:xfrm>
              <a:off x="6899527" y="5625412"/>
              <a:ext cx="1944215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42F1A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600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Прямоугольник 227"/>
            <p:cNvSpPr/>
            <p:nvPr/>
          </p:nvSpPr>
          <p:spPr>
            <a:xfrm>
              <a:off x="6899529" y="5903915"/>
              <a:ext cx="1944213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42F1A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150 СПОК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6891276" y="4221088"/>
              <a:ext cx="1929193" cy="444349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6" tIns="71436" rIns="71436" bIns="71436" numCol="1" spcCol="38100" rtlCol="0" anchor="ctr">
              <a:spAutoFit/>
            </a:bodyPr>
            <a:lstStyle/>
            <a:p>
              <a:pPr algn="ctr" defTabSz="912812" hangingPunct="0"/>
              <a:r>
                <a:rPr kumimoji="0" lang="ru-RU" sz="1050" b="1" i="0" u="none" strike="noStrike" cap="none" spc="0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2018 </a:t>
              </a:r>
              <a:r>
                <a:rPr lang="ru-RU" sz="1050" b="1" dirty="0">
                  <a:solidFill>
                    <a:srgbClr val="0033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год </a:t>
              </a:r>
              <a:endParaRPr lang="ru-RU" sz="105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endParaRPr>
            </a:p>
            <a:p>
              <a:pPr algn="ctr" defTabSz="912812" hangingPunct="0"/>
              <a:r>
                <a:rPr lang="ru-RU" sz="9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(27% </a:t>
              </a:r>
              <a:r>
                <a:rPr lang="ru-RU" sz="9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«единой» субсидии)</a:t>
              </a: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6899528" y="6182416"/>
              <a:ext cx="1944213" cy="247650"/>
            </a:xfrm>
            <a:prstGeom prst="rect">
              <a:avLst/>
            </a:prstGeom>
            <a:solidFill>
              <a:srgbClr val="CCECFF">
                <a:alpha val="63922"/>
              </a:srgb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180D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5 097 ед.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62180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12130" y="88996"/>
            <a:ext cx="8971030" cy="6744740"/>
            <a:chOff x="12130" y="88996"/>
            <a:chExt cx="8971030" cy="6744740"/>
          </a:xfrm>
        </p:grpSpPr>
        <p:sp>
          <p:nvSpPr>
            <p:cNvPr id="83" name="AutoShape 3"/>
            <p:cNvSpPr>
              <a:spLocks noChangeArrowheads="1"/>
            </p:cNvSpPr>
            <p:nvPr/>
          </p:nvSpPr>
          <p:spPr bwMode="auto">
            <a:xfrm>
              <a:off x="119460" y="88996"/>
              <a:ext cx="8701011" cy="531692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ГРАНТОВАЯ ПОДДЕРЖКА КРЕСТЬЯНСКИХ (ФЕРМЕРСКИХ) ХОЗЯЙСТВ </a:t>
              </a:r>
              <a:b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И СЕЛЬСКОХОЗЯЙСТВЕННЫХ ПОТРЕБИТЕЛЬСКИХ КООПЕРАТИВОВ</a:t>
              </a:r>
              <a:endPara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Прямоугольник 83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5" name="Прямая соединительная линия 84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92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sz="1400" b="1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305020"/>
            <a:ext cx="8971030" cy="6528716"/>
            <a:chOff x="12130" y="305020"/>
            <a:chExt cx="8971030" cy="6528716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432031" y="305020"/>
              <a:ext cx="8244425" cy="45968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МЕРЫ </a:t>
              </a:r>
              <a:r>
                <a:rPr lang="ru-RU" sz="13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ГОСУДАРСТВЕННОЙ ПОДДЕРЖКИ МАЛЫХ ФОРМ ХОЗЯЙСТВОВАНИЯ </a:t>
              </a: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528912"/>
              </p:ext>
            </p:extLst>
          </p:nvPr>
        </p:nvGraphicFramePr>
        <p:xfrm>
          <a:off x="419338" y="1052736"/>
          <a:ext cx="8257116" cy="419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446"/>
                <a:gridCol w="1213553"/>
                <a:gridCol w="1070782"/>
                <a:gridCol w="1142167"/>
                <a:gridCol w="1142168"/>
              </a:tblGrid>
              <a:tr h="46175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субсидий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Крестьянские (фермерские) хозяйства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потребительские кооперативы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64645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получателей, тыс.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перечислено, млн руб.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получателей, тыс. </a:t>
                      </a: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шт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перечислено, млн руб.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175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Возмещение части процентной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ставки по инвестиционным кредитам (займам) в АПК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777,0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64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 несвязанной поддержки сельскохозяйственным товаропроизводителям в области растениеводства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3 214,1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175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продуктивности в молочном скотоводстве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697,8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175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Возмещение части прямых понесенных затрат на создание и модернизацию объектов АПК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185,0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175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Содействие достижению целевых показателей региональных программ развития АПК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11 856,0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1 889,7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534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Грантовая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поддержка малых форм хозяйствования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7 487,8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1 494,6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32031" y="5517232"/>
            <a:ext cx="8244425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поддержки МФХ в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общем объеме федеральной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году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7464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7883" y="1568522"/>
            <a:ext cx="834197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917" tIns="18459" rIns="36917" bIns="18459" rtlCol="0" anchor="ctr"/>
          <a:lstStyle/>
          <a:p>
            <a:pPr defTabSz="36917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НАЦИОНАЛЬНЫЙ ПРОЕКТ </a:t>
            </a:r>
            <a:r>
              <a:rPr lang="ru-RU" sz="105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«МАЛОЕ </a:t>
            </a:r>
            <a:r>
              <a:rPr lang="ru-RU" sz="105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И </a:t>
            </a:r>
            <a:r>
              <a:rPr lang="ru-RU" sz="105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СРЕДНЕЕ ПРЕДПРИНИМАТЕЛЬСТВО И </a:t>
            </a:r>
            <a:r>
              <a:rPr lang="ru-RU" sz="105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ПОДДЕРЖКИ ИНДИВИДУАЛЬНОЙ ПРЕДПРИНИМАТЕЛЬСКОЙ ИНИЦИАТИВЫ ДО 2024 </a:t>
            </a:r>
            <a:r>
              <a:rPr lang="ru-RU" sz="105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ГОДА»</a:t>
            </a:r>
            <a:endParaRPr lang="ru-RU" sz="1050" b="1" i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36" name="Заголовок"/>
          <p:cNvSpPr txBox="1"/>
          <p:nvPr/>
        </p:nvSpPr>
        <p:spPr>
          <a:xfrm>
            <a:off x="663923" y="742171"/>
            <a:ext cx="8211981" cy="790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1400" b="1">
                <a:solidFill>
                  <a:srgbClr val="00206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defRPr>
            </a:lvl1pPr>
          </a:lstStyle>
          <a:p>
            <a:r>
              <a:rPr lang="ru-RU" dirty="0"/>
              <a:t>Указ Президента Российской Федерации от 07.05.2018 № 204</a:t>
            </a:r>
            <a:br>
              <a:rPr lang="ru-RU" dirty="0"/>
            </a:br>
            <a:r>
              <a:rPr lang="ru-RU" dirty="0"/>
              <a:t> «О национальных целях и стратегических задачах развития Российской Федерации </a:t>
            </a:r>
          </a:p>
          <a:p>
            <a:r>
              <a:rPr lang="ru-RU" dirty="0"/>
              <a:t>на период до 2024 года»</a:t>
            </a:r>
          </a:p>
        </p:txBody>
      </p:sp>
      <p:sp>
        <p:nvSpPr>
          <p:cNvPr id="37" name="Нашивка 36"/>
          <p:cNvSpPr/>
          <p:nvPr/>
        </p:nvSpPr>
        <p:spPr>
          <a:xfrm>
            <a:off x="367185" y="839314"/>
            <a:ext cx="215342" cy="298156"/>
          </a:xfrm>
          <a:prstGeom prst="chevron">
            <a:avLst/>
          </a:prstGeom>
          <a:solidFill>
            <a:srgbClr val="00206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marL="0" marR="0" indent="0" algn="ctr" defTabSz="9128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233012"/>
            <a:ext cx="8971030" cy="6600724"/>
            <a:chOff x="12130" y="233012"/>
            <a:chExt cx="8971030" cy="6600724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119460" y="233012"/>
              <a:ext cx="8781057" cy="45968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НОВЫЕ МЕРЫ ГОСУДАРСТВЕННОЙ ПОДДЕРЖКИ МАЛЫХ ФОРМ ХОЗЯЙСТВОВАНИЯ </a:t>
              </a: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Прямоугольник 3"/>
          <p:cNvSpPr/>
          <p:nvPr/>
        </p:nvSpPr>
        <p:spPr>
          <a:xfrm>
            <a:off x="899592" y="2456892"/>
            <a:ext cx="784815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проект «</a:t>
            </a:r>
            <a: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поддержки фермеров </a:t>
            </a:r>
            <a: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сельской </a:t>
            </a:r>
            <a: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кооперации»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82527" y="2306709"/>
            <a:ext cx="317065" cy="540060"/>
            <a:chOff x="582527" y="2708920"/>
            <a:chExt cx="317065" cy="54006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582527" y="2708920"/>
              <a:ext cx="0" cy="54006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582527" y="3248980"/>
              <a:ext cx="31706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1462823" y="3212976"/>
            <a:ext cx="7272092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Грантовая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поддержка КФХ на создание и развитие хозяйств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85501" y="4582024"/>
            <a:ext cx="7272092" cy="3960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СПоК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90443" y="3717032"/>
            <a:ext cx="727209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u="sng" dirty="0" smtClean="0">
                <a:solidFill>
                  <a:srgbClr val="233D27"/>
                </a:solidFill>
              </a:rPr>
              <a:t>Ожидаемый результат: </a:t>
            </a:r>
            <a:r>
              <a:rPr lang="ru-RU" sz="1400" i="1" dirty="0" smtClean="0">
                <a:solidFill>
                  <a:srgbClr val="233D27"/>
                </a:solidFill>
              </a:rPr>
              <a:t>создание новых КФХ, преимущественно из товарных ЛПХ, создание новых рабочих мест, вовлечение КФХ в </a:t>
            </a:r>
            <a:r>
              <a:rPr lang="ru-RU" sz="1400" i="1" dirty="0" err="1" smtClean="0">
                <a:solidFill>
                  <a:srgbClr val="233D27"/>
                </a:solidFill>
              </a:rPr>
              <a:t>СПоК</a:t>
            </a:r>
            <a:r>
              <a:rPr lang="ru-RU" sz="1400" i="1" dirty="0" smtClean="0">
                <a:solidFill>
                  <a:srgbClr val="233D27"/>
                </a:solidFill>
              </a:rPr>
              <a:t>, увеличение производства с/х продукции</a:t>
            </a:r>
            <a:endParaRPr lang="ru-RU" sz="1400" i="1" dirty="0">
              <a:solidFill>
                <a:srgbClr val="233D27"/>
              </a:solidFill>
            </a:endParaRPr>
          </a:p>
        </p:txBody>
      </p:sp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54" y="3222638"/>
            <a:ext cx="420195" cy="39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14" y="4581128"/>
            <a:ext cx="420195" cy="39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1462823" y="5085184"/>
            <a:ext cx="727209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u="sng" dirty="0" smtClean="0">
                <a:solidFill>
                  <a:srgbClr val="233D27"/>
                </a:solidFill>
              </a:rPr>
              <a:t>Ожидаемый результат:</a:t>
            </a:r>
            <a:r>
              <a:rPr lang="ru-RU" sz="1400" i="1" dirty="0">
                <a:solidFill>
                  <a:srgbClr val="233D27"/>
                </a:solidFill>
              </a:rPr>
              <a:t> стимулирование </a:t>
            </a:r>
            <a:r>
              <a:rPr lang="ru-RU" sz="1400" i="1" dirty="0" smtClean="0">
                <a:solidFill>
                  <a:srgbClr val="233D27"/>
                </a:solidFill>
              </a:rPr>
              <a:t>увеличения </a:t>
            </a:r>
            <a:r>
              <a:rPr lang="ru-RU" sz="1400" i="1" dirty="0">
                <a:solidFill>
                  <a:srgbClr val="233D27"/>
                </a:solidFill>
              </a:rPr>
              <a:t>реализации продукции от членов </a:t>
            </a:r>
            <a:r>
              <a:rPr lang="ru-RU" sz="1400" i="1" dirty="0" err="1">
                <a:solidFill>
                  <a:srgbClr val="233D27"/>
                </a:solidFill>
              </a:rPr>
              <a:t>СПоК</a:t>
            </a:r>
            <a:r>
              <a:rPr lang="ru-RU" sz="1400" i="1" dirty="0">
                <a:solidFill>
                  <a:srgbClr val="233D27"/>
                </a:solidFill>
              </a:rPr>
              <a:t>, расширение членской базы кооперативов, возмещение затрат </a:t>
            </a:r>
            <a:r>
              <a:rPr lang="ru-RU" sz="1400" i="1" dirty="0" err="1">
                <a:solidFill>
                  <a:srgbClr val="233D27"/>
                </a:solidFill>
              </a:rPr>
              <a:t>СПоК</a:t>
            </a:r>
            <a:r>
              <a:rPr lang="ru-RU" sz="1400" i="1" dirty="0">
                <a:solidFill>
                  <a:srgbClr val="233D27"/>
                </a:solidFill>
              </a:rPr>
              <a:t> на приобретение с/х животных </a:t>
            </a:r>
            <a:r>
              <a:rPr lang="ru-RU" sz="1400" i="1" dirty="0" smtClean="0">
                <a:solidFill>
                  <a:srgbClr val="233D27"/>
                </a:solidFill>
              </a:rPr>
              <a:t> и </a:t>
            </a:r>
            <a:r>
              <a:rPr lang="ru-RU" sz="1400" i="1" dirty="0">
                <a:solidFill>
                  <a:srgbClr val="233D27"/>
                </a:solidFill>
              </a:rPr>
              <a:t>техники для членов </a:t>
            </a:r>
            <a:r>
              <a:rPr lang="ru-RU" sz="1400" i="1" dirty="0" err="1">
                <a:solidFill>
                  <a:srgbClr val="233D27"/>
                </a:solidFill>
              </a:rPr>
              <a:t>СПоК</a:t>
            </a:r>
            <a:endParaRPr lang="ru-RU" sz="1400" i="1" dirty="0">
              <a:solidFill>
                <a:srgbClr val="233D27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3154" y="6242266"/>
            <a:ext cx="21245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Предложения в стадии обсуждения</a:t>
            </a:r>
            <a:endParaRPr lang="ru-RU" sz="8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72155" y="5978856"/>
            <a:ext cx="7272092" cy="3960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развитие центров компетенций в субъектах РФ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5" y="5961421"/>
            <a:ext cx="420687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9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233012"/>
            <a:ext cx="8971030" cy="6600724"/>
            <a:chOff x="12130" y="233012"/>
            <a:chExt cx="8971030" cy="6600724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119460" y="233012"/>
              <a:ext cx="8781057" cy="45968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МЕРЫ ПОДДЕРЖКИ МАЛОГО БИЗНЕСА НА СЕЛЬСКИХ ТЕРРИТОРИЯХ И ЦЕЛЕВЫЕ ИНДИКАТОРЫ (2019-2024 ГОДЫ) </a:t>
              </a: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55198" y="1108987"/>
            <a:ext cx="8748133" cy="10238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Предоставление из федерального бюджета бюджетам субъектов Российской Федерации субсидии на обеспечение грантовой поддержки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крестьянских (фермерских) хозяйств на создание и развитие хозяйств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5198" y="692698"/>
            <a:ext cx="2700082" cy="371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МЕРА 1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920" y="2492896"/>
            <a:ext cx="8731411" cy="37444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Реализация указанной меры предполагает предоставление </a:t>
            </a:r>
            <a:r>
              <a:rPr lang="ru-RU" sz="14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грантополучателям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выбора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</a:t>
            </a:r>
            <a:r>
              <a:rPr lang="ru-RU" sz="1400" b="1" i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</a:t>
            </a:r>
            <a:r>
              <a:rPr lang="ru-RU" sz="1400" b="1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двух </a:t>
            </a:r>
            <a:r>
              <a:rPr lang="ru-RU" sz="1400" b="1" i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вариантов:</a:t>
            </a:r>
            <a:endParaRPr lang="ru-RU" sz="1400" b="1" i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defTabSz="630238"/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</a:t>
            </a:r>
          </a:p>
          <a:p>
            <a:pPr lvl="0" defTabSz="630238"/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1. В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соответствии с условиями предоставления гранта,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крестьянское (фермерское) хозяйство, зарегистрированное в текущем финансовом году, обязуется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создать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менее двух новых постоянных рабочих мест 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1100" i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 рабочее место на каждый 1 млн рублей гранта).</a:t>
            </a:r>
            <a:endParaRPr lang="ru-RU" sz="1100" i="1" dirty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356870" algn="just">
              <a:spcAft>
                <a:spcPts val="0"/>
              </a:spcAft>
            </a:pPr>
            <a:endParaRPr lang="ru-RU" sz="1400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356870" algn="just">
              <a:spcAft>
                <a:spcPts val="0"/>
              </a:spcAft>
            </a:pP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случае выбора хозяйством второго варианта поддержки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условием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будет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являться возможность  использования части средств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полученного гранта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для внесения в неделимый фонд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сельскохозяйственного потребительского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кооператива, членом которого является хозяйство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является приоритетной при отборе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грантополучателей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финансирования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федерального бюджета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2019-2024 гг. </a:t>
            </a:r>
            <a:r>
              <a:rPr lang="ru-RU" sz="1400" i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составляет </a:t>
            </a:r>
            <a:br>
              <a:rPr lang="ru-RU" sz="1400" i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400" i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16,38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млрд.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рублей, планируется обеспечить прирост количества занятых в сфере малого и среднего предпринимательства в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размере 24 562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человек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233012"/>
            <a:ext cx="8971030" cy="6600724"/>
            <a:chOff x="12130" y="233012"/>
            <a:chExt cx="8971030" cy="6600724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119460" y="233012"/>
              <a:ext cx="8781057" cy="45968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МЕРЫ ПОДДЕРЖКИ МАЛОГО БИЗНЕСА НА СЕЛЬСКИХ ТЕРРИТОРИЯХ И ЦЕЛЕВЫЕ ИНДИКАТОРЫ (2019-2024 ГОДЫ) </a:t>
              </a: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122171" y="1916832"/>
            <a:ext cx="8830910" cy="46071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Справочно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Реализация указанной меры предполагает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оказание господдержки по двум направлениям: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1. Субсидии на возмещение части затрат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СПоК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связанных с реализацией продукции, полученной от членов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СПоК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Расчет субсидии будет 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осуществляться исходя из 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объема фактически 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реализованной 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готовой продукции </a:t>
            </a:r>
            <a:b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дифференцированной ставке:</a:t>
            </a:r>
          </a:p>
          <a:p>
            <a:pPr indent="450215" algn="just">
              <a:spcBef>
                <a:spcPts val="300"/>
              </a:spcBef>
            </a:pP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реализации от 1-10 млн рублей в год - 10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 затрат; </a:t>
            </a:r>
            <a:endParaRPr lang="ru-RU" sz="12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реализации от 11-20 млн рублей в год - 12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 затрат;</a:t>
            </a:r>
            <a:endParaRPr lang="ru-RU" sz="12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реализации от 21 млн рублей в год и выше - 15% 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затрат (ориентировочный 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максим. объем до 40 млн.)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Мера государственной поддержки направлена на стимулирование увеличения реализации с/х продукции, произведенной малыми формами хозяйствования, преимущественно, личными подсобными хозяйствами, через сельскохозяйственные потребительские кооперативы.</a:t>
            </a: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Предоставление субсидии будет осуществляться при условии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ежегодного увеличения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членской базы сельскохозяйственных потребительских кооперативов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числа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ЛПХ и КФХ. 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При этом не менее 70% выручки от реализации сельскохозяйственной продукции должно формироваться от реализации продукции, произведенной членами сельскохозяйственных потребительских кооперативов. </a:t>
            </a: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Одновременно кооперативу в правила предоставление субсидий будет включено требование по обязательному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ежегодному увеличению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объемов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реализации.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2171" y="980728"/>
            <a:ext cx="8830909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13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Предоставление из федерального бюджета бюджетам субъектов Российской Федерации субсидии на </a:t>
            </a:r>
            <a:r>
              <a:rPr lang="ru-RU" sz="13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развитие сельскохозяйственных потребительских кооперативов</a:t>
            </a:r>
            <a:endParaRPr lang="ru-RU" sz="13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0360" y="692698"/>
            <a:ext cx="2700082" cy="252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МЕРА  2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233012"/>
            <a:ext cx="8971030" cy="6600724"/>
            <a:chOff x="12130" y="233012"/>
            <a:chExt cx="8971030" cy="6600724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119460" y="233012"/>
              <a:ext cx="8781057" cy="45968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НОВЫЕ МЕРЫ ГОСУДАРСТВЕННОЙ ПОДДЕРЖКИ МАЛЫХ ФОРМ ХОЗЯЙСТВОВАНИЯ </a:t>
              </a: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6623154" y="6242266"/>
            <a:ext cx="21245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Предложения в стадии обсуждения</a:t>
            </a:r>
            <a:endParaRPr lang="ru-RU" sz="8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0360" y="764704"/>
            <a:ext cx="8812800" cy="230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Helvetica Neue Medium"/>
              </a:rPr>
              <a:t>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Helvetica Neue Medium"/>
              </a:rPr>
              <a:t>2.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Субсидии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возмещение части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затрат (не более 50%)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СПоК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на приобретение сельскохозяйственных животных и сельскохозяйственной техники для членов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СПоК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indent="450215" algn="just">
              <a:spcBef>
                <a:spcPts val="300"/>
              </a:spcBef>
            </a:pPr>
            <a:endParaRPr lang="ru-RU" sz="1400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Указанная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мера направлена на повышение привлекательности объединения разрозненных </a:t>
            </a:r>
            <a:r>
              <a:rPr lang="ru-RU" sz="14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сельхозтоваропроизводителей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в том числе ЛПХ и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КФХ,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кооперативы (члены кооператива будут иметь возможность приобретения поголовья и техники с 50% скидкой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</a:p>
          <a:p>
            <a:pPr indent="450215" algn="just">
              <a:spcBef>
                <a:spcPts val="300"/>
              </a:spcBef>
            </a:pP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финансирования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федерального бюджета на 2019-2024 гг. составляет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17,99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млрд.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рублей.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221088"/>
            <a:ext cx="8831782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Мера направлена на повышение эффективности работы информационно-консультационных служб в субъектах РФ и создание федерального центра компетенций в сфере сельскохозяйственной кооперации и поддержки фермеров.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финансирования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федерального бюджета на 2019-2024 гг. составляет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3,00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млрд.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рублей.</a:t>
            </a:r>
            <a:endParaRPr lang="ru-RU" sz="10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428998"/>
            <a:ext cx="8830909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Предоставление из федерального бюджета бюджетам субъектов Российской Федерации субсидии на обеспечение деятельности и достижение показателей эффективности центров компетенций в сфере сельскохозяйственной кооперации и поддержки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фермеров</a:t>
            </a:r>
            <a:endParaRPr lang="ru-RU" sz="12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7701" y="3140968"/>
            <a:ext cx="2700082" cy="252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МЕРА  3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1118" y="5665310"/>
            <a:ext cx="8820176" cy="6440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Планируется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обеспечить прирост количества занятых в сфере малого и среднего предпринимательства в размере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126 тыс. человек.</a:t>
            </a: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27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233012"/>
            <a:ext cx="8971030" cy="6600724"/>
            <a:chOff x="12130" y="233012"/>
            <a:chExt cx="8971030" cy="6600724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119460" y="233012"/>
              <a:ext cx="8781057" cy="45968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ПРЕДЛОЖЕНИЯ ПО ФИНАНСИРОВАНИЮ МЕР ГОСПОДДЕРЖКИ ПО ГОДАМ И ПРИРОСТ ЧИСЛА ЗАНЯТЫХ В СФЕРЕ МСП (РАСЧЕТНОЕ ЗНАЧЕНИЕ)</a:t>
              </a: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13405"/>
              </p:ext>
            </p:extLst>
          </p:nvPr>
        </p:nvGraphicFramePr>
        <p:xfrm>
          <a:off x="221090" y="1052736"/>
          <a:ext cx="8599382" cy="39235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27311"/>
                <a:gridCol w="850589"/>
                <a:gridCol w="850589"/>
                <a:gridCol w="850589"/>
                <a:gridCol w="921472"/>
                <a:gridCol w="921472"/>
                <a:gridCol w="992354"/>
                <a:gridCol w="985006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</a:tr>
              <a:tr h="40008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МЕРОПРИЯТИЙ, МЛРД. РУБЛЕЙ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80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Мера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1400" i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(ПОДДЕРЖКА КФХ)</a:t>
                      </a:r>
                      <a:endParaRPr lang="ru-RU" sz="1400" i="1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1,187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2,966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16,375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Мера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(СУБСИДИРОВАНИЕ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СПоК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2,786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2,860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2,942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3,032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3,240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17,991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112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Мера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  <a:p>
                      <a:pPr algn="ctr" fontAlgn="b"/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(СУБСИДИРОВАНИЕ ЦЕНТРОВ КОМПЕТЕНЦИЙ)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0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5,437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6,409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6,914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7,013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37,368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059834"/>
              </p:ext>
            </p:extLst>
          </p:nvPr>
        </p:nvGraphicFramePr>
        <p:xfrm>
          <a:off x="251520" y="5085184"/>
          <a:ext cx="8568956" cy="121604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23297"/>
                <a:gridCol w="847580"/>
                <a:gridCol w="847580"/>
                <a:gridCol w="847580"/>
                <a:gridCol w="918211"/>
                <a:gridCol w="918211"/>
                <a:gridCol w="988843"/>
                <a:gridCol w="977654"/>
              </a:tblGrid>
              <a:tr h="608023">
                <a:tc gridSpan="8">
                  <a:txBody>
                    <a:bodyPr/>
                    <a:lstStyle/>
                    <a:p>
                      <a:pPr marL="0" marR="0" lvl="0" indent="0" algn="ctr" defTabSz="91095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ПРИРОСТ КОЛИЧЕСТВА ЗАНЯТЫХ В СФЕРЕ МСП, ЧЕЛ.</a:t>
                      </a:r>
                    </a:p>
                  </a:txBody>
                  <a:tcPr marL="4815" marR="4815" marT="481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08023"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2-м мерам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12 122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15 705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19 716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21 908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27 267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29 973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126 690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9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595</TotalTime>
  <Words>1269</Words>
  <Application>Microsoft Office PowerPoint</Application>
  <PresentationFormat>Экран (4:3)</PresentationFormat>
  <Paragraphs>308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Бибарсова Рената Хамзаевна</dc:creator>
  <cp:lastModifiedBy>Никитина Анастасия Владимировна</cp:lastModifiedBy>
  <cp:revision>173</cp:revision>
  <cp:lastPrinted>2018-06-20T14:30:09Z</cp:lastPrinted>
  <dcterms:created xsi:type="dcterms:W3CDTF">2018-06-20T07:11:17Z</dcterms:created>
  <dcterms:modified xsi:type="dcterms:W3CDTF">2018-10-11T05:55:16Z</dcterms:modified>
</cp:coreProperties>
</file>