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5" r:id="rId5"/>
    <p:sldId id="273" r:id="rId6"/>
    <p:sldId id="274" r:id="rId7"/>
    <p:sldId id="276" r:id="rId8"/>
    <p:sldId id="277" r:id="rId9"/>
    <p:sldId id="27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3D27993-1822-4663-BD71-5FF33A304C19}">
          <p14:sldIdLst>
            <p14:sldId id="256"/>
            <p14:sldId id="271"/>
            <p14:sldId id="272"/>
            <p14:sldId id="275"/>
            <p14:sldId id="273"/>
            <p14:sldId id="274"/>
            <p14:sldId id="276"/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30DD-D233-4FAD-BE24-4306BE266818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F164-FEB6-4BCC-9D2C-BBBC634A8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056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30DD-D233-4FAD-BE24-4306BE266818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F164-FEB6-4BCC-9D2C-BBBC634A8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54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30DD-D233-4FAD-BE24-4306BE266818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F164-FEB6-4BCC-9D2C-BBBC634A8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102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30DD-D233-4FAD-BE24-4306BE266818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F164-FEB6-4BCC-9D2C-BBBC634A8AC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8976691" y="6176963"/>
            <a:ext cx="2377109" cy="597340"/>
          </a:xfrm>
          <a:prstGeom prst="rect">
            <a:avLst/>
          </a:prstGeom>
          <a:blipFill dpi="0" rotWithShape="1">
            <a:blip r:embed="rId3">
              <a:lum/>
            </a:blip>
            <a:srcRect/>
            <a:tile tx="0" ty="0" sx="100000" sy="100000" flip="none" algn="tl"/>
          </a:blipFill>
          <a:effectLst>
            <a:glow rad="127000">
              <a:schemeClr val="accent1"/>
            </a:glow>
            <a:outerShdw blurRad="50800" dist="50800" dir="5400000" sx="80000" sy="8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008446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30DD-D233-4FAD-BE24-4306BE266818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F164-FEB6-4BCC-9D2C-BBBC634A8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595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30DD-D233-4FAD-BE24-4306BE266818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F164-FEB6-4BCC-9D2C-BBBC634A8AC8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00557" y="6176963"/>
            <a:ext cx="2553243" cy="64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689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30DD-D233-4FAD-BE24-4306BE266818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F164-FEB6-4BCC-9D2C-BBBC634A8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574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30DD-D233-4FAD-BE24-4306BE266818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F164-FEB6-4BCC-9D2C-BBBC634A8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874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30DD-D233-4FAD-BE24-4306BE266818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F164-FEB6-4BCC-9D2C-BBBC634A8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983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30DD-D233-4FAD-BE24-4306BE266818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F164-FEB6-4BCC-9D2C-BBBC634A8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93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30DD-D233-4FAD-BE24-4306BE266818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F164-FEB6-4BCC-9D2C-BBBC634A8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37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C30DD-D233-4FAD-BE24-4306BE266818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8F164-FEB6-4BCC-9D2C-BBBC634A8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981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Нефинансовые проблемы создания и деятельности сельскохозяйственных кооперативов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РСО «</a:t>
            </a:r>
            <a:r>
              <a:rPr lang="ru-RU" dirty="0" err="1" smtClean="0"/>
              <a:t>Агроконтроль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Пятый Всероссийский Съезд сельскохозяйственных кооперативов</a:t>
            </a:r>
          </a:p>
          <a:p>
            <a:r>
              <a:rPr lang="ru-RU" dirty="0" smtClean="0"/>
              <a:t>17.11.2017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882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Критические вызовы в аграрной части общества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Второе десятилетие </a:t>
            </a:r>
            <a:r>
              <a:rPr lang="en-US" dirty="0" smtClean="0"/>
              <a:t>XX </a:t>
            </a:r>
            <a:r>
              <a:rPr lang="ru-RU" dirty="0" smtClean="0"/>
              <a:t>века – «письменная» безграмотность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/>
              <a:t>Второе десятилетие </a:t>
            </a:r>
            <a:r>
              <a:rPr lang="en-US" dirty="0" smtClean="0"/>
              <a:t>XXI </a:t>
            </a:r>
            <a:r>
              <a:rPr lang="ru-RU" dirty="0"/>
              <a:t>века </a:t>
            </a:r>
            <a:r>
              <a:rPr lang="ru-RU" dirty="0" smtClean="0"/>
              <a:t>– кооперативная безграмотность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385" y="2626389"/>
            <a:ext cx="5742003" cy="3813048"/>
          </a:xfrm>
        </p:spPr>
      </p:pic>
      <p:pic>
        <p:nvPicPr>
          <p:cNvPr id="1026" name="Picture 2" descr="Картинки по запросу неграмотный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42" y="2568723"/>
            <a:ext cx="2897747" cy="401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55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Принятие решения государством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Второе десятилетие </a:t>
            </a:r>
            <a:r>
              <a:rPr lang="en-US" dirty="0" smtClean="0"/>
              <a:t>XX </a:t>
            </a:r>
            <a:r>
              <a:rPr lang="ru-RU" dirty="0" smtClean="0"/>
              <a:t>века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/>
              <a:t>Второе десятилетие</a:t>
            </a:r>
            <a:r>
              <a:rPr lang="ru-RU" dirty="0" smtClean="0"/>
              <a:t> </a:t>
            </a:r>
            <a:r>
              <a:rPr lang="en-US" dirty="0"/>
              <a:t>XXI </a:t>
            </a:r>
            <a:r>
              <a:rPr lang="ru-RU" dirty="0"/>
              <a:t>века</a:t>
            </a:r>
          </a:p>
        </p:txBody>
      </p:sp>
      <p:pic>
        <p:nvPicPr>
          <p:cNvPr id="2052" name="Picture 4" descr="Картинки по запросу декрет Совета народных комиссаров РСФСР «О ликвидации безграмотности в РСФСР»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30" y="2505074"/>
            <a:ext cx="5527343" cy="414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 вопрос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06319"/>
            <a:ext cx="4955146" cy="495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43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Персональное руководство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Второе десятилетие </a:t>
            </a:r>
            <a:r>
              <a:rPr lang="en-US" dirty="0" smtClean="0"/>
              <a:t>XX </a:t>
            </a:r>
            <a:r>
              <a:rPr lang="ru-RU" dirty="0" smtClean="0"/>
              <a:t>века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/>
              <a:t>Второе десятилетие</a:t>
            </a:r>
            <a:r>
              <a:rPr lang="ru-RU" dirty="0" smtClean="0"/>
              <a:t> </a:t>
            </a:r>
            <a:r>
              <a:rPr lang="en-US" dirty="0"/>
              <a:t>XXI </a:t>
            </a:r>
            <a:r>
              <a:rPr lang="ru-RU" dirty="0"/>
              <a:t>века</a:t>
            </a:r>
          </a:p>
        </p:txBody>
      </p:sp>
      <p:pic>
        <p:nvPicPr>
          <p:cNvPr id="2056" name="Picture 8" descr="Картинки по запросу вопрос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06319"/>
            <a:ext cx="4955146" cy="495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237" y="2505075"/>
            <a:ext cx="2983559" cy="410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5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Организационная основа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Второе десятилетие </a:t>
            </a:r>
            <a:r>
              <a:rPr lang="en-US" dirty="0" smtClean="0"/>
              <a:t>XX </a:t>
            </a:r>
            <a:r>
              <a:rPr lang="ru-RU" dirty="0" smtClean="0"/>
              <a:t>века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/>
              <a:t>Второе десятилетие</a:t>
            </a:r>
            <a:r>
              <a:rPr lang="ru-RU" dirty="0" smtClean="0"/>
              <a:t> </a:t>
            </a:r>
            <a:r>
              <a:rPr lang="en-US" dirty="0"/>
              <a:t>XXI </a:t>
            </a:r>
            <a:r>
              <a:rPr lang="ru-RU" dirty="0"/>
              <a:t>века</a:t>
            </a:r>
          </a:p>
        </p:txBody>
      </p:sp>
      <p:pic>
        <p:nvPicPr>
          <p:cNvPr id="2056" name="Picture 8" descr="Картинки по запросу вопрос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06319"/>
            <a:ext cx="4955146" cy="495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Всероссийская чрезвычайная комиссия по ликвидации </a:t>
            </a:r>
            <a:r>
              <a:rPr lang="ru-RU" dirty="0" smtClean="0"/>
              <a:t>безграмотности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Региональные органы </a:t>
            </a:r>
            <a:r>
              <a:rPr lang="ru-RU" dirty="0" err="1" smtClean="0"/>
              <a:t>Наркомпроса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Школы грамоты (</a:t>
            </a:r>
            <a:r>
              <a:rPr lang="ru-RU" dirty="0" err="1" smtClean="0"/>
              <a:t>ликпункты</a:t>
            </a:r>
            <a:r>
              <a:rPr lang="ru-RU" dirty="0" smtClean="0"/>
              <a:t>) (во всех населённых пунктах от 15 человек)</a:t>
            </a:r>
          </a:p>
        </p:txBody>
      </p:sp>
    </p:spTree>
    <p:extLst>
      <p:ext uri="{BB962C8B-B14F-4D97-AF65-F5344CB8AC3E}">
        <p14:creationId xmlns:p14="http://schemas.microsoft.com/office/powerpoint/2010/main" val="114956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Участие общества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Второе десятилетие </a:t>
            </a:r>
            <a:r>
              <a:rPr lang="en-US" dirty="0" smtClean="0"/>
              <a:t>XX </a:t>
            </a:r>
            <a:r>
              <a:rPr lang="ru-RU" dirty="0" smtClean="0"/>
              <a:t>века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/>
              <a:t>Второе десятилетие</a:t>
            </a:r>
            <a:r>
              <a:rPr lang="ru-RU" dirty="0" smtClean="0"/>
              <a:t> </a:t>
            </a:r>
            <a:r>
              <a:rPr lang="en-US" dirty="0"/>
              <a:t>XXI </a:t>
            </a:r>
            <a:r>
              <a:rPr lang="ru-RU" dirty="0"/>
              <a:t>века</a:t>
            </a:r>
          </a:p>
        </p:txBody>
      </p:sp>
      <p:pic>
        <p:nvPicPr>
          <p:cNvPr id="2056" name="Picture 8" descr="Картинки по запросу вопрос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06319"/>
            <a:ext cx="4955146" cy="495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Учителя,</a:t>
            </a:r>
          </a:p>
          <a:p>
            <a:r>
              <a:rPr lang="ru-RU" dirty="0" smtClean="0"/>
              <a:t>Студенты,</a:t>
            </a:r>
          </a:p>
          <a:p>
            <a:r>
              <a:rPr lang="ru-RU" dirty="0" smtClean="0"/>
              <a:t>Грамотные рабочие,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Культармейцы</a:t>
            </a:r>
            <a:r>
              <a:rPr lang="ru-RU" dirty="0" smtClean="0"/>
              <a:t>»,</a:t>
            </a:r>
          </a:p>
          <a:p>
            <a:r>
              <a:rPr lang="ru-RU" dirty="0" smtClean="0"/>
              <a:t>Члены Общества «Долой неграмотность»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10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Подготовка учителей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Второе десятилетие </a:t>
            </a:r>
            <a:r>
              <a:rPr lang="en-US" dirty="0" smtClean="0"/>
              <a:t>XX </a:t>
            </a:r>
            <a:r>
              <a:rPr lang="ru-RU" dirty="0" smtClean="0"/>
              <a:t>века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/>
              <a:t>Второе десятилетие</a:t>
            </a:r>
            <a:r>
              <a:rPr lang="ru-RU" dirty="0" smtClean="0"/>
              <a:t> </a:t>
            </a:r>
            <a:r>
              <a:rPr lang="en-US" dirty="0"/>
              <a:t>XXI </a:t>
            </a:r>
            <a:r>
              <a:rPr lang="ru-RU" dirty="0"/>
              <a:t>века</a:t>
            </a:r>
          </a:p>
        </p:txBody>
      </p:sp>
      <p:pic>
        <p:nvPicPr>
          <p:cNvPr id="2056" name="Picture 8" descr="Картинки по запросу вопрос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06319"/>
            <a:ext cx="4955146" cy="495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26 губернских и </a:t>
            </a:r>
            <a:r>
              <a:rPr lang="ru-RU" dirty="0" err="1" smtClean="0"/>
              <a:t>межгубернских</a:t>
            </a:r>
            <a:r>
              <a:rPr lang="ru-RU" dirty="0" smtClean="0"/>
              <a:t> курсов учителей для взрослых;</a:t>
            </a:r>
          </a:p>
          <a:p>
            <a:r>
              <a:rPr lang="ru-RU" dirty="0" smtClean="0"/>
              <a:t>Привлечение </a:t>
            </a:r>
            <a:r>
              <a:rPr lang="ru-RU" dirty="0" err="1" smtClean="0"/>
              <a:t>Наркомпросом</a:t>
            </a:r>
            <a:r>
              <a:rPr lang="ru-RU" dirty="0" smtClean="0"/>
              <a:t> грамотных в порядке трудовой повинности;</a:t>
            </a:r>
          </a:p>
          <a:p>
            <a:r>
              <a:rPr lang="ru-RU" dirty="0" smtClean="0"/>
              <a:t>Около </a:t>
            </a:r>
            <a:r>
              <a:rPr lang="ru-RU" dirty="0" smtClean="0"/>
              <a:t>20 тыс. добровольных учителей из числа членов ВЛКСМ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181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Общественное обсуждение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Второе десятилетие </a:t>
            </a:r>
            <a:r>
              <a:rPr lang="en-US" dirty="0" smtClean="0"/>
              <a:t>XX </a:t>
            </a:r>
            <a:r>
              <a:rPr lang="ru-RU" dirty="0" smtClean="0"/>
              <a:t>века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/>
              <a:t>Второе десятилетие</a:t>
            </a:r>
            <a:r>
              <a:rPr lang="ru-RU" dirty="0" smtClean="0"/>
              <a:t> </a:t>
            </a:r>
            <a:r>
              <a:rPr lang="en-US" dirty="0"/>
              <a:t>XXI </a:t>
            </a:r>
            <a:r>
              <a:rPr lang="ru-RU" dirty="0"/>
              <a:t>века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</a:t>
            </a:r>
            <a:r>
              <a:rPr lang="ru-RU" dirty="0" smtClean="0"/>
              <a:t>-й</a:t>
            </a:r>
            <a:r>
              <a:rPr lang="en-US" dirty="0" smtClean="0"/>
              <a:t> </a:t>
            </a:r>
            <a:r>
              <a:rPr lang="ru-RU" dirty="0" smtClean="0"/>
              <a:t>Всесоюзный съезд по ликвидации безграмотности (1919);</a:t>
            </a:r>
            <a:endParaRPr lang="en-US" dirty="0" smtClean="0"/>
          </a:p>
          <a:p>
            <a:r>
              <a:rPr lang="en-US" dirty="0" smtClean="0"/>
              <a:t>II</a:t>
            </a:r>
            <a:r>
              <a:rPr lang="ru-RU" dirty="0" smtClean="0"/>
              <a:t>-й</a:t>
            </a:r>
            <a:r>
              <a:rPr lang="en-US" dirty="0" smtClean="0"/>
              <a:t> </a:t>
            </a:r>
            <a:r>
              <a:rPr lang="ru-RU" dirty="0"/>
              <a:t>Всесоюзный съезд по ликвидации </a:t>
            </a:r>
            <a:r>
              <a:rPr lang="ru-RU" dirty="0" smtClean="0"/>
              <a:t>безграмотности (1923);</a:t>
            </a:r>
            <a:endParaRPr lang="en-US" dirty="0" smtClean="0"/>
          </a:p>
          <a:p>
            <a:r>
              <a:rPr lang="en-US" dirty="0" smtClean="0"/>
              <a:t>III</a:t>
            </a:r>
            <a:r>
              <a:rPr lang="ru-RU" dirty="0" smtClean="0"/>
              <a:t>-й</a:t>
            </a:r>
            <a:r>
              <a:rPr lang="en-US" dirty="0" smtClean="0"/>
              <a:t> </a:t>
            </a:r>
            <a:r>
              <a:rPr lang="ru-RU" dirty="0"/>
              <a:t>Всесоюзный съезд по ликвидации </a:t>
            </a:r>
            <a:r>
              <a:rPr lang="ru-RU" dirty="0" smtClean="0"/>
              <a:t>безграмотности (1924);</a:t>
            </a:r>
          </a:p>
          <a:p>
            <a:pPr marL="0" indent="0" algn="ctr">
              <a:buNone/>
            </a:pP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</a:t>
            </a:r>
            <a:r>
              <a:rPr lang="ru-RU" dirty="0" smtClean="0"/>
              <a:t>-й Всероссийский съезд сельских кооперативов (2013);</a:t>
            </a:r>
            <a:endParaRPr lang="en-US" dirty="0" smtClean="0"/>
          </a:p>
          <a:p>
            <a:r>
              <a:rPr lang="en-US" dirty="0" smtClean="0"/>
              <a:t>II</a:t>
            </a:r>
            <a:r>
              <a:rPr lang="ru-RU" dirty="0" smtClean="0"/>
              <a:t>-й </a:t>
            </a:r>
            <a:r>
              <a:rPr lang="ru-RU" dirty="0"/>
              <a:t>Всероссийский съезд сельских кооперативов (</a:t>
            </a:r>
            <a:r>
              <a:rPr lang="ru-RU" dirty="0" smtClean="0"/>
              <a:t>2014);</a:t>
            </a:r>
            <a:endParaRPr lang="en-US" dirty="0" smtClean="0"/>
          </a:p>
          <a:p>
            <a:r>
              <a:rPr lang="en-US" dirty="0" smtClean="0"/>
              <a:t>III</a:t>
            </a:r>
            <a:r>
              <a:rPr lang="ru-RU" dirty="0" smtClean="0"/>
              <a:t>-й </a:t>
            </a:r>
            <a:r>
              <a:rPr lang="ru-RU" dirty="0"/>
              <a:t>Всероссийский съезд сельских кооперативов (</a:t>
            </a:r>
            <a:r>
              <a:rPr lang="ru-RU" dirty="0" smtClean="0"/>
              <a:t>2015);</a:t>
            </a:r>
            <a:endParaRPr lang="en-US" dirty="0" smtClean="0"/>
          </a:p>
          <a:p>
            <a:r>
              <a:rPr lang="en-US" dirty="0" smtClean="0"/>
              <a:t>IV</a:t>
            </a:r>
            <a:r>
              <a:rPr lang="ru-RU" dirty="0" smtClean="0"/>
              <a:t>-й </a:t>
            </a:r>
            <a:r>
              <a:rPr lang="ru-RU" dirty="0"/>
              <a:t>Всероссийский съезд </a:t>
            </a:r>
            <a:r>
              <a:rPr lang="ru-RU" dirty="0" smtClean="0"/>
              <a:t>сельскохозяйственных </a:t>
            </a:r>
            <a:r>
              <a:rPr lang="ru-RU" dirty="0"/>
              <a:t>кооперативов (</a:t>
            </a:r>
            <a:r>
              <a:rPr lang="ru-RU" dirty="0" smtClean="0"/>
              <a:t>2016);</a:t>
            </a:r>
            <a:endParaRPr lang="en-US" dirty="0" smtClean="0"/>
          </a:p>
          <a:p>
            <a:r>
              <a:rPr lang="en-US" dirty="0" smtClean="0"/>
              <a:t>V</a:t>
            </a:r>
            <a:r>
              <a:rPr lang="ru-RU" dirty="0"/>
              <a:t>-й Всероссийский съезд сельскохозяйственных кооперативов (</a:t>
            </a:r>
            <a:r>
              <a:rPr lang="ru-RU" dirty="0" smtClean="0"/>
              <a:t>2017)…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604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Достигнутый результат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Второе десятилетие </a:t>
            </a:r>
            <a:r>
              <a:rPr lang="en-US" dirty="0"/>
              <a:t>XX </a:t>
            </a:r>
            <a:r>
              <a:rPr lang="ru-RU" dirty="0"/>
              <a:t>века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За период с 1919 г. по 1934 г. грамотность взрослого населения </a:t>
            </a:r>
            <a:r>
              <a:rPr lang="ru-RU" dirty="0" smtClean="0"/>
              <a:t>достигла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90 </a:t>
            </a:r>
            <a:r>
              <a:rPr lang="ru-RU" dirty="0" smtClean="0"/>
              <a:t>процентов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/>
              <a:t>Второе десятилетие </a:t>
            </a:r>
            <a:r>
              <a:rPr lang="en-US" dirty="0" smtClean="0"/>
              <a:t>XXI </a:t>
            </a:r>
            <a:r>
              <a:rPr lang="ru-RU" dirty="0"/>
              <a:t>века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За период с 1995 г. по 2017 г. доля услуг которые сельскохозяйственные товаропроизводители получают в кооперативах сохраняется на </a:t>
            </a:r>
            <a:r>
              <a:rPr lang="ru-RU" dirty="0" smtClean="0"/>
              <a:t>уровне</a:t>
            </a:r>
          </a:p>
          <a:p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0,1 </a:t>
            </a:r>
            <a:r>
              <a:rPr lang="ru-RU" dirty="0" smtClean="0"/>
              <a:t>– 6,1 процента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307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295</Words>
  <Application>Microsoft Office PowerPoint</Application>
  <PresentationFormat>Широкоэкранный</PresentationFormat>
  <Paragraphs>56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Нефинансовые проблемы создания и деятельности сельскохозяйственных кооперативов</vt:lpstr>
      <vt:lpstr>Критические вызовы в аграрной части общества</vt:lpstr>
      <vt:lpstr>Принятие решения государством</vt:lpstr>
      <vt:lpstr>Персональное руководство</vt:lpstr>
      <vt:lpstr>Организационная основа</vt:lpstr>
      <vt:lpstr>Участие общества</vt:lpstr>
      <vt:lpstr>Подготовка учителей</vt:lpstr>
      <vt:lpstr>Общественное обсуждение</vt:lpstr>
      <vt:lpstr>Достигнутый результат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создания и экономическая сущность сельскохозяйственных потребительских кооперативов</dc:title>
  <dc:creator>Efremov Nikolay</dc:creator>
  <cp:lastModifiedBy>Efremov Nikolay</cp:lastModifiedBy>
  <cp:revision>28</cp:revision>
  <dcterms:created xsi:type="dcterms:W3CDTF">2017-06-07T06:08:14Z</dcterms:created>
  <dcterms:modified xsi:type="dcterms:W3CDTF">2017-11-15T16:46:52Z</dcterms:modified>
</cp:coreProperties>
</file>